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2.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3.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4.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5.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6.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7.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8.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9.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10.xml" ContentType="application/vnd.openxmlformats-officedocument.presentationml.notesSlide+xml"/>
  <Override PartName="/ppt/tags/tag58.xml" ContentType="application/vnd.openxmlformats-officedocument.presentationml.tags+xml"/>
  <Override PartName="/ppt/notesSlides/notesSlide11.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12.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3.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14.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notesSlides/notesSlide15.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6.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17.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8.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19.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20.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notesSlides/notesSlide21.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27.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28.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29.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30.xml" ContentType="application/vnd.openxmlformats-officedocument.presentationml.notesSlide+xml"/>
  <Override PartName="/ppt/tags/tag123.xml" ContentType="application/vnd.openxmlformats-officedocument.presentationml.tags+xml"/>
  <Override PartName="/ppt/notesSlides/notesSlide31.xml" ContentType="application/vnd.openxmlformats-officedocument.presentationml.notesSlide+xml"/>
  <Override PartName="/ppt/tags/tag124.xml" ContentType="application/vnd.openxmlformats-officedocument.presentationml.tags+xml"/>
  <Override PartName="/ppt/notesSlides/notesSlide32.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33.xml" ContentType="application/vnd.openxmlformats-officedocument.presentationml.notesSlide+xml"/>
  <Override PartName="/ppt/tags/tag130.xml" ContentType="application/vnd.openxmlformats-officedocument.presentationml.tags+xml"/>
  <Override PartName="/ppt/notesSlides/notesSlide34.xml" ContentType="application/vnd.openxmlformats-officedocument.presentationml.notesSlide+xml"/>
  <Override PartName="/ppt/tags/tag131.xml" ContentType="application/vnd.openxmlformats-officedocument.presentationml.tags+xml"/>
  <Override PartName="/ppt/notesSlides/notesSlide35.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36.xml" ContentType="application/vnd.openxmlformats-officedocument.presentationml.notesSlide+xml"/>
  <Override PartName="/ppt/tags/tag137.xml" ContentType="application/vnd.openxmlformats-officedocument.presentationml.tags+xml"/>
  <Override PartName="/ppt/notesSlides/notesSlide37.xml" ContentType="application/vnd.openxmlformats-officedocument.presentationml.notesSlide+xml"/>
  <Override PartName="/ppt/tags/tag138.xml" ContentType="application/vnd.openxmlformats-officedocument.presentationml.tags+xml"/>
  <Override PartName="/ppt/notesSlides/notesSlide38.xml" ContentType="application/vnd.openxmlformats-officedocument.presentationml.notesSlide+xml"/>
  <Override PartName="/ppt/tags/tag139.xml" ContentType="application/vnd.openxmlformats-officedocument.presentationml.tags+xml"/>
  <Override PartName="/ppt/notesSlides/notesSlide39.xml" ContentType="application/vnd.openxmlformats-officedocument.presentationml.notesSlide+xml"/>
  <Override PartName="/ppt/tags/tag140.xml" ContentType="application/vnd.openxmlformats-officedocument.presentationml.tags+xml"/>
  <Override PartName="/ppt/notesSlides/notesSlide40.xml" ContentType="application/vnd.openxmlformats-officedocument.presentationml.notesSlide+xml"/>
  <Override PartName="/ppt/tags/tag141.xml" ContentType="application/vnd.openxmlformats-officedocument.presentationml.tags+xml"/>
  <Override PartName="/ppt/notesSlides/notesSlide41.xml" ContentType="application/vnd.openxmlformats-officedocument.presentationml.notesSlide+xml"/>
  <Override PartName="/ppt/tags/tag142.xml" ContentType="application/vnd.openxmlformats-officedocument.presentationml.tags+xml"/>
  <Override PartName="/ppt/notesSlides/notesSlide42.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notesSlides/notesSlide43.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notesSlides/notesSlide44.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notesSlides/notesSlide45.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notesSlides/notesSlide46.xml" ContentType="application/vnd.openxmlformats-officedocument.presentationml.notesSlide+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notesSlides/notesSlide47.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notesSlides/notesSlide48.xml" ContentType="application/vnd.openxmlformats-officedocument.presentationml.notesSlide+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49.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notesSlides/notesSlide50.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51.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52.xml" ContentType="application/vnd.openxmlformats-officedocument.presentationml.notesSlide+xml"/>
  <Override PartName="/ppt/tags/tag193.xml" ContentType="application/vnd.openxmlformats-officedocument.presentationml.tags+xml"/>
  <Override PartName="/ppt/tags/tag194.xml" ContentType="application/vnd.openxmlformats-officedocument.presentationml.tags+xml"/>
  <Override PartName="/ppt/notesSlides/notesSlide53.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notesSlides/notesSlide54.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notesSlides/notesSlide55.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notesSlides/notesSlide56.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notesSlides/notesSlide57.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notesSlides/notesSlide58.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59.xml" ContentType="application/vnd.openxmlformats-officedocument.presentationml.notesSlide+xml"/>
  <Override PartName="/ppt/tags/tag210.xml" ContentType="application/vnd.openxmlformats-officedocument.presentationml.tags+xml"/>
  <Override PartName="/ppt/notesSlides/notesSlide60.xml" ContentType="application/vnd.openxmlformats-officedocument.presentationml.notesSlide+xml"/>
  <Override PartName="/ppt/tags/tag211.xml" ContentType="application/vnd.openxmlformats-officedocument.presentationml.tags+xml"/>
  <Override PartName="/ppt/notesSlides/notesSlide61.xml" ContentType="application/vnd.openxmlformats-officedocument.presentationml.notesSlide+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8"/>
  </p:notesMasterIdLst>
  <p:sldIdLst>
    <p:sldId id="256" r:id="rId2"/>
    <p:sldId id="338" r:id="rId3"/>
    <p:sldId id="322" r:id="rId4"/>
    <p:sldId id="323" r:id="rId5"/>
    <p:sldId id="324" r:id="rId6"/>
    <p:sldId id="325" r:id="rId7"/>
    <p:sldId id="326" r:id="rId8"/>
    <p:sldId id="327" r:id="rId9"/>
    <p:sldId id="328" r:id="rId10"/>
    <p:sldId id="329" r:id="rId11"/>
    <p:sldId id="330" r:id="rId12"/>
    <p:sldId id="331" r:id="rId13"/>
    <p:sldId id="332" r:id="rId14"/>
    <p:sldId id="300" r:id="rId15"/>
    <p:sldId id="333" r:id="rId16"/>
    <p:sldId id="334" r:id="rId17"/>
    <p:sldId id="303" r:id="rId18"/>
    <p:sldId id="335" r:id="rId19"/>
    <p:sldId id="336" r:id="rId20"/>
    <p:sldId id="337" r:id="rId21"/>
    <p:sldId id="321" r:id="rId22"/>
    <p:sldId id="339" r:id="rId23"/>
    <p:sldId id="295" r:id="rId24"/>
    <p:sldId id="296" r:id="rId25"/>
    <p:sldId id="297" r:id="rId26"/>
    <p:sldId id="340" r:id="rId27"/>
    <p:sldId id="298" r:id="rId28"/>
    <p:sldId id="307" r:id="rId29"/>
    <p:sldId id="299" r:id="rId30"/>
    <p:sldId id="301" r:id="rId31"/>
    <p:sldId id="341" r:id="rId32"/>
    <p:sldId id="302" r:id="rId33"/>
    <p:sldId id="304" r:id="rId34"/>
    <p:sldId id="305" r:id="rId35"/>
    <p:sldId id="306" r:id="rId36"/>
    <p:sldId id="259" r:id="rId37"/>
    <p:sldId id="263" r:id="rId38"/>
    <p:sldId id="257" r:id="rId39"/>
    <p:sldId id="264" r:id="rId40"/>
    <p:sldId id="308" r:id="rId41"/>
    <p:sldId id="265" r:id="rId42"/>
    <p:sldId id="266" r:id="rId43"/>
    <p:sldId id="267" r:id="rId44"/>
    <p:sldId id="268" r:id="rId45"/>
    <p:sldId id="269" r:id="rId46"/>
    <p:sldId id="274" r:id="rId47"/>
    <p:sldId id="270" r:id="rId48"/>
    <p:sldId id="271" r:id="rId49"/>
    <p:sldId id="272" r:id="rId50"/>
    <p:sldId id="273" r:id="rId51"/>
    <p:sldId id="309" r:id="rId52"/>
    <p:sldId id="310" r:id="rId53"/>
    <p:sldId id="311" r:id="rId54"/>
    <p:sldId id="314" r:id="rId55"/>
    <p:sldId id="312" r:id="rId56"/>
    <p:sldId id="258" r:id="rId57"/>
    <p:sldId id="342" r:id="rId58"/>
    <p:sldId id="279" r:id="rId59"/>
    <p:sldId id="315" r:id="rId60"/>
    <p:sldId id="316" r:id="rId61"/>
    <p:sldId id="275" r:id="rId62"/>
    <p:sldId id="277" r:id="rId63"/>
    <p:sldId id="278" r:id="rId64"/>
    <p:sldId id="317" r:id="rId65"/>
    <p:sldId id="281" r:id="rId66"/>
    <p:sldId id="282" r:id="rId67"/>
    <p:sldId id="290" r:id="rId68"/>
    <p:sldId id="291" r:id="rId69"/>
    <p:sldId id="292" r:id="rId70"/>
    <p:sldId id="293" r:id="rId71"/>
    <p:sldId id="294" r:id="rId72"/>
    <p:sldId id="283" r:id="rId73"/>
    <p:sldId id="318" r:id="rId74"/>
    <p:sldId id="319" r:id="rId75"/>
    <p:sldId id="320" r:id="rId76"/>
    <p:sldId id="260" r:id="rId77"/>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013" autoAdjust="0"/>
    <p:restoredTop sz="86517" autoAdjust="0"/>
  </p:normalViewPr>
  <p:slideViewPr>
    <p:cSldViewPr snapToGrid="0">
      <p:cViewPr varScale="1">
        <p:scale>
          <a:sx n="102" d="100"/>
          <a:sy n="102" d="100"/>
        </p:scale>
        <p:origin x="150"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2018/11/22</a:t>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dirty="0"/>
              <a:t>采用</a:t>
            </a:r>
            <a:r>
              <a:rPr lang="en-US" altLang="zh-CN" dirty="0" err="1"/>
              <a:t>Ansj</a:t>
            </a:r>
            <a:r>
              <a:rPr lang="zh-CN" altLang="en-US" dirty="0"/>
              <a:t>中文分词系统</a:t>
            </a:r>
            <a:r>
              <a:rPr lang="en-US" altLang="zh-CN" dirty="0"/>
              <a:t>-</a:t>
            </a:r>
            <a:r>
              <a:rPr lang="zh-CN" altLang="en-US" dirty="0"/>
              <a:t>层叠形马尔可夫模型（</a:t>
            </a:r>
            <a:r>
              <a:rPr lang="en-US" altLang="zh-CN" dirty="0"/>
              <a:t>CHMM</a:t>
            </a:r>
            <a:r>
              <a:rPr lang="zh-CN" altLang="en-US" dirty="0"/>
              <a:t>）</a:t>
            </a:r>
            <a:endParaRPr lang="en-US" altLang="zh-CN" dirty="0"/>
          </a:p>
          <a:p>
            <a:r>
              <a:rPr lang="en-US" altLang="zh-CN" dirty="0" err="1"/>
              <a:t>Ansj</a:t>
            </a:r>
            <a:r>
              <a:rPr lang="en-US" altLang="zh-CN" dirty="0"/>
              <a:t>-Java</a:t>
            </a:r>
            <a:r>
              <a:rPr lang="zh-CN" altLang="en-US" dirty="0"/>
              <a:t>分词系统</a:t>
            </a:r>
            <a:endParaRPr lang="en-US" altLang="zh-CN" dirty="0"/>
          </a:p>
          <a:p>
            <a:r>
              <a:rPr lang="en-US" altLang="zh-CN" dirty="0"/>
              <a:t>ICTCLAS-</a:t>
            </a:r>
            <a:r>
              <a:rPr lang="zh-CN" altLang="en-US" dirty="0"/>
              <a:t>中科院</a:t>
            </a:r>
            <a:r>
              <a:rPr lang="en-US" altLang="zh-CN" dirty="0"/>
              <a:t>-</a:t>
            </a:r>
            <a:r>
              <a:rPr lang="zh-CN" altLang="en-US" dirty="0"/>
              <a:t>层叠马尔可夫</a:t>
            </a:r>
            <a:endParaRPr lang="en-US" altLang="zh-CN" dirty="0"/>
          </a:p>
          <a:p>
            <a:r>
              <a:rPr lang="zh-CN" altLang="en-US" dirty="0"/>
              <a:t>天津海量</a:t>
            </a:r>
            <a:endParaRPr lang="en-US" altLang="zh-CN" dirty="0"/>
          </a:p>
          <a:p>
            <a:endParaRPr lang="en-US" altLang="zh-CN" dirty="0"/>
          </a:p>
          <a:p>
            <a:endParaRPr lang="en-US" altLang="zh-CN"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en-US" altLang="zh-CN" dirty="0"/>
              <a:t>TF-IDF</a:t>
            </a:r>
            <a:r>
              <a:rPr lang="zh-CN" altLang="en-US" dirty="0"/>
              <a:t>：主要用于特征词提取</a:t>
            </a:r>
            <a:endParaRPr lang="en-US" altLang="zh-CN" dirty="0"/>
          </a:p>
          <a:p>
            <a:r>
              <a:rPr lang="zh-CN" altLang="en-US" dirty="0"/>
              <a:t>特征词：在本文多次出现，并且在其余不同类文本中出现次数较少</a:t>
            </a:r>
            <a:r>
              <a:rPr lang="en-US" altLang="zh-CN" dirty="0"/>
              <a:t>】】】】】】】】】】】】】】】】】】】】】】】】】】</a:t>
            </a:r>
          </a:p>
          <a:p>
            <a:r>
              <a:rPr lang="en-US" altLang="zh-CN" dirty="0"/>
              <a:t>TF</a:t>
            </a:r>
            <a:r>
              <a:rPr lang="zh-CN" altLang="en-US" dirty="0"/>
              <a:t>：词频</a:t>
            </a:r>
            <a:endParaRPr lang="en-US" altLang="zh-CN" dirty="0"/>
          </a:p>
          <a:p>
            <a:r>
              <a:rPr lang="en-US" altLang="zh-CN" dirty="0"/>
              <a:t>IDF</a:t>
            </a:r>
            <a:r>
              <a:rPr lang="zh-CN" altLang="en-US" dirty="0"/>
              <a:t>：逆向文档频率</a:t>
            </a:r>
            <a:endParaRPr lang="en-US" altLang="zh-CN" dirty="0"/>
          </a:p>
          <a:p>
            <a:r>
              <a:rPr lang="zh-CN" altLang="en-US" dirty="0"/>
              <a:t>特征词：</a:t>
            </a:r>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t>11</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dirty="0"/>
              <a:t>标准化计算公式：</a:t>
            </a:r>
            <a:endParaRPr lang="en-US" altLang="zh-CN" dirty="0"/>
          </a:p>
          <a:p>
            <a:r>
              <a:rPr lang="en-US" altLang="zh-CN" dirty="0" err="1"/>
              <a:t>Tfij</a:t>
            </a:r>
            <a:r>
              <a:rPr lang="zh-CN" altLang="en-US" dirty="0"/>
              <a:t>：特征词</a:t>
            </a:r>
            <a:r>
              <a:rPr lang="en-US" altLang="zh-CN" dirty="0" err="1"/>
              <a:t>i</a:t>
            </a:r>
            <a:r>
              <a:rPr lang="zh-CN" altLang="en-US" dirty="0"/>
              <a:t>在文档中出现的次数</a:t>
            </a:r>
            <a:endParaRPr lang="en-US" altLang="zh-CN" dirty="0"/>
          </a:p>
          <a:p>
            <a:r>
              <a:rPr lang="zh-CN" altLang="en-US" dirty="0"/>
              <a:t>考虑到文章又长短之分，为了便于不同文章的比较，进行“词频”标准化：将词频初一该文章总词数得到标准化“词频”</a:t>
            </a:r>
            <a:endParaRPr lang="en-US" altLang="zh-CN" dirty="0"/>
          </a:p>
          <a:p>
            <a:r>
              <a:rPr lang="en-US" altLang="zh-CN" dirty="0"/>
              <a:t>N</a:t>
            </a:r>
            <a:r>
              <a:rPr lang="zh-CN" altLang="en-US" dirty="0"/>
              <a:t>：新闻报道总数</a:t>
            </a:r>
            <a:endParaRPr lang="en-US" altLang="zh-CN" dirty="0"/>
          </a:p>
          <a:p>
            <a:r>
              <a:rPr lang="en-US" altLang="zh-CN" dirty="0"/>
              <a:t>NI</a:t>
            </a:r>
            <a:r>
              <a:rPr lang="zh-CN" altLang="en-US" dirty="0"/>
              <a:t>：包含特征词</a:t>
            </a:r>
            <a:r>
              <a:rPr lang="en-US" altLang="zh-CN" dirty="0" err="1"/>
              <a:t>i</a:t>
            </a:r>
            <a:r>
              <a:rPr lang="zh-CN" altLang="en-US" dirty="0"/>
              <a:t>的新闻报道数</a:t>
            </a:r>
            <a:endParaRPr lang="en-US" altLang="zh-CN" dirty="0"/>
          </a:p>
          <a:p>
            <a:r>
              <a:rPr lang="en-US" altLang="zh-CN" dirty="0"/>
              <a:t>A</a:t>
            </a:r>
            <a:r>
              <a:rPr lang="zh-CN" altLang="en-US" dirty="0"/>
              <a:t>：调节因子，一般取</a:t>
            </a:r>
            <a:r>
              <a:rPr lang="en-US" altLang="zh-CN" dirty="0"/>
              <a:t>1</a:t>
            </a:r>
          </a:p>
          <a:p>
            <a:r>
              <a:rPr lang="zh-CN" altLang="en-US" dirty="0"/>
              <a:t>区别于新闻文本不同于其他普通文本，一般来说，对于网络新闻报道中的标题往往会涵盖改新闻中所报道的大量信息甚至全部信息，新闻的正文只是对新闻标题的一个补充和细化</a:t>
            </a:r>
            <a:endParaRPr lang="en-US" altLang="zh-CN" dirty="0"/>
          </a:p>
          <a:p>
            <a:r>
              <a:rPr lang="zh-CN" altLang="en-US" dirty="0"/>
              <a:t>在计算出每个文本</a:t>
            </a:r>
            <a:r>
              <a:rPr lang="en-US" altLang="zh-CN" dirty="0"/>
              <a:t>TF-IDF</a:t>
            </a:r>
            <a:r>
              <a:rPr lang="zh-CN" altLang="en-US" dirty="0"/>
              <a:t>后，按照值的大小排序，选择排行靠前的特定书目的此作为该文本特征词即可，经过研究发现，一般选择新闻字数</a:t>
            </a:r>
            <a:r>
              <a:rPr lang="en-US" altLang="zh-CN" dirty="0"/>
              <a:t>5%</a:t>
            </a:r>
            <a:r>
              <a:rPr lang="zh-CN" altLang="en-US" dirty="0"/>
              <a:t>个数的特征词项即可很好表示该新闻报道内容</a:t>
            </a:r>
            <a:endParaRPr lang="en-US" altLang="zh-CN" dirty="0"/>
          </a:p>
          <a:p>
            <a:endParaRPr lang="en-US" altLang="zh-CN" dirty="0"/>
          </a:p>
          <a:p>
            <a:endParaRPr lang="en-US" altLang="zh-CN"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t>12</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extLst>
      <p:ext uri="{BB962C8B-B14F-4D97-AF65-F5344CB8AC3E}">
        <p14:creationId xmlns:p14="http://schemas.microsoft.com/office/powerpoint/2010/main" val="3408140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dirty="0"/>
              <a:t>新闻报道背表示成空间文本向量之后，就可以通过计算文本向量之间的距离来表示新闻内容的相似度。</a:t>
            </a:r>
            <a:endParaRPr lang="en-US" altLang="zh-CN" dirty="0"/>
          </a:p>
          <a:p>
            <a:r>
              <a:rPr lang="zh-CN" altLang="en-US" dirty="0"/>
              <a:t>基于</a:t>
            </a:r>
            <a:r>
              <a:rPr lang="en-US" altLang="zh-CN" dirty="0"/>
              <a:t>TF-IDF</a:t>
            </a:r>
            <a:r>
              <a:rPr lang="zh-CN" altLang="en-US" dirty="0"/>
              <a:t>的文本相似度可以使用夹角余弦距离来表示</a:t>
            </a:r>
            <a:endParaRPr lang="en-US" altLang="zh-CN" dirty="0"/>
          </a:p>
          <a:p>
            <a:r>
              <a:rPr lang="zh-CN" altLang="en-US" dirty="0"/>
              <a:t>基于</a:t>
            </a:r>
            <a:r>
              <a:rPr lang="en-US" altLang="zh-CN" dirty="0"/>
              <a:t>LDA</a:t>
            </a:r>
            <a:r>
              <a:rPr lang="zh-CN" altLang="en-US" dirty="0"/>
              <a:t>主题模型的新闻文本矩阵表示形式是文本</a:t>
            </a:r>
            <a:r>
              <a:rPr lang="en-US" altLang="zh-CN" dirty="0"/>
              <a:t>-</a:t>
            </a:r>
            <a:r>
              <a:rPr lang="zh-CN" altLang="en-US" dirty="0"/>
              <a:t>主题概率分布，</a:t>
            </a:r>
            <a:endParaRPr lang="en-US" altLang="zh-CN" dirty="0"/>
          </a:p>
          <a:p>
            <a:r>
              <a:rPr lang="en-US" altLang="zh-CN" dirty="0"/>
              <a:t>	</a:t>
            </a:r>
            <a:r>
              <a:rPr lang="zh-CN" altLang="en-US" dirty="0"/>
              <a:t>文本相似度可以通过计算与之对应的主题概率分布来表示</a:t>
            </a:r>
            <a:endParaRPr lang="en-US" altLang="zh-CN" dirty="0"/>
          </a:p>
          <a:p>
            <a:r>
              <a:rPr lang="en-US" altLang="zh-CN" dirty="0"/>
              <a:t>	</a:t>
            </a:r>
            <a:r>
              <a:rPr lang="zh-CN" altLang="en-US" dirty="0"/>
              <a:t>而</a:t>
            </a:r>
            <a:r>
              <a:rPr lang="en-US" altLang="zh-CN" dirty="0"/>
              <a:t>JS</a:t>
            </a:r>
            <a:r>
              <a:rPr lang="zh-CN" altLang="en-US" dirty="0"/>
              <a:t>距离常常用来表示概率分布之间的差异情况</a:t>
            </a:r>
            <a:endParaRPr lang="en-US" altLang="zh-CN" dirty="0"/>
          </a:p>
          <a:p>
            <a:r>
              <a:rPr lang="zh-CN" altLang="en-US" dirty="0"/>
              <a:t>因此在基于</a:t>
            </a:r>
            <a:r>
              <a:rPr lang="en-US" altLang="zh-CN" dirty="0"/>
              <a:t>LDA</a:t>
            </a:r>
            <a:r>
              <a:rPr lang="zh-CN" altLang="en-US" dirty="0"/>
              <a:t>主题模型表示时，常常使用</a:t>
            </a:r>
            <a:r>
              <a:rPr lang="en-US" altLang="zh-CN" dirty="0"/>
              <a:t>JS</a:t>
            </a:r>
            <a:r>
              <a:rPr lang="zh-CN" altLang="en-US" dirty="0"/>
              <a:t>距离来表示文本相似度</a:t>
            </a:r>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t>13</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extLst>
      <p:ext uri="{BB962C8B-B14F-4D97-AF65-F5344CB8AC3E}">
        <p14:creationId xmlns:p14="http://schemas.microsoft.com/office/powerpoint/2010/main" val="1936030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dirty="0"/>
              <a:t>新闻报道</a:t>
            </a:r>
            <a:r>
              <a:rPr lang="en-US" altLang="zh-CN" dirty="0"/>
              <a:t>di</a:t>
            </a:r>
            <a:r>
              <a:rPr lang="zh-CN" altLang="en-US" dirty="0"/>
              <a:t>和</a:t>
            </a:r>
            <a:r>
              <a:rPr lang="en-US" altLang="zh-CN" dirty="0" err="1"/>
              <a:t>dj</a:t>
            </a:r>
            <a:r>
              <a:rPr lang="zh-CN" altLang="en-US" dirty="0"/>
              <a:t>报道内容相似时，则</a:t>
            </a:r>
            <a:r>
              <a:rPr lang="en-US" altLang="zh-CN" dirty="0"/>
              <a:t>sim(di</a:t>
            </a:r>
            <a:r>
              <a:rPr lang="zh-CN" altLang="en-US" dirty="0"/>
              <a:t>，</a:t>
            </a:r>
            <a:r>
              <a:rPr lang="en-US" altLang="zh-CN" dirty="0"/>
              <a:t>d</a:t>
            </a:r>
            <a:r>
              <a:rPr lang="zh-CN" altLang="en-US" dirty="0"/>
              <a:t>，</a:t>
            </a:r>
            <a:r>
              <a:rPr lang="en-US" altLang="zh-CN" dirty="0"/>
              <a:t>)</a:t>
            </a:r>
            <a:r>
              <a:rPr lang="zh-CN" altLang="en-US" dirty="0"/>
              <a:t>越接近于</a:t>
            </a:r>
            <a:r>
              <a:rPr lang="en-US" altLang="zh-CN" dirty="0"/>
              <a:t>1</a:t>
            </a:r>
            <a:r>
              <a:rPr lang="zh-CN" altLang="en-US" dirty="0"/>
              <a:t>，当</a:t>
            </a:r>
            <a:r>
              <a:rPr lang="en-US" altLang="zh-CN" dirty="0"/>
              <a:t>di=</a:t>
            </a:r>
            <a:r>
              <a:rPr lang="en-US" altLang="zh-CN" dirty="0" err="1"/>
              <a:t>dj</a:t>
            </a:r>
            <a:r>
              <a:rPr lang="zh-CN" altLang="en-US" dirty="0"/>
              <a:t>时， </a:t>
            </a:r>
            <a:r>
              <a:rPr lang="en-US" altLang="zh-CN" dirty="0"/>
              <a:t>sim(di</a:t>
            </a:r>
            <a:r>
              <a:rPr lang="zh-CN" altLang="en-US" dirty="0"/>
              <a:t>，</a:t>
            </a:r>
            <a:r>
              <a:rPr lang="en-US" altLang="zh-CN" dirty="0" err="1"/>
              <a:t>dj</a:t>
            </a:r>
            <a:r>
              <a:rPr lang="zh-CN" altLang="en-US" dirty="0"/>
              <a:t>，</a:t>
            </a:r>
            <a:r>
              <a:rPr lang="en-US" altLang="zh-CN" dirty="0"/>
              <a:t>)=1</a:t>
            </a:r>
            <a:r>
              <a:rPr lang="zh-CN" altLang="en-US" dirty="0"/>
              <a:t>，即两个向量表示完全相同，当</a:t>
            </a:r>
            <a:r>
              <a:rPr lang="en-US" altLang="zh-CN" dirty="0"/>
              <a:t>sim(di</a:t>
            </a:r>
            <a:r>
              <a:rPr lang="zh-CN" altLang="en-US" dirty="0"/>
              <a:t>，</a:t>
            </a:r>
            <a:r>
              <a:rPr lang="en-US" altLang="zh-CN" dirty="0" err="1"/>
              <a:t>dj</a:t>
            </a:r>
            <a:r>
              <a:rPr lang="zh-CN" altLang="en-US" dirty="0"/>
              <a:t>，</a:t>
            </a:r>
            <a:r>
              <a:rPr lang="en-US" altLang="zh-CN" dirty="0"/>
              <a:t>)=0</a:t>
            </a:r>
            <a:r>
              <a:rPr lang="zh-CN" altLang="en-US" dirty="0"/>
              <a:t>时，表示两个向量互相独 立，对应于新闻文本则说明新闻报道</a:t>
            </a:r>
            <a:r>
              <a:rPr lang="en-US" altLang="zh-CN" dirty="0"/>
              <a:t>di</a:t>
            </a:r>
            <a:r>
              <a:rPr lang="zh-CN" altLang="en-US" dirty="0"/>
              <a:t>，</a:t>
            </a:r>
            <a:r>
              <a:rPr lang="en-US" altLang="zh-CN" dirty="0" err="1"/>
              <a:t>dj</a:t>
            </a:r>
            <a:r>
              <a:rPr lang="zh-CN" altLang="en-US" dirty="0"/>
              <a:t>，没有联系。夹角余弦定理具有对称性，即 </a:t>
            </a:r>
            <a:r>
              <a:rPr lang="en-US" altLang="zh-CN" dirty="0"/>
              <a:t>sim(di</a:t>
            </a:r>
            <a:r>
              <a:rPr lang="zh-CN" altLang="en-US" dirty="0"/>
              <a:t>，</a:t>
            </a:r>
            <a:r>
              <a:rPr lang="en-US" altLang="zh-CN" dirty="0" err="1"/>
              <a:t>dj</a:t>
            </a:r>
            <a:r>
              <a:rPr lang="en-US" altLang="zh-CN" dirty="0"/>
              <a:t>)=sim(di</a:t>
            </a:r>
            <a:r>
              <a:rPr lang="zh-CN" altLang="en-US" dirty="0"/>
              <a:t>，</a:t>
            </a:r>
            <a:r>
              <a:rPr lang="en-US" altLang="zh-CN" dirty="0" err="1"/>
              <a:t>dj</a:t>
            </a:r>
            <a:r>
              <a:rPr lang="en-US" altLang="zh-CN" dirty="0"/>
              <a:t>)</a:t>
            </a:r>
            <a:r>
              <a:rPr lang="zh-CN" altLang="en-US" dirty="0"/>
              <a:t>。 </a:t>
            </a:r>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t>14</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extLst>
      <p:ext uri="{BB962C8B-B14F-4D97-AF65-F5344CB8AC3E}">
        <p14:creationId xmlns:p14="http://schemas.microsoft.com/office/powerpoint/2010/main" val="912470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a:t>热点话题“青岛大虾事件”，短短几天时间，话题的核心便从最初的“旅客被宰”演化成了声讨当地有关部门“监管不力、投诉无门”，甚至怀疑有关部门“暗中勾结”等对政府公信力的质疑上</a:t>
            </a:r>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t>15</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extLst>
      <p:ext uri="{BB962C8B-B14F-4D97-AF65-F5344CB8AC3E}">
        <p14:creationId xmlns:p14="http://schemas.microsoft.com/office/powerpoint/2010/main" val="943466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a:t>热点话题“青岛大虾事件”，短短几天时间，话题的核心便从最初的“旅客被宰”演化成了声讨当地有关部门“监管不力、投诉无门”，甚至怀疑有关部门“暗中勾结”等对政府公信力的质疑上</a:t>
            </a:r>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extLst>
      <p:ext uri="{BB962C8B-B14F-4D97-AF65-F5344CB8AC3E}">
        <p14:creationId xmlns:p14="http://schemas.microsoft.com/office/powerpoint/2010/main" val="188942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a:t>热点话题“青岛大虾事件”，短短几天时间，话题的核心便从最初的“旅客被宰”演化成了声讨当地有关部门“监管不力、投诉无门”，甚至怀疑有关部门“暗中勾结”等对政府公信力的质疑上</a:t>
            </a:r>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extLst>
      <p:ext uri="{BB962C8B-B14F-4D97-AF65-F5344CB8AC3E}">
        <p14:creationId xmlns:p14="http://schemas.microsoft.com/office/powerpoint/2010/main" val="17108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dirty="0"/>
              <a:t>话题发现算法的关键在于文本聚类结果的好坏， 如果文本聚类算法能够提供一个很精确的结果，那么话题发现的结果自然会比较精 确。反之，若文本聚类无法提供很优秀的聚类结果，话题发现技术自然也无法提供精 确的话题。常见的聚类算法主要包括划分法，层次聚类算法，基于密度聚类，基于模</a:t>
            </a:r>
          </a:p>
          <a:p>
            <a:r>
              <a:rPr lang="zh-CN" altLang="en-US" dirty="0"/>
              <a:t>型聚类和基于网格聚类算法五种。经典新闻流单通道法</a:t>
            </a:r>
            <a:r>
              <a:rPr lang="en-US" altLang="zh-CN" dirty="0"/>
              <a:t>Single</a:t>
            </a:r>
            <a:r>
              <a:rPr lang="zh-CN" altLang="en-US" dirty="0"/>
              <a:t>．</a:t>
            </a:r>
            <a:r>
              <a:rPr lang="en-US" altLang="zh-CN" dirty="0"/>
              <a:t>Pass</a:t>
            </a:r>
            <a:r>
              <a:rPr lang="zh-CN" altLang="en-US" dirty="0"/>
              <a:t>其本质上也是一 种基于划分的方法。本文主要采用划分法和层次聚类方法。下面简单介绍这两种聚类</a:t>
            </a:r>
          </a:p>
          <a:p>
            <a:r>
              <a:rPr lang="zh-CN" altLang="en-US" dirty="0"/>
              <a:t>算法思想。</a:t>
            </a:r>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t>18</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extLst>
      <p:ext uri="{BB962C8B-B14F-4D97-AF65-F5344CB8AC3E}">
        <p14:creationId xmlns:p14="http://schemas.microsoft.com/office/powerpoint/2010/main" val="3280908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dirty="0"/>
              <a:t>话题发现算法的关键在于文本聚类结果的好坏， 如果文本聚类算法能够提供一个很精确的结果，那么话题发现的结果自然会比较精 确。反之，若文本聚类无法提供很优秀的聚类结果，话题发现技术自然也无法提供精 确的话题。常见的聚类算法主要包括划分法，层次聚类算法，基于密度聚类，基于模</a:t>
            </a:r>
          </a:p>
          <a:p>
            <a:r>
              <a:rPr lang="zh-CN" altLang="en-US" dirty="0"/>
              <a:t>型聚类和基于网格聚类算法五种。经典新闻流单通道法</a:t>
            </a:r>
            <a:r>
              <a:rPr lang="en-US" altLang="zh-CN" dirty="0"/>
              <a:t>Single</a:t>
            </a:r>
            <a:r>
              <a:rPr lang="zh-CN" altLang="en-US" dirty="0"/>
              <a:t>．</a:t>
            </a:r>
            <a:r>
              <a:rPr lang="en-US" altLang="zh-CN" dirty="0"/>
              <a:t>Pass</a:t>
            </a:r>
            <a:r>
              <a:rPr lang="zh-CN" altLang="en-US" dirty="0"/>
              <a:t>其本质上也是一 种基于划分的方法。本文主要采用划分法和层次聚类方法。下面简单介绍这两种聚类</a:t>
            </a:r>
          </a:p>
          <a:p>
            <a:r>
              <a:rPr lang="zh-CN" altLang="en-US" dirty="0"/>
              <a:t>算法思想。</a:t>
            </a:r>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t>19</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extLst>
      <p:ext uri="{BB962C8B-B14F-4D97-AF65-F5344CB8AC3E}">
        <p14:creationId xmlns:p14="http://schemas.microsoft.com/office/powerpoint/2010/main" val="2509571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0749B2-32C9-43C3-AD45-18570B357547}" type="slidenum">
              <a:rPr lang="zh-CN" altLang="en-US" smtClean="0"/>
              <a:t>2</a:t>
            </a:fld>
            <a:endParaRPr lang="zh-CN" altLang="en-US"/>
          </a:p>
        </p:txBody>
      </p:sp>
    </p:spTree>
    <p:extLst>
      <p:ext uri="{BB962C8B-B14F-4D97-AF65-F5344CB8AC3E}">
        <p14:creationId xmlns:p14="http://schemas.microsoft.com/office/powerpoint/2010/main" val="27429187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dirty="0"/>
              <a:t>话题发现算法的关键在于文本聚类结果的好坏， 如果文本聚类算法能够提供一个很精确的结果，那么话题发现的结果自然会比较精 确。反之，若文本聚类无法提供很优秀的聚类结果，话题发现技术自然也无法提供精 确的话题。常见的聚类算法主要包括划分法，层次聚类算法，基于密度聚类，基于模</a:t>
            </a:r>
          </a:p>
          <a:p>
            <a:r>
              <a:rPr lang="zh-CN" altLang="en-US" dirty="0"/>
              <a:t>型聚类和基于网格聚类算法五种。经典新闻流单通道法</a:t>
            </a:r>
            <a:r>
              <a:rPr lang="en-US" altLang="zh-CN" dirty="0"/>
              <a:t>Single</a:t>
            </a:r>
            <a:r>
              <a:rPr lang="zh-CN" altLang="en-US" dirty="0"/>
              <a:t>．</a:t>
            </a:r>
            <a:r>
              <a:rPr lang="en-US" altLang="zh-CN" dirty="0"/>
              <a:t>Pass</a:t>
            </a:r>
            <a:r>
              <a:rPr lang="zh-CN" altLang="en-US" dirty="0"/>
              <a:t>其本质上也是一 种基于划分的方法。本文主要采用划分法和层次聚类方法。下面简单介绍这两种聚类</a:t>
            </a:r>
          </a:p>
          <a:p>
            <a:r>
              <a:rPr lang="zh-CN" altLang="en-US" dirty="0"/>
              <a:t>算法思想。</a:t>
            </a:r>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t>20</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extLst>
      <p:ext uri="{BB962C8B-B14F-4D97-AF65-F5344CB8AC3E}">
        <p14:creationId xmlns:p14="http://schemas.microsoft.com/office/powerpoint/2010/main" val="1331289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0749B2-32C9-43C3-AD45-18570B357547}" type="slidenum">
              <a:rPr lang="zh-CN" altLang="en-US" smtClean="0"/>
              <a:t>22</a:t>
            </a:fld>
            <a:endParaRPr lang="zh-CN" altLang="en-US"/>
          </a:p>
        </p:txBody>
      </p:sp>
    </p:spTree>
    <p:extLst>
      <p:ext uri="{BB962C8B-B14F-4D97-AF65-F5344CB8AC3E}">
        <p14:creationId xmlns:p14="http://schemas.microsoft.com/office/powerpoint/2010/main" val="28056444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23</a:t>
            </a:fld>
            <a:endParaRPr lang="zh-CN" altLang="en-US"/>
          </a:p>
        </p:txBody>
      </p:sp>
    </p:spTree>
    <p:extLst>
      <p:ext uri="{BB962C8B-B14F-4D97-AF65-F5344CB8AC3E}">
        <p14:creationId xmlns:p14="http://schemas.microsoft.com/office/powerpoint/2010/main" val="36213502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0749B2-32C9-43C3-AD45-18570B357547}" type="slidenum">
              <a:rPr lang="zh-CN" altLang="en-US" smtClean="0"/>
              <a:t>26</a:t>
            </a:fld>
            <a:endParaRPr lang="zh-CN" altLang="en-US"/>
          </a:p>
        </p:txBody>
      </p:sp>
    </p:spTree>
    <p:extLst>
      <p:ext uri="{BB962C8B-B14F-4D97-AF65-F5344CB8AC3E}">
        <p14:creationId xmlns:p14="http://schemas.microsoft.com/office/powerpoint/2010/main" val="28638682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29</a:t>
            </a:fld>
            <a:endParaRPr lang="zh-CN" altLang="en-US"/>
          </a:p>
        </p:txBody>
      </p:sp>
    </p:spTree>
    <p:extLst>
      <p:ext uri="{BB962C8B-B14F-4D97-AF65-F5344CB8AC3E}">
        <p14:creationId xmlns:p14="http://schemas.microsoft.com/office/powerpoint/2010/main" val="38361669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30</a:t>
            </a:fld>
            <a:endParaRPr lang="zh-CN" altLang="en-US"/>
          </a:p>
        </p:txBody>
      </p:sp>
    </p:spTree>
    <p:extLst>
      <p:ext uri="{BB962C8B-B14F-4D97-AF65-F5344CB8AC3E}">
        <p14:creationId xmlns:p14="http://schemas.microsoft.com/office/powerpoint/2010/main" val="21545680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0749B2-32C9-43C3-AD45-18570B357547}" type="slidenum">
              <a:rPr lang="zh-CN" altLang="en-US" smtClean="0"/>
              <a:t>31</a:t>
            </a:fld>
            <a:endParaRPr lang="zh-CN" altLang="en-US"/>
          </a:p>
        </p:txBody>
      </p:sp>
    </p:spTree>
    <p:extLst>
      <p:ext uri="{BB962C8B-B14F-4D97-AF65-F5344CB8AC3E}">
        <p14:creationId xmlns:p14="http://schemas.microsoft.com/office/powerpoint/2010/main" val="41044331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0749B2-32C9-43C3-AD45-18570B357547}" type="slidenum">
              <a:rPr lang="zh-CN" altLang="en-US" smtClean="0"/>
              <a:t>37</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0749B2-32C9-43C3-AD45-18570B357547}" type="slidenum">
              <a:rPr lang="zh-CN" altLang="en-US" smtClean="0"/>
              <a:t>38</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effectLst/>
            </a:endParaRPr>
          </a:p>
        </p:txBody>
      </p:sp>
      <p:sp>
        <p:nvSpPr>
          <p:cNvPr id="4" name="幻灯片编号占位符 3"/>
          <p:cNvSpPr>
            <a:spLocks noGrp="1"/>
          </p:cNvSpPr>
          <p:nvPr>
            <p:ph type="sldNum" sz="quarter" idx="10"/>
          </p:nvPr>
        </p:nvSpPr>
        <p:spPr/>
        <p:txBody>
          <a:bodyPr/>
          <a:lstStyle/>
          <a:p>
            <a:fld id="{A6837353-30EB-4A48-80EB-173D804AEFBD}" type="slidenum">
              <a:rPr lang="zh-CN" altLang="en-US" smtClean="0"/>
              <a:t>39</a:t>
            </a:fld>
            <a:endParaRPr lang="zh-CN" altLang="en-US"/>
          </a:p>
        </p:txBody>
      </p:sp>
    </p:spTree>
    <p:extLst>
      <p:ext uri="{BB962C8B-B14F-4D97-AF65-F5344CB8AC3E}">
        <p14:creationId xmlns:p14="http://schemas.microsoft.com/office/powerpoint/2010/main" val="957355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a:p>
            <a:endParaRPr lang="zh-CN" altLang="en-US" dirty="0"/>
          </a:p>
        </p:txBody>
      </p:sp>
      <p:sp>
        <p:nvSpPr>
          <p:cNvPr id="4" name="幻灯片编号占位符 3"/>
          <p:cNvSpPr>
            <a:spLocks noGrp="1"/>
          </p:cNvSpPr>
          <p:nvPr>
            <p:ph type="sldNum" sz="quarter" idx="10"/>
          </p:nvPr>
        </p:nvSpPr>
        <p:spPr/>
        <p:txBody>
          <a:bodyPr/>
          <a:lstStyle/>
          <a:p>
            <a:fld id="{A6837353-30EB-4A48-80EB-173D804AEFBD}" type="slidenum">
              <a:rPr lang="zh-CN" altLang="en-US" smtClean="0"/>
              <a:t>40</a:t>
            </a:fld>
            <a:endParaRPr lang="zh-CN" altLang="en-US"/>
          </a:p>
        </p:txBody>
      </p:sp>
    </p:spTree>
    <p:extLst>
      <p:ext uri="{BB962C8B-B14F-4D97-AF65-F5344CB8AC3E}">
        <p14:creationId xmlns:p14="http://schemas.microsoft.com/office/powerpoint/2010/main" val="6127208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0749B2-32C9-43C3-AD45-18570B357547}" type="slidenum">
              <a:rPr lang="zh-CN" altLang="en-US" smtClean="0"/>
              <a:t>41</a:t>
            </a:fld>
            <a:endParaRPr lang="zh-CN" altLang="en-US"/>
          </a:p>
        </p:txBody>
      </p:sp>
    </p:spTree>
    <p:extLst>
      <p:ext uri="{BB962C8B-B14F-4D97-AF65-F5344CB8AC3E}">
        <p14:creationId xmlns:p14="http://schemas.microsoft.com/office/powerpoint/2010/main" val="15766964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幻灯片编号占位符 3"/>
          <p:cNvSpPr>
            <a:spLocks noGrp="1"/>
          </p:cNvSpPr>
          <p:nvPr>
            <p:ph type="sldNum" sz="quarter" idx="10"/>
          </p:nvPr>
        </p:nvSpPr>
        <p:spPr/>
        <p:txBody>
          <a:bodyPr/>
          <a:lstStyle/>
          <a:p>
            <a:fld id="{A6837353-30EB-4A48-80EB-173D804AEFBD}" type="slidenum">
              <a:rPr lang="zh-CN" altLang="en-US" smtClean="0"/>
              <a:t>42</a:t>
            </a:fld>
            <a:endParaRPr lang="zh-CN" altLang="en-US"/>
          </a:p>
        </p:txBody>
      </p:sp>
    </p:spTree>
    <p:extLst>
      <p:ext uri="{BB962C8B-B14F-4D97-AF65-F5344CB8AC3E}">
        <p14:creationId xmlns:p14="http://schemas.microsoft.com/office/powerpoint/2010/main" val="8514445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en-US" altLang="zh-CN" dirty="0"/>
              <a:t>E</a:t>
            </a:r>
            <a:r>
              <a:rPr lang="zh-CN" altLang="en-US" dirty="0"/>
              <a:t>：</a:t>
            </a:r>
            <a:r>
              <a:rPr lang="en-US" altLang="zh-CN" dirty="0"/>
              <a:t>K-means</a:t>
            </a:r>
            <a:r>
              <a:rPr lang="zh-CN" altLang="en-US" dirty="0"/>
              <a:t>标准测度函数（一直到收敛停止）</a:t>
            </a:r>
          </a:p>
        </p:txBody>
      </p:sp>
      <p:sp>
        <p:nvSpPr>
          <p:cNvPr id="4" name="幻灯片编号占位符 3"/>
          <p:cNvSpPr>
            <a:spLocks noGrp="1"/>
          </p:cNvSpPr>
          <p:nvPr>
            <p:ph type="sldNum" sz="quarter" idx="10"/>
          </p:nvPr>
        </p:nvSpPr>
        <p:spPr/>
        <p:txBody>
          <a:bodyPr/>
          <a:lstStyle/>
          <a:p>
            <a:fld id="{A6837353-30EB-4A48-80EB-173D804AEFBD}" type="slidenum">
              <a:rPr lang="zh-CN" altLang="en-US" smtClean="0"/>
              <a:t>43</a:t>
            </a:fld>
            <a:endParaRPr lang="zh-CN" altLang="en-US"/>
          </a:p>
        </p:txBody>
      </p:sp>
    </p:spTree>
    <p:extLst>
      <p:ext uri="{BB962C8B-B14F-4D97-AF65-F5344CB8AC3E}">
        <p14:creationId xmlns:p14="http://schemas.microsoft.com/office/powerpoint/2010/main" val="723289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0749B2-32C9-43C3-AD45-18570B357547}" type="slidenum">
              <a:rPr lang="zh-CN" altLang="en-US" smtClean="0"/>
              <a:t>44</a:t>
            </a:fld>
            <a:endParaRPr lang="zh-CN" altLang="en-US"/>
          </a:p>
        </p:txBody>
      </p:sp>
    </p:spTree>
    <p:extLst>
      <p:ext uri="{BB962C8B-B14F-4D97-AF65-F5344CB8AC3E}">
        <p14:creationId xmlns:p14="http://schemas.microsoft.com/office/powerpoint/2010/main" val="5644838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幻灯片编号占位符 3"/>
          <p:cNvSpPr>
            <a:spLocks noGrp="1"/>
          </p:cNvSpPr>
          <p:nvPr>
            <p:ph type="sldNum" sz="quarter" idx="10"/>
          </p:nvPr>
        </p:nvSpPr>
        <p:spPr/>
        <p:txBody>
          <a:bodyPr/>
          <a:lstStyle/>
          <a:p>
            <a:fld id="{A6837353-30EB-4A48-80EB-173D804AEFBD}" type="slidenum">
              <a:rPr lang="zh-CN" altLang="en-US" smtClean="0"/>
              <a:t>45</a:t>
            </a:fld>
            <a:endParaRPr lang="zh-CN" altLang="en-US"/>
          </a:p>
        </p:txBody>
      </p:sp>
    </p:spTree>
    <p:extLst>
      <p:ext uri="{BB962C8B-B14F-4D97-AF65-F5344CB8AC3E}">
        <p14:creationId xmlns:p14="http://schemas.microsoft.com/office/powerpoint/2010/main" val="4065277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幻灯片编号占位符 3"/>
          <p:cNvSpPr>
            <a:spLocks noGrp="1"/>
          </p:cNvSpPr>
          <p:nvPr>
            <p:ph type="sldNum" sz="quarter" idx="10"/>
          </p:nvPr>
        </p:nvSpPr>
        <p:spPr/>
        <p:txBody>
          <a:bodyPr/>
          <a:lstStyle/>
          <a:p>
            <a:fld id="{A6837353-30EB-4A48-80EB-173D804AEFBD}" type="slidenum">
              <a:rPr lang="zh-CN" altLang="en-US" smtClean="0"/>
              <a:t>46</a:t>
            </a:fld>
            <a:endParaRPr lang="zh-CN" altLang="en-US"/>
          </a:p>
        </p:txBody>
      </p:sp>
    </p:spTree>
    <p:extLst>
      <p:ext uri="{BB962C8B-B14F-4D97-AF65-F5344CB8AC3E}">
        <p14:creationId xmlns:p14="http://schemas.microsoft.com/office/powerpoint/2010/main" val="20001875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en-US" altLang="zh-CN" sz="1200" kern="1200" dirty="0">
              <a:solidFill>
                <a:schemeClr val="tx1"/>
              </a:solidFill>
              <a:effectLst/>
              <a:latin typeface="+mn-lt"/>
              <a:ea typeface="+mn-ea"/>
              <a:cs typeface="+mn-cs"/>
            </a:endParaRPr>
          </a:p>
        </p:txBody>
      </p:sp>
      <p:sp>
        <p:nvSpPr>
          <p:cNvPr id="4" name="幻灯片编号占位符 3"/>
          <p:cNvSpPr>
            <a:spLocks noGrp="1"/>
          </p:cNvSpPr>
          <p:nvPr>
            <p:ph type="sldNum" sz="quarter" idx="10"/>
          </p:nvPr>
        </p:nvSpPr>
        <p:spPr/>
        <p:txBody>
          <a:bodyPr/>
          <a:lstStyle/>
          <a:p>
            <a:fld id="{A6837353-30EB-4A48-80EB-173D804AEFBD}" type="slidenum">
              <a:rPr lang="zh-CN" altLang="en-US" smtClean="0"/>
              <a:t>47</a:t>
            </a:fld>
            <a:endParaRPr lang="zh-CN" altLang="en-US"/>
          </a:p>
        </p:txBody>
      </p:sp>
    </p:spTree>
    <p:extLst>
      <p:ext uri="{BB962C8B-B14F-4D97-AF65-F5344CB8AC3E}">
        <p14:creationId xmlns:p14="http://schemas.microsoft.com/office/powerpoint/2010/main" val="980019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0749B2-32C9-43C3-AD45-18570B357547}" type="slidenum">
              <a:rPr lang="zh-CN" altLang="en-US" smtClean="0"/>
              <a:t>4</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幻灯片编号占位符 3"/>
          <p:cNvSpPr>
            <a:spLocks noGrp="1"/>
          </p:cNvSpPr>
          <p:nvPr>
            <p:ph type="sldNum" sz="quarter" idx="10"/>
          </p:nvPr>
        </p:nvSpPr>
        <p:spPr/>
        <p:txBody>
          <a:bodyPr/>
          <a:lstStyle/>
          <a:p>
            <a:fld id="{A6837353-30EB-4A48-80EB-173D804AEFBD}" type="slidenum">
              <a:rPr lang="zh-CN" altLang="en-US" smtClean="0"/>
              <a:t>48</a:t>
            </a:fld>
            <a:endParaRPr lang="zh-CN" altLang="en-US"/>
          </a:p>
        </p:txBody>
      </p:sp>
    </p:spTree>
    <p:extLst>
      <p:ext uri="{BB962C8B-B14F-4D97-AF65-F5344CB8AC3E}">
        <p14:creationId xmlns:p14="http://schemas.microsoft.com/office/powerpoint/2010/main" val="6114944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幻灯片编号占位符 3"/>
          <p:cNvSpPr>
            <a:spLocks noGrp="1"/>
          </p:cNvSpPr>
          <p:nvPr>
            <p:ph type="sldNum" sz="quarter" idx="10"/>
          </p:nvPr>
        </p:nvSpPr>
        <p:spPr/>
        <p:txBody>
          <a:bodyPr/>
          <a:lstStyle/>
          <a:p>
            <a:fld id="{A6837353-30EB-4A48-80EB-173D804AEFBD}" type="slidenum">
              <a:rPr lang="zh-CN" altLang="en-US" smtClean="0"/>
              <a:t>49</a:t>
            </a:fld>
            <a:endParaRPr lang="zh-CN" altLang="en-US"/>
          </a:p>
        </p:txBody>
      </p:sp>
    </p:spTree>
    <p:extLst>
      <p:ext uri="{BB962C8B-B14F-4D97-AF65-F5344CB8AC3E}">
        <p14:creationId xmlns:p14="http://schemas.microsoft.com/office/powerpoint/2010/main" val="11732986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FZSSK--GBK1-0" charset="0"/>
              </a:rPr>
              <a:t>为了进一步验证本文算法具有更好的稳定性，本文对上述每个算法又分别进行了</a:t>
            </a:r>
            <a:r>
              <a:rPr lang="en-US" altLang="zh-CN" dirty="0">
                <a:latin typeface="NEU" charset="0"/>
              </a:rPr>
              <a:t>50</a:t>
            </a:r>
            <a:r>
              <a:rPr lang="zh-CN" altLang="en-US" dirty="0">
                <a:latin typeface="FZSSK--GBK1-0" charset="0"/>
              </a:rPr>
              <a:t>次实验，分别计算</a:t>
            </a:r>
            <a:r>
              <a:rPr lang="en-US" altLang="zh-CN" dirty="0">
                <a:latin typeface="NEU" charset="0"/>
              </a:rPr>
              <a:t>50</a:t>
            </a:r>
            <a:r>
              <a:rPr lang="zh-CN" altLang="en-US" dirty="0">
                <a:latin typeface="FZSSK--GBK1-0" charset="0"/>
              </a:rPr>
              <a:t>次实验结果的相似度，</a:t>
            </a:r>
            <a:r>
              <a:rPr lang="en-US" altLang="zh-CN" dirty="0">
                <a:latin typeface="NEU" charset="0"/>
              </a:rPr>
              <a:t>NMI </a:t>
            </a:r>
            <a:r>
              <a:rPr lang="zh-CN" altLang="en-US" dirty="0">
                <a:latin typeface="FZSSK--GBK1-0" charset="0"/>
              </a:rPr>
              <a:t>值，</a:t>
            </a:r>
            <a:r>
              <a:rPr lang="en-US" altLang="zh-CN" dirty="0">
                <a:latin typeface="NEU" charset="0"/>
              </a:rPr>
              <a:t>F-</a:t>
            </a:r>
            <a:r>
              <a:rPr lang="zh-CN" altLang="en-US" dirty="0">
                <a:latin typeface="FZSSK--GBK1-0" charset="0"/>
              </a:rPr>
              <a:t>值的平均值和标准差。</a:t>
            </a:r>
            <a:endParaRPr lang="en-US" altLang="zh-CN" dirty="0">
              <a:latin typeface="FZSSK--GBK1-0" charset="0"/>
            </a:endParaRPr>
          </a:p>
        </p:txBody>
      </p:sp>
      <p:sp>
        <p:nvSpPr>
          <p:cNvPr id="4" name="幻灯片编号占位符 3"/>
          <p:cNvSpPr>
            <a:spLocks noGrp="1"/>
          </p:cNvSpPr>
          <p:nvPr>
            <p:ph type="sldNum" sz="quarter" idx="10"/>
          </p:nvPr>
        </p:nvSpPr>
        <p:spPr/>
        <p:txBody>
          <a:bodyPr/>
          <a:lstStyle/>
          <a:p>
            <a:fld id="{A6837353-30EB-4A48-80EB-173D804AEFBD}" type="slidenum">
              <a:rPr lang="zh-CN" altLang="en-US" smtClean="0"/>
              <a:t>50</a:t>
            </a:fld>
            <a:endParaRPr lang="zh-CN" altLang="en-US"/>
          </a:p>
        </p:txBody>
      </p:sp>
    </p:spTree>
    <p:extLst>
      <p:ext uri="{BB962C8B-B14F-4D97-AF65-F5344CB8AC3E}">
        <p14:creationId xmlns:p14="http://schemas.microsoft.com/office/powerpoint/2010/main" val="13348912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0749B2-32C9-43C3-AD45-18570B357547}" type="slidenum">
              <a:rPr lang="zh-CN" altLang="en-US" smtClean="0"/>
              <a:t>52</a:t>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0749B2-32C9-43C3-AD45-18570B357547}" type="slidenum">
              <a:rPr lang="zh-CN" altLang="en-US" smtClean="0"/>
              <a:t>53</a:t>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en-US" altLang="zh-CN"/>
              <a:t>     </a:t>
            </a:r>
            <a:r>
              <a:rPr lang="zh-CN" altLang="en-US"/>
              <a:t>如果一个新闻话题被用户广泛关注，那么必然会对新闻媒体造成正向反馈效果，各个媒体将会迎合大众需求增加对该话题的报道。</a:t>
            </a:r>
          </a:p>
          <a:p>
            <a:r>
              <a:rPr lang="zh-CN" altLang="en-US"/>
              <a:t>    用户关注度主要体现该话题的传播范围和社会对该话题的反响程度。用户关注度基于用户的网络行为体现，如是否主动点击该新闻话题，是否进行二次搜索该话题，是否评论该话题新闻等。</a:t>
            </a:r>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t>56</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a:t>热点话题“青岛大虾事件”，短短几天时间，话题的核心便从最初的“旅客被宰”演化成了声讨当地有关部门“监管不力、投诉无门”，甚至怀疑有关部门“暗中勾结”等对政府公信力的质疑上</a:t>
            </a:r>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t>58</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0749B2-32C9-43C3-AD45-18570B357547}" type="slidenum">
              <a:rPr lang="zh-CN" altLang="en-US" smtClean="0"/>
              <a:t>60</a:t>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t>61</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0749B2-32C9-43C3-AD45-18570B357547}" type="slidenum">
              <a:rPr lang="zh-CN" altLang="en-US" smtClean="0"/>
              <a:t>5</a:t>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t>62</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0749B2-32C9-43C3-AD45-18570B357547}" type="slidenum">
              <a:rPr lang="zh-CN" altLang="en-US" smtClean="0"/>
              <a:t>63</a:t>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a:t>通过话题实时发展走势曲线图，还可以对话题的未来趋势进行预测，北</a:t>
            </a:r>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t>65</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     </a:t>
            </a:r>
            <a:r>
              <a:rPr lang="zh-CN" altLang="en-US"/>
              <a:t>在基于多核心话题描述模型下，热点话题的演化可以看成话题内核心事件偏移的过程，某些话题从话题产生到消亡这一整个生命周期都只有一个核心关注事件点，如2016年1月的热点话题“沙特依赖断交”，这类热点话题无论在任意时期，唯一核心事件都占有该话题最大比例的关注，其他相关周边新闻只占有少量关注。</a:t>
            </a:r>
          </a:p>
          <a:p>
            <a:r>
              <a:rPr lang="zh-CN" altLang="en-US"/>
              <a:t>   而对于某些热点话题，在话题进入成熟期或者消亡期时，由于受到广泛的关注从而产生了更深层次的调查讨论，导致该热点话题的关注核心生偏移，媒体的报道与用户的关注点都偏向另一个事件。如前文提到的“青岛大虾事件”，话题的关注核心从最初的“旅客被宰”这一核心事演化成了对当地有关部门“监管不力、投诉无门”的关注和是否“监管部门与商家暗中勾结”的关注上来</a:t>
            </a:r>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t>66</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t>67</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t>68</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  </a:t>
            </a:r>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t>69</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t>70</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  </a:t>
            </a:r>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t>71</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0749B2-32C9-43C3-AD45-18570B357547}" type="slidenum">
              <a:rPr lang="zh-CN" altLang="en-US" smtClean="0"/>
              <a:t>72</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dirty="0"/>
              <a:t>在信息过载的情况下，目前</a:t>
            </a:r>
          </a:p>
        </p:txBody>
      </p:sp>
      <p:sp>
        <p:nvSpPr>
          <p:cNvPr id="4" name="灯片编号占位符 3"/>
          <p:cNvSpPr>
            <a:spLocks noGrp="1"/>
          </p:cNvSpPr>
          <p:nvPr>
            <p:ph type="sldNum" sz="quarter" idx="10"/>
          </p:nvPr>
        </p:nvSpPr>
        <p:spPr/>
        <p:txBody>
          <a:bodyPr/>
          <a:lstStyle/>
          <a:p>
            <a:fld id="{CA0749B2-32C9-43C3-AD45-18570B357547}" type="slidenum">
              <a:rPr lang="zh-CN" altLang="en-US" smtClean="0"/>
              <a:t>6</a:t>
            </a:fld>
            <a:endParaRPr lang="zh-CN" altLang="en-US"/>
          </a:p>
        </p:txBody>
      </p:sp>
    </p:spTree>
    <p:extLst>
      <p:ext uri="{BB962C8B-B14F-4D97-AF65-F5344CB8AC3E}">
        <p14:creationId xmlns:p14="http://schemas.microsoft.com/office/powerpoint/2010/main" val="20616459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DBFD22-59C6-42F3-86FC-61D0B2907BB2}" type="slidenum">
              <a:rPr lang="zh-CN" altLang="en-US" smtClean="0"/>
              <a:t>73</a:t>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DBFD22-59C6-42F3-86FC-61D0B2907BB2}" type="slidenum">
              <a:rPr lang="zh-CN" altLang="en-US" smtClean="0"/>
              <a:t>74</a:t>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0749B2-32C9-43C3-AD45-18570B357547}" type="slidenum">
              <a:rPr lang="zh-CN" altLang="en-US" smtClean="0"/>
              <a:t>7</a:t>
            </a:fld>
            <a:endParaRPr lang="zh-CN" altLang="en-US"/>
          </a:p>
        </p:txBody>
      </p:sp>
    </p:spTree>
    <p:extLst>
      <p:ext uri="{BB962C8B-B14F-4D97-AF65-F5344CB8AC3E}">
        <p14:creationId xmlns:p14="http://schemas.microsoft.com/office/powerpoint/2010/main" val="545763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0749B2-32C9-43C3-AD45-18570B357547}" type="slidenum">
              <a:rPr lang="zh-CN" altLang="en-US" smtClean="0"/>
              <a:t>8</a:t>
            </a:fld>
            <a:endParaRPr lang="zh-CN" altLang="en-US"/>
          </a:p>
        </p:txBody>
      </p:sp>
    </p:spTree>
    <p:extLst>
      <p:ext uri="{BB962C8B-B14F-4D97-AF65-F5344CB8AC3E}">
        <p14:creationId xmlns:p14="http://schemas.microsoft.com/office/powerpoint/2010/main" val="3629488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7664" y="1284218"/>
            <a:ext cx="6434336" cy="4289557"/>
          </a:xfrm>
          <a:prstGeom prst="rect">
            <a:avLst/>
          </a:prstGeom>
        </p:spPr>
      </p:pic>
      <p:sp>
        <p:nvSpPr>
          <p:cNvPr id="8" name="矩形"/>
          <p:cNvSpPr/>
          <p:nvPr/>
        </p:nvSpPr>
        <p:spPr>
          <a:xfrm>
            <a:off x="0" y="2431360"/>
            <a:ext cx="7285388" cy="1995275"/>
          </a:xfrm>
          <a:prstGeom prst="rect">
            <a:avLst/>
          </a:prstGeom>
          <a:solidFill>
            <a:schemeClr val="accent6">
              <a:alpha val="70000"/>
            </a:schemeClr>
          </a:solidFill>
          <a:ln w="12700" cap="flat">
            <a:noFill/>
            <a:miter lim="400000"/>
          </a:ln>
          <a:effectLst/>
        </p:spPr>
        <p:txBody>
          <a:bodyPr wrap="square" lIns="45719" tIns="45719" rIns="45719" bIns="45719" numCol="1" anchor="ctr">
            <a:noAutofit/>
          </a:bodyPr>
          <a:lstStyle/>
          <a:p>
            <a:pPr defTabSz="913765">
              <a:lnSpc>
                <a:spcPct val="120000"/>
              </a:lnSpc>
              <a:defRPr sz="1800" b="0">
                <a:latin typeface="Helvetica"/>
                <a:ea typeface="Helvetica"/>
                <a:cs typeface="Helvetica"/>
                <a:sym typeface="Helvetica"/>
              </a:defRPr>
            </a:pPr>
            <a:endParaRPr sz="1265">
              <a:latin typeface="+mn-lt"/>
              <a:ea typeface="+mn-ea"/>
              <a:cs typeface="+mn-ea"/>
              <a:sym typeface="+mn-lt"/>
            </a:endParaRPr>
          </a:p>
        </p:txBody>
      </p:sp>
      <p:sp>
        <p:nvSpPr>
          <p:cNvPr id="2" name="标题 1"/>
          <p:cNvSpPr>
            <a:spLocks noGrp="1"/>
          </p:cNvSpPr>
          <p:nvPr>
            <p:ph type="ctrTitle" hasCustomPrompt="1"/>
          </p:nvPr>
        </p:nvSpPr>
        <p:spPr>
          <a:xfrm>
            <a:off x="137161" y="2473401"/>
            <a:ext cx="7135374" cy="1194708"/>
          </a:xfrm>
        </p:spPr>
        <p:txBody>
          <a:bodyPr anchor="b">
            <a:normAutofit/>
          </a:bodyPr>
          <a:lstStyle>
            <a:lvl1pPr algn="ctr">
              <a:defRPr sz="5400">
                <a:solidFill>
                  <a:schemeClr val="bg1"/>
                </a:solidFill>
              </a:defRPr>
            </a:lvl1pPr>
          </a:lstStyle>
          <a:p>
            <a:r>
              <a:rPr lang="zh-CN" altLang="en-US" dirty="0"/>
              <a:t>单击此处编辑标题</a:t>
            </a:r>
          </a:p>
        </p:txBody>
      </p:sp>
      <p:sp>
        <p:nvSpPr>
          <p:cNvPr id="3" name="副标题 2"/>
          <p:cNvSpPr>
            <a:spLocks noGrp="1"/>
          </p:cNvSpPr>
          <p:nvPr>
            <p:ph type="subTitle" idx="1"/>
          </p:nvPr>
        </p:nvSpPr>
        <p:spPr>
          <a:xfrm>
            <a:off x="137161" y="3680601"/>
            <a:ext cx="7135374" cy="682973"/>
          </a:xfrm>
        </p:spPr>
        <p:txBody>
          <a:bodyPr anchor="t">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2018/11/22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2018/11/22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2018/11/22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p:cNvSpPr/>
          <p:nvPr/>
        </p:nvSpPr>
        <p:spPr>
          <a:xfrm>
            <a:off x="0" y="2431360"/>
            <a:ext cx="12192000" cy="1995275"/>
          </a:xfrm>
          <a:prstGeom prst="rect">
            <a:avLst/>
          </a:prstGeom>
          <a:solidFill>
            <a:schemeClr val="accent6">
              <a:alpha val="70000"/>
            </a:schemeClr>
          </a:solidFill>
          <a:ln w="12700" cap="flat">
            <a:noFill/>
            <a:miter lim="400000"/>
          </a:ln>
          <a:effectLst/>
        </p:spPr>
        <p:txBody>
          <a:bodyPr wrap="square" lIns="45719" tIns="45719" rIns="45719" bIns="45719" numCol="1" anchor="ctr">
            <a:noAutofit/>
          </a:bodyPr>
          <a:lstStyle/>
          <a:p>
            <a:pPr defTabSz="913765">
              <a:lnSpc>
                <a:spcPct val="120000"/>
              </a:lnSpc>
              <a:defRPr sz="1800" b="0">
                <a:latin typeface="Helvetica"/>
                <a:ea typeface="Helvetica"/>
                <a:cs typeface="Helvetica"/>
                <a:sym typeface="Helvetica"/>
              </a:defRPr>
            </a:pPr>
            <a:endParaRPr sz="1265" dirty="0">
              <a:latin typeface="+mn-lt"/>
              <a:ea typeface="+mn-ea"/>
              <a:cs typeface="+mn-ea"/>
              <a:sym typeface="+mn-lt"/>
            </a:endParaRPr>
          </a:p>
        </p:txBody>
      </p:sp>
      <p:sp>
        <p:nvSpPr>
          <p:cNvPr id="8" name="正方形"/>
          <p:cNvSpPr/>
          <p:nvPr/>
        </p:nvSpPr>
        <p:spPr>
          <a:xfrm rot="2700000">
            <a:off x="5036708" y="2483023"/>
            <a:ext cx="1891953" cy="1891952"/>
          </a:xfrm>
          <a:prstGeom prst="rect">
            <a:avLst/>
          </a:prstGeom>
          <a:solidFill>
            <a:schemeClr val="accent6"/>
          </a:solidFill>
          <a:ln w="38100" cap="flat">
            <a:solidFill>
              <a:schemeClr val="accent5"/>
            </a:solidFill>
            <a:miter lim="400000"/>
          </a:ln>
          <a:effectLst/>
        </p:spPr>
        <p:txBody>
          <a:bodyPr wrap="square" lIns="45719" tIns="45719" rIns="45719" bIns="45719" numCol="1" anchor="ctr">
            <a:noAutofit/>
          </a:bodyPr>
          <a:lstStyle/>
          <a:p>
            <a:pPr defTabSz="913765">
              <a:lnSpc>
                <a:spcPct val="120000"/>
              </a:lnSpc>
              <a:defRPr sz="1800" b="0">
                <a:latin typeface="Helvetica"/>
                <a:ea typeface="Helvetica"/>
                <a:cs typeface="Helvetica"/>
                <a:sym typeface="Helvetica"/>
              </a:defRPr>
            </a:pPr>
            <a:endParaRPr sz="1265" dirty="0">
              <a:latin typeface="+mn-lt"/>
              <a:ea typeface="+mn-ea"/>
              <a:cs typeface="+mn-ea"/>
              <a:sym typeface="+mn-lt"/>
            </a:endParaRPr>
          </a:p>
        </p:txBody>
      </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5952" y="2420394"/>
            <a:ext cx="747219" cy="747219"/>
          </a:xfrm>
          <a:prstGeom prst="rect">
            <a:avLst/>
          </a:prstGeom>
        </p:spPr>
      </p:pic>
      <p:sp>
        <p:nvSpPr>
          <p:cNvPr id="2" name="标题 1"/>
          <p:cNvSpPr>
            <a:spLocks noGrp="1"/>
          </p:cNvSpPr>
          <p:nvPr>
            <p:ph type="title" hasCustomPrompt="1"/>
          </p:nvPr>
        </p:nvSpPr>
        <p:spPr>
          <a:xfrm>
            <a:off x="4831285" y="3178579"/>
            <a:ext cx="2296552" cy="747219"/>
          </a:xfrm>
        </p:spPr>
        <p:txBody>
          <a:bodyPr anchor="ctr">
            <a:normAutofit/>
          </a:bodyPr>
          <a:lstStyle>
            <a:lvl1pPr algn="ctr">
              <a:defRPr sz="3200">
                <a:solidFill>
                  <a:schemeClr val="bg1"/>
                </a:solidFill>
              </a:defRPr>
            </a:lvl1pPr>
          </a:lstStyle>
          <a:p>
            <a:r>
              <a:rPr lang="zh-CN" altLang="en-US" dirty="0"/>
              <a:t>编辑标题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2018/11/22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2018/11/22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2018/11/22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4220"/>
            <a:ext cx="6434336" cy="4289557"/>
          </a:xfrm>
          <a:prstGeom prst="rect">
            <a:avLst/>
          </a:prstGeom>
        </p:spPr>
      </p:pic>
      <p:sp>
        <p:nvSpPr>
          <p:cNvPr id="7" name="矩形"/>
          <p:cNvSpPr/>
          <p:nvPr/>
        </p:nvSpPr>
        <p:spPr>
          <a:xfrm>
            <a:off x="4906612" y="2431362"/>
            <a:ext cx="7285388" cy="1995275"/>
          </a:xfrm>
          <a:prstGeom prst="rect">
            <a:avLst/>
          </a:prstGeom>
          <a:solidFill>
            <a:schemeClr val="accent6">
              <a:alpha val="70000"/>
            </a:schemeClr>
          </a:solidFill>
          <a:ln w="12700" cap="flat">
            <a:noFill/>
            <a:miter lim="400000"/>
          </a:ln>
          <a:effectLst/>
        </p:spPr>
        <p:txBody>
          <a:bodyPr wrap="square" lIns="45719" tIns="45719" rIns="45719" bIns="45719" numCol="1" anchor="ctr">
            <a:noAutofit/>
          </a:bodyPr>
          <a:lstStyle/>
          <a:p>
            <a:pPr defTabSz="913765">
              <a:lnSpc>
                <a:spcPct val="120000"/>
              </a:lnSpc>
              <a:defRPr sz="1800" b="0">
                <a:latin typeface="Helvetica"/>
                <a:ea typeface="Helvetica"/>
                <a:cs typeface="Helvetica"/>
                <a:sym typeface="Helvetica"/>
              </a:defRPr>
            </a:pPr>
            <a:endParaRPr sz="1265">
              <a:latin typeface="+mn-lt"/>
              <a:ea typeface="+mn-ea"/>
              <a:cs typeface="+mn-ea"/>
              <a:sym typeface="+mn-lt"/>
            </a:endParaRPr>
          </a:p>
        </p:txBody>
      </p:sp>
      <p:sp>
        <p:nvSpPr>
          <p:cNvPr id="2" name="标题 1"/>
          <p:cNvSpPr>
            <a:spLocks noGrp="1"/>
          </p:cNvSpPr>
          <p:nvPr>
            <p:ph type="title" hasCustomPrompt="1"/>
          </p:nvPr>
        </p:nvSpPr>
        <p:spPr>
          <a:xfrm>
            <a:off x="4906610" y="2431362"/>
            <a:ext cx="7148229" cy="1995275"/>
          </a:xfrm>
        </p:spPr>
        <p:txBody>
          <a:bodyPr>
            <a:noAutofit/>
          </a:bodyPr>
          <a:lstStyle>
            <a:lvl1pPr algn="ctr">
              <a:defRPr sz="7200" b="1">
                <a:solidFill>
                  <a:schemeClr val="bg1"/>
                </a:solidFill>
              </a:defRPr>
            </a:lvl1pPr>
          </a:lstStyle>
          <a:p>
            <a:r>
              <a:rPr lang="zh-CN" altLang="en-US" dirty="0"/>
              <a:t>编辑标题</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2018/11/22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2018/11/22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7" y="457200"/>
            <a:ext cx="4165200" cy="1600200"/>
          </a:xfrm>
        </p:spPr>
        <p:txBody>
          <a:bodyPr anchor="t" anchorCtr="0">
            <a:normAutofit/>
          </a:bodyPr>
          <a:lstStyle>
            <a:lvl1pPr>
              <a:defRPr sz="3600"/>
            </a:lvl1pPr>
          </a:lstStyle>
          <a:p>
            <a:r>
              <a:rPr lang="zh-CN" altLang="en-US" dirty="0"/>
              <a:t>单击此处编辑母版标题样式</a:t>
            </a:r>
          </a:p>
        </p:txBody>
      </p:sp>
      <p:sp>
        <p:nvSpPr>
          <p:cNvPr id="3" name="图片占位符 2"/>
          <p:cNvSpPr>
            <a:spLocks noGrp="1" noChangeAspect="1"/>
          </p:cNvSpPr>
          <p:nvPr>
            <p:ph type="pic" idx="1"/>
          </p:nvPr>
        </p:nvSpPr>
        <p:spPr>
          <a:xfrm>
            <a:off x="5184000" y="457200"/>
            <a:ext cx="6170400"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7" y="2057400"/>
            <a:ext cx="4165200"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2018/11/22</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3600"/>
            </a:lvl1pPr>
          </a:lstStyle>
          <a:p>
            <a:r>
              <a:rPr lang="zh-CN" altLang="en-US"/>
              <a:t>单击此处编辑母版标题样式</a:t>
            </a:r>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2018/11/22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lnSpc>
                <a:spcPct val="120000"/>
              </a:lnSpc>
              <a:defRPr sz="1200">
                <a:solidFill>
                  <a:schemeClr val="tx1">
                    <a:tint val="75000"/>
                  </a:schemeClr>
                </a:solidFill>
              </a:defRPr>
            </a:lvl1pPr>
          </a:lstStyle>
          <a:p>
            <a:fld id="{760FBDFE-C587-4B4C-A407-44438C67B59E}" type="datetimeFigureOut">
              <a:rPr lang="zh-CN" altLang="en-US" smtClean="0"/>
              <a:t>2018/11/22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lnSpc>
                <a:spcPct val="120000"/>
              </a:lnSpc>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lnSpc>
                <a:spcPct val="120000"/>
              </a:lnSpc>
              <a:defRPr sz="1200">
                <a:solidFill>
                  <a:schemeClr val="tx1">
                    <a:tint val="75000"/>
                  </a:schemeClr>
                </a:solidFill>
              </a:defRPr>
            </a:lvl1pPr>
          </a:lstStyle>
          <a:p>
            <a:fld id="{49AE70B2-8BF9-45C0-BB95-33D1B9D3A854}" type="slidenum">
              <a:rPr lang="zh-CN" altLang="en-US" smtClean="0"/>
              <a:t>‹#›</a:t>
            </a:fld>
            <a:endParaRPr lang="zh-CN" altLang="en-US"/>
          </a:p>
        </p:txBody>
      </p:sp>
      <p:sp>
        <p:nvSpPr>
          <p:cNvPr id="7" name="KSO_TEMPLATE" hidden="1"/>
          <p:cNvSpPr/>
          <p:nvPr>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slow">
    <p:random/>
  </p:transition>
  <p:txStyles>
    <p:titleStyle>
      <a:lvl1pPr algn="l" defTabSz="914400" rtl="0" eaLnBrk="1" latinLnBrk="0" hangingPunct="1">
        <a:lnSpc>
          <a:spcPct val="12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7.xml"/><Relationship Id="rId1" Type="http://schemas.openxmlformats.org/officeDocument/2006/relationships/tags" Target="../tags/tag56.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58.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7.xml"/><Relationship Id="rId1" Type="http://schemas.openxmlformats.org/officeDocument/2006/relationships/tags" Target="../tags/tag66.xml"/><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70.xml"/><Relationship Id="rId7" Type="http://schemas.openxmlformats.org/officeDocument/2006/relationships/image" Target="../media/image10.pn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9.png"/><Relationship Id="rId5" Type="http://schemas.openxmlformats.org/officeDocument/2006/relationships/notesSlide" Target="../notesSlides/notesSlide16.xml"/><Relationship Id="rId4" Type="http://schemas.openxmlformats.org/officeDocument/2006/relationships/slideLayout" Target="../slideLayouts/slideLayout2.xml"/><Relationship Id="rId9"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tags" Target="../tags/tag77.xml"/><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tags" Target="../tags/tag18.xml"/><Relationship Id="rId18" Type="http://schemas.openxmlformats.org/officeDocument/2006/relationships/image" Target="../media/image3.png"/><Relationship Id="rId3" Type="http://schemas.openxmlformats.org/officeDocument/2006/relationships/tags" Target="../tags/tag8.xml"/><Relationship Id="rId7" Type="http://schemas.openxmlformats.org/officeDocument/2006/relationships/tags" Target="../tags/tag12.xml"/><Relationship Id="rId12" Type="http://schemas.openxmlformats.org/officeDocument/2006/relationships/tags" Target="../tags/tag17.xml"/><Relationship Id="rId17" Type="http://schemas.openxmlformats.org/officeDocument/2006/relationships/notesSlide" Target="../notesSlides/notesSlide2.xml"/><Relationship Id="rId2" Type="http://schemas.openxmlformats.org/officeDocument/2006/relationships/tags" Target="../tags/tag7.xml"/><Relationship Id="rId16"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tags" Target="../tags/tag16.xml"/><Relationship Id="rId5" Type="http://schemas.openxmlformats.org/officeDocument/2006/relationships/tags" Target="../tags/tag10.xml"/><Relationship Id="rId15" Type="http://schemas.openxmlformats.org/officeDocument/2006/relationships/tags" Target="../tags/tag20.xml"/><Relationship Id="rId10" Type="http://schemas.openxmlformats.org/officeDocument/2006/relationships/tags" Target="../tags/tag15.xml"/><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tags" Target="../tags/tag19.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1.xml"/><Relationship Id="rId1" Type="http://schemas.openxmlformats.org/officeDocument/2006/relationships/tags" Target="../tags/tag80.xm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83.xml"/><Relationship Id="rId1" Type="http://schemas.openxmlformats.org/officeDocument/2006/relationships/tags" Target="../tags/tag82.xm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tags" Target="../tags/tag91.xml"/><Relationship Id="rId3" Type="http://schemas.openxmlformats.org/officeDocument/2006/relationships/tags" Target="../tags/tag86.xml"/><Relationship Id="rId7" Type="http://schemas.openxmlformats.org/officeDocument/2006/relationships/tags" Target="../tags/tag90.xml"/><Relationship Id="rId12" Type="http://schemas.openxmlformats.org/officeDocument/2006/relationships/image" Target="../media/image3.png"/><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tags" Target="../tags/tag89.xml"/><Relationship Id="rId11" Type="http://schemas.openxmlformats.org/officeDocument/2006/relationships/notesSlide" Target="../notesSlides/notesSlide22.xml"/><Relationship Id="rId5" Type="http://schemas.openxmlformats.org/officeDocument/2006/relationships/tags" Target="../tags/tag88.xml"/><Relationship Id="rId10" Type="http://schemas.openxmlformats.org/officeDocument/2006/relationships/slideLayout" Target="../slideLayouts/slideLayout7.xml"/><Relationship Id="rId4" Type="http://schemas.openxmlformats.org/officeDocument/2006/relationships/tags" Target="../tags/tag87.xml"/><Relationship Id="rId9" Type="http://schemas.openxmlformats.org/officeDocument/2006/relationships/tags" Target="../tags/tag9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95.xml"/><Relationship Id="rId7" Type="http://schemas.openxmlformats.org/officeDocument/2006/relationships/notesSlide" Target="../notesSlides/notesSlide24.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slideLayout" Target="../slideLayouts/slideLayout7.xml"/><Relationship Id="rId5" Type="http://schemas.openxmlformats.org/officeDocument/2006/relationships/tags" Target="../tags/tag97.xml"/><Relationship Id="rId4" Type="http://schemas.openxmlformats.org/officeDocument/2006/relationships/tags" Target="../tags/tag96.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00.xml"/><Relationship Id="rId7" Type="http://schemas.openxmlformats.org/officeDocument/2006/relationships/notesSlide" Target="../notesSlides/notesSlide2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slideLayout" Target="../slideLayouts/slideLayout7.xml"/><Relationship Id="rId5" Type="http://schemas.openxmlformats.org/officeDocument/2006/relationships/tags" Target="../tags/tag102.xml"/><Relationship Id="rId4" Type="http://schemas.openxmlformats.org/officeDocument/2006/relationships/tags" Target="../tags/tag101.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4.xml"/><Relationship Id="rId1" Type="http://schemas.openxmlformats.org/officeDocument/2006/relationships/tags" Target="../tags/tag103.xml"/><Relationship Id="rId4"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8" Type="http://schemas.openxmlformats.org/officeDocument/2006/relationships/tags" Target="../tags/tag112.xml"/><Relationship Id="rId13" Type="http://schemas.openxmlformats.org/officeDocument/2006/relationships/tags" Target="../tags/tag117.xml"/><Relationship Id="rId3" Type="http://schemas.openxmlformats.org/officeDocument/2006/relationships/tags" Target="../tags/tag107.xml"/><Relationship Id="rId7" Type="http://schemas.openxmlformats.org/officeDocument/2006/relationships/tags" Target="../tags/tag111.xml"/><Relationship Id="rId12" Type="http://schemas.openxmlformats.org/officeDocument/2006/relationships/tags" Target="../tags/tag116.xml"/><Relationship Id="rId2" Type="http://schemas.openxmlformats.org/officeDocument/2006/relationships/tags" Target="../tags/tag106.xml"/><Relationship Id="rId16" Type="http://schemas.openxmlformats.org/officeDocument/2006/relationships/image" Target="../media/image3.png"/><Relationship Id="rId1" Type="http://schemas.openxmlformats.org/officeDocument/2006/relationships/tags" Target="../tags/tag105.xml"/><Relationship Id="rId6" Type="http://schemas.openxmlformats.org/officeDocument/2006/relationships/tags" Target="../tags/tag110.xml"/><Relationship Id="rId11" Type="http://schemas.openxmlformats.org/officeDocument/2006/relationships/tags" Target="../tags/tag115.xml"/><Relationship Id="rId5" Type="http://schemas.openxmlformats.org/officeDocument/2006/relationships/tags" Target="../tags/tag109.xml"/><Relationship Id="rId15" Type="http://schemas.openxmlformats.org/officeDocument/2006/relationships/notesSlide" Target="../notesSlides/notesSlide29.xml"/><Relationship Id="rId10" Type="http://schemas.openxmlformats.org/officeDocument/2006/relationships/tags" Target="../tags/tag114.xml"/><Relationship Id="rId4" Type="http://schemas.openxmlformats.org/officeDocument/2006/relationships/tags" Target="../tags/tag108.xml"/><Relationship Id="rId9" Type="http://schemas.openxmlformats.org/officeDocument/2006/relationships/tags" Target="../tags/tag113.xml"/><Relationship Id="rId14"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20.xml"/><Relationship Id="rId7" Type="http://schemas.openxmlformats.org/officeDocument/2006/relationships/notesSlide" Target="../notesSlides/notesSlide30.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slideLayout" Target="../slideLayouts/slideLayout7.xml"/><Relationship Id="rId5" Type="http://schemas.openxmlformats.org/officeDocument/2006/relationships/tags" Target="../tags/tag122.xml"/><Relationship Id="rId4" Type="http://schemas.openxmlformats.org/officeDocument/2006/relationships/tags" Target="../tags/tag12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123.xml"/></Relationships>
</file>

<file path=ppt/slides/_rels/slide4.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image" Target="../media/image3.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notesSlide" Target="../notesSlides/notesSlide4.xml"/><Relationship Id="rId5" Type="http://schemas.openxmlformats.org/officeDocument/2006/relationships/tags" Target="../tags/tag27.xml"/><Relationship Id="rId10" Type="http://schemas.openxmlformats.org/officeDocument/2006/relationships/slideLayout" Target="../slideLayouts/slideLayout7.xml"/><Relationship Id="rId4" Type="http://schemas.openxmlformats.org/officeDocument/2006/relationships/tags" Target="../tags/tag26.xml"/><Relationship Id="rId9" Type="http://schemas.openxmlformats.org/officeDocument/2006/relationships/tags" Target="../tags/tag3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124.xml"/></Relationships>
</file>

<file path=ppt/slides/_rels/slide4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27.xml"/><Relationship Id="rId7" Type="http://schemas.openxmlformats.org/officeDocument/2006/relationships/notesSlide" Target="../notesSlides/notesSlide33.xm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slideLayout" Target="../slideLayouts/slideLayout7.xml"/><Relationship Id="rId5" Type="http://schemas.openxmlformats.org/officeDocument/2006/relationships/tags" Target="../tags/tag129.xml"/><Relationship Id="rId4" Type="http://schemas.openxmlformats.org/officeDocument/2006/relationships/tags" Target="../tags/tag128.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130.xml"/><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13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34.xml"/><Relationship Id="rId7" Type="http://schemas.openxmlformats.org/officeDocument/2006/relationships/notesSlide" Target="../notesSlides/notesSlide36.xml"/><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slideLayout" Target="../slideLayouts/slideLayout7.xml"/><Relationship Id="rId5" Type="http://schemas.openxmlformats.org/officeDocument/2006/relationships/tags" Target="../tags/tag136.xml"/><Relationship Id="rId4" Type="http://schemas.openxmlformats.org/officeDocument/2006/relationships/tags" Target="../tags/tag13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137.xml"/><Relationship Id="rId5" Type="http://schemas.openxmlformats.org/officeDocument/2006/relationships/image" Target="../media/image32.png"/><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13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139.xml"/><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140.xml"/><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141.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34.xml"/><Relationship Id="rId7" Type="http://schemas.openxmlformats.org/officeDocument/2006/relationships/notesSlide" Target="../notesSlides/notesSlide5.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slideLayout" Target="../slideLayouts/slideLayout7.xml"/><Relationship Id="rId5" Type="http://schemas.openxmlformats.org/officeDocument/2006/relationships/tags" Target="../tags/tag36.xml"/><Relationship Id="rId4" Type="http://schemas.openxmlformats.org/officeDocument/2006/relationships/tags" Target="../tags/tag3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142.xml"/><Relationship Id="rId4" Type="http://schemas.openxmlformats.org/officeDocument/2006/relationships/image" Target="../media/image39.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44.xml"/><Relationship Id="rId1" Type="http://schemas.openxmlformats.org/officeDocument/2006/relationships/tags" Target="../tags/tag143.xml"/><Relationship Id="rId4" Type="http://schemas.openxmlformats.org/officeDocument/2006/relationships/notesSlide" Target="../notesSlides/notesSlide43.xml"/></Relationships>
</file>

<file path=ppt/slides/_rels/slide52.xml.rels><?xml version="1.0" encoding="UTF-8" standalone="yes"?>
<Relationships xmlns="http://schemas.openxmlformats.org/package/2006/relationships"><Relationship Id="rId8" Type="http://schemas.openxmlformats.org/officeDocument/2006/relationships/tags" Target="../tags/tag152.xml"/><Relationship Id="rId13" Type="http://schemas.openxmlformats.org/officeDocument/2006/relationships/tags" Target="../tags/tag157.xml"/><Relationship Id="rId18" Type="http://schemas.openxmlformats.org/officeDocument/2006/relationships/image" Target="../media/image3.png"/><Relationship Id="rId3" Type="http://schemas.openxmlformats.org/officeDocument/2006/relationships/tags" Target="../tags/tag147.xml"/><Relationship Id="rId7" Type="http://schemas.openxmlformats.org/officeDocument/2006/relationships/tags" Target="../tags/tag151.xml"/><Relationship Id="rId12" Type="http://schemas.openxmlformats.org/officeDocument/2006/relationships/tags" Target="../tags/tag156.xml"/><Relationship Id="rId17" Type="http://schemas.openxmlformats.org/officeDocument/2006/relationships/notesSlide" Target="../notesSlides/notesSlide44.xml"/><Relationship Id="rId2" Type="http://schemas.openxmlformats.org/officeDocument/2006/relationships/tags" Target="../tags/tag146.xml"/><Relationship Id="rId16" Type="http://schemas.openxmlformats.org/officeDocument/2006/relationships/slideLayout" Target="../slideLayouts/slideLayout7.xml"/><Relationship Id="rId1" Type="http://schemas.openxmlformats.org/officeDocument/2006/relationships/tags" Target="../tags/tag145.xml"/><Relationship Id="rId6" Type="http://schemas.openxmlformats.org/officeDocument/2006/relationships/tags" Target="../tags/tag150.xml"/><Relationship Id="rId11" Type="http://schemas.openxmlformats.org/officeDocument/2006/relationships/tags" Target="../tags/tag155.xml"/><Relationship Id="rId5" Type="http://schemas.openxmlformats.org/officeDocument/2006/relationships/tags" Target="../tags/tag149.xml"/><Relationship Id="rId15" Type="http://schemas.openxmlformats.org/officeDocument/2006/relationships/tags" Target="../tags/tag159.xml"/><Relationship Id="rId10" Type="http://schemas.openxmlformats.org/officeDocument/2006/relationships/tags" Target="../tags/tag154.xml"/><Relationship Id="rId4" Type="http://schemas.openxmlformats.org/officeDocument/2006/relationships/tags" Target="../tags/tag148.xml"/><Relationship Id="rId9" Type="http://schemas.openxmlformats.org/officeDocument/2006/relationships/tags" Target="../tags/tag153.xml"/><Relationship Id="rId14" Type="http://schemas.openxmlformats.org/officeDocument/2006/relationships/tags" Target="../tags/tag158.xml"/></Relationships>
</file>

<file path=ppt/slides/_rels/slide5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62.xml"/><Relationship Id="rId7" Type="http://schemas.openxmlformats.org/officeDocument/2006/relationships/notesSlide" Target="../notesSlides/notesSlide45.xml"/><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slideLayout" Target="../slideLayouts/slideLayout7.xml"/><Relationship Id="rId5" Type="http://schemas.openxmlformats.org/officeDocument/2006/relationships/tags" Target="../tags/tag164.xml"/><Relationship Id="rId4" Type="http://schemas.openxmlformats.org/officeDocument/2006/relationships/tags" Target="../tags/tag163.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ags" Target="../tags/tag165.xml"/><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66.xml"/></Relationships>
</file>

<file path=ppt/slides/_rels/slide5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tags" Target="../tags/tag169.xml"/><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tags" Target="../tags/tag168.xml"/><Relationship Id="rId16" Type="http://schemas.openxmlformats.org/officeDocument/2006/relationships/image" Target="../media/image52.png"/><Relationship Id="rId1" Type="http://schemas.openxmlformats.org/officeDocument/2006/relationships/tags" Target="../tags/tag16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notesSlide" Target="../notesSlides/notesSlide46.xml"/><Relationship Id="rId15" Type="http://schemas.openxmlformats.org/officeDocument/2006/relationships/image" Target="../media/image51.png"/><Relationship Id="rId10" Type="http://schemas.openxmlformats.org/officeDocument/2006/relationships/image" Target="../media/image46.png"/><Relationship Id="rId19" Type="http://schemas.openxmlformats.org/officeDocument/2006/relationships/image" Target="../media/image55.jpg"/><Relationship Id="rId4" Type="http://schemas.openxmlformats.org/officeDocument/2006/relationships/slideLayout" Target="../slideLayouts/slideLayout2.xml"/><Relationship Id="rId9" Type="http://schemas.openxmlformats.org/officeDocument/2006/relationships/image" Target="../media/image45.png"/><Relationship Id="rId14" Type="http://schemas.openxmlformats.org/officeDocument/2006/relationships/image" Target="../media/image50.png"/></Relationships>
</file>

<file path=ppt/slides/_rels/slide5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58.xml.rels><?xml version="1.0" encoding="UTF-8" standalone="yes"?>
<Relationships xmlns="http://schemas.openxmlformats.org/package/2006/relationships"><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tags" Target="../tags/tag170.xml"/><Relationship Id="rId5" Type="http://schemas.openxmlformats.org/officeDocument/2006/relationships/notesSlide" Target="../notesSlides/notesSlide47.xml"/><Relationship Id="rId4"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ags" Target="../tags/tag173.xml"/><Relationship Id="rId5" Type="http://schemas.openxmlformats.org/officeDocument/2006/relationships/image" Target="../media/image63.png"/><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39.xml"/><Relationship Id="rId7" Type="http://schemas.openxmlformats.org/officeDocument/2006/relationships/notesSlide" Target="../notesSlides/notesSlide6.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Layout" Target="../slideLayouts/slideLayout7.xml"/><Relationship Id="rId5" Type="http://schemas.openxmlformats.org/officeDocument/2006/relationships/tags" Target="../tags/tag41.xml"/><Relationship Id="rId4" Type="http://schemas.openxmlformats.org/officeDocument/2006/relationships/tags" Target="../tags/tag40.xml"/></Relationships>
</file>

<file path=ppt/slides/_rels/slide6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76.xml"/><Relationship Id="rId7" Type="http://schemas.openxmlformats.org/officeDocument/2006/relationships/notesSlide" Target="../notesSlides/notesSlide48.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slideLayout" Target="../slideLayouts/slideLayout7.xml"/><Relationship Id="rId5" Type="http://schemas.openxmlformats.org/officeDocument/2006/relationships/tags" Target="../tags/tag178.xml"/><Relationship Id="rId4" Type="http://schemas.openxmlformats.org/officeDocument/2006/relationships/tags" Target="../tags/tag177.xml"/></Relationships>
</file>

<file path=ppt/slides/_rels/slide6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tags" Target="../tags/tag181.xml"/><Relationship Id="rId7" Type="http://schemas.openxmlformats.org/officeDocument/2006/relationships/image" Target="../media/image64.png"/><Relationship Id="rId2" Type="http://schemas.openxmlformats.org/officeDocument/2006/relationships/tags" Target="../tags/tag180.xml"/><Relationship Id="rId1" Type="http://schemas.openxmlformats.org/officeDocument/2006/relationships/tags" Target="../tags/tag179.xml"/><Relationship Id="rId6" Type="http://schemas.openxmlformats.org/officeDocument/2006/relationships/notesSlide" Target="../notesSlides/notesSlide49.xml"/><Relationship Id="rId5" Type="http://schemas.openxmlformats.org/officeDocument/2006/relationships/slideLayout" Target="../slideLayouts/slideLayout2.xml"/><Relationship Id="rId4" Type="http://schemas.openxmlformats.org/officeDocument/2006/relationships/tags" Target="../tags/tag182.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4.xml"/><Relationship Id="rId1" Type="http://schemas.openxmlformats.org/officeDocument/2006/relationships/tags" Target="../tags/tag183.xml"/><Relationship Id="rId5" Type="http://schemas.openxmlformats.org/officeDocument/2006/relationships/image" Target="../media/image66.png"/><Relationship Id="rId4" Type="http://schemas.openxmlformats.org/officeDocument/2006/relationships/notesSlide" Target="../notesSlides/notesSlide50.xml"/></Relationships>
</file>

<file path=ppt/slides/_rels/slide6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87.xml"/><Relationship Id="rId7" Type="http://schemas.openxmlformats.org/officeDocument/2006/relationships/notesSlide" Target="../notesSlides/notesSlide51.xml"/><Relationship Id="rId2" Type="http://schemas.openxmlformats.org/officeDocument/2006/relationships/tags" Target="../tags/tag186.xml"/><Relationship Id="rId1" Type="http://schemas.openxmlformats.org/officeDocument/2006/relationships/tags" Target="../tags/tag185.xml"/><Relationship Id="rId6" Type="http://schemas.openxmlformats.org/officeDocument/2006/relationships/slideLayout" Target="../slideLayouts/slideLayout7.xml"/><Relationship Id="rId5" Type="http://schemas.openxmlformats.org/officeDocument/2006/relationships/tags" Target="../tags/tag189.xml"/><Relationship Id="rId4" Type="http://schemas.openxmlformats.org/officeDocument/2006/relationships/tags" Target="../tags/tag188.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190.xml"/><Relationship Id="rId5" Type="http://schemas.openxmlformats.org/officeDocument/2006/relationships/image" Target="../media/image68.png"/><Relationship Id="rId4" Type="http://schemas.openxmlformats.org/officeDocument/2006/relationships/image" Target="../media/image67.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2.xml"/><Relationship Id="rId1" Type="http://schemas.openxmlformats.org/officeDocument/2006/relationships/tags" Target="../tags/tag19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notesSlide" Target="../notesSlides/notesSlide52.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4.xml"/><Relationship Id="rId1" Type="http://schemas.openxmlformats.org/officeDocument/2006/relationships/tags" Target="../tags/tag193.xml"/><Relationship Id="rId5" Type="http://schemas.openxmlformats.org/officeDocument/2006/relationships/image" Target="../media/image71.png"/><Relationship Id="rId4" Type="http://schemas.openxmlformats.org/officeDocument/2006/relationships/notesSlide" Target="../notesSlides/notesSlide53.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6.xml"/><Relationship Id="rId1" Type="http://schemas.openxmlformats.org/officeDocument/2006/relationships/tags" Target="../tags/tag195.xml"/><Relationship Id="rId5" Type="http://schemas.openxmlformats.org/officeDocument/2006/relationships/image" Target="../media/image72.png"/><Relationship Id="rId4" Type="http://schemas.openxmlformats.org/officeDocument/2006/relationships/notesSlide" Target="../notesSlides/notesSlide54.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8.xml"/><Relationship Id="rId1" Type="http://schemas.openxmlformats.org/officeDocument/2006/relationships/tags" Target="../tags/tag197.xml"/><Relationship Id="rId5" Type="http://schemas.openxmlformats.org/officeDocument/2006/relationships/image" Target="../media/image73.png"/><Relationship Id="rId4" Type="http://schemas.openxmlformats.org/officeDocument/2006/relationships/notesSlide" Target="../notesSlides/notesSlide55.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0.xml"/><Relationship Id="rId1" Type="http://schemas.openxmlformats.org/officeDocument/2006/relationships/tags" Target="../tags/tag199.xml"/><Relationship Id="rId5" Type="http://schemas.openxmlformats.org/officeDocument/2006/relationships/image" Target="../media/image74.png"/><Relationship Id="rId4" Type="http://schemas.openxmlformats.org/officeDocument/2006/relationships/notesSlide" Target="../notesSlides/notesSlide5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44.xml"/><Relationship Id="rId7" Type="http://schemas.openxmlformats.org/officeDocument/2006/relationships/notesSlide" Target="../notesSlides/notesSlide7.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slideLayout" Target="../slideLayouts/slideLayout7.xml"/><Relationship Id="rId5" Type="http://schemas.openxmlformats.org/officeDocument/2006/relationships/tags" Target="../tags/tag46.xml"/><Relationship Id="rId4" Type="http://schemas.openxmlformats.org/officeDocument/2006/relationships/tags" Target="../tags/tag45.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2.xml"/><Relationship Id="rId1" Type="http://schemas.openxmlformats.org/officeDocument/2006/relationships/tags" Target="../tags/tag201.xml"/><Relationship Id="rId5" Type="http://schemas.openxmlformats.org/officeDocument/2006/relationships/image" Target="../media/image75.png"/><Relationship Id="rId4" Type="http://schemas.openxmlformats.org/officeDocument/2006/relationships/notesSlide" Target="../notesSlides/notesSlide57.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4.xml"/><Relationship Id="rId1" Type="http://schemas.openxmlformats.org/officeDocument/2006/relationships/tags" Target="../tags/tag203.xml"/><Relationship Id="rId5" Type="http://schemas.openxmlformats.org/officeDocument/2006/relationships/image" Target="../media/image76.png"/><Relationship Id="rId4" Type="http://schemas.openxmlformats.org/officeDocument/2006/relationships/notesSlide" Target="../notesSlides/notesSlide58.xml"/></Relationships>
</file>

<file path=ppt/slides/_rels/slide7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207.xml"/><Relationship Id="rId7" Type="http://schemas.openxmlformats.org/officeDocument/2006/relationships/notesSlide" Target="../notesSlides/notesSlide59.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slideLayout" Target="../slideLayouts/slideLayout7.xml"/><Relationship Id="rId5" Type="http://schemas.openxmlformats.org/officeDocument/2006/relationships/tags" Target="../tags/tag209.xml"/><Relationship Id="rId4" Type="http://schemas.openxmlformats.org/officeDocument/2006/relationships/tags" Target="../tags/tag208.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tags" Target="../tags/tag210.xml"/><Relationship Id="rId5" Type="http://schemas.openxmlformats.org/officeDocument/2006/relationships/image" Target="../media/image78.png"/><Relationship Id="rId4" Type="http://schemas.openxmlformats.org/officeDocument/2006/relationships/image" Target="../media/image77.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tags" Target="../tags/tag211.xml"/><Relationship Id="rId5" Type="http://schemas.openxmlformats.org/officeDocument/2006/relationships/image" Target="../media/image80.png"/><Relationship Id="rId4" Type="http://schemas.openxmlformats.org/officeDocument/2006/relationships/image" Target="../media/image79.pn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12.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14.xml"/><Relationship Id="rId1" Type="http://schemas.openxmlformats.org/officeDocument/2006/relationships/tags" Target="../tags/tag213.xml"/><Relationship Id="rId4" Type="http://schemas.openxmlformats.org/officeDocument/2006/relationships/notesSlide" Target="../notesSlides/notesSlide62.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49.xml"/><Relationship Id="rId7" Type="http://schemas.openxmlformats.org/officeDocument/2006/relationships/notesSlide" Target="../notesSlides/notesSlide8.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slideLayout" Target="../slideLayouts/slideLayout7.xml"/><Relationship Id="rId5" Type="http://schemas.openxmlformats.org/officeDocument/2006/relationships/tags" Target="../tags/tag51.xml"/><Relationship Id="rId4" Type="http://schemas.openxmlformats.org/officeDocument/2006/relationships/tags" Target="../tags/tag50.xml"/></Relationships>
</file>

<file path=ppt/slides/_rels/slide9.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tags" Target="../tags/tag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ctrTitle"/>
            <p:custDataLst>
              <p:tags r:id="rId2"/>
            </p:custDataLst>
          </p:nvPr>
        </p:nvSpPr>
        <p:spPr>
          <a:xfrm>
            <a:off x="0" y="2709070"/>
            <a:ext cx="7135374" cy="1194708"/>
          </a:xfrm>
        </p:spPr>
        <p:txBody>
          <a:bodyPr/>
          <a:lstStyle/>
          <a:p>
            <a:r>
              <a:rPr lang="zh-CN" altLang="en-US" dirty="0">
                <a:sym typeface="+mn-lt"/>
              </a:rPr>
              <a:t>热点话题    </a:t>
            </a:r>
            <a:r>
              <a:rPr lang="en-US" altLang="zh-CN" dirty="0">
                <a:sym typeface="+mn-lt"/>
              </a:rPr>
              <a:t>B</a:t>
            </a:r>
            <a:r>
              <a:rPr lang="zh-CN" altLang="en-US" dirty="0">
                <a:sym typeface="+mn-lt"/>
              </a:rPr>
              <a:t>组</a:t>
            </a:r>
          </a:p>
        </p:txBody>
      </p:sp>
    </p:spTree>
    <p:custDataLst>
      <p:tags r:id="rId1"/>
    </p:custDataLst>
  </p:cSld>
  <p:clrMapOvr>
    <a:masterClrMapping/>
  </p:clrMapOvr>
  <p:transition spd="slow">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91440" tIns="45720" rIns="91440" bIns="45720" rtlCol="0" anchor="ctr">
            <a:normAutofit/>
          </a:bodyPr>
          <a:lstStyle/>
          <a:p>
            <a:r>
              <a:rPr lang="zh-CN" altLang="en-US" dirty="0">
                <a:solidFill>
                  <a:schemeClr val="accent1"/>
                </a:solidFill>
                <a:effectLst>
                  <a:outerShdw blurRad="38100" dist="25400" dir="5400000" algn="ctr" rotWithShape="0">
                    <a:srgbClr val="6E747A">
                      <a:alpha val="43000"/>
                    </a:srgbClr>
                  </a:outerShdw>
                </a:effectLst>
                <a:sym typeface="+mn-lt"/>
              </a:rPr>
              <a:t>文本预处理</a:t>
            </a:r>
            <a:r>
              <a:rPr lang="en-US" altLang="zh-CN" dirty="0">
                <a:solidFill>
                  <a:schemeClr val="accent1"/>
                </a:solidFill>
                <a:effectLst>
                  <a:outerShdw blurRad="38100" dist="25400" dir="5400000" algn="ctr" rotWithShape="0">
                    <a:srgbClr val="6E747A">
                      <a:alpha val="43000"/>
                    </a:srgbClr>
                  </a:outerShdw>
                </a:effectLst>
                <a:sym typeface="+mn-lt"/>
              </a:rPr>
              <a:t>-</a:t>
            </a:r>
            <a:r>
              <a:rPr lang="zh-CN" altLang="en-US" dirty="0">
                <a:solidFill>
                  <a:schemeClr val="accent1"/>
                </a:solidFill>
                <a:effectLst>
                  <a:outerShdw blurRad="38100" dist="25400" dir="5400000" algn="ctr" rotWithShape="0">
                    <a:srgbClr val="6E747A">
                      <a:alpha val="43000"/>
                    </a:srgbClr>
                  </a:outerShdw>
                </a:effectLst>
                <a:sym typeface="+mn-lt"/>
              </a:rPr>
              <a:t>中文分词</a:t>
            </a:r>
          </a:p>
        </p:txBody>
      </p:sp>
      <p:sp>
        <p:nvSpPr>
          <p:cNvPr id="14" name="文本框 13">
            <a:extLst>
              <a:ext uri="{FF2B5EF4-FFF2-40B4-BE49-F238E27FC236}">
                <a16:creationId xmlns:a16="http://schemas.microsoft.com/office/drawing/2014/main" id="{8B9FDF5D-BAC9-41EC-8B86-E7FC27652760}"/>
              </a:ext>
            </a:extLst>
          </p:cNvPr>
          <p:cNvSpPr txBox="1"/>
          <p:nvPr/>
        </p:nvSpPr>
        <p:spPr>
          <a:xfrm>
            <a:off x="1735719" y="2522559"/>
            <a:ext cx="3739730" cy="646331"/>
          </a:xfrm>
          <a:prstGeom prst="rect">
            <a:avLst/>
          </a:prstGeom>
          <a:noFill/>
        </p:spPr>
        <p:txBody>
          <a:bodyPr wrap="square" rtlCol="0">
            <a:spAutoFit/>
          </a:bodyPr>
          <a:lstStyle/>
          <a:p>
            <a:r>
              <a:rPr lang="zh-CN" altLang="en-US" sz="3600" dirty="0"/>
              <a:t>我要碎觉觉了！</a:t>
            </a:r>
          </a:p>
        </p:txBody>
      </p:sp>
      <p:sp>
        <p:nvSpPr>
          <p:cNvPr id="21" name="文本框 20">
            <a:extLst>
              <a:ext uri="{FF2B5EF4-FFF2-40B4-BE49-F238E27FC236}">
                <a16:creationId xmlns:a16="http://schemas.microsoft.com/office/drawing/2014/main" id="{07744294-1432-4E66-9364-90D560D5E9AE}"/>
              </a:ext>
            </a:extLst>
          </p:cNvPr>
          <p:cNvSpPr txBox="1"/>
          <p:nvPr/>
        </p:nvSpPr>
        <p:spPr>
          <a:xfrm>
            <a:off x="1697390" y="3831902"/>
            <a:ext cx="6471979" cy="646331"/>
          </a:xfrm>
          <a:prstGeom prst="rect">
            <a:avLst/>
          </a:prstGeom>
          <a:noFill/>
        </p:spPr>
        <p:txBody>
          <a:bodyPr wrap="square" rtlCol="0">
            <a:spAutoFit/>
          </a:bodyPr>
          <a:lstStyle/>
          <a:p>
            <a:r>
              <a:rPr lang="zh-CN" altLang="en-US" sz="3600" dirty="0"/>
              <a:t>我／</a:t>
            </a:r>
            <a:r>
              <a:rPr lang="en-US" altLang="zh-CN" sz="3600" dirty="0"/>
              <a:t>r</a:t>
            </a:r>
            <a:r>
              <a:rPr lang="zh-CN" altLang="en-US" sz="3600" dirty="0"/>
              <a:t>要／</a:t>
            </a:r>
            <a:r>
              <a:rPr lang="en-US" altLang="zh-CN" sz="3600" dirty="0"/>
              <a:t>v</a:t>
            </a:r>
            <a:r>
              <a:rPr lang="zh-CN" altLang="en-US" sz="3600" dirty="0"/>
              <a:t>碎觉／</a:t>
            </a:r>
            <a:r>
              <a:rPr lang="en-US" altLang="zh-CN" sz="3600" dirty="0" err="1"/>
              <a:t>nw</a:t>
            </a:r>
            <a:r>
              <a:rPr lang="zh-CN" altLang="en-US" sz="3600" dirty="0"/>
              <a:t>了／</a:t>
            </a:r>
            <a:r>
              <a:rPr lang="en-US" altLang="zh-CN" sz="3600" dirty="0"/>
              <a:t>ul</a:t>
            </a:r>
            <a:r>
              <a:rPr lang="zh-CN" altLang="en-US" sz="3600" dirty="0"/>
              <a:t>！</a:t>
            </a:r>
          </a:p>
        </p:txBody>
      </p:sp>
      <p:sp>
        <p:nvSpPr>
          <p:cNvPr id="20" name="矩形 19">
            <a:extLst>
              <a:ext uri="{FF2B5EF4-FFF2-40B4-BE49-F238E27FC236}">
                <a16:creationId xmlns:a16="http://schemas.microsoft.com/office/drawing/2014/main" id="{2E1305BA-4B92-4308-AACA-28CD8C4C79FE}"/>
              </a:ext>
            </a:extLst>
          </p:cNvPr>
          <p:cNvSpPr/>
          <p:nvPr/>
        </p:nvSpPr>
        <p:spPr>
          <a:xfrm>
            <a:off x="6167471" y="1599229"/>
            <a:ext cx="5522612" cy="92333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CN" sz="5400" b="1" dirty="0">
                <a:ln/>
                <a:solidFill>
                  <a:schemeClr val="accent6"/>
                </a:solidFill>
              </a:rPr>
              <a:t>ICTCLAS</a:t>
            </a:r>
            <a:endParaRPr lang="zh-CN" altLang="en-US" sz="5400" b="1" cap="none" spc="0" dirty="0">
              <a:ln/>
              <a:solidFill>
                <a:schemeClr val="accent6"/>
              </a:solidFill>
              <a:effectLst/>
            </a:endParaRPr>
          </a:p>
        </p:txBody>
      </p:sp>
      <p:sp>
        <p:nvSpPr>
          <p:cNvPr id="22" name="矩形 21">
            <a:extLst>
              <a:ext uri="{FF2B5EF4-FFF2-40B4-BE49-F238E27FC236}">
                <a16:creationId xmlns:a16="http://schemas.microsoft.com/office/drawing/2014/main" id="{B4411DBE-CB05-4BB2-9773-F89848919649}"/>
              </a:ext>
            </a:extLst>
          </p:cNvPr>
          <p:cNvSpPr/>
          <p:nvPr/>
        </p:nvSpPr>
        <p:spPr>
          <a:xfrm>
            <a:off x="4775163" y="2727547"/>
            <a:ext cx="7109639" cy="923330"/>
          </a:xfrm>
          <a:prstGeom prst="rect">
            <a:avLst/>
          </a:prstGeom>
          <a:noFill/>
        </p:spPr>
        <p:txBody>
          <a:bodyPr wrap="none" lIns="91440" tIns="45720" rIns="91440" bIns="45720">
            <a:spAutoFit/>
          </a:bodyPr>
          <a:lstStyle/>
          <a:p>
            <a:pPr algn="ctr"/>
            <a:r>
              <a:rPr lang="zh-CN" altLang="en-US" sz="5400" dirty="0">
                <a:ln w="0"/>
                <a:gradFill>
                  <a:gsLst>
                    <a:gs pos="21000">
                      <a:srgbClr val="53575C"/>
                    </a:gs>
                    <a:gs pos="88000">
                      <a:srgbClr val="C5C7CA"/>
                    </a:gs>
                  </a:gsLst>
                  <a:lin ang="5400000"/>
                </a:gradFill>
              </a:rPr>
              <a:t>海量中文智能分词系统</a:t>
            </a:r>
            <a:endParaRPr lang="zh-CN" altLang="en-US" sz="5400" b="0" cap="none" spc="0" dirty="0">
              <a:ln w="0"/>
              <a:gradFill>
                <a:gsLst>
                  <a:gs pos="21000">
                    <a:srgbClr val="53575C"/>
                  </a:gs>
                  <a:gs pos="88000">
                    <a:srgbClr val="C5C7CA"/>
                  </a:gs>
                </a:gsLst>
                <a:lin ang="5400000"/>
              </a:gradFill>
              <a:effectLst/>
            </a:endParaRPr>
          </a:p>
        </p:txBody>
      </p:sp>
      <p:sp>
        <p:nvSpPr>
          <p:cNvPr id="23" name="矩形 22">
            <a:extLst>
              <a:ext uri="{FF2B5EF4-FFF2-40B4-BE49-F238E27FC236}">
                <a16:creationId xmlns:a16="http://schemas.microsoft.com/office/drawing/2014/main" id="{823D1FE9-D4D6-4FB9-ACCA-F8D6F0597F59}"/>
              </a:ext>
            </a:extLst>
          </p:cNvPr>
          <p:cNvSpPr/>
          <p:nvPr/>
        </p:nvSpPr>
        <p:spPr>
          <a:xfrm>
            <a:off x="8446938" y="3887214"/>
            <a:ext cx="1685077" cy="923330"/>
          </a:xfrm>
          <a:prstGeom prst="rect">
            <a:avLst/>
          </a:prstGeom>
          <a:noFill/>
          <a:ln>
            <a:solidFill>
              <a:schemeClr val="accent1">
                <a:lumMod val="20000"/>
                <a:lumOff val="80000"/>
              </a:schemeClr>
            </a:solidFill>
          </a:ln>
        </p:spPr>
        <p:txBody>
          <a:bodyPr wrap="none" lIns="91440" tIns="45720" rIns="91440" bIns="45720">
            <a:spAutoFit/>
          </a:bodyPr>
          <a:lstStyle/>
          <a:p>
            <a:pPr algn="ctr"/>
            <a:r>
              <a:rPr lang="en-US" altLang="zh-CN" sz="54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Ansj</a:t>
            </a:r>
            <a:endParaRPr lang="zh-CN" alt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custDataLst>
      <p:tags r:id="rId1"/>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0" grpId="0"/>
      <p:bldP spid="22" grpId="0"/>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内容占位符 13">
            <a:extLst>
              <a:ext uri="{FF2B5EF4-FFF2-40B4-BE49-F238E27FC236}">
                <a16:creationId xmlns:a16="http://schemas.microsoft.com/office/drawing/2014/main" id="{0B229F24-8D5B-43D9-A9A0-C90CFAC0E46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38036" y="421610"/>
            <a:ext cx="10113153" cy="6072273"/>
          </a:xfrm>
        </p:spPr>
      </p:pic>
    </p:spTree>
    <p:custDataLst>
      <p:tags r:id="rId1"/>
    </p:custDataLst>
  </p:cSld>
  <p:clrMapOvr>
    <a:masterClrMapping/>
  </p:clrMapOvr>
  <p:transition spd="slow">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91440" tIns="45720" rIns="91440" bIns="45720" rtlCol="0" anchor="ctr">
            <a:normAutofit/>
          </a:bodyPr>
          <a:lstStyle/>
          <a:p>
            <a:r>
              <a:rPr lang="zh-CN" altLang="en-US" dirty="0">
                <a:solidFill>
                  <a:schemeClr val="accent1"/>
                </a:solidFill>
                <a:effectLst>
                  <a:outerShdw blurRad="38100" dist="25400" dir="5400000" algn="ctr" rotWithShape="0">
                    <a:srgbClr val="6E747A">
                      <a:alpha val="43000"/>
                    </a:srgbClr>
                  </a:outerShdw>
                </a:effectLst>
                <a:sym typeface="+mn-lt"/>
              </a:rPr>
              <a:t>特征词提取</a:t>
            </a:r>
            <a:r>
              <a:rPr lang="en-US" altLang="zh-CN" dirty="0">
                <a:solidFill>
                  <a:schemeClr val="accent1"/>
                </a:solidFill>
                <a:effectLst>
                  <a:outerShdw blurRad="38100" dist="25400" dir="5400000" algn="ctr" rotWithShape="0">
                    <a:srgbClr val="6E747A">
                      <a:alpha val="43000"/>
                    </a:srgbClr>
                  </a:outerShdw>
                </a:effectLst>
                <a:sym typeface="+mn-lt"/>
              </a:rPr>
              <a:t>-TF-IDF</a:t>
            </a:r>
            <a:endParaRPr lang="zh-CN" altLang="en-US" dirty="0">
              <a:solidFill>
                <a:schemeClr val="accent1"/>
              </a:solidFill>
              <a:effectLst>
                <a:outerShdw blurRad="38100" dist="25400" dir="5400000" algn="ctr" rotWithShape="0">
                  <a:srgbClr val="6E747A">
                    <a:alpha val="43000"/>
                  </a:srgbClr>
                </a:outerShdw>
              </a:effectLst>
              <a:sym typeface="+mn-lt"/>
            </a:endParaRPr>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95DD6B6C-D048-4D57-A75D-B6A437868861}"/>
                  </a:ext>
                </a:extLst>
              </p:cNvPr>
              <p:cNvSpPr/>
              <p:nvPr/>
            </p:nvSpPr>
            <p:spPr>
              <a:xfrm>
                <a:off x="2628351" y="2155744"/>
                <a:ext cx="6935297" cy="15275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sz="2800" i="1">
                              <a:latin typeface="Cambria Math" panose="02040503050406030204" pitchFamily="18" charset="0"/>
                            </a:rPr>
                          </m:ctrlPr>
                        </m:sSubPr>
                        <m:e>
                          <m:r>
                            <a:rPr lang="zh-CN" altLang="en-US" sz="2800" i="1">
                              <a:latin typeface="Cambria Math" panose="02040503050406030204" pitchFamily="18" charset="0"/>
                            </a:rPr>
                            <m:t>𝑤</m:t>
                          </m:r>
                        </m:e>
                        <m:sub>
                          <m:r>
                            <a:rPr lang="zh-CN" altLang="en-US" sz="2800" i="1">
                              <a:latin typeface="Cambria Math" panose="02040503050406030204" pitchFamily="18" charset="0"/>
                            </a:rPr>
                            <m:t>𝑖</m:t>
                          </m:r>
                        </m:sub>
                      </m:sSub>
                      <m:d>
                        <m:dPr>
                          <m:ctrlPr>
                            <a:rPr lang="zh-CN" altLang="en-US" sz="2800" i="1">
                              <a:latin typeface="Cambria Math" panose="02040503050406030204" pitchFamily="18" charset="0"/>
                            </a:rPr>
                          </m:ctrlPr>
                        </m:dPr>
                        <m:e>
                          <m:sSub>
                            <m:sSubPr>
                              <m:ctrlPr>
                                <a:rPr lang="zh-CN" altLang="en-US" sz="2800" i="1">
                                  <a:latin typeface="Cambria Math" panose="02040503050406030204" pitchFamily="18" charset="0"/>
                                </a:rPr>
                              </m:ctrlPr>
                            </m:sSubPr>
                            <m:e>
                              <m:r>
                                <a:rPr lang="zh-CN" altLang="en-US" sz="2800" i="1">
                                  <a:latin typeface="Cambria Math" panose="02040503050406030204" pitchFamily="18" charset="0"/>
                                </a:rPr>
                                <m:t>𝑑</m:t>
                              </m:r>
                            </m:e>
                            <m:sub>
                              <m:r>
                                <a:rPr lang="zh-CN" altLang="en-US" sz="2800" i="1">
                                  <a:latin typeface="Cambria Math" panose="02040503050406030204" pitchFamily="18" charset="0"/>
                                </a:rPr>
                                <m:t>𝑗</m:t>
                              </m:r>
                            </m:sub>
                          </m:sSub>
                        </m:e>
                      </m:d>
                      <m:r>
                        <a:rPr lang="zh-CN" altLang="en-US" sz="2800" i="0">
                          <a:latin typeface="Cambria Math" panose="02040503050406030204" pitchFamily="18" charset="0"/>
                        </a:rPr>
                        <m:t>=</m:t>
                      </m:r>
                      <m:f>
                        <m:fPr>
                          <m:ctrlPr>
                            <a:rPr lang="zh-CN" altLang="en-US" sz="2800" i="1">
                              <a:latin typeface="Cambria Math" panose="02040503050406030204" pitchFamily="18" charset="0"/>
                            </a:rPr>
                          </m:ctrlPr>
                        </m:fPr>
                        <m:num>
                          <m:d>
                            <m:dPr>
                              <m:begChr m:val=""/>
                              <m:ctrlPr>
                                <a:rPr lang="zh-CN" altLang="en-US" sz="2800" i="1">
                                  <a:latin typeface="Cambria Math" panose="02040503050406030204" pitchFamily="18" charset="0"/>
                                </a:rPr>
                              </m:ctrlPr>
                            </m:dPr>
                            <m:e>
                              <m:sSub>
                                <m:sSubPr>
                                  <m:ctrlPr>
                                    <a:rPr lang="zh-CN" altLang="en-US" sz="2800" i="1">
                                      <a:latin typeface="Cambria Math" panose="02040503050406030204" pitchFamily="18" charset="0"/>
                                    </a:rPr>
                                  </m:ctrlPr>
                                </m:sSubPr>
                                <m:e>
                                  <m:r>
                                    <a:rPr lang="zh-CN" altLang="en-US" sz="2800" i="1">
                                      <a:latin typeface="Cambria Math" panose="02040503050406030204" pitchFamily="18" charset="0"/>
                                    </a:rPr>
                                    <m:t>𝑡𝑓</m:t>
                                  </m:r>
                                </m:e>
                                <m:sub>
                                  <m:r>
                                    <a:rPr lang="zh-CN" altLang="en-US" sz="2800" i="1">
                                      <a:latin typeface="Cambria Math" panose="02040503050406030204" pitchFamily="18" charset="0"/>
                                    </a:rPr>
                                    <m:t>𝑖𝑗</m:t>
                                  </m:r>
                                </m:sub>
                              </m:sSub>
                              <m:r>
                                <a:rPr lang="zh-CN" altLang="en-US" sz="2800" i="0">
                                  <a:latin typeface="Cambria Math" panose="02040503050406030204" pitchFamily="18" charset="0"/>
                                </a:rPr>
                                <m:t>×</m:t>
                              </m:r>
                              <m:sSub>
                                <m:sSubPr>
                                  <m:ctrlPr>
                                    <a:rPr lang="zh-CN" altLang="en-US" sz="2800" i="1">
                                      <a:latin typeface="Cambria Math" panose="02040503050406030204" pitchFamily="18" charset="0"/>
                                    </a:rPr>
                                  </m:ctrlPr>
                                </m:sSubPr>
                                <m:e>
                                  <m:r>
                                    <a:rPr lang="zh-CN" altLang="en-US" sz="2800" i="1">
                                      <a:latin typeface="Cambria Math" panose="02040503050406030204" pitchFamily="18" charset="0"/>
                                    </a:rPr>
                                    <m:t>𝑙𝑜𝑔</m:t>
                                  </m:r>
                                </m:e>
                                <m:sub>
                                  <m:r>
                                    <a:rPr lang="zh-CN" altLang="en-US" sz="2800" i="0">
                                      <a:latin typeface="Cambria Math" panose="02040503050406030204" pitchFamily="18" charset="0"/>
                                    </a:rPr>
                                    <m:t>2</m:t>
                                  </m:r>
                                </m:sub>
                              </m:sSub>
                              <m:r>
                                <a:rPr lang="zh-CN" altLang="en-US" sz="2800" i="0">
                                  <a:latin typeface="Cambria Math" panose="02040503050406030204" pitchFamily="18" charset="0"/>
                                </a:rPr>
                                <m:t>(</m:t>
                              </m:r>
                              <m:f>
                                <m:fPr>
                                  <m:type m:val="lin"/>
                                  <m:ctrlPr>
                                    <a:rPr lang="zh-CN" altLang="en-US" sz="2800" i="1">
                                      <a:latin typeface="Cambria Math" panose="02040503050406030204" pitchFamily="18" charset="0"/>
                                    </a:rPr>
                                  </m:ctrlPr>
                                </m:fPr>
                                <m:num>
                                  <m:r>
                                    <a:rPr lang="zh-CN" altLang="en-US" sz="2800" i="1">
                                      <a:latin typeface="Cambria Math" panose="02040503050406030204" pitchFamily="18" charset="0"/>
                                    </a:rPr>
                                    <m:t>𝑁</m:t>
                                  </m:r>
                                </m:num>
                                <m:den>
                                  <m:r>
                                    <a:rPr lang="zh-CN" altLang="en-US" sz="2800" i="0">
                                      <a:latin typeface="Cambria Math" panose="02040503050406030204" pitchFamily="18" charset="0"/>
                                    </a:rPr>
                                    <m:t>(</m:t>
                                  </m:r>
                                </m:den>
                              </m:f>
                              <m:sSub>
                                <m:sSubPr>
                                  <m:ctrlPr>
                                    <a:rPr lang="zh-CN" altLang="en-US" sz="2800" i="1">
                                      <a:latin typeface="Cambria Math" panose="02040503050406030204" pitchFamily="18" charset="0"/>
                                    </a:rPr>
                                  </m:ctrlPr>
                                </m:sSubPr>
                                <m:e>
                                  <m:r>
                                    <a:rPr lang="zh-CN" altLang="en-US" sz="2800" i="1">
                                      <a:latin typeface="Cambria Math" panose="02040503050406030204" pitchFamily="18" charset="0"/>
                                    </a:rPr>
                                    <m:t>𝑁</m:t>
                                  </m:r>
                                </m:e>
                                <m:sub>
                                  <m:r>
                                    <a:rPr lang="zh-CN" altLang="en-US" sz="2800" i="1">
                                      <a:latin typeface="Cambria Math" panose="02040503050406030204" pitchFamily="18" charset="0"/>
                                    </a:rPr>
                                    <m:t>𝑖</m:t>
                                  </m:r>
                                </m:sub>
                              </m:sSub>
                              <m:r>
                                <a:rPr lang="zh-CN" altLang="en-US" sz="2800" i="0">
                                  <a:latin typeface="Cambria Math" panose="02040503050406030204" pitchFamily="18" charset="0"/>
                                </a:rPr>
                                <m:t>+</m:t>
                              </m:r>
                              <m:r>
                                <a:rPr lang="zh-CN" altLang="en-US" sz="2800" i="1">
                                  <a:latin typeface="Cambria Math" panose="02040503050406030204" pitchFamily="18" charset="0"/>
                                </a:rPr>
                                <m:t>𝑎</m:t>
                              </m:r>
                              <m:r>
                                <a:rPr lang="zh-CN" altLang="en-US" sz="2800" i="0">
                                  <a:latin typeface="Cambria Math" panose="02040503050406030204" pitchFamily="18" charset="0"/>
                                </a:rPr>
                                <m:t>)</m:t>
                              </m:r>
                            </m:e>
                          </m:d>
                        </m:num>
                        <m:den>
                          <m:rad>
                            <m:radPr>
                              <m:degHide m:val="on"/>
                              <m:ctrlPr>
                                <a:rPr lang="zh-CN" altLang="en-US" sz="2800" i="1">
                                  <a:latin typeface="Cambria Math" panose="02040503050406030204" pitchFamily="18" charset="0"/>
                                </a:rPr>
                              </m:ctrlPr>
                            </m:radPr>
                            <m:deg/>
                            <m:e>
                              <m:nary>
                                <m:naryPr>
                                  <m:chr m:val="∑"/>
                                  <m:limLoc m:val="undOvr"/>
                                  <m:ctrlPr>
                                    <a:rPr lang="zh-CN" altLang="en-US" sz="2800" i="1">
                                      <a:latin typeface="Cambria Math" panose="02040503050406030204" pitchFamily="18" charset="0"/>
                                    </a:rPr>
                                  </m:ctrlPr>
                                </m:naryPr>
                                <m:sub>
                                  <m:r>
                                    <a:rPr lang="zh-CN" altLang="en-US" sz="2800" i="1">
                                      <a:latin typeface="Cambria Math" panose="02040503050406030204" pitchFamily="18" charset="0"/>
                                    </a:rPr>
                                    <m:t>𝑖</m:t>
                                  </m:r>
                                  <m:r>
                                    <a:rPr lang="zh-CN" altLang="en-US" sz="2800" i="0">
                                      <a:latin typeface="Cambria Math" panose="02040503050406030204" pitchFamily="18" charset="0"/>
                                    </a:rPr>
                                    <m:t>=1</m:t>
                                  </m:r>
                                </m:sub>
                                <m:sup>
                                  <m:r>
                                    <a:rPr lang="zh-CN" altLang="en-US" sz="2800" i="1">
                                      <a:latin typeface="Cambria Math" panose="02040503050406030204" pitchFamily="18" charset="0"/>
                                    </a:rPr>
                                    <m:t>𝑛</m:t>
                                  </m:r>
                                </m:sup>
                                <m:e>
                                  <m:sSup>
                                    <m:sSupPr>
                                      <m:ctrlPr>
                                        <a:rPr lang="zh-CN" altLang="en-US" sz="2800" i="1">
                                          <a:latin typeface="Cambria Math" panose="02040503050406030204" pitchFamily="18" charset="0"/>
                                        </a:rPr>
                                      </m:ctrlPr>
                                    </m:sSupPr>
                                    <m:e>
                                      <m:d>
                                        <m:dPr>
                                          <m:begChr m:val="["/>
                                          <m:endChr m:val="]"/>
                                          <m:ctrlPr>
                                            <a:rPr lang="zh-CN" altLang="en-US" sz="2800" i="1">
                                              <a:latin typeface="Cambria Math" panose="02040503050406030204" pitchFamily="18" charset="0"/>
                                            </a:rPr>
                                          </m:ctrlPr>
                                        </m:dPr>
                                        <m:e>
                                          <m:d>
                                            <m:dPr>
                                              <m:begChr m:val=""/>
                                              <m:ctrlPr>
                                                <a:rPr lang="zh-CN" altLang="en-US" sz="2800" i="1">
                                                  <a:latin typeface="Cambria Math" panose="02040503050406030204" pitchFamily="18" charset="0"/>
                                                </a:rPr>
                                              </m:ctrlPr>
                                            </m:dPr>
                                            <m:e>
                                              <m:r>
                                                <a:rPr lang="zh-CN" altLang="en-US" sz="2800" i="1">
                                                  <a:latin typeface="Cambria Math" panose="02040503050406030204" pitchFamily="18" charset="0"/>
                                                </a:rPr>
                                                <m:t>𝑡</m:t>
                                              </m:r>
                                              <m:sSub>
                                                <m:sSubPr>
                                                  <m:ctrlPr>
                                                    <a:rPr lang="zh-CN" altLang="en-US" sz="2800" i="1">
                                                      <a:latin typeface="Cambria Math" panose="02040503050406030204" pitchFamily="18" charset="0"/>
                                                    </a:rPr>
                                                  </m:ctrlPr>
                                                </m:sSubPr>
                                                <m:e>
                                                  <m:r>
                                                    <a:rPr lang="zh-CN" altLang="en-US" sz="2800" i="1">
                                                      <a:latin typeface="Cambria Math" panose="02040503050406030204" pitchFamily="18" charset="0"/>
                                                    </a:rPr>
                                                    <m:t>𝑓</m:t>
                                                  </m:r>
                                                </m:e>
                                                <m:sub>
                                                  <m:r>
                                                    <a:rPr lang="zh-CN" altLang="en-US" sz="2800" i="1">
                                                      <a:latin typeface="Cambria Math" panose="02040503050406030204" pitchFamily="18" charset="0"/>
                                                    </a:rPr>
                                                    <m:t>𝑖𝑓</m:t>
                                                  </m:r>
                                                </m:sub>
                                              </m:sSub>
                                              <m:r>
                                                <a:rPr lang="zh-CN" altLang="en-US" sz="2800" i="0">
                                                  <a:latin typeface="Cambria Math" panose="02040503050406030204" pitchFamily="18" charset="0"/>
                                                </a:rPr>
                                                <m:t>×</m:t>
                                              </m:r>
                                              <m:sSub>
                                                <m:sSubPr>
                                                  <m:ctrlPr>
                                                    <a:rPr lang="zh-CN" altLang="en-US" sz="2800" i="1">
                                                      <a:latin typeface="Cambria Math" panose="02040503050406030204" pitchFamily="18" charset="0"/>
                                                    </a:rPr>
                                                  </m:ctrlPr>
                                                </m:sSubPr>
                                                <m:e>
                                                  <m:r>
                                                    <a:rPr lang="zh-CN" altLang="en-US" sz="2800" i="1">
                                                      <a:latin typeface="Cambria Math" panose="02040503050406030204" pitchFamily="18" charset="0"/>
                                                    </a:rPr>
                                                    <m:t>𝑙𝑜𝑔</m:t>
                                                  </m:r>
                                                </m:e>
                                                <m:sub>
                                                  <m:r>
                                                    <a:rPr lang="zh-CN" altLang="en-US" sz="2800" i="0">
                                                      <a:latin typeface="Cambria Math" panose="02040503050406030204" pitchFamily="18" charset="0"/>
                                                    </a:rPr>
                                                    <m:t>2</m:t>
                                                  </m:r>
                                                </m:sub>
                                              </m:sSub>
                                              <m:r>
                                                <a:rPr lang="zh-CN" altLang="en-US" sz="2800" i="0">
                                                  <a:latin typeface="Cambria Math" panose="02040503050406030204" pitchFamily="18" charset="0"/>
                                                </a:rPr>
                                                <m:t>(</m:t>
                                              </m:r>
                                              <m:f>
                                                <m:fPr>
                                                  <m:type m:val="lin"/>
                                                  <m:ctrlPr>
                                                    <a:rPr lang="zh-CN" altLang="en-US" sz="2800" i="1">
                                                      <a:latin typeface="Cambria Math" panose="02040503050406030204" pitchFamily="18" charset="0"/>
                                                    </a:rPr>
                                                  </m:ctrlPr>
                                                </m:fPr>
                                                <m:num>
                                                  <m:r>
                                                    <a:rPr lang="zh-CN" altLang="en-US" sz="2800" i="1">
                                                      <a:latin typeface="Cambria Math" panose="02040503050406030204" pitchFamily="18" charset="0"/>
                                                    </a:rPr>
                                                    <m:t>𝑁</m:t>
                                                  </m:r>
                                                </m:num>
                                                <m:den>
                                                  <m:r>
                                                    <a:rPr lang="zh-CN" altLang="en-US" sz="2800" i="0">
                                                      <a:latin typeface="Cambria Math" panose="02040503050406030204" pitchFamily="18" charset="0"/>
                                                    </a:rPr>
                                                    <m:t>(</m:t>
                                                  </m:r>
                                                </m:den>
                                              </m:f>
                                              <m:sSub>
                                                <m:sSubPr>
                                                  <m:ctrlPr>
                                                    <a:rPr lang="zh-CN" altLang="en-US" sz="2800" i="1">
                                                      <a:latin typeface="Cambria Math" panose="02040503050406030204" pitchFamily="18" charset="0"/>
                                                    </a:rPr>
                                                  </m:ctrlPr>
                                                </m:sSubPr>
                                                <m:e>
                                                  <m:r>
                                                    <a:rPr lang="zh-CN" altLang="en-US" sz="2800" i="1">
                                                      <a:latin typeface="Cambria Math" panose="02040503050406030204" pitchFamily="18" charset="0"/>
                                                    </a:rPr>
                                                    <m:t>𝑁</m:t>
                                                  </m:r>
                                                </m:e>
                                                <m:sub>
                                                  <m:r>
                                                    <a:rPr lang="zh-CN" altLang="en-US" sz="2800" i="1">
                                                      <a:latin typeface="Cambria Math" panose="02040503050406030204" pitchFamily="18" charset="0"/>
                                                    </a:rPr>
                                                    <m:t>𝑖</m:t>
                                                  </m:r>
                                                </m:sub>
                                              </m:sSub>
                                              <m:r>
                                                <a:rPr lang="zh-CN" altLang="en-US" sz="2800" i="0">
                                                  <a:latin typeface="Cambria Math" panose="02040503050406030204" pitchFamily="18" charset="0"/>
                                                </a:rPr>
                                                <m:t>+</m:t>
                                              </m:r>
                                              <m:r>
                                                <a:rPr lang="zh-CN" altLang="en-US" sz="2800" i="1">
                                                  <a:latin typeface="Cambria Math" panose="02040503050406030204" pitchFamily="18" charset="0"/>
                                                </a:rPr>
                                                <m:t>𝑎</m:t>
                                              </m:r>
                                              <m:r>
                                                <a:rPr lang="zh-CN" altLang="en-US" sz="2800" i="0">
                                                  <a:latin typeface="Cambria Math" panose="02040503050406030204" pitchFamily="18" charset="0"/>
                                                </a:rPr>
                                                <m:t>)</m:t>
                                              </m:r>
                                            </m:e>
                                          </m:d>
                                        </m:e>
                                      </m:d>
                                    </m:e>
                                    <m:sup>
                                      <m:r>
                                        <a:rPr lang="zh-CN" altLang="en-US" sz="2800" i="0">
                                          <a:latin typeface="Cambria Math" panose="02040503050406030204" pitchFamily="18" charset="0"/>
                                        </a:rPr>
                                        <m:t>2</m:t>
                                      </m:r>
                                    </m:sup>
                                  </m:sSup>
                                </m:e>
                              </m:nary>
                            </m:e>
                          </m:rad>
                        </m:den>
                      </m:f>
                    </m:oMath>
                  </m:oMathPara>
                </a14:m>
                <a:endParaRPr lang="zh-CN" altLang="en-US" sz="2800" dirty="0"/>
              </a:p>
            </p:txBody>
          </p:sp>
        </mc:Choice>
        <mc:Fallback xmlns="">
          <p:sp>
            <p:nvSpPr>
              <p:cNvPr id="4" name="矩形 3">
                <a:extLst>
                  <a:ext uri="{FF2B5EF4-FFF2-40B4-BE49-F238E27FC236}">
                    <a16:creationId xmlns:a16="http://schemas.microsoft.com/office/drawing/2014/main" id="{95DD6B6C-D048-4D57-A75D-B6A437868861}"/>
                  </a:ext>
                </a:extLst>
              </p:cNvPr>
              <p:cNvSpPr>
                <a:spLocks noRot="1" noChangeAspect="1" noMove="1" noResize="1" noEditPoints="1" noAdjustHandles="1" noChangeArrowheads="1" noChangeShapeType="1" noTextEdit="1"/>
              </p:cNvSpPr>
              <p:nvPr/>
            </p:nvSpPr>
            <p:spPr>
              <a:xfrm>
                <a:off x="2628351" y="2155744"/>
                <a:ext cx="6935297" cy="1527534"/>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53A543D5-6111-485C-AE46-1A1941248D35}"/>
                  </a:ext>
                </a:extLst>
              </p:cNvPr>
              <p:cNvSpPr/>
              <p:nvPr/>
            </p:nvSpPr>
            <p:spPr>
              <a:xfrm>
                <a:off x="3608362" y="4319045"/>
                <a:ext cx="4975273" cy="5827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zh-CN" altLang="en-US" sz="2400" i="1">
                              <a:latin typeface="Cambria Math" panose="02040503050406030204" pitchFamily="18" charset="0"/>
                            </a:rPr>
                          </m:ctrlPr>
                        </m:dPr>
                        <m:e>
                          <m:sSub>
                            <m:sSubPr>
                              <m:ctrlPr>
                                <a:rPr lang="zh-CN" altLang="en-US" sz="2400" i="1">
                                  <a:latin typeface="Cambria Math" panose="02040503050406030204" pitchFamily="18" charset="0"/>
                                </a:rPr>
                              </m:ctrlPr>
                            </m:sSubPr>
                            <m:e>
                              <m:r>
                                <a:rPr lang="zh-CN" altLang="en-US" sz="2400" i="1">
                                  <a:latin typeface="Cambria Math" panose="02040503050406030204" pitchFamily="18" charset="0"/>
                                </a:rPr>
                                <m:t>𝑡𝑓</m:t>
                              </m:r>
                            </m:e>
                            <m:sub>
                              <m:r>
                                <a:rPr lang="zh-CN" altLang="en-US" sz="2400" i="1">
                                  <a:latin typeface="Cambria Math" panose="02040503050406030204" pitchFamily="18" charset="0"/>
                                </a:rPr>
                                <m:t>𝑖𝑗</m:t>
                              </m:r>
                            </m:sub>
                          </m:sSub>
                          <m:r>
                            <a:rPr lang="zh-CN" altLang="en-US" sz="2400" i="0">
                              <a:latin typeface="Cambria Math" panose="02040503050406030204" pitchFamily="18" charset="0"/>
                            </a:rPr>
                            <m:t>=</m:t>
                          </m:r>
                          <m:r>
                            <a:rPr lang="zh-CN" altLang="en-US" sz="2400" i="1">
                              <a:latin typeface="Cambria Math" panose="02040503050406030204" pitchFamily="18" charset="0"/>
                            </a:rPr>
                            <m:t>𝑘</m:t>
                          </m:r>
                          <m:r>
                            <a:rPr lang="zh-CN" altLang="en-US" sz="2400" i="0">
                              <a:latin typeface="Cambria Math" panose="02040503050406030204" pitchFamily="18" charset="0"/>
                            </a:rPr>
                            <m:t>×</m:t>
                          </m:r>
                          <m:r>
                            <a:rPr lang="zh-CN" altLang="en-US" sz="2400" i="1">
                              <a:latin typeface="Cambria Math" panose="02040503050406030204" pitchFamily="18" charset="0"/>
                            </a:rPr>
                            <m:t>𝑡</m:t>
                          </m:r>
                          <m:sSub>
                            <m:sSubPr>
                              <m:ctrlPr>
                                <a:rPr lang="zh-CN" altLang="en-US" sz="2400" i="1">
                                  <a:latin typeface="Cambria Math" panose="02040503050406030204" pitchFamily="18" charset="0"/>
                                </a:rPr>
                              </m:ctrlPr>
                            </m:sSubPr>
                            <m:e>
                              <m:r>
                                <a:rPr lang="zh-CN" altLang="en-US" sz="2400" i="1">
                                  <a:latin typeface="Cambria Math" panose="02040503050406030204" pitchFamily="18" charset="0"/>
                                </a:rPr>
                                <m:t>𝑓</m:t>
                              </m:r>
                            </m:e>
                            <m:sub>
                              <m:sSub>
                                <m:sSubPr>
                                  <m:ctrlPr>
                                    <a:rPr lang="zh-CN" altLang="en-US" sz="2400" i="1">
                                      <a:latin typeface="Cambria Math" panose="02040503050406030204" pitchFamily="18" charset="0"/>
                                    </a:rPr>
                                  </m:ctrlPr>
                                </m:sSubPr>
                                <m:e>
                                  <m:r>
                                    <a:rPr lang="zh-CN" altLang="en-US" sz="2400" i="1">
                                      <a:latin typeface="Cambria Math" panose="02040503050406030204" pitchFamily="18" charset="0"/>
                                    </a:rPr>
                                    <m:t>𝑡𝑖𝑡𝑙𝑒</m:t>
                                  </m:r>
                                </m:e>
                                <m:sub>
                                  <m:r>
                                    <a:rPr lang="zh-CN" altLang="en-US" sz="2400" i="1">
                                      <a:latin typeface="Cambria Math" panose="02040503050406030204" pitchFamily="18" charset="0"/>
                                    </a:rPr>
                                    <m:t>𝑖𝑗</m:t>
                                  </m:r>
                                </m:sub>
                              </m:sSub>
                            </m:sub>
                          </m:sSub>
                          <m:r>
                            <a:rPr lang="zh-CN" altLang="en-US" sz="2400" i="0">
                              <a:latin typeface="Cambria Math" panose="02040503050406030204" pitchFamily="18" charset="0"/>
                            </a:rPr>
                            <m:t>+</m:t>
                          </m:r>
                          <m:sSub>
                            <m:sSubPr>
                              <m:ctrlPr>
                                <a:rPr lang="zh-CN" altLang="en-US" sz="2400" i="1">
                                  <a:latin typeface="Cambria Math" panose="02040503050406030204" pitchFamily="18" charset="0"/>
                                </a:rPr>
                              </m:ctrlPr>
                            </m:sSubPr>
                            <m:e>
                              <m:r>
                                <a:rPr lang="zh-CN" altLang="en-US" sz="2400" i="1">
                                  <a:latin typeface="Cambria Math" panose="02040503050406030204" pitchFamily="18" charset="0"/>
                                </a:rPr>
                                <m:t>𝑡</m:t>
                              </m:r>
                              <m:sSub>
                                <m:sSubPr>
                                  <m:ctrlPr>
                                    <a:rPr lang="zh-CN" altLang="en-US" sz="2400" i="1">
                                      <a:latin typeface="Cambria Math" panose="02040503050406030204" pitchFamily="18" charset="0"/>
                                    </a:rPr>
                                  </m:ctrlPr>
                                </m:sSubPr>
                                <m:e>
                                  <m:r>
                                    <a:rPr lang="zh-CN" altLang="en-US" sz="2400" i="1">
                                      <a:latin typeface="Cambria Math" panose="02040503050406030204" pitchFamily="18" charset="0"/>
                                    </a:rPr>
                                    <m:t>𝑓</m:t>
                                  </m:r>
                                </m:e>
                                <m:sub>
                                  <m:r>
                                    <a:rPr lang="zh-CN" altLang="en-US" sz="2400" i="1">
                                      <a:latin typeface="Cambria Math" panose="02040503050406030204" pitchFamily="18" charset="0"/>
                                    </a:rPr>
                                    <m:t>𝑏𝑜𝑑𝑦</m:t>
                                  </m:r>
                                </m:sub>
                              </m:sSub>
                            </m:e>
                            <m:sub>
                              <m:r>
                                <a:rPr lang="zh-CN" altLang="en-US" sz="2400" i="1">
                                  <a:latin typeface="Cambria Math" panose="02040503050406030204" pitchFamily="18" charset="0"/>
                                </a:rPr>
                                <m:t>𝑖𝑗</m:t>
                              </m:r>
                            </m:sub>
                          </m:sSub>
                          <m:r>
                            <a:rPr lang="zh-CN" altLang="en-US" sz="2400" i="0">
                              <a:latin typeface="Cambria Math" panose="02040503050406030204" pitchFamily="18" charset="0"/>
                            </a:rPr>
                            <m:t>(</m:t>
                          </m:r>
                          <m:r>
                            <a:rPr lang="zh-CN" altLang="en-US" sz="2400" i="1">
                              <a:latin typeface="Cambria Math" panose="02040503050406030204" pitchFamily="18" charset="0"/>
                            </a:rPr>
                            <m:t>𝑘</m:t>
                          </m:r>
                          <m:r>
                            <a:rPr lang="zh-CN" altLang="en-US" sz="2400" i="0">
                              <a:latin typeface="Cambria Math" panose="02040503050406030204" pitchFamily="18" charset="0"/>
                            </a:rPr>
                            <m:t>&gt;1</m:t>
                          </m:r>
                        </m:e>
                      </m:d>
                    </m:oMath>
                  </m:oMathPara>
                </a14:m>
                <a:endParaRPr lang="zh-CN" altLang="en-US" sz="2400" dirty="0"/>
              </a:p>
            </p:txBody>
          </p:sp>
        </mc:Choice>
        <mc:Fallback xmlns="">
          <p:sp>
            <p:nvSpPr>
              <p:cNvPr id="5" name="矩形 4">
                <a:extLst>
                  <a:ext uri="{FF2B5EF4-FFF2-40B4-BE49-F238E27FC236}">
                    <a16:creationId xmlns:a16="http://schemas.microsoft.com/office/drawing/2014/main" id="{53A543D5-6111-485C-AE46-1A1941248D35}"/>
                  </a:ext>
                </a:extLst>
              </p:cNvPr>
              <p:cNvSpPr>
                <a:spLocks noRot="1" noChangeAspect="1" noMove="1" noResize="1" noEditPoints="1" noAdjustHandles="1" noChangeArrowheads="1" noChangeShapeType="1" noTextEdit="1"/>
              </p:cNvSpPr>
              <p:nvPr/>
            </p:nvSpPr>
            <p:spPr>
              <a:xfrm>
                <a:off x="3608362" y="4319045"/>
                <a:ext cx="4975273" cy="582724"/>
              </a:xfrm>
              <a:prstGeom prst="rect">
                <a:avLst/>
              </a:prstGeom>
              <a:blipFill>
                <a:blip r:embed="rId6"/>
                <a:stretch>
                  <a:fillRect t="-134737" r="-17157" b="-208421"/>
                </a:stretch>
              </a:blipFill>
            </p:spPr>
            <p:txBody>
              <a:bodyPr/>
              <a:lstStyle/>
              <a:p>
                <a:r>
                  <a:rPr lang="zh-CN" altLang="en-US">
                    <a:noFill/>
                  </a:rPr>
                  <a:t> </a:t>
                </a:r>
              </a:p>
            </p:txBody>
          </p:sp>
        </mc:Fallback>
      </mc:AlternateContent>
    </p:spTree>
    <p:custDataLst>
      <p:tags r:id="rId1"/>
    </p:custDataLst>
    <p:extLst>
      <p:ext uri="{BB962C8B-B14F-4D97-AF65-F5344CB8AC3E}">
        <p14:creationId xmlns:p14="http://schemas.microsoft.com/office/powerpoint/2010/main" val="3762631302"/>
      </p:ext>
    </p:extLst>
  </p:cSld>
  <p:clrMapOvr>
    <a:masterClrMapping/>
  </p:clrMapOvr>
  <p:transition spd="slow">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365125"/>
            <a:ext cx="10515600" cy="1325563"/>
          </a:xfrm>
        </p:spPr>
        <p:txBody>
          <a:bodyPr vert="horz" wrap="square" lIns="91440" tIns="45720" rIns="91440" bIns="45720" rtlCol="0" anchor="ctr">
            <a:normAutofit/>
          </a:bodyPr>
          <a:lstStyle/>
          <a:p>
            <a:r>
              <a:rPr lang="zh-CN" altLang="en-US" dirty="0">
                <a:solidFill>
                  <a:schemeClr val="accent1"/>
                </a:solidFill>
                <a:effectLst>
                  <a:outerShdw blurRad="38100" dist="25400" dir="5400000" algn="ctr" rotWithShape="0">
                    <a:srgbClr val="6E747A">
                      <a:alpha val="43000"/>
                    </a:srgbClr>
                  </a:outerShdw>
                </a:effectLst>
                <a:sym typeface="+mn-lt"/>
              </a:rPr>
              <a:t>新闻报道相似度计算</a:t>
            </a:r>
          </a:p>
        </p:txBody>
      </p:sp>
      <p:sp>
        <p:nvSpPr>
          <p:cNvPr id="3" name="内容占位符 2"/>
          <p:cNvSpPr>
            <a:spLocks noGrp="1"/>
          </p:cNvSpPr>
          <p:nvPr>
            <p:ph idx="1"/>
            <p:custDataLst>
              <p:tags r:id="rId3"/>
            </p:custDataLst>
          </p:nvPr>
        </p:nvSpPr>
        <p:spPr>
          <a:xfrm>
            <a:off x="1652674" y="1924183"/>
            <a:ext cx="4390854" cy="4124325"/>
          </a:xfrm>
        </p:spPr>
        <p:txBody>
          <a:bodyPr>
            <a:normAutofit/>
          </a:bodyPr>
          <a:lstStyle/>
          <a:p>
            <a:pPr algn="just">
              <a:spcBef>
                <a:spcPts val="0"/>
              </a:spcBef>
            </a:pPr>
            <a:endParaRPr lang="zh-CN" altLang="en-US" dirty="0">
              <a:sym typeface="+mn-lt"/>
            </a:endParaRPr>
          </a:p>
          <a:p>
            <a:pPr algn="just">
              <a:spcBef>
                <a:spcPts val="0"/>
              </a:spcBef>
            </a:pPr>
            <a:r>
              <a:rPr lang="zh-CN" altLang="en-US" dirty="0">
                <a:sym typeface="+mn-lt"/>
              </a:rPr>
              <a:t>主要技术有哪些？</a:t>
            </a:r>
            <a:endParaRPr lang="en-US" altLang="zh-CN" dirty="0">
              <a:sym typeface="+mn-lt"/>
            </a:endParaRPr>
          </a:p>
          <a:p>
            <a:pPr algn="just">
              <a:spcBef>
                <a:spcPts val="0"/>
              </a:spcBef>
            </a:pPr>
            <a:endParaRPr lang="en-US" altLang="zh-CN" dirty="0">
              <a:sym typeface="+mn-lt"/>
            </a:endParaRPr>
          </a:p>
          <a:p>
            <a:pPr lvl="1" algn="just">
              <a:spcBef>
                <a:spcPts val="0"/>
              </a:spcBef>
            </a:pPr>
            <a:r>
              <a:rPr lang="zh-CN" altLang="en-US" dirty="0">
                <a:solidFill>
                  <a:schemeClr val="accent1"/>
                </a:solidFill>
                <a:sym typeface="+mn-lt"/>
              </a:rPr>
              <a:t>绝对值距离相似度</a:t>
            </a:r>
            <a:endParaRPr lang="en-US" altLang="zh-CN" dirty="0">
              <a:solidFill>
                <a:schemeClr val="accent1"/>
              </a:solidFill>
              <a:sym typeface="+mn-lt"/>
            </a:endParaRPr>
          </a:p>
          <a:p>
            <a:pPr lvl="1" algn="just">
              <a:spcBef>
                <a:spcPts val="0"/>
              </a:spcBef>
            </a:pPr>
            <a:endParaRPr lang="en-US" altLang="zh-CN" dirty="0">
              <a:solidFill>
                <a:schemeClr val="accent1"/>
              </a:solidFill>
              <a:sym typeface="+mn-lt"/>
            </a:endParaRPr>
          </a:p>
          <a:p>
            <a:pPr lvl="1" algn="just">
              <a:spcBef>
                <a:spcPts val="0"/>
              </a:spcBef>
            </a:pPr>
            <a:r>
              <a:rPr lang="zh-CN" altLang="en-US" sz="2000" dirty="0">
                <a:solidFill>
                  <a:schemeClr val="accent1"/>
                </a:solidFill>
                <a:sym typeface="+mn-lt"/>
              </a:rPr>
              <a:t>欧几里德距离相似度</a:t>
            </a:r>
            <a:endParaRPr lang="en-US" altLang="zh-CN" sz="2000" dirty="0">
              <a:solidFill>
                <a:schemeClr val="accent1"/>
              </a:solidFill>
              <a:sym typeface="+mn-lt"/>
            </a:endParaRPr>
          </a:p>
          <a:p>
            <a:pPr lvl="1" algn="just">
              <a:spcBef>
                <a:spcPts val="0"/>
              </a:spcBef>
            </a:pPr>
            <a:endParaRPr lang="en-US" altLang="zh-CN" sz="2000" dirty="0">
              <a:solidFill>
                <a:schemeClr val="accent1"/>
              </a:solidFill>
              <a:sym typeface="+mn-lt"/>
            </a:endParaRPr>
          </a:p>
          <a:p>
            <a:pPr lvl="1" algn="just">
              <a:spcBef>
                <a:spcPts val="0"/>
              </a:spcBef>
            </a:pPr>
            <a:r>
              <a:rPr lang="zh-CN" altLang="en-US" dirty="0">
                <a:solidFill>
                  <a:schemeClr val="accent1"/>
                </a:solidFill>
                <a:sym typeface="+mn-lt"/>
              </a:rPr>
              <a:t>夹角余弦相似度</a:t>
            </a:r>
            <a:endParaRPr lang="en-US" altLang="zh-CN" dirty="0">
              <a:solidFill>
                <a:schemeClr val="accent1"/>
              </a:solidFill>
              <a:sym typeface="+mn-lt"/>
            </a:endParaRPr>
          </a:p>
          <a:p>
            <a:pPr lvl="1" algn="just">
              <a:spcBef>
                <a:spcPts val="0"/>
              </a:spcBef>
            </a:pPr>
            <a:endParaRPr lang="en-US" altLang="zh-CN" dirty="0">
              <a:solidFill>
                <a:schemeClr val="accent1"/>
              </a:solidFill>
              <a:sym typeface="+mn-lt"/>
            </a:endParaRPr>
          </a:p>
          <a:p>
            <a:pPr lvl="1" algn="just">
              <a:spcBef>
                <a:spcPts val="0"/>
              </a:spcBef>
            </a:pPr>
            <a:r>
              <a:rPr lang="en-US" altLang="zh-CN" sz="2000" dirty="0">
                <a:solidFill>
                  <a:schemeClr val="accent1"/>
                </a:solidFill>
                <a:sym typeface="+mn-lt"/>
              </a:rPr>
              <a:t>JS</a:t>
            </a:r>
            <a:r>
              <a:rPr lang="zh-CN" altLang="en-US" sz="2000" dirty="0">
                <a:solidFill>
                  <a:schemeClr val="accent1"/>
                </a:solidFill>
                <a:sym typeface="+mn-lt"/>
              </a:rPr>
              <a:t>相似度</a:t>
            </a:r>
            <a:endParaRPr lang="en-US" altLang="zh-CN" sz="2000" dirty="0">
              <a:solidFill>
                <a:schemeClr val="accent1"/>
              </a:solidFill>
              <a:sym typeface="+mn-lt"/>
            </a:endParaRPr>
          </a:p>
          <a:p>
            <a:pPr lvl="1" algn="just">
              <a:spcBef>
                <a:spcPts val="0"/>
              </a:spcBef>
            </a:pPr>
            <a:endParaRPr lang="zh-CN" altLang="en-US" sz="2000" dirty="0">
              <a:sym typeface="+mn-lt"/>
            </a:endParaRPr>
          </a:p>
          <a:p>
            <a:pPr algn="just">
              <a:spcBef>
                <a:spcPts val="0"/>
              </a:spcBef>
            </a:pPr>
            <a:endParaRPr lang="zh-CN" altLang="en-US" sz="2000" dirty="0">
              <a:sym typeface="+mn-lt"/>
            </a:endParaRPr>
          </a:p>
          <a:p>
            <a:pPr algn="just">
              <a:spcBef>
                <a:spcPts val="0"/>
              </a:spcBef>
            </a:pPr>
            <a:endParaRPr lang="zh-CN" altLang="en-US" sz="2000" dirty="0">
              <a:sym typeface="+mn-lt"/>
            </a:endParaRPr>
          </a:p>
        </p:txBody>
      </p:sp>
      <p:grpSp>
        <p:nvGrpSpPr>
          <p:cNvPr id="17" name="组合 16">
            <a:extLst>
              <a:ext uri="{FF2B5EF4-FFF2-40B4-BE49-F238E27FC236}">
                <a16:creationId xmlns:a16="http://schemas.microsoft.com/office/drawing/2014/main" id="{420A8E10-F669-4768-94C5-208551922199}"/>
              </a:ext>
            </a:extLst>
          </p:cNvPr>
          <p:cNvGrpSpPr/>
          <p:nvPr/>
        </p:nvGrpSpPr>
        <p:grpSpPr>
          <a:xfrm>
            <a:off x="6551023" y="2677886"/>
            <a:ext cx="4123509" cy="2565759"/>
            <a:chOff x="6551023" y="2677886"/>
            <a:chExt cx="4123509" cy="2565759"/>
          </a:xfrm>
        </p:grpSpPr>
        <p:sp>
          <p:nvSpPr>
            <p:cNvPr id="4" name="椭圆 3">
              <a:extLst>
                <a:ext uri="{FF2B5EF4-FFF2-40B4-BE49-F238E27FC236}">
                  <a16:creationId xmlns:a16="http://schemas.microsoft.com/office/drawing/2014/main" id="{4A1811B8-EF32-47CA-A5FA-B82A43DADE79}"/>
                </a:ext>
              </a:extLst>
            </p:cNvPr>
            <p:cNvSpPr/>
            <p:nvPr/>
          </p:nvSpPr>
          <p:spPr>
            <a:xfrm>
              <a:off x="6551023" y="2677886"/>
              <a:ext cx="2573383" cy="2514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6" name="椭圆 5">
              <a:extLst>
                <a:ext uri="{FF2B5EF4-FFF2-40B4-BE49-F238E27FC236}">
                  <a16:creationId xmlns:a16="http://schemas.microsoft.com/office/drawing/2014/main" id="{70679BC1-0E2E-44E9-8737-64A17B254277}"/>
                </a:ext>
              </a:extLst>
            </p:cNvPr>
            <p:cNvSpPr/>
            <p:nvPr/>
          </p:nvSpPr>
          <p:spPr>
            <a:xfrm>
              <a:off x="8101149" y="2729045"/>
              <a:ext cx="2573383" cy="25146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B694FBDF-558E-4F91-88BE-8D2D4200A43B}"/>
                </a:ext>
              </a:extLst>
            </p:cNvPr>
            <p:cNvSpPr/>
            <p:nvPr/>
          </p:nvSpPr>
          <p:spPr>
            <a:xfrm>
              <a:off x="7073529" y="3334996"/>
              <a:ext cx="65314" cy="548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D4BDBAF8-9FDC-47D2-A9C6-BD6027926FFF}"/>
                </a:ext>
              </a:extLst>
            </p:cNvPr>
            <p:cNvSpPr/>
            <p:nvPr/>
          </p:nvSpPr>
          <p:spPr>
            <a:xfrm>
              <a:off x="7225929" y="3866218"/>
              <a:ext cx="65314" cy="548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800C8F71-B918-4ECC-8D79-054316BB2B41}"/>
                </a:ext>
              </a:extLst>
            </p:cNvPr>
            <p:cNvSpPr/>
            <p:nvPr/>
          </p:nvSpPr>
          <p:spPr>
            <a:xfrm>
              <a:off x="7715786" y="3082452"/>
              <a:ext cx="65314" cy="548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FE0C5150-3443-4D45-AD63-FC793292CF2A}"/>
                </a:ext>
              </a:extLst>
            </p:cNvPr>
            <p:cNvSpPr/>
            <p:nvPr/>
          </p:nvSpPr>
          <p:spPr>
            <a:xfrm>
              <a:off x="8717269" y="3639796"/>
              <a:ext cx="65314" cy="548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AA1696FC-3664-46F4-A589-EDEE270DD19D}"/>
                </a:ext>
              </a:extLst>
            </p:cNvPr>
            <p:cNvSpPr/>
            <p:nvPr/>
          </p:nvSpPr>
          <p:spPr>
            <a:xfrm>
              <a:off x="9612068" y="4057807"/>
              <a:ext cx="65314" cy="548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7FD4BE5E-92B8-415F-AE6A-3ED9C17CC444}"/>
                </a:ext>
              </a:extLst>
            </p:cNvPr>
            <p:cNvSpPr/>
            <p:nvPr/>
          </p:nvSpPr>
          <p:spPr>
            <a:xfrm>
              <a:off x="9764468" y="4445336"/>
              <a:ext cx="65314" cy="548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0DD61112-7C1A-4929-AE2D-FB6BAC0A6B22}"/>
                </a:ext>
              </a:extLst>
            </p:cNvPr>
            <p:cNvSpPr/>
            <p:nvPr/>
          </p:nvSpPr>
          <p:spPr>
            <a:xfrm>
              <a:off x="9764468" y="3321934"/>
              <a:ext cx="65314" cy="548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5C3DFB65-794E-4D21-A301-1971285877AB}"/>
                </a:ext>
              </a:extLst>
            </p:cNvPr>
            <p:cNvSpPr/>
            <p:nvPr/>
          </p:nvSpPr>
          <p:spPr>
            <a:xfrm>
              <a:off x="8223055" y="4210207"/>
              <a:ext cx="65314" cy="548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20D42C96-6CA9-46A2-89FE-07A836E70AE2}"/>
                </a:ext>
              </a:extLst>
            </p:cNvPr>
            <p:cNvSpPr/>
            <p:nvPr/>
          </p:nvSpPr>
          <p:spPr>
            <a:xfrm>
              <a:off x="9450966" y="4765378"/>
              <a:ext cx="65314" cy="548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DF1C8875-8C91-4F97-8C15-CE5E77F3D446}"/>
                </a:ext>
              </a:extLst>
            </p:cNvPr>
            <p:cNvSpPr/>
            <p:nvPr/>
          </p:nvSpPr>
          <p:spPr>
            <a:xfrm>
              <a:off x="7831171" y="4634745"/>
              <a:ext cx="65314" cy="548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
    </p:custDataLst>
    <p:extLst>
      <p:ext uri="{BB962C8B-B14F-4D97-AF65-F5344CB8AC3E}">
        <p14:creationId xmlns:p14="http://schemas.microsoft.com/office/powerpoint/2010/main" val="234190324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000"/>
                                        <p:tgtEl>
                                          <p:spTgt spid="3">
                                            <p:txEl>
                                              <p:pRg st="5" end="5"/>
                                            </p:txEl>
                                          </p:spTgt>
                                        </p:tgtEl>
                                      </p:cBhvr>
                                    </p:animEffect>
                                    <p:anim calcmode="lin" valueType="num">
                                      <p:cBhvr>
                                        <p:cTn id="2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1000"/>
                                        <p:tgtEl>
                                          <p:spTgt spid="3">
                                            <p:txEl>
                                              <p:pRg st="7" end="7"/>
                                            </p:txEl>
                                          </p:spTgt>
                                        </p:tgtEl>
                                      </p:cBhvr>
                                    </p:animEffect>
                                    <p:anim calcmode="lin" valueType="num">
                                      <p:cBhvr>
                                        <p:cTn id="3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1000"/>
                                        <p:tgtEl>
                                          <p:spTgt spid="3">
                                            <p:txEl>
                                              <p:pRg st="9" end="9"/>
                                            </p:txEl>
                                          </p:spTgt>
                                        </p:tgtEl>
                                      </p:cBhvr>
                                    </p:animEffect>
                                    <p:anim calcmode="lin" valueType="num">
                                      <p:cBhvr>
                                        <p:cTn id="3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365125"/>
            <a:ext cx="10515600" cy="1325563"/>
          </a:xfrm>
        </p:spPr>
        <p:txBody>
          <a:bodyPr vert="horz" wrap="square" lIns="91440" tIns="45720" rIns="91440" bIns="45720" rtlCol="0" anchor="ctr">
            <a:normAutofit/>
          </a:bodyPr>
          <a:lstStyle/>
          <a:p>
            <a:r>
              <a:rPr lang="zh-CN" altLang="en-US" dirty="0">
                <a:solidFill>
                  <a:schemeClr val="accent1"/>
                </a:solidFill>
                <a:effectLst>
                  <a:outerShdw blurRad="38100" dist="25400" dir="5400000" algn="ctr" rotWithShape="0">
                    <a:srgbClr val="6E747A">
                      <a:alpha val="43000"/>
                    </a:srgbClr>
                  </a:outerShdw>
                </a:effectLst>
                <a:sym typeface="+mn-lt"/>
              </a:rPr>
              <a:t>新闻报道相似度</a:t>
            </a:r>
            <a:r>
              <a:rPr lang="en-US" altLang="zh-CN" dirty="0">
                <a:solidFill>
                  <a:schemeClr val="accent1"/>
                </a:solidFill>
                <a:effectLst>
                  <a:outerShdw blurRad="38100" dist="25400" dir="5400000" algn="ctr" rotWithShape="0">
                    <a:srgbClr val="6E747A">
                      <a:alpha val="43000"/>
                    </a:srgbClr>
                  </a:outerShdw>
                </a:effectLst>
                <a:sym typeface="+mn-lt"/>
              </a:rPr>
              <a:t>-</a:t>
            </a:r>
            <a:r>
              <a:rPr lang="zh-CN" altLang="en-US" dirty="0">
                <a:solidFill>
                  <a:schemeClr val="accent1"/>
                </a:solidFill>
                <a:effectLst>
                  <a:outerShdw blurRad="38100" dist="25400" dir="5400000" algn="ctr" rotWithShape="0">
                    <a:srgbClr val="6E747A">
                      <a:alpha val="43000"/>
                    </a:srgbClr>
                  </a:outerShdw>
                </a:effectLst>
                <a:sym typeface="+mn-lt"/>
              </a:rPr>
              <a:t>夹角余弦相似度</a:t>
            </a:r>
          </a:p>
        </p:txBody>
      </p:sp>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E7D707F2-AE59-424C-A23D-BFEE3BC4CF57}"/>
                  </a:ext>
                </a:extLst>
              </p:cNvPr>
              <p:cNvSpPr txBox="1"/>
              <p:nvPr/>
            </p:nvSpPr>
            <p:spPr>
              <a:xfrm>
                <a:off x="2379058" y="2168435"/>
                <a:ext cx="6921695" cy="239251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800" i="1" smtClean="0">
                          <a:latin typeface="Cambria Math" panose="02040503050406030204" pitchFamily="18" charset="0"/>
                        </a:rPr>
                        <m:t>𝑠𝑖𝑚</m:t>
                      </m:r>
                      <m:d>
                        <m:dPr>
                          <m:ctrlPr>
                            <a:rPr lang="zh-CN" altLang="zh-CN" sz="2800" i="1">
                              <a:latin typeface="Cambria Math" panose="02040503050406030204" pitchFamily="18" charset="0"/>
                            </a:rPr>
                          </m:ctrlPr>
                        </m:dPr>
                        <m:e>
                          <m:sSub>
                            <m:sSubPr>
                              <m:ctrlPr>
                                <a:rPr lang="zh-CN" altLang="zh-CN" sz="2800" i="1">
                                  <a:latin typeface="Cambria Math" panose="02040503050406030204" pitchFamily="18" charset="0"/>
                                </a:rPr>
                              </m:ctrlPr>
                            </m:sSubPr>
                            <m:e>
                              <m:r>
                                <a:rPr lang="en-US" altLang="zh-CN" sz="2800" i="1">
                                  <a:latin typeface="Cambria Math" panose="02040503050406030204" pitchFamily="18" charset="0"/>
                                </a:rPr>
                                <m:t>𝑑</m:t>
                              </m:r>
                            </m:e>
                            <m:sub>
                              <m:r>
                                <a:rPr lang="en-US" altLang="zh-CN" sz="2800" i="1">
                                  <a:latin typeface="Cambria Math" panose="02040503050406030204" pitchFamily="18" charset="0"/>
                                </a:rPr>
                                <m:t>𝑖</m:t>
                              </m:r>
                            </m:sub>
                          </m:sSub>
                          <m:r>
                            <a:rPr lang="en-US" altLang="zh-CN" sz="2800" i="1">
                              <a:latin typeface="Cambria Math" panose="02040503050406030204" pitchFamily="18" charset="0"/>
                            </a:rPr>
                            <m:t>, </m:t>
                          </m:r>
                          <m:sSub>
                            <m:sSubPr>
                              <m:ctrlPr>
                                <a:rPr lang="zh-CN" altLang="zh-CN" sz="2800" i="1">
                                  <a:latin typeface="Cambria Math" panose="02040503050406030204" pitchFamily="18" charset="0"/>
                                </a:rPr>
                              </m:ctrlPr>
                            </m:sSubPr>
                            <m:e>
                              <m:r>
                                <a:rPr lang="en-US" altLang="zh-CN" sz="2800" i="1">
                                  <a:latin typeface="Cambria Math" panose="02040503050406030204" pitchFamily="18" charset="0"/>
                                </a:rPr>
                                <m:t>𝑑</m:t>
                              </m:r>
                            </m:e>
                            <m:sub>
                              <m:r>
                                <a:rPr lang="en-US" altLang="zh-CN" sz="2800" i="1">
                                  <a:latin typeface="Cambria Math" panose="02040503050406030204" pitchFamily="18" charset="0"/>
                                </a:rPr>
                                <m:t>𝑗</m:t>
                              </m:r>
                            </m:sub>
                          </m:sSub>
                        </m:e>
                      </m:d>
                      <m:r>
                        <a:rPr lang="en-US" altLang="zh-CN" sz="2800" i="1">
                          <a:latin typeface="Cambria Math" panose="02040503050406030204" pitchFamily="18" charset="0"/>
                        </a:rPr>
                        <m:t>=</m:t>
                      </m:r>
                      <m:func>
                        <m:funcPr>
                          <m:ctrlPr>
                            <a:rPr lang="zh-CN" altLang="zh-CN" sz="2800" i="1">
                              <a:latin typeface="Cambria Math" panose="02040503050406030204" pitchFamily="18" charset="0"/>
                            </a:rPr>
                          </m:ctrlPr>
                        </m:funcPr>
                        <m:fName>
                          <m:r>
                            <m:rPr>
                              <m:sty m:val="p"/>
                            </m:rPr>
                            <a:rPr lang="en-US" altLang="zh-CN" sz="2800">
                              <a:latin typeface="Cambria Math" panose="02040503050406030204" pitchFamily="18" charset="0"/>
                            </a:rPr>
                            <m:t>cos</m:t>
                          </m:r>
                        </m:fName>
                        <m:e>
                          <m:d>
                            <m:dPr>
                              <m:ctrlPr>
                                <a:rPr lang="zh-CN" altLang="zh-CN" sz="2800" i="1">
                                  <a:latin typeface="Cambria Math" panose="02040503050406030204" pitchFamily="18" charset="0"/>
                                </a:rPr>
                              </m:ctrlPr>
                            </m:dPr>
                            <m:e>
                              <m:r>
                                <a:rPr lang="en-US" altLang="zh-CN" sz="2800" i="1">
                                  <a:latin typeface="Cambria Math" panose="02040503050406030204" pitchFamily="18" charset="0"/>
                                </a:rPr>
                                <m:t>𝜃</m:t>
                              </m:r>
                            </m:e>
                          </m:d>
                        </m:e>
                      </m:func>
                      <m:r>
                        <a:rPr lang="en-US" altLang="zh-CN" sz="2800" i="1">
                          <a:latin typeface="Cambria Math" panose="02040503050406030204" pitchFamily="18" charset="0"/>
                        </a:rPr>
                        <m:t>= </m:t>
                      </m:r>
                      <m:f>
                        <m:fPr>
                          <m:ctrlPr>
                            <a:rPr lang="zh-CN" altLang="zh-CN" sz="2800" i="1">
                              <a:latin typeface="Cambria Math" panose="02040503050406030204" pitchFamily="18" charset="0"/>
                            </a:rPr>
                          </m:ctrlPr>
                        </m:fPr>
                        <m:num>
                          <m:sSub>
                            <m:sSubPr>
                              <m:ctrlPr>
                                <a:rPr lang="zh-CN" altLang="zh-CN" sz="2800" i="1">
                                  <a:latin typeface="Cambria Math" panose="02040503050406030204" pitchFamily="18" charset="0"/>
                                </a:rPr>
                              </m:ctrlPr>
                            </m:sSubPr>
                            <m:e>
                              <m:r>
                                <a:rPr lang="en-US" altLang="zh-CN" sz="2800" i="1">
                                  <a:latin typeface="Cambria Math" panose="02040503050406030204" pitchFamily="18" charset="0"/>
                                </a:rPr>
                                <m:t>𝑑</m:t>
                              </m:r>
                            </m:e>
                            <m:sub>
                              <m:r>
                                <a:rPr lang="en-US" altLang="zh-CN" sz="2800" i="1">
                                  <a:latin typeface="Cambria Math" panose="02040503050406030204" pitchFamily="18" charset="0"/>
                                </a:rPr>
                                <m:t>𝑖</m:t>
                              </m:r>
                            </m:sub>
                          </m:sSub>
                          <m:r>
                            <a:rPr lang="en-US" altLang="zh-CN" sz="2800" i="1">
                              <a:latin typeface="Cambria Math" panose="02040503050406030204" pitchFamily="18" charset="0"/>
                            </a:rPr>
                            <m:t>∙</m:t>
                          </m:r>
                          <m:sSub>
                            <m:sSubPr>
                              <m:ctrlPr>
                                <a:rPr lang="zh-CN" altLang="zh-CN" sz="2800" i="1">
                                  <a:latin typeface="Cambria Math" panose="02040503050406030204" pitchFamily="18" charset="0"/>
                                </a:rPr>
                              </m:ctrlPr>
                            </m:sSubPr>
                            <m:e>
                              <m:r>
                                <a:rPr lang="en-US" altLang="zh-CN" sz="2800" i="1">
                                  <a:latin typeface="Cambria Math" panose="02040503050406030204" pitchFamily="18" charset="0"/>
                                </a:rPr>
                                <m:t>𝑑</m:t>
                              </m:r>
                            </m:e>
                            <m:sub>
                              <m:r>
                                <a:rPr lang="en-US" altLang="zh-CN" sz="2800" i="1">
                                  <a:latin typeface="Cambria Math" panose="02040503050406030204" pitchFamily="18" charset="0"/>
                                </a:rPr>
                                <m:t>𝑗</m:t>
                              </m:r>
                            </m:sub>
                          </m:sSub>
                        </m:num>
                        <m:den>
                          <m:d>
                            <m:dPr>
                              <m:begChr m:val="|"/>
                              <m:endChr m:val="|"/>
                              <m:ctrlPr>
                                <a:rPr lang="zh-CN" altLang="zh-CN" sz="2800" i="1">
                                  <a:latin typeface="Cambria Math" panose="02040503050406030204" pitchFamily="18" charset="0"/>
                                </a:rPr>
                              </m:ctrlPr>
                            </m:dPr>
                            <m:e>
                              <m:d>
                                <m:dPr>
                                  <m:begChr m:val="|"/>
                                  <m:endChr m:val="|"/>
                                  <m:ctrlPr>
                                    <a:rPr lang="zh-CN" altLang="zh-CN" sz="2800" i="1">
                                      <a:latin typeface="Cambria Math" panose="02040503050406030204" pitchFamily="18" charset="0"/>
                                    </a:rPr>
                                  </m:ctrlPr>
                                </m:dPr>
                                <m:e>
                                  <m:sSub>
                                    <m:sSubPr>
                                      <m:ctrlPr>
                                        <a:rPr lang="zh-CN" altLang="zh-CN" sz="2800" i="1">
                                          <a:latin typeface="Cambria Math" panose="02040503050406030204" pitchFamily="18" charset="0"/>
                                        </a:rPr>
                                      </m:ctrlPr>
                                    </m:sSubPr>
                                    <m:e>
                                      <m:r>
                                        <a:rPr lang="en-US" altLang="zh-CN" sz="2800" i="1">
                                          <a:latin typeface="Cambria Math" panose="02040503050406030204" pitchFamily="18" charset="0"/>
                                        </a:rPr>
                                        <m:t>𝑑</m:t>
                                      </m:r>
                                    </m:e>
                                    <m:sub>
                                      <m:r>
                                        <a:rPr lang="en-US" altLang="zh-CN" sz="2800" i="1">
                                          <a:latin typeface="Cambria Math" panose="02040503050406030204" pitchFamily="18" charset="0"/>
                                        </a:rPr>
                                        <m:t>𝑖</m:t>
                                      </m:r>
                                    </m:sub>
                                  </m:sSub>
                                </m:e>
                              </m:d>
                            </m:e>
                          </m:d>
                          <m:r>
                            <a:rPr lang="en-US" altLang="zh-CN" sz="2800" i="1">
                              <a:latin typeface="Cambria Math" panose="02040503050406030204" pitchFamily="18" charset="0"/>
                            </a:rPr>
                            <m:t> |</m:t>
                          </m:r>
                          <m:d>
                            <m:dPr>
                              <m:begChr m:val="|"/>
                              <m:endChr m:val="|"/>
                              <m:ctrlPr>
                                <a:rPr lang="zh-CN" altLang="zh-CN" sz="2800" i="1">
                                  <a:latin typeface="Cambria Math" panose="02040503050406030204" pitchFamily="18" charset="0"/>
                                </a:rPr>
                              </m:ctrlPr>
                            </m:dPr>
                            <m:e>
                              <m:sSub>
                                <m:sSubPr>
                                  <m:ctrlPr>
                                    <a:rPr lang="zh-CN" altLang="zh-CN" sz="2800" i="1">
                                      <a:latin typeface="Cambria Math" panose="02040503050406030204" pitchFamily="18" charset="0"/>
                                    </a:rPr>
                                  </m:ctrlPr>
                                </m:sSubPr>
                                <m:e>
                                  <m:r>
                                    <a:rPr lang="en-US" altLang="zh-CN" sz="2800" i="1">
                                      <a:latin typeface="Cambria Math" panose="02040503050406030204" pitchFamily="18" charset="0"/>
                                    </a:rPr>
                                    <m:t>𝑑</m:t>
                                  </m:r>
                                </m:e>
                                <m:sub>
                                  <m:r>
                                    <a:rPr lang="en-US" altLang="zh-CN" sz="2800" i="1">
                                      <a:latin typeface="Cambria Math" panose="02040503050406030204" pitchFamily="18" charset="0"/>
                                    </a:rPr>
                                    <m:t>𝑗</m:t>
                                  </m:r>
                                </m:sub>
                              </m:sSub>
                            </m:e>
                          </m:d>
                          <m:r>
                            <a:rPr lang="en-US" altLang="zh-CN" sz="2800" i="1">
                              <a:latin typeface="Cambria Math" panose="02040503050406030204" pitchFamily="18" charset="0"/>
                            </a:rPr>
                            <m:t>|</m:t>
                          </m:r>
                        </m:den>
                      </m:f>
                    </m:oMath>
                  </m:oMathPara>
                </a14:m>
                <a:endParaRPr lang="en-US" altLang="zh-CN" sz="2800" i="1" dirty="0"/>
              </a:p>
              <a:p>
                <a:pPr/>
                <a14:m>
                  <m:oMathPara xmlns:m="http://schemas.openxmlformats.org/officeDocument/2006/math">
                    <m:oMathParaPr>
                      <m:jc m:val="centerGroup"/>
                    </m:oMathParaPr>
                    <m:oMath xmlns:m="http://schemas.openxmlformats.org/officeDocument/2006/math">
                      <m:r>
                        <a:rPr lang="en-US" altLang="zh-CN" sz="2800" i="1">
                          <a:latin typeface="Cambria Math" panose="02040503050406030204" pitchFamily="18" charset="0"/>
                        </a:rPr>
                        <m:t>= </m:t>
                      </m:r>
                      <m:f>
                        <m:fPr>
                          <m:ctrlPr>
                            <a:rPr lang="zh-CN" altLang="zh-CN" sz="2800" i="1">
                              <a:latin typeface="Cambria Math" panose="02040503050406030204" pitchFamily="18" charset="0"/>
                            </a:rPr>
                          </m:ctrlPr>
                        </m:fPr>
                        <m:num>
                          <m:nary>
                            <m:naryPr>
                              <m:chr m:val="∑"/>
                              <m:limLoc m:val="undOvr"/>
                              <m:ctrlPr>
                                <a:rPr lang="zh-CN" altLang="zh-CN" sz="2800" i="1">
                                  <a:latin typeface="Cambria Math" panose="02040503050406030204" pitchFamily="18" charset="0"/>
                                </a:rPr>
                              </m:ctrlPr>
                            </m:naryPr>
                            <m:sub>
                              <m:r>
                                <a:rPr lang="en-US" altLang="zh-CN" sz="2800" i="1">
                                  <a:latin typeface="Cambria Math" panose="02040503050406030204" pitchFamily="18" charset="0"/>
                                </a:rPr>
                                <m:t>𝑘</m:t>
                              </m:r>
                              <m:r>
                                <a:rPr lang="en-US" altLang="zh-CN" sz="2800" i="1">
                                  <a:latin typeface="Cambria Math" panose="02040503050406030204" pitchFamily="18" charset="0"/>
                                </a:rPr>
                                <m:t>=1</m:t>
                              </m:r>
                            </m:sub>
                            <m:sup>
                              <m:r>
                                <a:rPr lang="en-US" altLang="zh-CN" sz="2800" i="1">
                                  <a:latin typeface="Cambria Math" panose="02040503050406030204" pitchFamily="18" charset="0"/>
                                </a:rPr>
                                <m:t>𝑛</m:t>
                              </m:r>
                            </m:sup>
                            <m:e>
                              <m:sSub>
                                <m:sSubPr>
                                  <m:ctrlPr>
                                    <a:rPr lang="zh-CN" altLang="zh-CN" sz="2800" i="1">
                                      <a:latin typeface="Cambria Math" panose="02040503050406030204" pitchFamily="18" charset="0"/>
                                    </a:rPr>
                                  </m:ctrlPr>
                                </m:sSubPr>
                                <m:e>
                                  <m:r>
                                    <a:rPr lang="en-US" altLang="zh-CN" sz="2800" i="1">
                                      <a:latin typeface="Cambria Math" panose="02040503050406030204" pitchFamily="18" charset="0"/>
                                    </a:rPr>
                                    <m:t>𝑤</m:t>
                                  </m:r>
                                </m:e>
                                <m:sub>
                                  <m:r>
                                    <a:rPr lang="en-US" altLang="zh-CN" sz="2800" i="1">
                                      <a:latin typeface="Cambria Math" panose="02040503050406030204" pitchFamily="18" charset="0"/>
                                    </a:rPr>
                                    <m:t>𝑖𝑘</m:t>
                                  </m:r>
                                </m:sub>
                              </m:sSub>
                              <m:r>
                                <a:rPr lang="en-US" altLang="zh-CN" sz="2800" i="1">
                                  <a:latin typeface="Cambria Math" panose="02040503050406030204" pitchFamily="18" charset="0"/>
                                </a:rPr>
                                <m:t>∙</m:t>
                              </m:r>
                              <m:sSub>
                                <m:sSubPr>
                                  <m:ctrlPr>
                                    <a:rPr lang="zh-CN" altLang="zh-CN" sz="2800" i="1">
                                      <a:latin typeface="Cambria Math" panose="02040503050406030204" pitchFamily="18" charset="0"/>
                                    </a:rPr>
                                  </m:ctrlPr>
                                </m:sSubPr>
                                <m:e>
                                  <m:r>
                                    <a:rPr lang="en-US" altLang="zh-CN" sz="2800" i="1">
                                      <a:latin typeface="Cambria Math" panose="02040503050406030204" pitchFamily="18" charset="0"/>
                                    </a:rPr>
                                    <m:t>𝑤</m:t>
                                  </m:r>
                                </m:e>
                                <m:sub>
                                  <m:r>
                                    <a:rPr lang="en-US" altLang="zh-CN" sz="2800" i="1">
                                      <a:latin typeface="Cambria Math" panose="02040503050406030204" pitchFamily="18" charset="0"/>
                                    </a:rPr>
                                    <m:t>𝑗𝑘</m:t>
                                  </m:r>
                                </m:sub>
                              </m:sSub>
                            </m:e>
                          </m:nary>
                        </m:num>
                        <m:den>
                          <m:rad>
                            <m:radPr>
                              <m:degHide m:val="on"/>
                              <m:ctrlPr>
                                <a:rPr lang="zh-CN" altLang="zh-CN" sz="2800" i="1">
                                  <a:latin typeface="Cambria Math" panose="02040503050406030204" pitchFamily="18" charset="0"/>
                                </a:rPr>
                              </m:ctrlPr>
                            </m:radPr>
                            <m:deg/>
                            <m:e>
                              <m:nary>
                                <m:naryPr>
                                  <m:chr m:val="∑"/>
                                  <m:limLoc m:val="undOvr"/>
                                  <m:ctrlPr>
                                    <a:rPr lang="zh-CN" altLang="zh-CN" sz="2800" i="1">
                                      <a:latin typeface="Cambria Math" panose="02040503050406030204" pitchFamily="18" charset="0"/>
                                    </a:rPr>
                                  </m:ctrlPr>
                                </m:naryPr>
                                <m:sub>
                                  <m:r>
                                    <a:rPr lang="en-US" altLang="zh-CN" sz="2800" i="1">
                                      <a:latin typeface="Cambria Math" panose="02040503050406030204" pitchFamily="18" charset="0"/>
                                    </a:rPr>
                                    <m:t>𝑘</m:t>
                                  </m:r>
                                  <m:r>
                                    <a:rPr lang="en-US" altLang="zh-CN" sz="2800" i="1">
                                      <a:latin typeface="Cambria Math" panose="02040503050406030204" pitchFamily="18" charset="0"/>
                                    </a:rPr>
                                    <m:t>=1</m:t>
                                  </m:r>
                                </m:sub>
                                <m:sup>
                                  <m:r>
                                    <a:rPr lang="en-US" altLang="zh-CN" sz="2800" i="1">
                                      <a:latin typeface="Cambria Math" panose="02040503050406030204" pitchFamily="18" charset="0"/>
                                    </a:rPr>
                                    <m:t>𝑛</m:t>
                                  </m:r>
                                </m:sup>
                                <m:e>
                                  <m:sSup>
                                    <m:sSupPr>
                                      <m:ctrlPr>
                                        <a:rPr lang="zh-CN" altLang="zh-CN" sz="2800" i="1">
                                          <a:latin typeface="Cambria Math" panose="02040503050406030204" pitchFamily="18" charset="0"/>
                                        </a:rPr>
                                      </m:ctrlPr>
                                    </m:sSupPr>
                                    <m:e>
                                      <m:r>
                                        <a:rPr lang="en-US" altLang="zh-CN" sz="2800" i="1">
                                          <a:latin typeface="Cambria Math" panose="02040503050406030204" pitchFamily="18" charset="0"/>
                                        </a:rPr>
                                        <m:t>(</m:t>
                                      </m:r>
                                      <m:sSub>
                                        <m:sSubPr>
                                          <m:ctrlPr>
                                            <a:rPr lang="zh-CN" altLang="zh-CN" sz="2800" i="1">
                                              <a:latin typeface="Cambria Math" panose="02040503050406030204" pitchFamily="18" charset="0"/>
                                            </a:rPr>
                                          </m:ctrlPr>
                                        </m:sSubPr>
                                        <m:e>
                                          <m:r>
                                            <a:rPr lang="en-US" altLang="zh-CN" sz="2800" i="1">
                                              <a:latin typeface="Cambria Math" panose="02040503050406030204" pitchFamily="18" charset="0"/>
                                            </a:rPr>
                                            <m:t>𝑤</m:t>
                                          </m:r>
                                        </m:e>
                                        <m:sub>
                                          <m:r>
                                            <a:rPr lang="en-US" altLang="zh-CN" sz="2800" i="1">
                                              <a:latin typeface="Cambria Math" panose="02040503050406030204" pitchFamily="18" charset="0"/>
                                            </a:rPr>
                                            <m:t>𝑖𝑘</m:t>
                                          </m:r>
                                        </m:sub>
                                      </m:sSub>
                                      <m:r>
                                        <a:rPr lang="en-US" altLang="zh-CN" sz="2800" i="1">
                                          <a:latin typeface="Cambria Math" panose="02040503050406030204" pitchFamily="18" charset="0"/>
                                        </a:rPr>
                                        <m:t>)</m:t>
                                      </m:r>
                                    </m:e>
                                    <m:sup>
                                      <m:r>
                                        <a:rPr lang="en-US" altLang="zh-CN" sz="2800" i="1">
                                          <a:latin typeface="Cambria Math" panose="02040503050406030204" pitchFamily="18" charset="0"/>
                                        </a:rPr>
                                        <m:t>2</m:t>
                                      </m:r>
                                    </m:sup>
                                  </m:sSup>
                                </m:e>
                              </m:nary>
                            </m:e>
                          </m:rad>
                          <m:r>
                            <a:rPr lang="en-US" altLang="zh-CN" sz="2800" i="1">
                              <a:latin typeface="Cambria Math" panose="02040503050406030204" pitchFamily="18" charset="0"/>
                            </a:rPr>
                            <m:t>×</m:t>
                          </m:r>
                          <m:rad>
                            <m:radPr>
                              <m:degHide m:val="on"/>
                              <m:ctrlPr>
                                <a:rPr lang="zh-CN" altLang="zh-CN" sz="2800" i="1">
                                  <a:latin typeface="Cambria Math" panose="02040503050406030204" pitchFamily="18" charset="0"/>
                                </a:rPr>
                              </m:ctrlPr>
                            </m:radPr>
                            <m:deg/>
                            <m:e>
                              <m:nary>
                                <m:naryPr>
                                  <m:chr m:val="∑"/>
                                  <m:limLoc m:val="undOvr"/>
                                  <m:ctrlPr>
                                    <a:rPr lang="zh-CN" altLang="zh-CN" sz="2800" i="1">
                                      <a:latin typeface="Cambria Math" panose="02040503050406030204" pitchFamily="18" charset="0"/>
                                    </a:rPr>
                                  </m:ctrlPr>
                                </m:naryPr>
                                <m:sub>
                                  <m:r>
                                    <a:rPr lang="en-US" altLang="zh-CN" sz="2800" i="1">
                                      <a:latin typeface="Cambria Math" panose="02040503050406030204" pitchFamily="18" charset="0"/>
                                    </a:rPr>
                                    <m:t>𝑘</m:t>
                                  </m:r>
                                  <m:r>
                                    <a:rPr lang="en-US" altLang="zh-CN" sz="2800" i="1">
                                      <a:latin typeface="Cambria Math" panose="02040503050406030204" pitchFamily="18" charset="0"/>
                                    </a:rPr>
                                    <m:t>=1</m:t>
                                  </m:r>
                                </m:sub>
                                <m:sup>
                                  <m:r>
                                    <a:rPr lang="en-US" altLang="zh-CN" sz="2800" i="1">
                                      <a:latin typeface="Cambria Math" panose="02040503050406030204" pitchFamily="18" charset="0"/>
                                    </a:rPr>
                                    <m:t>𝑛</m:t>
                                  </m:r>
                                </m:sup>
                                <m:e>
                                  <m:sSup>
                                    <m:sSupPr>
                                      <m:ctrlPr>
                                        <a:rPr lang="zh-CN" altLang="zh-CN" sz="2800" i="1">
                                          <a:latin typeface="Cambria Math" panose="02040503050406030204" pitchFamily="18" charset="0"/>
                                        </a:rPr>
                                      </m:ctrlPr>
                                    </m:sSupPr>
                                    <m:e>
                                      <m:r>
                                        <a:rPr lang="en-US" altLang="zh-CN" sz="2800" i="1">
                                          <a:latin typeface="Cambria Math" panose="02040503050406030204" pitchFamily="18" charset="0"/>
                                        </a:rPr>
                                        <m:t>(</m:t>
                                      </m:r>
                                      <m:sSub>
                                        <m:sSubPr>
                                          <m:ctrlPr>
                                            <a:rPr lang="zh-CN" altLang="zh-CN" sz="2800" i="1">
                                              <a:latin typeface="Cambria Math" panose="02040503050406030204" pitchFamily="18" charset="0"/>
                                            </a:rPr>
                                          </m:ctrlPr>
                                        </m:sSubPr>
                                        <m:e>
                                          <m:r>
                                            <a:rPr lang="en-US" altLang="zh-CN" sz="2800" i="1">
                                              <a:latin typeface="Cambria Math" panose="02040503050406030204" pitchFamily="18" charset="0"/>
                                            </a:rPr>
                                            <m:t>𝑤</m:t>
                                          </m:r>
                                        </m:e>
                                        <m:sub>
                                          <m:r>
                                            <a:rPr lang="en-US" altLang="zh-CN" sz="2800" i="1">
                                              <a:latin typeface="Cambria Math" panose="02040503050406030204" pitchFamily="18" charset="0"/>
                                            </a:rPr>
                                            <m:t>𝑗𝑘</m:t>
                                          </m:r>
                                        </m:sub>
                                      </m:sSub>
                                      <m:r>
                                        <a:rPr lang="en-US" altLang="zh-CN" sz="2800" i="1">
                                          <a:latin typeface="Cambria Math" panose="02040503050406030204" pitchFamily="18" charset="0"/>
                                        </a:rPr>
                                        <m:t>)</m:t>
                                      </m:r>
                                    </m:e>
                                    <m:sup>
                                      <m:r>
                                        <a:rPr lang="en-US" altLang="zh-CN" sz="2800" i="1">
                                          <a:latin typeface="Cambria Math" panose="02040503050406030204" pitchFamily="18" charset="0"/>
                                        </a:rPr>
                                        <m:t>2</m:t>
                                      </m:r>
                                    </m:sup>
                                  </m:sSup>
                                </m:e>
                              </m:nary>
                            </m:e>
                          </m:rad>
                        </m:den>
                      </m:f>
                    </m:oMath>
                  </m:oMathPara>
                </a14:m>
                <a:endParaRPr lang="zh-CN" altLang="en-US" sz="2800" dirty="0"/>
              </a:p>
            </p:txBody>
          </p:sp>
        </mc:Choice>
        <mc:Fallback xmlns="">
          <p:sp>
            <p:nvSpPr>
              <p:cNvPr id="18" name="文本框 17">
                <a:extLst>
                  <a:ext uri="{FF2B5EF4-FFF2-40B4-BE49-F238E27FC236}">
                    <a16:creationId xmlns:a16="http://schemas.microsoft.com/office/drawing/2014/main" id="{E7D707F2-AE59-424C-A23D-BFEE3BC4CF57}"/>
                  </a:ext>
                </a:extLst>
              </p:cNvPr>
              <p:cNvSpPr txBox="1">
                <a:spLocks noRot="1" noChangeAspect="1" noMove="1" noResize="1" noEditPoints="1" noAdjustHandles="1" noChangeArrowheads="1" noChangeShapeType="1" noTextEdit="1"/>
              </p:cNvSpPr>
              <p:nvPr/>
            </p:nvSpPr>
            <p:spPr>
              <a:xfrm>
                <a:off x="2379058" y="2168435"/>
                <a:ext cx="6921695" cy="2392514"/>
              </a:xfrm>
              <a:prstGeom prst="rect">
                <a:avLst/>
              </a:prstGeom>
              <a:blipFill>
                <a:blip r:embed="rId5"/>
                <a:stretch>
                  <a:fillRect/>
                </a:stretch>
              </a:blipFill>
            </p:spPr>
            <p:txBody>
              <a:bodyPr/>
              <a:lstStyle/>
              <a:p>
                <a:r>
                  <a:rPr lang="zh-CN" altLang="en-US">
                    <a:noFill/>
                  </a:rPr>
                  <a:t> </a:t>
                </a:r>
              </a:p>
            </p:txBody>
          </p:sp>
        </mc:Fallback>
      </mc:AlternateContent>
    </p:spTree>
    <p:custDataLst>
      <p:tags r:id="rId1"/>
    </p:custDataLst>
    <p:extLst>
      <p:ext uri="{BB962C8B-B14F-4D97-AF65-F5344CB8AC3E}">
        <p14:creationId xmlns:p14="http://schemas.microsoft.com/office/powerpoint/2010/main" val="715894709"/>
      </p:ext>
    </p:extLst>
  </p:cSld>
  <p:clrMapOvr>
    <a:masterClrMapping/>
  </p:clrMapOvr>
  <p:transition spd="slow">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365125"/>
            <a:ext cx="10515600" cy="1325563"/>
          </a:xfrm>
        </p:spPr>
        <p:txBody>
          <a:bodyPr vert="horz" wrap="square" lIns="91440" tIns="45720" rIns="91440" bIns="45720" rtlCol="0" anchor="ctr">
            <a:normAutofit/>
          </a:bodyPr>
          <a:lstStyle/>
          <a:p>
            <a:r>
              <a:rPr lang="zh-CN" altLang="en-US" dirty="0">
                <a:solidFill>
                  <a:schemeClr val="accent1"/>
                </a:solidFill>
                <a:effectLst>
                  <a:outerShdw blurRad="38100" dist="25400" dir="5400000" algn="ctr" rotWithShape="0">
                    <a:srgbClr val="6E747A">
                      <a:alpha val="43000"/>
                    </a:srgbClr>
                  </a:outerShdw>
                </a:effectLst>
                <a:sym typeface="+mn-lt"/>
              </a:rPr>
              <a:t>新闻报道相似度</a:t>
            </a:r>
            <a:r>
              <a:rPr lang="en-US" altLang="zh-CN" dirty="0">
                <a:solidFill>
                  <a:schemeClr val="accent1"/>
                </a:solidFill>
                <a:effectLst>
                  <a:outerShdw blurRad="38100" dist="25400" dir="5400000" algn="ctr" rotWithShape="0">
                    <a:srgbClr val="6E747A">
                      <a:alpha val="43000"/>
                    </a:srgbClr>
                  </a:outerShdw>
                </a:effectLst>
                <a:sym typeface="+mn-lt"/>
              </a:rPr>
              <a:t>-JS(Jensen-Shannon)</a:t>
            </a:r>
            <a:r>
              <a:rPr lang="zh-CN" altLang="en-US" dirty="0">
                <a:solidFill>
                  <a:schemeClr val="accent1"/>
                </a:solidFill>
                <a:effectLst>
                  <a:outerShdw blurRad="38100" dist="25400" dir="5400000" algn="ctr" rotWithShape="0">
                    <a:srgbClr val="6E747A">
                      <a:alpha val="43000"/>
                    </a:srgbClr>
                  </a:outerShdw>
                </a:effectLst>
                <a:sym typeface="+mn-lt"/>
              </a:rPr>
              <a:t>距离</a:t>
            </a:r>
          </a:p>
        </p:txBody>
      </p:sp>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E7D707F2-AE59-424C-A23D-BFEE3BC4CF57}"/>
                  </a:ext>
                </a:extLst>
              </p:cNvPr>
              <p:cNvSpPr txBox="1"/>
              <p:nvPr/>
            </p:nvSpPr>
            <p:spPr>
              <a:xfrm>
                <a:off x="2150458" y="2944925"/>
                <a:ext cx="8032039" cy="96815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zh-CN" altLang="zh-CN" sz="2800" i="1">
                              <a:latin typeface="Cambria Math" panose="02040503050406030204" pitchFamily="18" charset="0"/>
                            </a:rPr>
                          </m:ctrlPr>
                        </m:sSubPr>
                        <m:e>
                          <m:r>
                            <a:rPr lang="en-US" altLang="zh-CN" sz="2800" i="1">
                              <a:latin typeface="Cambria Math" panose="02040503050406030204" pitchFamily="18" charset="0"/>
                            </a:rPr>
                            <m:t>𝐷</m:t>
                          </m:r>
                        </m:e>
                        <m:sub>
                          <m:r>
                            <a:rPr lang="en-US" altLang="zh-CN" sz="2800" i="1">
                              <a:latin typeface="Cambria Math" panose="02040503050406030204" pitchFamily="18" charset="0"/>
                            </a:rPr>
                            <m:t>𝐽𝑆</m:t>
                          </m:r>
                        </m:sub>
                      </m:sSub>
                      <m:d>
                        <m:dPr>
                          <m:ctrlPr>
                            <a:rPr lang="zh-CN" altLang="zh-CN" sz="2800" i="1">
                              <a:latin typeface="Cambria Math" panose="02040503050406030204" pitchFamily="18" charset="0"/>
                            </a:rPr>
                          </m:ctrlPr>
                        </m:dPr>
                        <m:e>
                          <m:r>
                            <a:rPr lang="en-US" altLang="zh-CN" sz="2800" i="1">
                              <a:latin typeface="Cambria Math" panose="02040503050406030204" pitchFamily="18" charset="0"/>
                            </a:rPr>
                            <m:t>𝑃</m:t>
                          </m:r>
                          <m:r>
                            <a:rPr lang="en-US" altLang="zh-CN" sz="2800" i="1">
                              <a:latin typeface="Cambria Math" panose="02040503050406030204" pitchFamily="18" charset="0"/>
                            </a:rPr>
                            <m:t>,</m:t>
                          </m:r>
                          <m:r>
                            <a:rPr lang="en-US" altLang="zh-CN" sz="2800" i="1">
                              <a:latin typeface="Cambria Math" panose="02040503050406030204" pitchFamily="18" charset="0"/>
                            </a:rPr>
                            <m:t>𝑄</m:t>
                          </m:r>
                        </m:e>
                      </m:d>
                      <m:r>
                        <a:rPr lang="en-US" altLang="zh-CN" sz="2800" i="1">
                          <a:latin typeface="Cambria Math" panose="02040503050406030204" pitchFamily="18" charset="0"/>
                        </a:rPr>
                        <m:t>=</m:t>
                      </m:r>
                      <m:f>
                        <m:fPr>
                          <m:ctrlPr>
                            <a:rPr lang="zh-CN" altLang="zh-CN" sz="2800" i="1">
                              <a:latin typeface="Cambria Math" panose="02040503050406030204" pitchFamily="18" charset="0"/>
                            </a:rPr>
                          </m:ctrlPr>
                        </m:fPr>
                        <m:num>
                          <m:r>
                            <a:rPr lang="en-US" altLang="zh-CN" sz="2800" i="1">
                              <a:latin typeface="Cambria Math" panose="02040503050406030204" pitchFamily="18" charset="0"/>
                            </a:rPr>
                            <m:t>1</m:t>
                          </m:r>
                        </m:num>
                        <m:den>
                          <m:r>
                            <a:rPr lang="en-US" altLang="zh-CN" sz="2800" i="1">
                              <a:latin typeface="Cambria Math" panose="02040503050406030204" pitchFamily="18" charset="0"/>
                            </a:rPr>
                            <m:t>2</m:t>
                          </m:r>
                        </m:den>
                      </m:f>
                      <m:d>
                        <m:dPr>
                          <m:begChr m:val="["/>
                          <m:endChr m:val="]"/>
                          <m:ctrlPr>
                            <a:rPr lang="zh-CN" altLang="zh-CN" sz="2800" i="1">
                              <a:latin typeface="Cambria Math" panose="02040503050406030204" pitchFamily="18" charset="0"/>
                            </a:rPr>
                          </m:ctrlPr>
                        </m:dPr>
                        <m:e>
                          <m:sSub>
                            <m:sSubPr>
                              <m:ctrlPr>
                                <a:rPr lang="zh-CN" altLang="zh-CN" sz="2800" i="1">
                                  <a:latin typeface="Cambria Math" panose="02040503050406030204" pitchFamily="18" charset="0"/>
                                </a:rPr>
                              </m:ctrlPr>
                            </m:sSubPr>
                            <m:e>
                              <m:r>
                                <a:rPr lang="en-US" altLang="zh-CN" sz="2800" i="1">
                                  <a:latin typeface="Cambria Math" panose="02040503050406030204" pitchFamily="18" charset="0"/>
                                </a:rPr>
                                <m:t>𝐷</m:t>
                              </m:r>
                            </m:e>
                            <m:sub>
                              <m:r>
                                <a:rPr lang="en-US" altLang="zh-CN" sz="2800" i="1">
                                  <a:latin typeface="Cambria Math" panose="02040503050406030204" pitchFamily="18" charset="0"/>
                                </a:rPr>
                                <m:t>𝐾𝐿</m:t>
                              </m:r>
                            </m:sub>
                          </m:sSub>
                          <m:d>
                            <m:dPr>
                              <m:ctrlPr>
                                <a:rPr lang="zh-CN" altLang="zh-CN" sz="2800" i="1">
                                  <a:latin typeface="Cambria Math" panose="02040503050406030204" pitchFamily="18" charset="0"/>
                                </a:rPr>
                              </m:ctrlPr>
                            </m:dPr>
                            <m:e>
                              <m:r>
                                <a:rPr lang="en-US" altLang="zh-CN" sz="2800" i="1">
                                  <a:latin typeface="Cambria Math" panose="02040503050406030204" pitchFamily="18" charset="0"/>
                                </a:rPr>
                                <m:t>𝑃</m:t>
                              </m:r>
                              <m:r>
                                <a:rPr lang="en-US" altLang="zh-CN" sz="2800" i="1">
                                  <a:latin typeface="Cambria Math" panose="02040503050406030204" pitchFamily="18" charset="0"/>
                                </a:rPr>
                                <m:t>,</m:t>
                              </m:r>
                              <m:f>
                                <m:fPr>
                                  <m:ctrlPr>
                                    <a:rPr lang="zh-CN" altLang="zh-CN" sz="2800" i="1">
                                      <a:latin typeface="Cambria Math" panose="02040503050406030204" pitchFamily="18" charset="0"/>
                                    </a:rPr>
                                  </m:ctrlPr>
                                </m:fPr>
                                <m:num>
                                  <m:r>
                                    <a:rPr lang="en-US" altLang="zh-CN" sz="2800" i="1">
                                      <a:latin typeface="Cambria Math" panose="02040503050406030204" pitchFamily="18" charset="0"/>
                                    </a:rPr>
                                    <m:t>𝑃</m:t>
                                  </m:r>
                                  <m:r>
                                    <a:rPr lang="en-US" altLang="zh-CN" sz="2800" i="1">
                                      <a:latin typeface="Cambria Math" panose="02040503050406030204" pitchFamily="18" charset="0"/>
                                    </a:rPr>
                                    <m:t>+</m:t>
                                  </m:r>
                                  <m:r>
                                    <a:rPr lang="en-US" altLang="zh-CN" sz="2800" i="1">
                                      <a:latin typeface="Cambria Math" panose="02040503050406030204" pitchFamily="18" charset="0"/>
                                    </a:rPr>
                                    <m:t>𝑄</m:t>
                                  </m:r>
                                </m:num>
                                <m:den>
                                  <m:r>
                                    <a:rPr lang="en-US" altLang="zh-CN" sz="2800" i="1">
                                      <a:latin typeface="Cambria Math" panose="02040503050406030204" pitchFamily="18" charset="0"/>
                                    </a:rPr>
                                    <m:t>2</m:t>
                                  </m:r>
                                </m:den>
                              </m:f>
                            </m:e>
                          </m:d>
                          <m:r>
                            <a:rPr lang="en-US" altLang="zh-CN" sz="2800" i="1">
                              <a:latin typeface="Cambria Math" panose="02040503050406030204" pitchFamily="18" charset="0"/>
                            </a:rPr>
                            <m:t>+</m:t>
                          </m:r>
                          <m:sSub>
                            <m:sSubPr>
                              <m:ctrlPr>
                                <a:rPr lang="zh-CN" altLang="zh-CN" sz="2800" i="1">
                                  <a:latin typeface="Cambria Math" panose="02040503050406030204" pitchFamily="18" charset="0"/>
                                </a:rPr>
                              </m:ctrlPr>
                            </m:sSubPr>
                            <m:e>
                              <m:r>
                                <a:rPr lang="en-US" altLang="zh-CN" sz="2800" i="1">
                                  <a:latin typeface="Cambria Math" panose="02040503050406030204" pitchFamily="18" charset="0"/>
                                </a:rPr>
                                <m:t>𝐷</m:t>
                              </m:r>
                            </m:e>
                            <m:sub>
                              <m:r>
                                <a:rPr lang="en-US" altLang="zh-CN" sz="2800" i="1">
                                  <a:latin typeface="Cambria Math" panose="02040503050406030204" pitchFamily="18" charset="0"/>
                                </a:rPr>
                                <m:t>𝐾𝐿</m:t>
                              </m:r>
                            </m:sub>
                          </m:sSub>
                          <m:d>
                            <m:dPr>
                              <m:ctrlPr>
                                <a:rPr lang="zh-CN" altLang="zh-CN" sz="2800" i="1">
                                  <a:latin typeface="Cambria Math" panose="02040503050406030204" pitchFamily="18" charset="0"/>
                                </a:rPr>
                              </m:ctrlPr>
                            </m:dPr>
                            <m:e>
                              <m:r>
                                <a:rPr lang="en-US" altLang="zh-CN" sz="2800" i="1">
                                  <a:latin typeface="Cambria Math" panose="02040503050406030204" pitchFamily="18" charset="0"/>
                                </a:rPr>
                                <m:t>𝑄</m:t>
                              </m:r>
                              <m:r>
                                <a:rPr lang="en-US" altLang="zh-CN" sz="2800" i="1">
                                  <a:latin typeface="Cambria Math" panose="02040503050406030204" pitchFamily="18" charset="0"/>
                                </a:rPr>
                                <m:t>,</m:t>
                              </m:r>
                              <m:f>
                                <m:fPr>
                                  <m:ctrlPr>
                                    <a:rPr lang="zh-CN" altLang="zh-CN" sz="2800" i="1">
                                      <a:latin typeface="Cambria Math" panose="02040503050406030204" pitchFamily="18" charset="0"/>
                                    </a:rPr>
                                  </m:ctrlPr>
                                </m:fPr>
                                <m:num>
                                  <m:r>
                                    <a:rPr lang="en-US" altLang="zh-CN" sz="2800" i="1">
                                      <a:latin typeface="Cambria Math" panose="02040503050406030204" pitchFamily="18" charset="0"/>
                                    </a:rPr>
                                    <m:t>𝑃</m:t>
                                  </m:r>
                                  <m:r>
                                    <a:rPr lang="en-US" altLang="zh-CN" sz="2800" i="1">
                                      <a:latin typeface="Cambria Math" panose="02040503050406030204" pitchFamily="18" charset="0"/>
                                    </a:rPr>
                                    <m:t>+</m:t>
                                  </m:r>
                                  <m:r>
                                    <a:rPr lang="en-US" altLang="zh-CN" sz="2800" i="1">
                                      <a:latin typeface="Cambria Math" panose="02040503050406030204" pitchFamily="18" charset="0"/>
                                    </a:rPr>
                                    <m:t>𝑄</m:t>
                                  </m:r>
                                </m:num>
                                <m:den>
                                  <m:r>
                                    <a:rPr lang="en-US" altLang="zh-CN" sz="2800" i="1">
                                      <a:latin typeface="Cambria Math" panose="02040503050406030204" pitchFamily="18" charset="0"/>
                                    </a:rPr>
                                    <m:t>2</m:t>
                                  </m:r>
                                </m:den>
                              </m:f>
                            </m:e>
                          </m:d>
                        </m:e>
                      </m:d>
                    </m:oMath>
                  </m:oMathPara>
                </a14:m>
                <a:endParaRPr lang="zh-CN" altLang="en-US" sz="4000" dirty="0"/>
              </a:p>
            </p:txBody>
          </p:sp>
        </mc:Choice>
        <mc:Fallback xmlns="">
          <p:sp>
            <p:nvSpPr>
              <p:cNvPr id="18" name="文本框 17">
                <a:extLst>
                  <a:ext uri="{FF2B5EF4-FFF2-40B4-BE49-F238E27FC236}">
                    <a16:creationId xmlns:a16="http://schemas.microsoft.com/office/drawing/2014/main" id="{E7D707F2-AE59-424C-A23D-BFEE3BC4CF57}"/>
                  </a:ext>
                </a:extLst>
              </p:cNvPr>
              <p:cNvSpPr txBox="1">
                <a:spLocks noRot="1" noChangeAspect="1" noMove="1" noResize="1" noEditPoints="1" noAdjustHandles="1" noChangeArrowheads="1" noChangeShapeType="1" noTextEdit="1"/>
              </p:cNvSpPr>
              <p:nvPr/>
            </p:nvSpPr>
            <p:spPr>
              <a:xfrm>
                <a:off x="2150458" y="2944925"/>
                <a:ext cx="8032039" cy="968150"/>
              </a:xfrm>
              <a:prstGeom prst="rect">
                <a:avLst/>
              </a:prstGeom>
              <a:blipFill>
                <a:blip r:embed="rId5"/>
                <a:stretch>
                  <a:fillRect/>
                </a:stretch>
              </a:blipFill>
            </p:spPr>
            <p:txBody>
              <a:bodyPr/>
              <a:lstStyle/>
              <a:p>
                <a:r>
                  <a:rPr lang="zh-CN" altLang="en-US">
                    <a:noFill/>
                  </a:rPr>
                  <a:t> </a:t>
                </a:r>
              </a:p>
            </p:txBody>
          </p:sp>
        </mc:Fallback>
      </mc:AlternateContent>
    </p:spTree>
    <p:custDataLst>
      <p:tags r:id="rId1"/>
    </p:custDataLst>
    <p:extLst>
      <p:ext uri="{BB962C8B-B14F-4D97-AF65-F5344CB8AC3E}">
        <p14:creationId xmlns:p14="http://schemas.microsoft.com/office/powerpoint/2010/main" val="1884198907"/>
      </p:ext>
    </p:extLst>
  </p:cSld>
  <p:clrMapOvr>
    <a:masterClrMapping/>
  </p:clrMapOvr>
  <p:transition spd="slow">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365125"/>
            <a:ext cx="10515600" cy="1325563"/>
          </a:xfrm>
        </p:spPr>
        <p:txBody>
          <a:bodyPr vert="horz" wrap="square" lIns="91440" tIns="45720" rIns="91440" bIns="45720" rtlCol="0" anchor="ctr">
            <a:normAutofit/>
          </a:bodyPr>
          <a:lstStyle/>
          <a:p>
            <a:r>
              <a:rPr lang="zh-CN" altLang="en-US" dirty="0">
                <a:solidFill>
                  <a:schemeClr val="accent1"/>
                </a:solidFill>
                <a:effectLst>
                  <a:outerShdw blurRad="38100" dist="25400" dir="5400000" algn="ctr" rotWithShape="0">
                    <a:srgbClr val="6E747A">
                      <a:alpha val="43000"/>
                    </a:srgbClr>
                  </a:outerShdw>
                </a:effectLst>
                <a:sym typeface="+mn-lt"/>
              </a:rPr>
              <a:t>类簇相似度</a:t>
            </a:r>
          </a:p>
        </p:txBody>
      </p:sp>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0F3C537E-8791-4551-9651-5901452305C7}"/>
                  </a:ext>
                </a:extLst>
              </p:cNvPr>
              <p:cNvSpPr/>
              <p:nvPr/>
            </p:nvSpPr>
            <p:spPr>
              <a:xfrm>
                <a:off x="5987827" y="3060440"/>
                <a:ext cx="3873946" cy="82856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zh-CN" altLang="en-US" i="1">
                              <a:latin typeface="Cambria Math" panose="02040503050406030204" pitchFamily="18" charset="0"/>
                            </a:rPr>
                          </m:ctrlPr>
                        </m:sSubPr>
                        <m:e>
                          <m:r>
                            <a:rPr lang="zh-CN" altLang="en-US" i="1">
                              <a:latin typeface="Cambria Math" panose="02040503050406030204" pitchFamily="18" charset="0"/>
                            </a:rPr>
                            <m:t>𝑑</m:t>
                          </m:r>
                        </m:e>
                        <m:sub>
                          <m:r>
                            <a:rPr lang="zh-CN" altLang="en-US" i="1">
                              <a:latin typeface="Cambria Math" panose="02040503050406030204" pitchFamily="18" charset="0"/>
                            </a:rPr>
                            <m:t>𝑎𝑣𝑔</m:t>
                          </m:r>
                        </m:sub>
                      </m:sSub>
                      <m:d>
                        <m:dPr>
                          <m:ctrlPr>
                            <a:rPr lang="zh-CN" altLang="en-US" i="1">
                              <a:latin typeface="Cambria Math" panose="02040503050406030204" pitchFamily="18" charset="0"/>
                            </a:rPr>
                          </m:ctrlPr>
                        </m:dPr>
                        <m:e>
                          <m:sSub>
                            <m:sSubPr>
                              <m:ctrlPr>
                                <a:rPr lang="zh-CN" altLang="en-US" i="1">
                                  <a:latin typeface="Cambria Math" panose="02040503050406030204" pitchFamily="18" charset="0"/>
                                </a:rPr>
                              </m:ctrlPr>
                            </m:sSubPr>
                            <m:e>
                              <m:r>
                                <a:rPr lang="zh-CN" altLang="en-US" i="1">
                                  <a:latin typeface="Cambria Math" panose="02040503050406030204" pitchFamily="18" charset="0"/>
                                </a:rPr>
                                <m:t>𝑐</m:t>
                              </m:r>
                            </m:e>
                            <m:sub>
                              <m:r>
                                <a:rPr lang="zh-CN" altLang="en-US" i="1">
                                  <a:latin typeface="Cambria Math" panose="02040503050406030204" pitchFamily="18" charset="0"/>
                                </a:rPr>
                                <m:t>𝑖</m:t>
                              </m:r>
                            </m:sub>
                          </m:sSub>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𝑐</m:t>
                              </m:r>
                            </m:e>
                            <m:sub>
                              <m:r>
                                <a:rPr lang="zh-CN" altLang="en-US" i="1">
                                  <a:latin typeface="Cambria Math" panose="02040503050406030204" pitchFamily="18" charset="0"/>
                                </a:rPr>
                                <m:t>𝑗</m:t>
                              </m:r>
                            </m:sub>
                          </m:sSub>
                        </m:e>
                      </m:d>
                      <m:r>
                        <a:rPr lang="zh-CN" altLang="en-US" i="0">
                          <a:latin typeface="Cambria Math" panose="02040503050406030204" pitchFamily="18" charset="0"/>
                        </a:rPr>
                        <m:t>=</m:t>
                      </m:r>
                      <m:f>
                        <m:fPr>
                          <m:ctrlPr>
                            <a:rPr lang="zh-CN" altLang="en-US" i="1">
                              <a:latin typeface="Cambria Math" panose="02040503050406030204" pitchFamily="18" charset="0"/>
                            </a:rPr>
                          </m:ctrlPr>
                        </m:fPr>
                        <m:num>
                          <m:r>
                            <a:rPr lang="zh-CN" altLang="en-US" i="0">
                              <a:latin typeface="Cambria Math" panose="02040503050406030204" pitchFamily="18" charset="0"/>
                            </a:rPr>
                            <m:t>1</m:t>
                          </m:r>
                        </m:num>
                        <m:den>
                          <m:sSub>
                            <m:sSubPr>
                              <m:ctrlPr>
                                <a:rPr lang="zh-CN" altLang="en-US" i="1">
                                  <a:latin typeface="Cambria Math" panose="02040503050406030204" pitchFamily="18" charset="0"/>
                                </a:rPr>
                              </m:ctrlPr>
                            </m:sSubPr>
                            <m:e>
                              <m:r>
                                <a:rPr lang="zh-CN" altLang="en-US" i="1">
                                  <a:latin typeface="Cambria Math" panose="02040503050406030204" pitchFamily="18" charset="0"/>
                                </a:rPr>
                                <m:t>𝑛</m:t>
                              </m:r>
                            </m:e>
                            <m:sub>
                              <m:r>
                                <a:rPr lang="zh-CN" altLang="en-US" i="1">
                                  <a:latin typeface="Cambria Math" panose="02040503050406030204" pitchFamily="18" charset="0"/>
                                </a:rPr>
                                <m:t>𝑖</m:t>
                              </m:r>
                            </m:sub>
                          </m:sSub>
                          <m:sSub>
                            <m:sSubPr>
                              <m:ctrlPr>
                                <a:rPr lang="zh-CN" altLang="en-US" i="1">
                                  <a:latin typeface="Cambria Math" panose="02040503050406030204" pitchFamily="18" charset="0"/>
                                </a:rPr>
                              </m:ctrlPr>
                            </m:sSubPr>
                            <m:e>
                              <m:r>
                                <a:rPr lang="zh-CN" altLang="en-US" i="1">
                                  <a:latin typeface="Cambria Math" panose="02040503050406030204" pitchFamily="18" charset="0"/>
                                </a:rPr>
                                <m:t>𝑛</m:t>
                              </m:r>
                            </m:e>
                            <m:sub>
                              <m:r>
                                <a:rPr lang="zh-CN" altLang="en-US" i="1">
                                  <a:latin typeface="Cambria Math" panose="02040503050406030204" pitchFamily="18" charset="0"/>
                                </a:rPr>
                                <m:t>𝑗</m:t>
                              </m:r>
                            </m:sub>
                          </m:sSub>
                        </m:den>
                      </m:f>
                      <m:nary>
                        <m:naryPr>
                          <m:chr m:val="∑"/>
                          <m:limLoc m:val="undOvr"/>
                          <m:supHide m:val="on"/>
                          <m:ctrlPr>
                            <a:rPr lang="zh-CN" altLang="en-US" i="1">
                              <a:latin typeface="Cambria Math" panose="02040503050406030204" pitchFamily="18" charset="0"/>
                            </a:rPr>
                          </m:ctrlPr>
                        </m:naryPr>
                        <m:sub>
                          <m:sSub>
                            <m:sSubPr>
                              <m:ctrlPr>
                                <a:rPr lang="zh-CN" altLang="en-US" i="1">
                                  <a:latin typeface="Cambria Math" panose="02040503050406030204" pitchFamily="18" charset="0"/>
                                </a:rPr>
                              </m:ctrlPr>
                            </m:sSubPr>
                            <m:e>
                              <m:r>
                                <a:rPr lang="zh-CN" altLang="en-US" i="1">
                                  <a:latin typeface="Cambria Math" panose="02040503050406030204" pitchFamily="18" charset="0"/>
                                </a:rPr>
                                <m:t>𝑑</m:t>
                              </m:r>
                            </m:e>
                            <m:sub>
                              <m:r>
                                <a:rPr lang="zh-CN" altLang="en-US" i="1">
                                  <a:latin typeface="Cambria Math" panose="02040503050406030204" pitchFamily="18" charset="0"/>
                                </a:rPr>
                                <m:t>𝑖</m:t>
                              </m:r>
                            </m:sub>
                          </m:sSub>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𝑐</m:t>
                              </m:r>
                            </m:e>
                            <m:sub>
                              <m:r>
                                <a:rPr lang="zh-CN" altLang="en-US" i="1">
                                  <a:latin typeface="Cambria Math" panose="02040503050406030204" pitchFamily="18" charset="0"/>
                                </a:rPr>
                                <m:t>𝑖</m:t>
                              </m:r>
                            </m:sub>
                          </m:sSub>
                        </m:sub>
                        <m:sup/>
                        <m:e>
                          <m:nary>
                            <m:naryPr>
                              <m:chr m:val="∑"/>
                              <m:limLoc m:val="undOvr"/>
                              <m:supHide m:val="on"/>
                              <m:ctrlPr>
                                <a:rPr lang="zh-CN" altLang="en-US" i="1">
                                  <a:latin typeface="Cambria Math" panose="02040503050406030204" pitchFamily="18" charset="0"/>
                                </a:rPr>
                              </m:ctrlPr>
                            </m:naryPr>
                            <m:sub>
                              <m:sSub>
                                <m:sSubPr>
                                  <m:ctrlPr>
                                    <a:rPr lang="zh-CN" altLang="en-US" i="1">
                                      <a:latin typeface="Cambria Math" panose="02040503050406030204" pitchFamily="18" charset="0"/>
                                    </a:rPr>
                                  </m:ctrlPr>
                                </m:sSubPr>
                                <m:e>
                                  <m:r>
                                    <a:rPr lang="zh-CN" altLang="en-US" i="1">
                                      <a:latin typeface="Cambria Math" panose="02040503050406030204" pitchFamily="18" charset="0"/>
                                    </a:rPr>
                                    <m:t>𝑑</m:t>
                                  </m:r>
                                </m:e>
                                <m:sub>
                                  <m:r>
                                    <a:rPr lang="zh-CN" altLang="en-US" i="1">
                                      <a:latin typeface="Cambria Math" panose="02040503050406030204" pitchFamily="18" charset="0"/>
                                    </a:rPr>
                                    <m:t>𝑗</m:t>
                                  </m:r>
                                </m:sub>
                              </m:sSub>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𝑐</m:t>
                                  </m:r>
                                </m:e>
                                <m:sub>
                                  <m:r>
                                    <a:rPr lang="zh-CN" altLang="en-US" i="1">
                                      <a:latin typeface="Cambria Math" panose="02040503050406030204" pitchFamily="18" charset="0"/>
                                    </a:rPr>
                                    <m:t>𝑗</m:t>
                                  </m:r>
                                </m:sub>
                              </m:sSub>
                            </m:sub>
                            <m:sup/>
                            <m:e>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𝑑</m:t>
                                  </m:r>
                                </m:e>
                                <m:sub>
                                  <m:r>
                                    <a:rPr lang="zh-CN" altLang="en-US" i="1">
                                      <a:latin typeface="Cambria Math" panose="02040503050406030204" pitchFamily="18" charset="0"/>
                                    </a:rPr>
                                    <m:t>𝑖</m:t>
                                  </m:r>
                                </m:sub>
                              </m:sSub>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𝑑</m:t>
                                  </m:r>
                                </m:e>
                                <m:sub>
                                  <m:r>
                                    <a:rPr lang="zh-CN" altLang="en-US" i="1">
                                      <a:latin typeface="Cambria Math" panose="02040503050406030204" pitchFamily="18" charset="0"/>
                                    </a:rPr>
                                    <m:t>𝑗</m:t>
                                  </m:r>
                                </m:sub>
                              </m:sSub>
                              <m:r>
                                <a:rPr lang="zh-CN" altLang="en-US" i="0">
                                  <a:latin typeface="Cambria Math" panose="02040503050406030204" pitchFamily="18" charset="0"/>
                                </a:rPr>
                                <m:t>|</m:t>
                              </m:r>
                            </m:e>
                          </m:nary>
                        </m:e>
                      </m:nary>
                    </m:oMath>
                  </m:oMathPara>
                </a14:m>
                <a:endParaRPr lang="zh-CN" altLang="en-US" dirty="0"/>
              </a:p>
            </p:txBody>
          </p:sp>
        </mc:Choice>
        <mc:Fallback xmlns="">
          <p:sp>
            <p:nvSpPr>
              <p:cNvPr id="3" name="矩形 2">
                <a:extLst>
                  <a:ext uri="{FF2B5EF4-FFF2-40B4-BE49-F238E27FC236}">
                    <a16:creationId xmlns:a16="http://schemas.microsoft.com/office/drawing/2014/main" id="{0F3C537E-8791-4551-9651-5901452305C7}"/>
                  </a:ext>
                </a:extLst>
              </p:cNvPr>
              <p:cNvSpPr>
                <a:spLocks noRot="1" noChangeAspect="1" noMove="1" noResize="1" noEditPoints="1" noAdjustHandles="1" noChangeArrowheads="1" noChangeShapeType="1" noTextEdit="1"/>
              </p:cNvSpPr>
              <p:nvPr/>
            </p:nvSpPr>
            <p:spPr>
              <a:xfrm>
                <a:off x="5987827" y="3060440"/>
                <a:ext cx="3873946" cy="828560"/>
              </a:xfrm>
              <a:prstGeom prst="rect">
                <a:avLst/>
              </a:prstGeom>
              <a:blipFill>
                <a:blip r:embed="rId6"/>
                <a:stretch>
                  <a:fillRect/>
                </a:stretch>
              </a:blipFill>
            </p:spPr>
            <p:txBody>
              <a:bodyPr/>
              <a:lstStyle/>
              <a:p>
                <a:r>
                  <a:rPr lang="zh-CN" altLang="en-US">
                    <a:noFill/>
                  </a:rPr>
                  <a:t> </a:t>
                </a:r>
              </a:p>
            </p:txBody>
          </p:sp>
        </mc:Fallback>
      </mc:AlternateContent>
      <p:sp>
        <p:nvSpPr>
          <p:cNvPr id="5" name="内容占位符 2">
            <a:extLst>
              <a:ext uri="{FF2B5EF4-FFF2-40B4-BE49-F238E27FC236}">
                <a16:creationId xmlns:a16="http://schemas.microsoft.com/office/drawing/2014/main" id="{E8BF7AAB-9F1D-4670-A464-A9C471947161}"/>
              </a:ext>
            </a:extLst>
          </p:cNvPr>
          <p:cNvSpPr>
            <a:spLocks noGrp="1"/>
          </p:cNvSpPr>
          <p:nvPr>
            <p:ph idx="1"/>
            <p:custDataLst>
              <p:tags r:id="rId3"/>
            </p:custDataLst>
          </p:nvPr>
        </p:nvSpPr>
        <p:spPr>
          <a:xfrm>
            <a:off x="1652674" y="1924183"/>
            <a:ext cx="4390854" cy="4124325"/>
          </a:xfrm>
        </p:spPr>
        <p:txBody>
          <a:bodyPr>
            <a:normAutofit/>
          </a:bodyPr>
          <a:lstStyle/>
          <a:p>
            <a:pPr algn="just">
              <a:spcBef>
                <a:spcPts val="0"/>
              </a:spcBef>
            </a:pPr>
            <a:endParaRPr lang="zh-CN" altLang="en-US" dirty="0">
              <a:sym typeface="+mn-lt"/>
            </a:endParaRPr>
          </a:p>
          <a:p>
            <a:pPr algn="just">
              <a:spcBef>
                <a:spcPts val="0"/>
              </a:spcBef>
            </a:pPr>
            <a:r>
              <a:rPr lang="zh-CN" altLang="en-US" dirty="0">
                <a:sym typeface="+mn-lt"/>
              </a:rPr>
              <a:t>类簇之间距离地表示：</a:t>
            </a:r>
            <a:endParaRPr lang="en-US" altLang="zh-CN" dirty="0">
              <a:sym typeface="+mn-lt"/>
            </a:endParaRPr>
          </a:p>
          <a:p>
            <a:pPr algn="just">
              <a:spcBef>
                <a:spcPts val="0"/>
              </a:spcBef>
            </a:pPr>
            <a:endParaRPr lang="en-US" altLang="zh-CN" dirty="0">
              <a:sym typeface="+mn-lt"/>
            </a:endParaRPr>
          </a:p>
          <a:p>
            <a:pPr lvl="1" algn="just">
              <a:spcBef>
                <a:spcPts val="0"/>
              </a:spcBef>
            </a:pPr>
            <a:r>
              <a:rPr lang="zh-CN" altLang="en-US" dirty="0">
                <a:solidFill>
                  <a:schemeClr val="accent1"/>
                </a:solidFill>
                <a:sym typeface="+mn-lt"/>
              </a:rPr>
              <a:t>平均距离</a:t>
            </a:r>
            <a:endParaRPr lang="en-US" altLang="zh-CN" dirty="0">
              <a:solidFill>
                <a:schemeClr val="accent1"/>
              </a:solidFill>
              <a:sym typeface="+mn-lt"/>
            </a:endParaRPr>
          </a:p>
          <a:p>
            <a:pPr lvl="1" algn="just">
              <a:spcBef>
                <a:spcPts val="0"/>
              </a:spcBef>
            </a:pPr>
            <a:endParaRPr lang="en-US" altLang="zh-CN" dirty="0">
              <a:solidFill>
                <a:schemeClr val="accent1"/>
              </a:solidFill>
              <a:sym typeface="+mn-lt"/>
            </a:endParaRPr>
          </a:p>
          <a:p>
            <a:pPr lvl="1" algn="just">
              <a:spcBef>
                <a:spcPts val="0"/>
              </a:spcBef>
            </a:pPr>
            <a:r>
              <a:rPr lang="zh-CN" altLang="en-US" dirty="0">
                <a:solidFill>
                  <a:schemeClr val="accent1"/>
                </a:solidFill>
                <a:sym typeface="+mn-lt"/>
              </a:rPr>
              <a:t>中心点距离</a:t>
            </a:r>
            <a:endParaRPr lang="en-US" altLang="zh-CN" sz="2000" dirty="0">
              <a:solidFill>
                <a:schemeClr val="accent1"/>
              </a:solidFill>
              <a:sym typeface="+mn-lt"/>
            </a:endParaRPr>
          </a:p>
          <a:p>
            <a:pPr lvl="1" algn="just">
              <a:spcBef>
                <a:spcPts val="0"/>
              </a:spcBef>
            </a:pPr>
            <a:endParaRPr lang="en-US" altLang="zh-CN" sz="2000" dirty="0">
              <a:solidFill>
                <a:schemeClr val="accent1"/>
              </a:solidFill>
              <a:sym typeface="+mn-lt"/>
            </a:endParaRPr>
          </a:p>
          <a:p>
            <a:pPr lvl="1" algn="just">
              <a:spcBef>
                <a:spcPts val="0"/>
              </a:spcBef>
            </a:pPr>
            <a:r>
              <a:rPr lang="zh-CN" altLang="en-US" dirty="0">
                <a:solidFill>
                  <a:schemeClr val="accent1"/>
                </a:solidFill>
                <a:sym typeface="+mn-lt"/>
              </a:rPr>
              <a:t>最大距离</a:t>
            </a:r>
            <a:endParaRPr lang="en-US" altLang="zh-CN" dirty="0">
              <a:solidFill>
                <a:schemeClr val="accent1"/>
              </a:solidFill>
              <a:sym typeface="+mn-lt"/>
            </a:endParaRPr>
          </a:p>
          <a:p>
            <a:pPr lvl="1" algn="just">
              <a:spcBef>
                <a:spcPts val="0"/>
              </a:spcBef>
            </a:pPr>
            <a:endParaRPr lang="en-US" altLang="zh-CN" dirty="0">
              <a:solidFill>
                <a:schemeClr val="accent1"/>
              </a:solidFill>
              <a:sym typeface="+mn-lt"/>
            </a:endParaRPr>
          </a:p>
          <a:p>
            <a:pPr lvl="1" algn="just">
              <a:spcBef>
                <a:spcPts val="0"/>
              </a:spcBef>
            </a:pPr>
            <a:r>
              <a:rPr lang="zh-CN" altLang="en-US" dirty="0">
                <a:solidFill>
                  <a:schemeClr val="accent1"/>
                </a:solidFill>
                <a:sym typeface="+mn-lt"/>
              </a:rPr>
              <a:t>最小距离</a:t>
            </a:r>
            <a:endParaRPr lang="en-US" altLang="zh-CN" dirty="0">
              <a:solidFill>
                <a:schemeClr val="accent1"/>
              </a:solidFill>
              <a:sym typeface="+mn-lt"/>
            </a:endParaRPr>
          </a:p>
          <a:p>
            <a:pPr marL="457200" lvl="1" indent="0" algn="just">
              <a:spcBef>
                <a:spcPts val="0"/>
              </a:spcBef>
              <a:buNone/>
            </a:pPr>
            <a:endParaRPr lang="en-US" altLang="zh-CN" sz="2000" dirty="0">
              <a:solidFill>
                <a:schemeClr val="accent1"/>
              </a:solidFill>
              <a:sym typeface="+mn-lt"/>
            </a:endParaRPr>
          </a:p>
          <a:p>
            <a:pPr lvl="1" algn="just">
              <a:spcBef>
                <a:spcPts val="0"/>
              </a:spcBef>
            </a:pPr>
            <a:endParaRPr lang="zh-CN" altLang="en-US" sz="2000" dirty="0">
              <a:sym typeface="+mn-lt"/>
            </a:endParaRPr>
          </a:p>
          <a:p>
            <a:pPr algn="just">
              <a:spcBef>
                <a:spcPts val="0"/>
              </a:spcBef>
            </a:pPr>
            <a:endParaRPr lang="zh-CN" altLang="en-US" sz="2000" dirty="0">
              <a:sym typeface="+mn-lt"/>
            </a:endParaRPr>
          </a:p>
          <a:p>
            <a:pPr algn="just">
              <a:spcBef>
                <a:spcPts val="0"/>
              </a:spcBef>
            </a:pPr>
            <a:endParaRPr lang="zh-CN" altLang="en-US" sz="2000" dirty="0">
              <a:sym typeface="+mn-lt"/>
            </a:endParaRPr>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A91D8B0A-7005-4330-9D11-F3AA937F2575}"/>
                  </a:ext>
                </a:extLst>
              </p:cNvPr>
              <p:cNvSpPr/>
              <p:nvPr/>
            </p:nvSpPr>
            <p:spPr>
              <a:xfrm>
                <a:off x="5987827" y="3986345"/>
                <a:ext cx="2623219" cy="4113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i="1">
                              <a:latin typeface="Cambria Math" panose="02040503050406030204" pitchFamily="18" charset="0"/>
                            </a:rPr>
                          </m:ctrlPr>
                        </m:sSubPr>
                        <m:e>
                          <m:r>
                            <a:rPr lang="zh-CN" altLang="en-US" i="1">
                              <a:latin typeface="Cambria Math" panose="02040503050406030204" pitchFamily="18" charset="0"/>
                            </a:rPr>
                            <m:t>𝑑</m:t>
                          </m:r>
                        </m:e>
                        <m:sub>
                          <m:r>
                            <a:rPr lang="zh-CN" altLang="en-US" i="1">
                              <a:latin typeface="Cambria Math" panose="02040503050406030204" pitchFamily="18" charset="0"/>
                            </a:rPr>
                            <m:t>𝑚𝑖𝑑</m:t>
                          </m:r>
                        </m:sub>
                      </m:sSub>
                      <m:d>
                        <m:dPr>
                          <m:ctrlPr>
                            <a:rPr lang="zh-CN" altLang="en-US" i="1">
                              <a:latin typeface="Cambria Math" panose="02040503050406030204" pitchFamily="18" charset="0"/>
                            </a:rPr>
                          </m:ctrlPr>
                        </m:dPr>
                        <m:e>
                          <m:sSub>
                            <m:sSubPr>
                              <m:ctrlPr>
                                <a:rPr lang="zh-CN" altLang="en-US" i="1">
                                  <a:latin typeface="Cambria Math" panose="02040503050406030204" pitchFamily="18" charset="0"/>
                                </a:rPr>
                              </m:ctrlPr>
                            </m:sSubPr>
                            <m:e>
                              <m:r>
                                <a:rPr lang="zh-CN" altLang="en-US" i="1">
                                  <a:latin typeface="Cambria Math" panose="02040503050406030204" pitchFamily="18" charset="0"/>
                                </a:rPr>
                                <m:t>𝑐</m:t>
                              </m:r>
                            </m:e>
                            <m:sub>
                              <m:r>
                                <a:rPr lang="zh-CN" altLang="en-US" i="1">
                                  <a:latin typeface="Cambria Math" panose="02040503050406030204" pitchFamily="18" charset="0"/>
                                </a:rPr>
                                <m:t>𝑖</m:t>
                              </m:r>
                            </m:sub>
                          </m:sSub>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𝑐</m:t>
                              </m:r>
                            </m:e>
                            <m:sub>
                              <m:r>
                                <a:rPr lang="zh-CN" altLang="en-US" i="1">
                                  <a:latin typeface="Cambria Math" panose="02040503050406030204" pitchFamily="18" charset="0"/>
                                </a:rPr>
                                <m:t>𝑗</m:t>
                              </m:r>
                            </m:sub>
                          </m:sSub>
                        </m:e>
                      </m:d>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𝑚</m:t>
                          </m:r>
                        </m:e>
                        <m:sub>
                          <m:r>
                            <a:rPr lang="zh-CN" altLang="en-US" i="1">
                              <a:latin typeface="Cambria Math" panose="02040503050406030204" pitchFamily="18" charset="0"/>
                            </a:rPr>
                            <m:t>𝑖</m:t>
                          </m:r>
                        </m:sub>
                      </m:sSub>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𝑚</m:t>
                          </m:r>
                        </m:e>
                        <m:sub>
                          <m:r>
                            <a:rPr lang="zh-CN" altLang="en-US" i="1">
                              <a:latin typeface="Cambria Math" panose="02040503050406030204" pitchFamily="18" charset="0"/>
                            </a:rPr>
                            <m:t>𝑗</m:t>
                          </m:r>
                        </m:sub>
                      </m:sSub>
                      <m:r>
                        <a:rPr lang="zh-CN" altLang="en-US" i="0">
                          <a:latin typeface="Cambria Math" panose="02040503050406030204" pitchFamily="18" charset="0"/>
                        </a:rPr>
                        <m:t>|</m:t>
                      </m:r>
                    </m:oMath>
                  </m:oMathPara>
                </a14:m>
                <a:endParaRPr lang="zh-CN" altLang="en-US" dirty="0"/>
              </a:p>
            </p:txBody>
          </p:sp>
        </mc:Choice>
        <mc:Fallback xmlns="">
          <p:sp>
            <p:nvSpPr>
              <p:cNvPr id="4" name="矩形 3">
                <a:extLst>
                  <a:ext uri="{FF2B5EF4-FFF2-40B4-BE49-F238E27FC236}">
                    <a16:creationId xmlns:a16="http://schemas.microsoft.com/office/drawing/2014/main" id="{A91D8B0A-7005-4330-9D11-F3AA937F2575}"/>
                  </a:ext>
                </a:extLst>
              </p:cNvPr>
              <p:cNvSpPr>
                <a:spLocks noRot="1" noChangeAspect="1" noMove="1" noResize="1" noEditPoints="1" noAdjustHandles="1" noChangeArrowheads="1" noChangeShapeType="1" noTextEdit="1"/>
              </p:cNvSpPr>
              <p:nvPr/>
            </p:nvSpPr>
            <p:spPr>
              <a:xfrm>
                <a:off x="5987827" y="3986345"/>
                <a:ext cx="2623219" cy="411395"/>
              </a:xfrm>
              <a:prstGeom prst="rect">
                <a:avLst/>
              </a:prstGeom>
              <a:blipFill>
                <a:blip r:embed="rId7"/>
                <a:stretch>
                  <a:fillRect b="-746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E05B85BD-5FAA-408B-BE3B-1A91025639E2}"/>
                  </a:ext>
                </a:extLst>
              </p:cNvPr>
              <p:cNvSpPr/>
              <p:nvPr/>
            </p:nvSpPr>
            <p:spPr>
              <a:xfrm>
                <a:off x="6015677" y="5373470"/>
                <a:ext cx="2905283" cy="4113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i="1">
                              <a:latin typeface="Cambria Math" panose="02040503050406030204" pitchFamily="18" charset="0"/>
                            </a:rPr>
                          </m:ctrlPr>
                        </m:sSubPr>
                        <m:e>
                          <m:r>
                            <a:rPr lang="zh-CN" altLang="en-US" i="1">
                              <a:latin typeface="Cambria Math" panose="02040503050406030204" pitchFamily="18" charset="0"/>
                            </a:rPr>
                            <m:t>𝑑</m:t>
                          </m:r>
                        </m:e>
                        <m:sub>
                          <m:r>
                            <a:rPr lang="zh-CN" altLang="en-US" i="1">
                              <a:latin typeface="Cambria Math" panose="02040503050406030204" pitchFamily="18" charset="0"/>
                            </a:rPr>
                            <m:t>𝑚𝑖𝑛</m:t>
                          </m:r>
                        </m:sub>
                      </m:sSub>
                      <m:d>
                        <m:dPr>
                          <m:ctrlPr>
                            <a:rPr lang="zh-CN" altLang="en-US" i="1">
                              <a:latin typeface="Cambria Math" panose="02040503050406030204" pitchFamily="18" charset="0"/>
                            </a:rPr>
                          </m:ctrlPr>
                        </m:dPr>
                        <m:e>
                          <m:sSub>
                            <m:sSubPr>
                              <m:ctrlPr>
                                <a:rPr lang="zh-CN" altLang="en-US" i="1">
                                  <a:latin typeface="Cambria Math" panose="02040503050406030204" pitchFamily="18" charset="0"/>
                                </a:rPr>
                              </m:ctrlPr>
                            </m:sSubPr>
                            <m:e>
                              <m:r>
                                <a:rPr lang="zh-CN" altLang="en-US" i="1">
                                  <a:latin typeface="Cambria Math" panose="02040503050406030204" pitchFamily="18" charset="0"/>
                                </a:rPr>
                                <m:t>𝑐</m:t>
                              </m:r>
                            </m:e>
                            <m:sub>
                              <m:r>
                                <a:rPr lang="zh-CN" altLang="en-US" i="1">
                                  <a:latin typeface="Cambria Math" panose="02040503050406030204" pitchFamily="18" charset="0"/>
                                </a:rPr>
                                <m:t>𝑖</m:t>
                              </m:r>
                            </m:sub>
                          </m:sSub>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𝑐</m:t>
                              </m:r>
                            </m:e>
                            <m:sub>
                              <m:r>
                                <a:rPr lang="zh-CN" altLang="en-US" i="1">
                                  <a:latin typeface="Cambria Math" panose="02040503050406030204" pitchFamily="18" charset="0"/>
                                </a:rPr>
                                <m:t>𝑗</m:t>
                              </m:r>
                            </m:sub>
                          </m:sSub>
                        </m:e>
                      </m:d>
                      <m:r>
                        <a:rPr lang="zh-CN" altLang="en-US" i="0">
                          <a:latin typeface="Cambria Math" panose="02040503050406030204" pitchFamily="18" charset="0"/>
                        </a:rPr>
                        <m:t>=</m:t>
                      </m:r>
                      <m:r>
                        <a:rPr lang="zh-CN" altLang="en-US" i="1">
                          <a:latin typeface="Cambria Math" panose="02040503050406030204" pitchFamily="18" charset="0"/>
                        </a:rPr>
                        <m:t>𝑚𝑖𝑛</m:t>
                      </m:r>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𝑑</m:t>
                          </m:r>
                        </m:e>
                        <m:sub>
                          <m:r>
                            <a:rPr lang="zh-CN" altLang="en-US" i="1">
                              <a:latin typeface="Cambria Math" panose="02040503050406030204" pitchFamily="18" charset="0"/>
                            </a:rPr>
                            <m:t>𝑖</m:t>
                          </m:r>
                        </m:sub>
                      </m:sSub>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𝑑</m:t>
                          </m:r>
                        </m:e>
                        <m:sub>
                          <m:r>
                            <a:rPr lang="zh-CN" altLang="en-US" i="1">
                              <a:latin typeface="Cambria Math" panose="02040503050406030204" pitchFamily="18" charset="0"/>
                            </a:rPr>
                            <m:t>𝑗</m:t>
                          </m:r>
                        </m:sub>
                      </m:sSub>
                      <m:r>
                        <a:rPr lang="zh-CN" altLang="en-US" i="0">
                          <a:latin typeface="Cambria Math" panose="02040503050406030204" pitchFamily="18" charset="0"/>
                        </a:rPr>
                        <m:t>|</m:t>
                      </m:r>
                    </m:oMath>
                  </m:oMathPara>
                </a14:m>
                <a:endParaRPr lang="zh-CN" altLang="en-US" dirty="0"/>
              </a:p>
            </p:txBody>
          </p:sp>
        </mc:Choice>
        <mc:Fallback xmlns="">
          <p:sp>
            <p:nvSpPr>
              <p:cNvPr id="6" name="矩形 5">
                <a:extLst>
                  <a:ext uri="{FF2B5EF4-FFF2-40B4-BE49-F238E27FC236}">
                    <a16:creationId xmlns:a16="http://schemas.microsoft.com/office/drawing/2014/main" id="{E05B85BD-5FAA-408B-BE3B-1A91025639E2}"/>
                  </a:ext>
                </a:extLst>
              </p:cNvPr>
              <p:cNvSpPr>
                <a:spLocks noRot="1" noChangeAspect="1" noMove="1" noResize="1" noEditPoints="1" noAdjustHandles="1" noChangeArrowheads="1" noChangeShapeType="1" noTextEdit="1"/>
              </p:cNvSpPr>
              <p:nvPr/>
            </p:nvSpPr>
            <p:spPr>
              <a:xfrm>
                <a:off x="6015677" y="5373470"/>
                <a:ext cx="2905283" cy="411395"/>
              </a:xfrm>
              <a:prstGeom prst="rect">
                <a:avLst/>
              </a:prstGeom>
              <a:blipFill>
                <a:blip r:embed="rId8"/>
                <a:stretch>
                  <a:fillRect b="-735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192DC058-7800-4188-A655-AF32222A681C}"/>
                  </a:ext>
                </a:extLst>
              </p:cNvPr>
              <p:cNvSpPr/>
              <p:nvPr/>
            </p:nvSpPr>
            <p:spPr>
              <a:xfrm>
                <a:off x="5972493" y="4631235"/>
                <a:ext cx="2991652" cy="4113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i="1">
                              <a:latin typeface="Cambria Math" panose="02040503050406030204" pitchFamily="18" charset="0"/>
                            </a:rPr>
                          </m:ctrlPr>
                        </m:sSubPr>
                        <m:e>
                          <m:r>
                            <a:rPr lang="zh-CN" altLang="en-US" i="1">
                              <a:latin typeface="Cambria Math" panose="02040503050406030204" pitchFamily="18" charset="0"/>
                            </a:rPr>
                            <m:t>𝑑</m:t>
                          </m:r>
                        </m:e>
                        <m:sub>
                          <m:r>
                            <a:rPr lang="zh-CN" altLang="en-US" i="1">
                              <a:latin typeface="Cambria Math" panose="02040503050406030204" pitchFamily="18" charset="0"/>
                            </a:rPr>
                            <m:t>𝑚𝑎𝑥</m:t>
                          </m:r>
                        </m:sub>
                      </m:sSub>
                      <m:d>
                        <m:dPr>
                          <m:ctrlPr>
                            <a:rPr lang="zh-CN" altLang="en-US" i="1">
                              <a:latin typeface="Cambria Math" panose="02040503050406030204" pitchFamily="18" charset="0"/>
                            </a:rPr>
                          </m:ctrlPr>
                        </m:dPr>
                        <m:e>
                          <m:sSub>
                            <m:sSubPr>
                              <m:ctrlPr>
                                <a:rPr lang="zh-CN" altLang="en-US" i="1">
                                  <a:latin typeface="Cambria Math" panose="02040503050406030204" pitchFamily="18" charset="0"/>
                                </a:rPr>
                              </m:ctrlPr>
                            </m:sSubPr>
                            <m:e>
                              <m:r>
                                <a:rPr lang="zh-CN" altLang="en-US" i="1">
                                  <a:latin typeface="Cambria Math" panose="02040503050406030204" pitchFamily="18" charset="0"/>
                                </a:rPr>
                                <m:t>𝑐</m:t>
                              </m:r>
                            </m:e>
                            <m:sub>
                              <m:r>
                                <a:rPr lang="zh-CN" altLang="en-US" i="1">
                                  <a:latin typeface="Cambria Math" panose="02040503050406030204" pitchFamily="18" charset="0"/>
                                </a:rPr>
                                <m:t>𝑖</m:t>
                              </m:r>
                            </m:sub>
                          </m:sSub>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𝑐</m:t>
                              </m:r>
                            </m:e>
                            <m:sub>
                              <m:r>
                                <a:rPr lang="zh-CN" altLang="en-US" i="1">
                                  <a:latin typeface="Cambria Math" panose="02040503050406030204" pitchFamily="18" charset="0"/>
                                </a:rPr>
                                <m:t>𝑗</m:t>
                              </m:r>
                            </m:sub>
                          </m:sSub>
                        </m:e>
                      </m:d>
                      <m:r>
                        <a:rPr lang="zh-CN" altLang="en-US" i="0">
                          <a:latin typeface="Cambria Math" panose="02040503050406030204" pitchFamily="18" charset="0"/>
                        </a:rPr>
                        <m:t>=</m:t>
                      </m:r>
                      <m:r>
                        <a:rPr lang="zh-CN" altLang="en-US" i="1">
                          <a:latin typeface="Cambria Math" panose="02040503050406030204" pitchFamily="18" charset="0"/>
                        </a:rPr>
                        <m:t>𝑚𝑎𝑥</m:t>
                      </m:r>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𝑑</m:t>
                          </m:r>
                        </m:e>
                        <m:sub>
                          <m:r>
                            <a:rPr lang="zh-CN" altLang="en-US" i="1">
                              <a:latin typeface="Cambria Math" panose="02040503050406030204" pitchFamily="18" charset="0"/>
                            </a:rPr>
                            <m:t>𝑖</m:t>
                          </m:r>
                        </m:sub>
                      </m:sSub>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𝑑</m:t>
                          </m:r>
                        </m:e>
                        <m:sub>
                          <m:r>
                            <a:rPr lang="zh-CN" altLang="en-US" i="1">
                              <a:latin typeface="Cambria Math" panose="02040503050406030204" pitchFamily="18" charset="0"/>
                            </a:rPr>
                            <m:t>𝑗</m:t>
                          </m:r>
                        </m:sub>
                      </m:sSub>
                      <m:r>
                        <a:rPr lang="zh-CN" altLang="en-US" i="0">
                          <a:latin typeface="Cambria Math" panose="02040503050406030204" pitchFamily="18" charset="0"/>
                        </a:rPr>
                        <m:t>|</m:t>
                      </m:r>
                    </m:oMath>
                  </m:oMathPara>
                </a14:m>
                <a:endParaRPr lang="zh-CN" altLang="en-US" dirty="0"/>
              </a:p>
            </p:txBody>
          </p:sp>
        </mc:Choice>
        <mc:Fallback xmlns="">
          <p:sp>
            <p:nvSpPr>
              <p:cNvPr id="7" name="矩形 6">
                <a:extLst>
                  <a:ext uri="{FF2B5EF4-FFF2-40B4-BE49-F238E27FC236}">
                    <a16:creationId xmlns:a16="http://schemas.microsoft.com/office/drawing/2014/main" id="{192DC058-7800-4188-A655-AF32222A681C}"/>
                  </a:ext>
                </a:extLst>
              </p:cNvPr>
              <p:cNvSpPr>
                <a:spLocks noRot="1" noChangeAspect="1" noMove="1" noResize="1" noEditPoints="1" noAdjustHandles="1" noChangeArrowheads="1" noChangeShapeType="1" noTextEdit="1"/>
              </p:cNvSpPr>
              <p:nvPr/>
            </p:nvSpPr>
            <p:spPr>
              <a:xfrm>
                <a:off x="5972493" y="4631235"/>
                <a:ext cx="2991652" cy="411395"/>
              </a:xfrm>
              <a:prstGeom prst="rect">
                <a:avLst/>
              </a:prstGeom>
              <a:blipFill>
                <a:blip r:embed="rId9"/>
                <a:stretch>
                  <a:fillRect b="-7463"/>
                </a:stretch>
              </a:blipFill>
            </p:spPr>
            <p:txBody>
              <a:bodyPr/>
              <a:lstStyle/>
              <a:p>
                <a:r>
                  <a:rPr lang="zh-CN" altLang="en-US">
                    <a:noFill/>
                  </a:rPr>
                  <a:t> </a:t>
                </a:r>
              </a:p>
            </p:txBody>
          </p:sp>
        </mc:Fallback>
      </mc:AlternateContent>
    </p:spTree>
    <p:custDataLst>
      <p:tags r:id="rId1"/>
    </p:custDataLst>
    <p:extLst>
      <p:ext uri="{BB962C8B-B14F-4D97-AF65-F5344CB8AC3E}">
        <p14:creationId xmlns:p14="http://schemas.microsoft.com/office/powerpoint/2010/main" val="24006528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1000"/>
                                        <p:tgtEl>
                                          <p:spTgt spid="5">
                                            <p:txEl>
                                              <p:pRg st="3" end="3"/>
                                            </p:txEl>
                                          </p:spTgt>
                                        </p:tgtEl>
                                      </p:cBhvr>
                                    </p:animEffect>
                                    <p:anim calcmode="lin" valueType="num">
                                      <p:cBhvr>
                                        <p:cTn id="1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1000"/>
                                        <p:tgtEl>
                                          <p:spTgt spid="5">
                                            <p:txEl>
                                              <p:pRg st="5" end="5"/>
                                            </p:txEl>
                                          </p:spTgt>
                                        </p:tgtEl>
                                      </p:cBhvr>
                                    </p:animEffect>
                                    <p:anim calcmode="lin" valueType="num">
                                      <p:cBhvr>
                                        <p:cTn id="18"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fade">
                                      <p:cBhvr>
                                        <p:cTn id="22" dur="1000"/>
                                        <p:tgtEl>
                                          <p:spTgt spid="5">
                                            <p:txEl>
                                              <p:pRg st="7" end="7"/>
                                            </p:txEl>
                                          </p:spTgt>
                                        </p:tgtEl>
                                      </p:cBhvr>
                                    </p:animEffect>
                                    <p:anim calcmode="lin" valueType="num">
                                      <p:cBhvr>
                                        <p:cTn id="23"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7" end="7"/>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animEffect transition="in" filter="fade">
                                      <p:cBhvr>
                                        <p:cTn id="27" dur="1000"/>
                                        <p:tgtEl>
                                          <p:spTgt spid="5">
                                            <p:txEl>
                                              <p:pRg st="9" end="9"/>
                                            </p:txEl>
                                          </p:spTgt>
                                        </p:tgtEl>
                                      </p:cBhvr>
                                    </p:animEffect>
                                    <p:anim calcmode="lin" valueType="num">
                                      <p:cBhvr>
                                        <p:cTn id="28"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365125"/>
            <a:ext cx="10515600" cy="1325563"/>
          </a:xfrm>
        </p:spPr>
        <p:txBody>
          <a:bodyPr vert="horz" wrap="square" lIns="91440" tIns="45720" rIns="91440" bIns="45720" rtlCol="0" anchor="ctr">
            <a:normAutofit/>
          </a:bodyPr>
          <a:lstStyle/>
          <a:p>
            <a:r>
              <a:rPr lang="zh-CN" altLang="en-US" dirty="0">
                <a:solidFill>
                  <a:schemeClr val="accent1"/>
                </a:solidFill>
                <a:effectLst>
                  <a:outerShdw blurRad="38100" dist="25400" dir="5400000" algn="ctr" rotWithShape="0">
                    <a:srgbClr val="6E747A">
                      <a:alpha val="43000"/>
                    </a:srgbClr>
                  </a:outerShdw>
                </a:effectLst>
                <a:sym typeface="+mn-lt"/>
              </a:rPr>
              <a:t>文本挖掘技术</a:t>
            </a:r>
          </a:p>
        </p:txBody>
      </p:sp>
      <p:sp>
        <p:nvSpPr>
          <p:cNvPr id="4" name="内容占位符 2">
            <a:extLst>
              <a:ext uri="{FF2B5EF4-FFF2-40B4-BE49-F238E27FC236}">
                <a16:creationId xmlns:a16="http://schemas.microsoft.com/office/drawing/2014/main" id="{2F9663C7-9E0F-4B0E-A947-7E4DDFDB1CD0}"/>
              </a:ext>
            </a:extLst>
          </p:cNvPr>
          <p:cNvSpPr>
            <a:spLocks noGrp="1"/>
          </p:cNvSpPr>
          <p:nvPr>
            <p:ph idx="1"/>
            <p:custDataLst>
              <p:tags r:id="rId3"/>
            </p:custDataLst>
          </p:nvPr>
        </p:nvSpPr>
        <p:spPr>
          <a:xfrm>
            <a:off x="1652674" y="1924183"/>
            <a:ext cx="4390854" cy="4124325"/>
          </a:xfrm>
        </p:spPr>
        <p:txBody>
          <a:bodyPr>
            <a:normAutofit/>
          </a:bodyPr>
          <a:lstStyle/>
          <a:p>
            <a:pPr algn="just">
              <a:spcBef>
                <a:spcPts val="0"/>
              </a:spcBef>
            </a:pPr>
            <a:endParaRPr lang="zh-CN" altLang="en-US" dirty="0">
              <a:sym typeface="+mn-lt"/>
            </a:endParaRPr>
          </a:p>
          <a:p>
            <a:pPr algn="just">
              <a:spcBef>
                <a:spcPts val="0"/>
              </a:spcBef>
            </a:pPr>
            <a:r>
              <a:rPr lang="zh-CN" altLang="en-US" dirty="0">
                <a:sym typeface="+mn-lt"/>
              </a:rPr>
              <a:t>主要方法有哪些？</a:t>
            </a:r>
            <a:endParaRPr lang="en-US" altLang="zh-CN" dirty="0">
              <a:sym typeface="+mn-lt"/>
            </a:endParaRPr>
          </a:p>
          <a:p>
            <a:pPr algn="just">
              <a:spcBef>
                <a:spcPts val="0"/>
              </a:spcBef>
            </a:pPr>
            <a:endParaRPr lang="en-US" altLang="zh-CN" dirty="0">
              <a:sym typeface="+mn-lt"/>
            </a:endParaRPr>
          </a:p>
          <a:p>
            <a:pPr lvl="1" algn="just">
              <a:spcBef>
                <a:spcPts val="0"/>
              </a:spcBef>
            </a:pPr>
            <a:r>
              <a:rPr lang="zh-CN" altLang="en-US" dirty="0">
                <a:solidFill>
                  <a:schemeClr val="accent1"/>
                </a:solidFill>
                <a:sym typeface="+mn-lt"/>
              </a:rPr>
              <a:t>文本分类</a:t>
            </a:r>
            <a:endParaRPr lang="en-US" altLang="zh-CN" dirty="0">
              <a:solidFill>
                <a:schemeClr val="accent1"/>
              </a:solidFill>
              <a:sym typeface="+mn-lt"/>
            </a:endParaRPr>
          </a:p>
          <a:p>
            <a:pPr lvl="1" algn="just">
              <a:spcBef>
                <a:spcPts val="0"/>
              </a:spcBef>
            </a:pPr>
            <a:endParaRPr lang="en-US" altLang="zh-CN" dirty="0">
              <a:solidFill>
                <a:schemeClr val="accent1"/>
              </a:solidFill>
              <a:sym typeface="+mn-lt"/>
            </a:endParaRPr>
          </a:p>
          <a:p>
            <a:pPr lvl="1" algn="just">
              <a:spcBef>
                <a:spcPts val="0"/>
              </a:spcBef>
            </a:pPr>
            <a:r>
              <a:rPr lang="zh-CN" altLang="en-US" dirty="0">
                <a:solidFill>
                  <a:schemeClr val="accent1"/>
                </a:solidFill>
                <a:sym typeface="+mn-lt"/>
              </a:rPr>
              <a:t>文本聚类</a:t>
            </a:r>
            <a:endParaRPr lang="en-US" altLang="zh-CN" sz="2000" dirty="0">
              <a:solidFill>
                <a:schemeClr val="accent1"/>
              </a:solidFill>
              <a:sym typeface="+mn-lt"/>
            </a:endParaRPr>
          </a:p>
          <a:p>
            <a:pPr marL="457200" lvl="1" indent="0" algn="just">
              <a:spcBef>
                <a:spcPts val="0"/>
              </a:spcBef>
              <a:buNone/>
            </a:pPr>
            <a:endParaRPr lang="zh-CN" altLang="en-US" sz="2000" dirty="0">
              <a:sym typeface="+mn-lt"/>
            </a:endParaRPr>
          </a:p>
          <a:p>
            <a:pPr algn="just">
              <a:spcBef>
                <a:spcPts val="0"/>
              </a:spcBef>
            </a:pPr>
            <a:endParaRPr lang="zh-CN" altLang="en-US" sz="2000" dirty="0">
              <a:sym typeface="+mn-lt"/>
            </a:endParaRPr>
          </a:p>
          <a:p>
            <a:pPr algn="just">
              <a:spcBef>
                <a:spcPts val="0"/>
              </a:spcBef>
            </a:pPr>
            <a:endParaRPr lang="zh-CN" altLang="en-US" sz="2000" dirty="0">
              <a:sym typeface="+mn-lt"/>
            </a:endParaRPr>
          </a:p>
        </p:txBody>
      </p:sp>
      <p:sp>
        <p:nvSpPr>
          <p:cNvPr id="3" name="文本框 2">
            <a:extLst>
              <a:ext uri="{FF2B5EF4-FFF2-40B4-BE49-F238E27FC236}">
                <a16:creationId xmlns:a16="http://schemas.microsoft.com/office/drawing/2014/main" id="{355F9B00-4E6D-40EB-ABA6-56908F647EA1}"/>
              </a:ext>
            </a:extLst>
          </p:cNvPr>
          <p:cNvSpPr txBox="1"/>
          <p:nvPr/>
        </p:nvSpPr>
        <p:spPr>
          <a:xfrm>
            <a:off x="4968019" y="3986345"/>
            <a:ext cx="2455818" cy="369332"/>
          </a:xfrm>
          <a:prstGeom prst="rect">
            <a:avLst/>
          </a:prstGeom>
          <a:noFill/>
        </p:spPr>
        <p:txBody>
          <a:bodyPr wrap="square" rtlCol="0">
            <a:spAutoFit/>
          </a:bodyPr>
          <a:lstStyle/>
          <a:p>
            <a:r>
              <a:rPr lang="zh-CN" altLang="en-US" dirty="0"/>
              <a:t>无监督的机器学习</a:t>
            </a:r>
          </a:p>
        </p:txBody>
      </p:sp>
      <p:sp>
        <p:nvSpPr>
          <p:cNvPr id="6" name="文本框 5">
            <a:extLst>
              <a:ext uri="{FF2B5EF4-FFF2-40B4-BE49-F238E27FC236}">
                <a16:creationId xmlns:a16="http://schemas.microsoft.com/office/drawing/2014/main" id="{8F47B7B5-4B55-403B-A99C-FF99B7656AAB}"/>
              </a:ext>
            </a:extLst>
          </p:cNvPr>
          <p:cNvSpPr txBox="1"/>
          <p:nvPr/>
        </p:nvSpPr>
        <p:spPr>
          <a:xfrm>
            <a:off x="4968019" y="3244334"/>
            <a:ext cx="2455818" cy="369332"/>
          </a:xfrm>
          <a:prstGeom prst="rect">
            <a:avLst/>
          </a:prstGeom>
          <a:noFill/>
        </p:spPr>
        <p:txBody>
          <a:bodyPr wrap="square" rtlCol="0">
            <a:spAutoFit/>
          </a:bodyPr>
          <a:lstStyle/>
          <a:p>
            <a:r>
              <a:rPr lang="zh-CN" altLang="en-US" dirty="0"/>
              <a:t>有监督的机器学习</a:t>
            </a:r>
          </a:p>
        </p:txBody>
      </p:sp>
    </p:spTree>
    <p:custDataLst>
      <p:tags r:id="rId1"/>
    </p:custDataLst>
    <p:extLst>
      <p:ext uri="{BB962C8B-B14F-4D97-AF65-F5344CB8AC3E}">
        <p14:creationId xmlns:p14="http://schemas.microsoft.com/office/powerpoint/2010/main" val="82479477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1000"/>
                                        <p:tgtEl>
                                          <p:spTgt spid="4">
                                            <p:txEl>
                                              <p:pRg st="3" end="3"/>
                                            </p:txEl>
                                          </p:spTgt>
                                        </p:tgtEl>
                                      </p:cBhvr>
                                    </p:animEffect>
                                    <p:anim calcmode="lin" valueType="num">
                                      <p:cBhvr>
                                        <p:cTn id="1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fade">
                                      <p:cBhvr>
                                        <p:cTn id="17" dur="1000"/>
                                        <p:tgtEl>
                                          <p:spTgt spid="4">
                                            <p:txEl>
                                              <p:pRg st="5" end="5"/>
                                            </p:txEl>
                                          </p:spTgt>
                                        </p:tgtEl>
                                      </p:cBhvr>
                                    </p:animEffect>
                                    <p:anim calcmode="lin" valueType="num">
                                      <p:cBhvr>
                                        <p:cTn id="1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3"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365125"/>
            <a:ext cx="10515600" cy="1325563"/>
          </a:xfrm>
        </p:spPr>
        <p:txBody>
          <a:bodyPr vert="horz" wrap="square" lIns="91440" tIns="45720" rIns="91440" bIns="45720" rtlCol="0" anchor="ctr">
            <a:normAutofit/>
          </a:bodyPr>
          <a:lstStyle/>
          <a:p>
            <a:r>
              <a:rPr lang="zh-CN" altLang="en-US" dirty="0">
                <a:solidFill>
                  <a:schemeClr val="accent1"/>
                </a:solidFill>
                <a:effectLst>
                  <a:outerShdw blurRad="38100" dist="25400" dir="5400000" algn="ctr" rotWithShape="0">
                    <a:srgbClr val="6E747A">
                      <a:alpha val="43000"/>
                    </a:srgbClr>
                  </a:outerShdw>
                </a:effectLst>
                <a:sym typeface="+mn-lt"/>
              </a:rPr>
              <a:t>文本聚类</a:t>
            </a:r>
          </a:p>
        </p:txBody>
      </p:sp>
      <p:sp>
        <p:nvSpPr>
          <p:cNvPr id="4" name="内容占位符 2">
            <a:extLst>
              <a:ext uri="{FF2B5EF4-FFF2-40B4-BE49-F238E27FC236}">
                <a16:creationId xmlns:a16="http://schemas.microsoft.com/office/drawing/2014/main" id="{2F9663C7-9E0F-4B0E-A947-7E4DDFDB1CD0}"/>
              </a:ext>
            </a:extLst>
          </p:cNvPr>
          <p:cNvSpPr>
            <a:spLocks noGrp="1"/>
          </p:cNvSpPr>
          <p:nvPr>
            <p:ph idx="1"/>
            <p:custDataLst>
              <p:tags r:id="rId3"/>
            </p:custDataLst>
          </p:nvPr>
        </p:nvSpPr>
        <p:spPr>
          <a:xfrm>
            <a:off x="1652674" y="1924183"/>
            <a:ext cx="4390854" cy="4124325"/>
          </a:xfrm>
        </p:spPr>
        <p:txBody>
          <a:bodyPr>
            <a:normAutofit/>
          </a:bodyPr>
          <a:lstStyle/>
          <a:p>
            <a:pPr algn="just">
              <a:spcBef>
                <a:spcPts val="0"/>
              </a:spcBef>
            </a:pPr>
            <a:endParaRPr lang="zh-CN" altLang="en-US" dirty="0">
              <a:sym typeface="+mn-lt"/>
            </a:endParaRPr>
          </a:p>
          <a:p>
            <a:pPr algn="just">
              <a:spcBef>
                <a:spcPts val="0"/>
              </a:spcBef>
            </a:pPr>
            <a:r>
              <a:rPr lang="zh-CN" altLang="en-US" dirty="0">
                <a:sym typeface="+mn-lt"/>
              </a:rPr>
              <a:t>目的是什么？</a:t>
            </a:r>
            <a:endParaRPr lang="en-US" altLang="zh-CN" dirty="0">
              <a:sym typeface="+mn-lt"/>
            </a:endParaRPr>
          </a:p>
          <a:p>
            <a:pPr algn="just">
              <a:spcBef>
                <a:spcPts val="0"/>
              </a:spcBef>
            </a:pPr>
            <a:endParaRPr lang="en-US" altLang="zh-CN" dirty="0">
              <a:sym typeface="+mn-lt"/>
            </a:endParaRPr>
          </a:p>
          <a:p>
            <a:pPr lvl="1" algn="just">
              <a:spcBef>
                <a:spcPts val="0"/>
              </a:spcBef>
            </a:pPr>
            <a:r>
              <a:rPr lang="zh-CN" altLang="en-US" dirty="0">
                <a:solidFill>
                  <a:schemeClr val="accent1"/>
                </a:solidFill>
                <a:sym typeface="+mn-lt"/>
              </a:rPr>
              <a:t>簇内文本相似度高</a:t>
            </a:r>
            <a:endParaRPr lang="en-US" altLang="zh-CN" dirty="0">
              <a:solidFill>
                <a:schemeClr val="accent1"/>
              </a:solidFill>
              <a:sym typeface="+mn-lt"/>
            </a:endParaRPr>
          </a:p>
          <a:p>
            <a:pPr lvl="1" algn="just">
              <a:spcBef>
                <a:spcPts val="0"/>
              </a:spcBef>
            </a:pPr>
            <a:endParaRPr lang="en-US" altLang="zh-CN" dirty="0">
              <a:solidFill>
                <a:schemeClr val="accent1"/>
              </a:solidFill>
              <a:sym typeface="+mn-lt"/>
            </a:endParaRPr>
          </a:p>
          <a:p>
            <a:pPr lvl="1" algn="just">
              <a:spcBef>
                <a:spcPts val="0"/>
              </a:spcBef>
            </a:pPr>
            <a:r>
              <a:rPr lang="zh-CN" altLang="en-US" dirty="0">
                <a:solidFill>
                  <a:schemeClr val="accent1"/>
                </a:solidFill>
                <a:sym typeface="+mn-lt"/>
              </a:rPr>
              <a:t>簇间文本相似度低</a:t>
            </a:r>
            <a:endParaRPr lang="en-US" altLang="zh-CN" sz="2000" dirty="0">
              <a:solidFill>
                <a:schemeClr val="accent1"/>
              </a:solidFill>
              <a:sym typeface="+mn-lt"/>
            </a:endParaRPr>
          </a:p>
          <a:p>
            <a:pPr marL="457200" lvl="1" indent="0" algn="just">
              <a:spcBef>
                <a:spcPts val="0"/>
              </a:spcBef>
              <a:buNone/>
            </a:pPr>
            <a:endParaRPr lang="zh-CN" altLang="en-US" sz="2000" dirty="0">
              <a:sym typeface="+mn-lt"/>
            </a:endParaRPr>
          </a:p>
          <a:p>
            <a:pPr algn="just">
              <a:spcBef>
                <a:spcPts val="0"/>
              </a:spcBef>
            </a:pPr>
            <a:endParaRPr lang="zh-CN" altLang="en-US" sz="2000" dirty="0">
              <a:sym typeface="+mn-lt"/>
            </a:endParaRPr>
          </a:p>
          <a:p>
            <a:pPr algn="just">
              <a:spcBef>
                <a:spcPts val="0"/>
              </a:spcBef>
            </a:pPr>
            <a:endParaRPr lang="zh-CN" altLang="en-US" sz="2000" dirty="0">
              <a:sym typeface="+mn-lt"/>
            </a:endParaRPr>
          </a:p>
        </p:txBody>
      </p:sp>
    </p:spTree>
    <p:custDataLst>
      <p:tags r:id="rId1"/>
    </p:custDataLst>
    <p:extLst>
      <p:ext uri="{BB962C8B-B14F-4D97-AF65-F5344CB8AC3E}">
        <p14:creationId xmlns:p14="http://schemas.microsoft.com/office/powerpoint/2010/main" val="19054160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1000"/>
                                        <p:tgtEl>
                                          <p:spTgt spid="4">
                                            <p:txEl>
                                              <p:pRg st="3" end="3"/>
                                            </p:txEl>
                                          </p:spTgt>
                                        </p:tgtEl>
                                      </p:cBhvr>
                                    </p:animEffect>
                                    <p:anim calcmode="lin" valueType="num">
                                      <p:cBhvr>
                                        <p:cTn id="1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fade">
                                      <p:cBhvr>
                                        <p:cTn id="17" dur="1000"/>
                                        <p:tgtEl>
                                          <p:spTgt spid="4">
                                            <p:txEl>
                                              <p:pRg st="5" end="5"/>
                                            </p:txEl>
                                          </p:spTgt>
                                        </p:tgtEl>
                                      </p:cBhvr>
                                    </p:animEffect>
                                    <p:anim calcmode="lin" valueType="num">
                                      <p:cBhvr>
                                        <p:cTn id="1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365125"/>
            <a:ext cx="10515600" cy="1325563"/>
          </a:xfrm>
        </p:spPr>
        <p:txBody>
          <a:bodyPr vert="horz" wrap="square" lIns="91440" tIns="45720" rIns="91440" bIns="45720" rtlCol="0" anchor="ctr">
            <a:normAutofit/>
          </a:bodyPr>
          <a:lstStyle/>
          <a:p>
            <a:r>
              <a:rPr lang="zh-CN" altLang="en-US" dirty="0">
                <a:solidFill>
                  <a:schemeClr val="accent1"/>
                </a:solidFill>
                <a:effectLst>
                  <a:outerShdw blurRad="38100" dist="25400" dir="5400000" algn="ctr" rotWithShape="0">
                    <a:srgbClr val="6E747A">
                      <a:alpha val="43000"/>
                    </a:srgbClr>
                  </a:outerShdw>
                </a:effectLst>
                <a:sym typeface="+mn-lt"/>
              </a:rPr>
              <a:t>文本聚类</a:t>
            </a:r>
            <a:r>
              <a:rPr lang="en-US" altLang="zh-CN" dirty="0">
                <a:solidFill>
                  <a:schemeClr val="accent1"/>
                </a:solidFill>
                <a:effectLst>
                  <a:outerShdw blurRad="38100" dist="25400" dir="5400000" algn="ctr" rotWithShape="0">
                    <a:srgbClr val="6E747A">
                      <a:alpha val="43000"/>
                    </a:srgbClr>
                  </a:outerShdw>
                </a:effectLst>
                <a:sym typeface="+mn-lt"/>
              </a:rPr>
              <a:t>-</a:t>
            </a:r>
            <a:r>
              <a:rPr lang="zh-CN" altLang="en-US" dirty="0">
                <a:solidFill>
                  <a:schemeClr val="accent1"/>
                </a:solidFill>
                <a:effectLst>
                  <a:outerShdw blurRad="38100" dist="25400" dir="5400000" algn="ctr" rotWithShape="0">
                    <a:srgbClr val="6E747A">
                      <a:alpha val="43000"/>
                    </a:srgbClr>
                  </a:outerShdw>
                </a:effectLst>
                <a:sym typeface="+mn-lt"/>
              </a:rPr>
              <a:t>划分聚类算法</a:t>
            </a:r>
          </a:p>
        </p:txBody>
      </p:sp>
      <p:sp>
        <p:nvSpPr>
          <p:cNvPr id="4" name="内容占位符 2">
            <a:extLst>
              <a:ext uri="{FF2B5EF4-FFF2-40B4-BE49-F238E27FC236}">
                <a16:creationId xmlns:a16="http://schemas.microsoft.com/office/drawing/2014/main" id="{2F9663C7-9E0F-4B0E-A947-7E4DDFDB1CD0}"/>
              </a:ext>
            </a:extLst>
          </p:cNvPr>
          <p:cNvSpPr>
            <a:spLocks noGrp="1"/>
          </p:cNvSpPr>
          <p:nvPr>
            <p:ph idx="1"/>
            <p:custDataLst>
              <p:tags r:id="rId3"/>
            </p:custDataLst>
          </p:nvPr>
        </p:nvSpPr>
        <p:spPr>
          <a:xfrm>
            <a:off x="1652674" y="1924183"/>
            <a:ext cx="4390854" cy="4124325"/>
          </a:xfrm>
        </p:spPr>
        <p:txBody>
          <a:bodyPr>
            <a:normAutofit/>
          </a:bodyPr>
          <a:lstStyle/>
          <a:p>
            <a:pPr algn="just">
              <a:spcBef>
                <a:spcPts val="0"/>
              </a:spcBef>
            </a:pPr>
            <a:endParaRPr lang="zh-CN" altLang="en-US" dirty="0">
              <a:sym typeface="+mn-lt"/>
            </a:endParaRPr>
          </a:p>
          <a:p>
            <a:pPr algn="just">
              <a:spcBef>
                <a:spcPts val="0"/>
              </a:spcBef>
            </a:pPr>
            <a:r>
              <a:rPr lang="zh-CN" altLang="en-US" dirty="0">
                <a:sym typeface="+mn-lt"/>
              </a:rPr>
              <a:t>划分条件：</a:t>
            </a:r>
            <a:endParaRPr lang="en-US" altLang="zh-CN" dirty="0">
              <a:sym typeface="+mn-lt"/>
            </a:endParaRPr>
          </a:p>
          <a:p>
            <a:pPr algn="just">
              <a:spcBef>
                <a:spcPts val="0"/>
              </a:spcBef>
            </a:pPr>
            <a:endParaRPr lang="en-US" altLang="zh-CN" dirty="0">
              <a:sym typeface="+mn-lt"/>
            </a:endParaRPr>
          </a:p>
          <a:p>
            <a:pPr lvl="1" algn="just">
              <a:spcBef>
                <a:spcPts val="0"/>
              </a:spcBef>
            </a:pPr>
            <a:r>
              <a:rPr lang="zh-CN" altLang="en-US" dirty="0">
                <a:solidFill>
                  <a:schemeClr val="accent1"/>
                </a:solidFill>
                <a:sym typeface="+mn-lt"/>
              </a:rPr>
              <a:t>每个类簇至少包含一个元素</a:t>
            </a:r>
            <a:endParaRPr lang="en-US" altLang="zh-CN" dirty="0">
              <a:solidFill>
                <a:schemeClr val="accent1"/>
              </a:solidFill>
              <a:sym typeface="+mn-lt"/>
            </a:endParaRPr>
          </a:p>
          <a:p>
            <a:pPr lvl="1" algn="just">
              <a:spcBef>
                <a:spcPts val="0"/>
              </a:spcBef>
            </a:pPr>
            <a:endParaRPr lang="en-US" altLang="zh-CN" dirty="0">
              <a:solidFill>
                <a:schemeClr val="accent1"/>
              </a:solidFill>
              <a:sym typeface="+mn-lt"/>
            </a:endParaRPr>
          </a:p>
          <a:p>
            <a:pPr lvl="1" algn="just">
              <a:spcBef>
                <a:spcPts val="0"/>
              </a:spcBef>
            </a:pPr>
            <a:r>
              <a:rPr lang="zh-CN" altLang="en-US" dirty="0">
                <a:solidFill>
                  <a:schemeClr val="accent1"/>
                </a:solidFill>
                <a:sym typeface="+mn-lt"/>
              </a:rPr>
              <a:t>每个元素只属于一个类簇</a:t>
            </a:r>
            <a:endParaRPr lang="en-US" altLang="zh-CN" sz="2000" dirty="0">
              <a:solidFill>
                <a:schemeClr val="accent1"/>
              </a:solidFill>
              <a:sym typeface="+mn-lt"/>
            </a:endParaRPr>
          </a:p>
          <a:p>
            <a:pPr marL="457200" lvl="1" indent="0" algn="just">
              <a:spcBef>
                <a:spcPts val="0"/>
              </a:spcBef>
              <a:buNone/>
            </a:pPr>
            <a:endParaRPr lang="zh-CN" altLang="en-US" sz="2000" dirty="0">
              <a:sym typeface="+mn-lt"/>
            </a:endParaRPr>
          </a:p>
          <a:p>
            <a:pPr algn="just">
              <a:spcBef>
                <a:spcPts val="0"/>
              </a:spcBef>
            </a:pPr>
            <a:endParaRPr lang="zh-CN" altLang="en-US" sz="2000" dirty="0">
              <a:sym typeface="+mn-lt"/>
            </a:endParaRPr>
          </a:p>
          <a:p>
            <a:pPr algn="just">
              <a:spcBef>
                <a:spcPts val="0"/>
              </a:spcBef>
            </a:pPr>
            <a:endParaRPr lang="zh-CN" altLang="en-US" sz="2000" dirty="0">
              <a:sym typeface="+mn-lt"/>
            </a:endParaRPr>
          </a:p>
        </p:txBody>
      </p:sp>
      <p:sp>
        <p:nvSpPr>
          <p:cNvPr id="3" name="矩形 2">
            <a:extLst>
              <a:ext uri="{FF2B5EF4-FFF2-40B4-BE49-F238E27FC236}">
                <a16:creationId xmlns:a16="http://schemas.microsoft.com/office/drawing/2014/main" id="{97D758A6-57B8-4505-A235-8E288FD79F21}"/>
              </a:ext>
            </a:extLst>
          </p:cNvPr>
          <p:cNvSpPr/>
          <p:nvPr/>
        </p:nvSpPr>
        <p:spPr>
          <a:xfrm>
            <a:off x="7790360" y="1005840"/>
            <a:ext cx="2382339" cy="684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选择初始聚类中心</a:t>
            </a:r>
          </a:p>
        </p:txBody>
      </p:sp>
      <p:sp>
        <p:nvSpPr>
          <p:cNvPr id="6" name="矩形 5">
            <a:extLst>
              <a:ext uri="{FF2B5EF4-FFF2-40B4-BE49-F238E27FC236}">
                <a16:creationId xmlns:a16="http://schemas.microsoft.com/office/drawing/2014/main" id="{1E57B01B-9B07-409D-B817-9F5F02D0F9DE}"/>
              </a:ext>
            </a:extLst>
          </p:cNvPr>
          <p:cNvSpPr/>
          <p:nvPr/>
        </p:nvSpPr>
        <p:spPr>
          <a:xfrm>
            <a:off x="7790360" y="2240280"/>
            <a:ext cx="2382340" cy="777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将元素按相似度划分，修改聚类中心</a:t>
            </a:r>
          </a:p>
        </p:txBody>
      </p:sp>
      <p:sp>
        <p:nvSpPr>
          <p:cNvPr id="7" name="矩形 6">
            <a:extLst>
              <a:ext uri="{FF2B5EF4-FFF2-40B4-BE49-F238E27FC236}">
                <a16:creationId xmlns:a16="http://schemas.microsoft.com/office/drawing/2014/main" id="{790F3515-EBB8-45CE-8297-B9746A758BF8}"/>
              </a:ext>
            </a:extLst>
          </p:cNvPr>
          <p:cNvSpPr/>
          <p:nvPr/>
        </p:nvSpPr>
        <p:spPr>
          <a:xfrm>
            <a:off x="7790360" y="5067300"/>
            <a:ext cx="2382339" cy="684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划分结束，完成聚类</a:t>
            </a:r>
          </a:p>
        </p:txBody>
      </p:sp>
      <p:sp>
        <p:nvSpPr>
          <p:cNvPr id="8" name="菱形 7">
            <a:extLst>
              <a:ext uri="{FF2B5EF4-FFF2-40B4-BE49-F238E27FC236}">
                <a16:creationId xmlns:a16="http://schemas.microsoft.com/office/drawing/2014/main" id="{A628728A-3FD5-443A-83C8-3E852BDD93E5}"/>
              </a:ext>
            </a:extLst>
          </p:cNvPr>
          <p:cNvSpPr/>
          <p:nvPr/>
        </p:nvSpPr>
        <p:spPr>
          <a:xfrm>
            <a:off x="7790360" y="3657601"/>
            <a:ext cx="2382339" cy="777239"/>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满足划分阈值</a:t>
            </a:r>
          </a:p>
        </p:txBody>
      </p:sp>
      <p:cxnSp>
        <p:nvCxnSpPr>
          <p:cNvPr id="10" name="直接箭头连接符 9">
            <a:extLst>
              <a:ext uri="{FF2B5EF4-FFF2-40B4-BE49-F238E27FC236}">
                <a16:creationId xmlns:a16="http://schemas.microsoft.com/office/drawing/2014/main" id="{A995B002-600D-4E0F-8FC7-6AF422A6F16D}"/>
              </a:ext>
            </a:extLst>
          </p:cNvPr>
          <p:cNvCxnSpPr>
            <a:stCxn id="3" idx="2"/>
            <a:endCxn id="6" idx="0"/>
          </p:cNvCxnSpPr>
          <p:nvPr/>
        </p:nvCxnSpPr>
        <p:spPr>
          <a:xfrm>
            <a:off x="8981530" y="1690688"/>
            <a:ext cx="0" cy="54959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3" name="直接箭头连接符 12">
            <a:extLst>
              <a:ext uri="{FF2B5EF4-FFF2-40B4-BE49-F238E27FC236}">
                <a16:creationId xmlns:a16="http://schemas.microsoft.com/office/drawing/2014/main" id="{E33F5ED8-E080-4716-AE16-7DAF608E39FD}"/>
              </a:ext>
            </a:extLst>
          </p:cNvPr>
          <p:cNvCxnSpPr>
            <a:stCxn id="6" idx="2"/>
            <a:endCxn id="8" idx="0"/>
          </p:cNvCxnSpPr>
          <p:nvPr/>
        </p:nvCxnSpPr>
        <p:spPr>
          <a:xfrm>
            <a:off x="8981530" y="3017520"/>
            <a:ext cx="0" cy="64008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5" name="直接箭头连接符 14">
            <a:extLst>
              <a:ext uri="{FF2B5EF4-FFF2-40B4-BE49-F238E27FC236}">
                <a16:creationId xmlns:a16="http://schemas.microsoft.com/office/drawing/2014/main" id="{C8488055-E4F8-4D68-B586-2E252D54A76A}"/>
              </a:ext>
            </a:extLst>
          </p:cNvPr>
          <p:cNvCxnSpPr>
            <a:cxnSpLocks/>
          </p:cNvCxnSpPr>
          <p:nvPr/>
        </p:nvCxnSpPr>
        <p:spPr>
          <a:xfrm>
            <a:off x="8992960" y="4434840"/>
            <a:ext cx="0" cy="63246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7" name="连接符: 肘形 16">
            <a:extLst>
              <a:ext uri="{FF2B5EF4-FFF2-40B4-BE49-F238E27FC236}">
                <a16:creationId xmlns:a16="http://schemas.microsoft.com/office/drawing/2014/main" id="{07ECD5AD-9BC1-4F5E-A142-D95C92480906}"/>
              </a:ext>
            </a:extLst>
          </p:cNvPr>
          <p:cNvCxnSpPr>
            <a:stCxn id="8" idx="3"/>
            <a:endCxn id="6" idx="3"/>
          </p:cNvCxnSpPr>
          <p:nvPr/>
        </p:nvCxnSpPr>
        <p:spPr>
          <a:xfrm flipV="1">
            <a:off x="10172699" y="2628900"/>
            <a:ext cx="1" cy="1417321"/>
          </a:xfrm>
          <a:prstGeom prst="bentConnector3">
            <a:avLst>
              <a:gd name="adj1" fmla="val 22860100000"/>
            </a:avLst>
          </a:prstGeom>
          <a:ln>
            <a:tailEnd type="triangle"/>
          </a:ln>
        </p:spPr>
        <p:style>
          <a:lnRef idx="3">
            <a:schemeClr val="accent1"/>
          </a:lnRef>
          <a:fillRef idx="0">
            <a:schemeClr val="accent1"/>
          </a:fillRef>
          <a:effectRef idx="2">
            <a:schemeClr val="accent1"/>
          </a:effectRef>
          <a:fontRef idx="minor">
            <a:schemeClr val="tx1"/>
          </a:fontRef>
        </p:style>
      </p:cxnSp>
      <p:sp>
        <p:nvSpPr>
          <p:cNvPr id="18" name="文本框 17">
            <a:extLst>
              <a:ext uri="{FF2B5EF4-FFF2-40B4-BE49-F238E27FC236}">
                <a16:creationId xmlns:a16="http://schemas.microsoft.com/office/drawing/2014/main" id="{53452B3D-AFA0-4070-8246-CA380845FDC5}"/>
              </a:ext>
            </a:extLst>
          </p:cNvPr>
          <p:cNvSpPr txBox="1"/>
          <p:nvPr/>
        </p:nvSpPr>
        <p:spPr>
          <a:xfrm>
            <a:off x="9098279" y="4566404"/>
            <a:ext cx="45719" cy="369332"/>
          </a:xfrm>
          <a:prstGeom prst="rect">
            <a:avLst/>
          </a:prstGeom>
          <a:noFill/>
        </p:spPr>
        <p:txBody>
          <a:bodyPr wrap="square" rtlCol="0">
            <a:spAutoFit/>
          </a:bodyPr>
          <a:lstStyle/>
          <a:p>
            <a:r>
              <a:rPr lang="zh-CN" altLang="en-US" dirty="0"/>
              <a:t>是</a:t>
            </a:r>
          </a:p>
        </p:txBody>
      </p:sp>
      <p:sp>
        <p:nvSpPr>
          <p:cNvPr id="20" name="文本框 19">
            <a:extLst>
              <a:ext uri="{FF2B5EF4-FFF2-40B4-BE49-F238E27FC236}">
                <a16:creationId xmlns:a16="http://schemas.microsoft.com/office/drawing/2014/main" id="{2E6DEF7C-EF02-4060-A1EA-8ED1D2108297}"/>
              </a:ext>
            </a:extLst>
          </p:cNvPr>
          <p:cNvSpPr txBox="1"/>
          <p:nvPr/>
        </p:nvSpPr>
        <p:spPr>
          <a:xfrm>
            <a:off x="10562185" y="3152894"/>
            <a:ext cx="45719" cy="369332"/>
          </a:xfrm>
          <a:prstGeom prst="rect">
            <a:avLst/>
          </a:prstGeom>
          <a:noFill/>
        </p:spPr>
        <p:txBody>
          <a:bodyPr wrap="square" rtlCol="0">
            <a:spAutoFit/>
          </a:bodyPr>
          <a:lstStyle/>
          <a:p>
            <a:r>
              <a:rPr lang="zh-CN" altLang="en-US" dirty="0"/>
              <a:t>否</a:t>
            </a:r>
          </a:p>
        </p:txBody>
      </p:sp>
    </p:spTree>
    <p:custDataLst>
      <p:tags r:id="rId1"/>
    </p:custDataLst>
    <p:extLst>
      <p:ext uri="{BB962C8B-B14F-4D97-AF65-F5344CB8AC3E}">
        <p14:creationId xmlns:p14="http://schemas.microsoft.com/office/powerpoint/2010/main" val="39304359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1000"/>
                                        <p:tgtEl>
                                          <p:spTgt spid="4">
                                            <p:txEl>
                                              <p:pRg st="3" end="3"/>
                                            </p:txEl>
                                          </p:spTgt>
                                        </p:tgtEl>
                                      </p:cBhvr>
                                    </p:animEffect>
                                    <p:anim calcmode="lin" valueType="num">
                                      <p:cBhvr>
                                        <p:cTn id="1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fade">
                                      <p:cBhvr>
                                        <p:cTn id="17" dur="1000"/>
                                        <p:tgtEl>
                                          <p:spTgt spid="4">
                                            <p:txEl>
                                              <p:pRg st="5" end="5"/>
                                            </p:txEl>
                                          </p:spTgt>
                                        </p:tgtEl>
                                      </p:cBhvr>
                                    </p:animEffect>
                                    <p:anim calcmode="lin" valueType="num">
                                      <p:cBhvr>
                                        <p:cTn id="1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任意多边形 71"/>
          <p:cNvSpPr/>
          <p:nvPr>
            <p:custDataLst>
              <p:tags r:id="rId2"/>
            </p:custDataLst>
          </p:nvPr>
        </p:nvSpPr>
        <p:spPr>
          <a:xfrm rot="1389710">
            <a:off x="2498092" y="4449605"/>
            <a:ext cx="2126688" cy="531531"/>
          </a:xfrm>
          <a:custGeom>
            <a:avLst/>
            <a:gdLst>
              <a:gd name="connsiteX0" fmla="*/ 0 w 2126688"/>
              <a:gd name="connsiteY0" fmla="*/ 0 h 531531"/>
              <a:gd name="connsiteX1" fmla="*/ 2126688 w 2126688"/>
              <a:gd name="connsiteY1" fmla="*/ 0 h 531531"/>
              <a:gd name="connsiteX2" fmla="*/ 2126688 w 2126688"/>
              <a:gd name="connsiteY2" fmla="*/ 531531 h 531531"/>
              <a:gd name="connsiteX3" fmla="*/ 227395 w 2126688"/>
              <a:gd name="connsiteY3" fmla="*/ 531531 h 531531"/>
            </a:gdLst>
            <a:ahLst/>
            <a:cxnLst>
              <a:cxn ang="0">
                <a:pos x="connsiteX0" y="connsiteY0"/>
              </a:cxn>
              <a:cxn ang="0">
                <a:pos x="connsiteX1" y="connsiteY1"/>
              </a:cxn>
              <a:cxn ang="0">
                <a:pos x="connsiteX2" y="connsiteY2"/>
              </a:cxn>
              <a:cxn ang="0">
                <a:pos x="connsiteX3" y="connsiteY3"/>
              </a:cxn>
            </a:cxnLst>
            <a:rect l="l" t="t" r="r" b="b"/>
            <a:pathLst>
              <a:path w="2126688" h="531531">
                <a:moveTo>
                  <a:pt x="0" y="0"/>
                </a:moveTo>
                <a:lnTo>
                  <a:pt x="2126688" y="0"/>
                </a:lnTo>
                <a:lnTo>
                  <a:pt x="2126688" y="531531"/>
                </a:lnTo>
                <a:lnTo>
                  <a:pt x="227395" y="531531"/>
                </a:lnTo>
                <a:close/>
              </a:path>
            </a:pathLst>
          </a:custGeom>
          <a:solidFill>
            <a:schemeClr val="accent1">
              <a:lumMod val="40000"/>
              <a:lumOff val="60000"/>
            </a:schemeClr>
          </a:solidFill>
        </p:spPr>
        <p:txBody>
          <a:bodyPr rot="0" spcFirstLastPara="0" vertOverflow="overflow" horzOverflow="overflow" vert="horz" wrap="square" lIns="90000" tIns="46800" rIns="90000" bIns="46800" numCol="1" spcCol="0" rtlCol="0" fromWordArt="0" anchor="ctr" anchorCtr="0" forceAA="0" compatLnSpc="1">
            <a:normAutofit/>
          </a:bodyPr>
          <a:lstStyle/>
          <a:p>
            <a:pPr algn="r">
              <a:lnSpc>
                <a:spcPct val="120000"/>
              </a:lnSpc>
            </a:pPr>
            <a:r>
              <a:rPr lang="en-US" altLang="zh-CN" dirty="0" err="1">
                <a:solidFill>
                  <a:schemeClr val="bg1"/>
                </a:solidFill>
                <a:latin typeface="+mj-lt"/>
                <a:ea typeface="+mj-ea"/>
                <a:cs typeface="+mj-cs"/>
                <a:sym typeface="+mn-lt"/>
              </a:rPr>
              <a:t>PART    4</a:t>
            </a:r>
          </a:p>
        </p:txBody>
      </p:sp>
      <p:sp>
        <p:nvSpPr>
          <p:cNvPr id="73" name="任意多边形 72"/>
          <p:cNvSpPr/>
          <p:nvPr>
            <p:custDataLst>
              <p:tags r:id="rId3"/>
            </p:custDataLst>
          </p:nvPr>
        </p:nvSpPr>
        <p:spPr>
          <a:xfrm rot="1389710">
            <a:off x="2491997" y="2719215"/>
            <a:ext cx="2126688" cy="531531"/>
          </a:xfrm>
          <a:custGeom>
            <a:avLst/>
            <a:gdLst>
              <a:gd name="connsiteX0" fmla="*/ 0 w 2126688"/>
              <a:gd name="connsiteY0" fmla="*/ 0 h 531531"/>
              <a:gd name="connsiteX1" fmla="*/ 2126688 w 2126688"/>
              <a:gd name="connsiteY1" fmla="*/ 0 h 531531"/>
              <a:gd name="connsiteX2" fmla="*/ 2126688 w 2126688"/>
              <a:gd name="connsiteY2" fmla="*/ 531531 h 531531"/>
              <a:gd name="connsiteX3" fmla="*/ 227396 w 2126688"/>
              <a:gd name="connsiteY3" fmla="*/ 531531 h 531531"/>
            </a:gdLst>
            <a:ahLst/>
            <a:cxnLst>
              <a:cxn ang="0">
                <a:pos x="connsiteX0" y="connsiteY0"/>
              </a:cxn>
              <a:cxn ang="0">
                <a:pos x="connsiteX1" y="connsiteY1"/>
              </a:cxn>
              <a:cxn ang="0">
                <a:pos x="connsiteX2" y="connsiteY2"/>
              </a:cxn>
              <a:cxn ang="0">
                <a:pos x="connsiteX3" y="connsiteY3"/>
              </a:cxn>
            </a:cxnLst>
            <a:rect l="l" t="t" r="r" b="b"/>
            <a:pathLst>
              <a:path w="2126688" h="531531">
                <a:moveTo>
                  <a:pt x="0" y="0"/>
                </a:moveTo>
                <a:lnTo>
                  <a:pt x="2126688" y="0"/>
                </a:lnTo>
                <a:lnTo>
                  <a:pt x="2126688" y="531531"/>
                </a:lnTo>
                <a:lnTo>
                  <a:pt x="227396" y="531531"/>
                </a:lnTo>
                <a:close/>
              </a:path>
            </a:pathLst>
          </a:custGeom>
          <a:solidFill>
            <a:schemeClr val="accent1">
              <a:lumMod val="40000"/>
              <a:lumOff val="60000"/>
            </a:schemeClr>
          </a:solidFill>
        </p:spPr>
        <p:txBody>
          <a:bodyPr rot="0" spcFirstLastPara="0" vertOverflow="overflow" horzOverflow="overflow" vert="horz" wrap="square" lIns="90000" tIns="46800" rIns="90000" bIns="46800" numCol="1" spcCol="0" rtlCol="0" fromWordArt="0" anchor="ctr" anchorCtr="0" forceAA="0" compatLnSpc="1">
            <a:normAutofit/>
          </a:bodyPr>
          <a:lstStyle/>
          <a:p>
            <a:pPr algn="r">
              <a:lnSpc>
                <a:spcPct val="120000"/>
              </a:lnSpc>
            </a:pPr>
            <a:r>
              <a:rPr lang="en-US" altLang="zh-CN" dirty="0" err="1">
                <a:solidFill>
                  <a:schemeClr val="bg1"/>
                </a:solidFill>
                <a:latin typeface="+mj-lt"/>
                <a:ea typeface="+mj-ea"/>
                <a:cs typeface="+mj-cs"/>
                <a:sym typeface="+mn-lt"/>
              </a:rPr>
              <a:t>PART    1   </a:t>
            </a:r>
          </a:p>
        </p:txBody>
      </p:sp>
      <p:sp>
        <p:nvSpPr>
          <p:cNvPr id="74" name="任意多边形 73"/>
          <p:cNvSpPr/>
          <p:nvPr>
            <p:custDataLst>
              <p:tags r:id="rId4"/>
            </p:custDataLst>
          </p:nvPr>
        </p:nvSpPr>
        <p:spPr>
          <a:xfrm rot="1389710">
            <a:off x="2491997" y="3296899"/>
            <a:ext cx="2126688" cy="531531"/>
          </a:xfrm>
          <a:custGeom>
            <a:avLst/>
            <a:gdLst>
              <a:gd name="connsiteX0" fmla="*/ 0 w 2126688"/>
              <a:gd name="connsiteY0" fmla="*/ 0 h 531531"/>
              <a:gd name="connsiteX1" fmla="*/ 2126688 w 2126688"/>
              <a:gd name="connsiteY1" fmla="*/ 0 h 531531"/>
              <a:gd name="connsiteX2" fmla="*/ 2126688 w 2126688"/>
              <a:gd name="connsiteY2" fmla="*/ 531531 h 531531"/>
              <a:gd name="connsiteX3" fmla="*/ 227395 w 2126688"/>
              <a:gd name="connsiteY3" fmla="*/ 531531 h 531531"/>
            </a:gdLst>
            <a:ahLst/>
            <a:cxnLst>
              <a:cxn ang="0">
                <a:pos x="connsiteX0" y="connsiteY0"/>
              </a:cxn>
              <a:cxn ang="0">
                <a:pos x="connsiteX1" y="connsiteY1"/>
              </a:cxn>
              <a:cxn ang="0">
                <a:pos x="connsiteX2" y="connsiteY2"/>
              </a:cxn>
              <a:cxn ang="0">
                <a:pos x="connsiteX3" y="connsiteY3"/>
              </a:cxn>
            </a:cxnLst>
            <a:rect l="l" t="t" r="r" b="b"/>
            <a:pathLst>
              <a:path w="2126688" h="531531">
                <a:moveTo>
                  <a:pt x="0" y="0"/>
                </a:moveTo>
                <a:lnTo>
                  <a:pt x="2126688" y="0"/>
                </a:lnTo>
                <a:lnTo>
                  <a:pt x="2126688" y="531531"/>
                </a:lnTo>
                <a:lnTo>
                  <a:pt x="227395" y="531531"/>
                </a:lnTo>
                <a:close/>
              </a:path>
            </a:pathLst>
          </a:custGeom>
          <a:solidFill>
            <a:schemeClr val="accent1">
              <a:lumMod val="60000"/>
              <a:lumOff val="40000"/>
            </a:schemeClr>
          </a:solidFill>
        </p:spPr>
        <p:txBody>
          <a:bodyPr rot="0" spcFirstLastPara="0" vertOverflow="overflow" horzOverflow="overflow" vert="horz" wrap="square" lIns="90000" tIns="46800" rIns="90000" bIns="46800" numCol="1" spcCol="0" rtlCol="0" fromWordArt="0" anchor="ctr" anchorCtr="0" forceAA="0" compatLnSpc="1">
            <a:normAutofit/>
          </a:bodyPr>
          <a:lstStyle/>
          <a:p>
            <a:pPr algn="r">
              <a:lnSpc>
                <a:spcPct val="120000"/>
              </a:lnSpc>
            </a:pPr>
            <a:r>
              <a:rPr lang="en-US" altLang="zh-CN" dirty="0" err="1">
                <a:solidFill>
                  <a:schemeClr val="bg1"/>
                </a:solidFill>
                <a:latin typeface="+mj-lt"/>
                <a:ea typeface="+mj-ea"/>
                <a:cs typeface="+mj-cs"/>
                <a:sym typeface="+mn-lt"/>
              </a:rPr>
              <a:t>PART    2</a:t>
            </a:r>
          </a:p>
        </p:txBody>
      </p:sp>
      <p:sp>
        <p:nvSpPr>
          <p:cNvPr id="75" name="任意多边形 74"/>
          <p:cNvSpPr/>
          <p:nvPr>
            <p:custDataLst>
              <p:tags r:id="rId5"/>
            </p:custDataLst>
          </p:nvPr>
        </p:nvSpPr>
        <p:spPr>
          <a:xfrm rot="1389710">
            <a:off x="2491997" y="3874583"/>
            <a:ext cx="2126688" cy="531531"/>
          </a:xfrm>
          <a:custGeom>
            <a:avLst/>
            <a:gdLst>
              <a:gd name="connsiteX0" fmla="*/ 0 w 2126688"/>
              <a:gd name="connsiteY0" fmla="*/ 0 h 531531"/>
              <a:gd name="connsiteX1" fmla="*/ 2126688 w 2126688"/>
              <a:gd name="connsiteY1" fmla="*/ 0 h 531531"/>
              <a:gd name="connsiteX2" fmla="*/ 2126688 w 2126688"/>
              <a:gd name="connsiteY2" fmla="*/ 531531 h 531531"/>
              <a:gd name="connsiteX3" fmla="*/ 227395 w 2126688"/>
              <a:gd name="connsiteY3" fmla="*/ 531531 h 531531"/>
            </a:gdLst>
            <a:ahLst/>
            <a:cxnLst>
              <a:cxn ang="0">
                <a:pos x="connsiteX0" y="connsiteY0"/>
              </a:cxn>
              <a:cxn ang="0">
                <a:pos x="connsiteX1" y="connsiteY1"/>
              </a:cxn>
              <a:cxn ang="0">
                <a:pos x="connsiteX2" y="connsiteY2"/>
              </a:cxn>
              <a:cxn ang="0">
                <a:pos x="connsiteX3" y="connsiteY3"/>
              </a:cxn>
            </a:cxnLst>
            <a:rect l="l" t="t" r="r" b="b"/>
            <a:pathLst>
              <a:path w="2126688" h="531531">
                <a:moveTo>
                  <a:pt x="0" y="0"/>
                </a:moveTo>
                <a:lnTo>
                  <a:pt x="2126688" y="0"/>
                </a:lnTo>
                <a:lnTo>
                  <a:pt x="2126688" y="531531"/>
                </a:lnTo>
                <a:lnTo>
                  <a:pt x="227395" y="531531"/>
                </a:lnTo>
                <a:close/>
              </a:path>
            </a:pathLst>
          </a:custGeom>
          <a:solidFill>
            <a:schemeClr val="accent1"/>
          </a:solidFill>
        </p:spPr>
        <p:txBody>
          <a:bodyPr rot="0" spcFirstLastPara="0" vertOverflow="overflow" horzOverflow="overflow" vert="horz" wrap="square" lIns="90000" tIns="46800" rIns="90000" bIns="46800" numCol="1" spcCol="0" rtlCol="0" fromWordArt="0" anchor="ctr" anchorCtr="0" forceAA="0" compatLnSpc="1">
            <a:normAutofit/>
          </a:bodyPr>
          <a:lstStyle/>
          <a:p>
            <a:pPr algn="r">
              <a:lnSpc>
                <a:spcPct val="120000"/>
              </a:lnSpc>
            </a:pPr>
            <a:r>
              <a:rPr lang="en-US" altLang="zh-CN" dirty="0" err="1">
                <a:solidFill>
                  <a:schemeClr val="bg1"/>
                </a:solidFill>
                <a:latin typeface="+mj-lt"/>
                <a:ea typeface="+mj-ea"/>
                <a:cs typeface="+mj-cs"/>
                <a:sym typeface="+mn-lt"/>
              </a:rPr>
              <a:t>PART    3</a:t>
            </a:r>
          </a:p>
        </p:txBody>
      </p:sp>
      <p:cxnSp>
        <p:nvCxnSpPr>
          <p:cNvPr id="77" name="直接连接符 76"/>
          <p:cNvCxnSpPr/>
          <p:nvPr>
            <p:custDataLst>
              <p:tags r:id="rId6"/>
            </p:custDataLst>
          </p:nvPr>
        </p:nvCxnSpPr>
        <p:spPr>
          <a:xfrm>
            <a:off x="4746875" y="3647569"/>
            <a:ext cx="4932000"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custDataLst>
              <p:tags r:id="rId7"/>
            </p:custDataLst>
          </p:nvPr>
        </p:nvCxnSpPr>
        <p:spPr>
          <a:xfrm>
            <a:off x="4746875" y="4225253"/>
            <a:ext cx="4932000"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custDataLst>
              <p:tags r:id="rId8"/>
            </p:custDataLst>
          </p:nvPr>
        </p:nvCxnSpPr>
        <p:spPr>
          <a:xfrm>
            <a:off x="4746875" y="4802937"/>
            <a:ext cx="4932000"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custDataLst>
              <p:tags r:id="rId9"/>
            </p:custDataLst>
          </p:nvPr>
        </p:nvCxnSpPr>
        <p:spPr>
          <a:xfrm>
            <a:off x="4746875" y="5380621"/>
            <a:ext cx="4932000"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pic>
        <p:nvPicPr>
          <p:cNvPr id="84" name="图片 83"/>
          <p:cNvPicPr>
            <a:picLocks noChangeAspect="1"/>
          </p:cNvPicPr>
          <p:nvPr>
            <p:custDataLst>
              <p:tags r:id="rId10"/>
            </p:custDataLst>
          </p:nvPr>
        </p:nvPicPr>
        <p:blipFill>
          <a:blip r:embed="rId18"/>
          <a:srcRect l="50449"/>
          <a:stretch>
            <a:fillRect/>
          </a:stretch>
        </p:blipFill>
        <p:spPr>
          <a:xfrm>
            <a:off x="2684579" y="1397004"/>
            <a:ext cx="91020" cy="4320000"/>
          </a:xfrm>
          <a:custGeom>
            <a:avLst/>
            <a:gdLst>
              <a:gd name="connsiteX0" fmla="*/ 0 w 4806245"/>
              <a:gd name="connsiteY0" fmla="*/ 0 h 9705673"/>
              <a:gd name="connsiteX1" fmla="*/ 4806245 w 4806245"/>
              <a:gd name="connsiteY1" fmla="*/ 0 h 9705673"/>
              <a:gd name="connsiteX2" fmla="*/ 4806245 w 4806245"/>
              <a:gd name="connsiteY2" fmla="*/ 9705673 h 9705673"/>
              <a:gd name="connsiteX3" fmla="*/ 0 w 4806245"/>
              <a:gd name="connsiteY3" fmla="*/ 9705673 h 9705673"/>
            </a:gdLst>
            <a:ahLst/>
            <a:cxnLst>
              <a:cxn ang="0">
                <a:pos x="connsiteX0" y="connsiteY0"/>
              </a:cxn>
              <a:cxn ang="0">
                <a:pos x="connsiteX1" y="connsiteY1"/>
              </a:cxn>
              <a:cxn ang="0">
                <a:pos x="connsiteX2" y="connsiteY2"/>
              </a:cxn>
              <a:cxn ang="0">
                <a:pos x="connsiteX3" y="connsiteY3"/>
              </a:cxn>
            </a:cxnLst>
            <a:rect l="l" t="t" r="r" b="b"/>
            <a:pathLst>
              <a:path w="4806245" h="9705673">
                <a:moveTo>
                  <a:pt x="0" y="0"/>
                </a:moveTo>
                <a:lnTo>
                  <a:pt x="4806245" y="0"/>
                </a:lnTo>
                <a:lnTo>
                  <a:pt x="4806245" y="9705673"/>
                </a:lnTo>
                <a:lnTo>
                  <a:pt x="0" y="9705673"/>
                </a:lnTo>
                <a:close/>
              </a:path>
            </a:pathLst>
          </a:custGeom>
        </p:spPr>
      </p:pic>
      <p:grpSp>
        <p:nvGrpSpPr>
          <p:cNvPr id="2" name="组合 1"/>
          <p:cNvGrpSpPr/>
          <p:nvPr/>
        </p:nvGrpSpPr>
        <p:grpSpPr>
          <a:xfrm>
            <a:off x="4746625" y="3195320"/>
            <a:ext cx="7008600" cy="2185035"/>
            <a:chOff x="7475" y="5032"/>
            <a:chExt cx="7808" cy="3441"/>
          </a:xfrm>
        </p:grpSpPr>
        <p:sp>
          <p:nvSpPr>
            <p:cNvPr id="4" name="文本框 3"/>
            <p:cNvSpPr txBox="1"/>
            <p:nvPr>
              <p:custDataLst>
                <p:tags r:id="rId12"/>
              </p:custDataLst>
            </p:nvPr>
          </p:nvSpPr>
          <p:spPr>
            <a:xfrm>
              <a:off x="7475" y="7761"/>
              <a:ext cx="7809" cy="712"/>
            </a:xfrm>
            <a:prstGeom prst="rect">
              <a:avLst/>
            </a:prstGeom>
          </p:spPr>
          <p:txBody>
            <a:bodyPr vert="horz" wrap="square" lIns="90000" tIns="46800" rIns="90000" bIns="46800" anchor="ctr" anchorCtr="0">
              <a:noAutofit/>
            </a:bodyPr>
            <a:lstStyle>
              <a:defPPr>
                <a:defRPr lang="zh-CN"/>
              </a:defPPr>
              <a:lvl1pPr>
                <a:lnSpc>
                  <a:spcPct val="130000"/>
                </a:lnSpc>
                <a:defRPr kern="0"/>
              </a:lvl1pPr>
            </a:lstStyle>
            <a:p>
              <a:r>
                <a:rPr lang="zh-CN" altLang="en-US" sz="2800" dirty="0">
                  <a:solidFill>
                    <a:schemeClr val="tx1"/>
                  </a:solidFill>
                  <a:latin typeface="+mn-lt"/>
                  <a:ea typeface="+mn-ea"/>
                  <a:cs typeface="+mn-cs"/>
                  <a:sym typeface="+mn-lt"/>
                </a:rPr>
                <a:t>热点话题的发现与演化</a:t>
              </a:r>
              <a:r>
                <a:rPr lang="en-US" altLang="zh-CN" sz="2800" dirty="0">
                  <a:solidFill>
                    <a:schemeClr val="tx1"/>
                  </a:solidFill>
                  <a:latin typeface="+mn-lt"/>
                  <a:ea typeface="+mn-ea"/>
                  <a:cs typeface="+mn-cs"/>
                  <a:sym typeface="+mn-lt"/>
                </a:rPr>
                <a:t>---</a:t>
              </a:r>
              <a:r>
                <a:rPr lang="zh-CN" altLang="en-US" sz="2800" dirty="0">
                  <a:solidFill>
                    <a:schemeClr val="tx1"/>
                  </a:solidFill>
                  <a:latin typeface="+mn-lt"/>
                  <a:ea typeface="+mn-ea"/>
                  <a:cs typeface="+mn-cs"/>
                  <a:sym typeface="+mn-lt"/>
                </a:rPr>
                <a:t>杨可</a:t>
              </a:r>
            </a:p>
          </p:txBody>
        </p:sp>
        <p:sp>
          <p:nvSpPr>
            <p:cNvPr id="5" name="文本框 4"/>
            <p:cNvSpPr txBox="1"/>
            <p:nvPr>
              <p:custDataLst>
                <p:tags r:id="rId13"/>
              </p:custDataLst>
            </p:nvPr>
          </p:nvSpPr>
          <p:spPr>
            <a:xfrm>
              <a:off x="7475" y="5941"/>
              <a:ext cx="7809" cy="712"/>
            </a:xfrm>
            <a:prstGeom prst="rect">
              <a:avLst/>
            </a:prstGeom>
          </p:spPr>
          <p:txBody>
            <a:bodyPr vert="horz" wrap="square" lIns="90000" tIns="46800" rIns="90000" bIns="46800" anchor="ctr" anchorCtr="0">
              <a:noAutofit/>
            </a:bodyPr>
            <a:lstStyle>
              <a:defPPr>
                <a:defRPr lang="zh-CN"/>
              </a:defPPr>
              <a:lvl1pPr>
                <a:lnSpc>
                  <a:spcPct val="130000"/>
                </a:lnSpc>
                <a:defRPr kern="0"/>
              </a:lvl1pPr>
            </a:lstStyle>
            <a:p>
              <a:endParaRPr lang="zh-CN" altLang="en-US" sz="2800" dirty="0">
                <a:solidFill>
                  <a:schemeClr val="tx1"/>
                </a:solidFill>
                <a:latin typeface="+mn-lt"/>
                <a:ea typeface="+mn-ea"/>
                <a:cs typeface="+mn-cs"/>
                <a:sym typeface="+mn-lt"/>
              </a:endParaRPr>
            </a:p>
          </p:txBody>
        </p:sp>
        <p:sp>
          <p:nvSpPr>
            <p:cNvPr id="6" name="文本框 5"/>
            <p:cNvSpPr txBox="1"/>
            <p:nvPr>
              <p:custDataLst>
                <p:tags r:id="rId14"/>
              </p:custDataLst>
            </p:nvPr>
          </p:nvSpPr>
          <p:spPr>
            <a:xfrm>
              <a:off x="7475" y="6851"/>
              <a:ext cx="7809" cy="712"/>
            </a:xfrm>
            <a:prstGeom prst="rect">
              <a:avLst/>
            </a:prstGeom>
          </p:spPr>
          <p:txBody>
            <a:bodyPr vert="horz" wrap="square" lIns="90000" tIns="46800" rIns="90000" bIns="46800" anchor="ctr" anchorCtr="0">
              <a:noAutofit/>
            </a:bodyPr>
            <a:lstStyle>
              <a:defPPr>
                <a:defRPr lang="zh-CN"/>
              </a:defPPr>
              <a:lvl1pPr>
                <a:lnSpc>
                  <a:spcPct val="130000"/>
                </a:lnSpc>
                <a:defRPr kern="0"/>
              </a:lvl1pPr>
            </a:lstStyle>
            <a:p>
              <a:r>
                <a:rPr lang="en-US" altLang="zh-CN" sz="2800" dirty="0">
                  <a:sym typeface="+mn-lt"/>
                </a:rPr>
                <a:t>K-means</a:t>
              </a:r>
              <a:r>
                <a:rPr lang="zh-CN" altLang="en-US" sz="2800" dirty="0">
                  <a:sym typeface="+mn-lt"/>
                </a:rPr>
                <a:t>的传统和改进方法</a:t>
              </a:r>
              <a:r>
                <a:rPr lang="en-US" altLang="zh-CN" sz="2800" dirty="0">
                  <a:sym typeface="+mn-lt"/>
                </a:rPr>
                <a:t>---</a:t>
              </a:r>
              <a:r>
                <a:rPr lang="zh-CN" altLang="en-US" sz="2800" dirty="0">
                  <a:sym typeface="+mn-lt"/>
                </a:rPr>
                <a:t>韩东成</a:t>
              </a:r>
              <a:endParaRPr lang="zh-CN" altLang="en-US" sz="2800" dirty="0">
                <a:solidFill>
                  <a:schemeClr val="tx1"/>
                </a:solidFill>
                <a:latin typeface="+mn-lt"/>
                <a:ea typeface="+mn-ea"/>
                <a:cs typeface="+mn-cs"/>
                <a:sym typeface="+mn-lt"/>
              </a:endParaRPr>
            </a:p>
          </p:txBody>
        </p:sp>
        <p:sp>
          <p:nvSpPr>
            <p:cNvPr id="7" name="文本框 6"/>
            <p:cNvSpPr txBox="1"/>
            <p:nvPr>
              <p:custDataLst>
                <p:tags r:id="rId15"/>
              </p:custDataLst>
            </p:nvPr>
          </p:nvSpPr>
          <p:spPr>
            <a:xfrm>
              <a:off x="7475" y="5032"/>
              <a:ext cx="7809" cy="712"/>
            </a:xfrm>
            <a:prstGeom prst="rect">
              <a:avLst/>
            </a:prstGeom>
          </p:spPr>
          <p:txBody>
            <a:bodyPr vert="horz" wrap="square" lIns="90000" tIns="46800" rIns="90000" bIns="46800" anchor="ctr" anchorCtr="0">
              <a:noAutofit/>
            </a:bodyPr>
            <a:lstStyle>
              <a:defPPr>
                <a:defRPr lang="zh-CN"/>
              </a:defPPr>
              <a:lvl1pPr>
                <a:lnSpc>
                  <a:spcPct val="130000"/>
                </a:lnSpc>
                <a:defRPr kern="0"/>
              </a:lvl1pPr>
            </a:lstStyle>
            <a:p>
              <a:r>
                <a:rPr lang="zh-CN" altLang="en-US" sz="2800" dirty="0">
                  <a:solidFill>
                    <a:schemeClr val="tx1"/>
                  </a:solidFill>
                  <a:latin typeface="+mn-lt"/>
                  <a:ea typeface="+mn-ea"/>
                  <a:cs typeface="+mn-cs"/>
                  <a:sym typeface="+mn-lt"/>
                </a:rPr>
                <a:t>综述热点以及文本预处理</a:t>
              </a:r>
              <a:r>
                <a:rPr lang="en-US" altLang="zh-CN" sz="2800" dirty="0">
                  <a:solidFill>
                    <a:schemeClr val="tx1"/>
                  </a:solidFill>
                  <a:latin typeface="+mn-lt"/>
                  <a:ea typeface="+mn-ea"/>
                  <a:cs typeface="+mn-cs"/>
                  <a:sym typeface="+mn-lt"/>
                </a:rPr>
                <a:t>---</a:t>
              </a:r>
              <a:r>
                <a:rPr lang="zh-CN" altLang="en-US" sz="2800" dirty="0">
                  <a:solidFill>
                    <a:schemeClr val="tx1"/>
                  </a:solidFill>
                  <a:latin typeface="+mn-lt"/>
                  <a:ea typeface="+mn-ea"/>
                  <a:cs typeface="+mn-cs"/>
                  <a:sym typeface="+mn-lt"/>
                </a:rPr>
                <a:t>杨晓雅</a:t>
              </a:r>
            </a:p>
          </p:txBody>
        </p:sp>
      </p:grpSp>
      <p:sp>
        <p:nvSpPr>
          <p:cNvPr id="8" name="文本框 7"/>
          <p:cNvSpPr txBox="1"/>
          <p:nvPr>
            <p:custDataLst>
              <p:tags r:id="rId11"/>
            </p:custDataLst>
          </p:nvPr>
        </p:nvSpPr>
        <p:spPr>
          <a:xfrm>
            <a:off x="2211705" y="584570"/>
            <a:ext cx="7768590" cy="759311"/>
          </a:xfrm>
          <a:prstGeom prst="rect">
            <a:avLst/>
          </a:prstGeom>
        </p:spPr>
        <p:txBody>
          <a:bodyPr vert="horz" wrap="square" lIns="90000" tIns="46800" rIns="90000" bIns="46800" anchor="ctr" anchorCtr="0">
            <a:normAutofit/>
          </a:bodyPr>
          <a:lstStyle>
            <a:defPPr>
              <a:defRPr lang="zh-CN"/>
            </a:defPPr>
            <a:lvl1pPr algn="ctr">
              <a:defRPr sz="3200" kern="0">
                <a:latin typeface="+mj-lt"/>
                <a:ea typeface="+mj-ea"/>
                <a:cs typeface="+mj-cs"/>
              </a:defRPr>
            </a:lvl1pPr>
          </a:lstStyle>
          <a:p>
            <a:pPr>
              <a:lnSpc>
                <a:spcPct val="120000"/>
              </a:lnSpc>
            </a:pPr>
            <a:r>
              <a:rPr lang="zh-CN" altLang="en-US" sz="3600" b="0">
                <a:solidFill>
                  <a:schemeClr val="tx1"/>
                </a:solidFill>
                <a:sym typeface="+mn-lt"/>
              </a:rPr>
              <a:t>任务</a:t>
            </a:r>
          </a:p>
        </p:txBody>
      </p:sp>
      <p:sp>
        <p:nvSpPr>
          <p:cNvPr id="3" name="文本框 2">
            <a:extLst>
              <a:ext uri="{FF2B5EF4-FFF2-40B4-BE49-F238E27FC236}">
                <a16:creationId xmlns:a16="http://schemas.microsoft.com/office/drawing/2014/main" id="{2A56BF93-2C26-4D73-929B-8DF7095EC7E9}"/>
              </a:ext>
            </a:extLst>
          </p:cNvPr>
          <p:cNvSpPr txBox="1"/>
          <p:nvPr/>
        </p:nvSpPr>
        <p:spPr>
          <a:xfrm>
            <a:off x="4752720" y="3697166"/>
            <a:ext cx="5399948" cy="590354"/>
          </a:xfrm>
          <a:prstGeom prst="rect">
            <a:avLst/>
          </a:prstGeom>
          <a:noFill/>
        </p:spPr>
        <p:txBody>
          <a:bodyPr wrap="square" rtlCol="0">
            <a:spAutoFit/>
          </a:bodyPr>
          <a:lstStyle/>
          <a:p>
            <a:pPr>
              <a:lnSpc>
                <a:spcPct val="130000"/>
              </a:lnSpc>
            </a:pPr>
            <a:r>
              <a:rPr lang="en-US" altLang="zh-CN" sz="2800" kern="0" dirty="0"/>
              <a:t>PLSA </a:t>
            </a:r>
            <a:r>
              <a:rPr lang="zh-CN" altLang="en-US" sz="2800" kern="0" dirty="0"/>
              <a:t>、</a:t>
            </a:r>
            <a:r>
              <a:rPr lang="en-US" altLang="zh-CN" sz="2800" kern="0" dirty="0"/>
              <a:t> LDA</a:t>
            </a:r>
            <a:r>
              <a:rPr lang="zh-CN" altLang="en-US" sz="2800" kern="0" dirty="0"/>
              <a:t>主题模型</a:t>
            </a:r>
            <a:r>
              <a:rPr lang="en-US" altLang="zh-CN" sz="2800" kern="0" dirty="0"/>
              <a:t>---</a:t>
            </a:r>
            <a:r>
              <a:rPr lang="zh-CN" altLang="en-US" sz="2800" kern="0" dirty="0"/>
              <a:t>谷睿</a:t>
            </a:r>
          </a:p>
        </p:txBody>
      </p:sp>
    </p:spTree>
    <p:custDataLst>
      <p:tags r:id="rId1"/>
    </p:custDataLst>
    <p:extLst>
      <p:ext uri="{BB962C8B-B14F-4D97-AF65-F5344CB8AC3E}">
        <p14:creationId xmlns:p14="http://schemas.microsoft.com/office/powerpoint/2010/main" val="6066809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365125"/>
            <a:ext cx="10515600" cy="1325563"/>
          </a:xfrm>
        </p:spPr>
        <p:txBody>
          <a:bodyPr vert="horz" wrap="square" lIns="91440" tIns="45720" rIns="91440" bIns="45720" rtlCol="0" anchor="ctr">
            <a:normAutofit/>
          </a:bodyPr>
          <a:lstStyle/>
          <a:p>
            <a:r>
              <a:rPr lang="zh-CN" altLang="en-US" dirty="0">
                <a:solidFill>
                  <a:schemeClr val="accent1"/>
                </a:solidFill>
                <a:effectLst>
                  <a:outerShdw blurRad="38100" dist="25400" dir="5400000" algn="ctr" rotWithShape="0">
                    <a:srgbClr val="6E747A">
                      <a:alpha val="43000"/>
                    </a:srgbClr>
                  </a:outerShdw>
                </a:effectLst>
                <a:sym typeface="+mn-lt"/>
              </a:rPr>
              <a:t>文本聚类</a:t>
            </a:r>
            <a:r>
              <a:rPr lang="en-US" altLang="zh-CN" dirty="0">
                <a:solidFill>
                  <a:schemeClr val="accent1"/>
                </a:solidFill>
                <a:effectLst>
                  <a:outerShdw blurRad="38100" dist="25400" dir="5400000" algn="ctr" rotWithShape="0">
                    <a:srgbClr val="6E747A">
                      <a:alpha val="43000"/>
                    </a:srgbClr>
                  </a:outerShdw>
                </a:effectLst>
                <a:sym typeface="+mn-lt"/>
              </a:rPr>
              <a:t>-</a:t>
            </a:r>
            <a:r>
              <a:rPr lang="zh-CN" altLang="en-US" dirty="0">
                <a:solidFill>
                  <a:schemeClr val="accent1"/>
                </a:solidFill>
                <a:effectLst>
                  <a:outerShdw blurRad="38100" dist="25400" dir="5400000" algn="ctr" rotWithShape="0">
                    <a:srgbClr val="6E747A">
                      <a:alpha val="43000"/>
                    </a:srgbClr>
                  </a:outerShdw>
                </a:effectLst>
                <a:sym typeface="+mn-lt"/>
              </a:rPr>
              <a:t>层次聚类算法</a:t>
            </a:r>
          </a:p>
        </p:txBody>
      </p:sp>
      <p:sp>
        <p:nvSpPr>
          <p:cNvPr id="12" name="箭头: 右 11">
            <a:extLst>
              <a:ext uri="{FF2B5EF4-FFF2-40B4-BE49-F238E27FC236}">
                <a16:creationId xmlns:a16="http://schemas.microsoft.com/office/drawing/2014/main" id="{132D5083-71CD-4843-9AEF-7F8B9991B7DA}"/>
              </a:ext>
            </a:extLst>
          </p:cNvPr>
          <p:cNvSpPr/>
          <p:nvPr/>
        </p:nvSpPr>
        <p:spPr>
          <a:xfrm>
            <a:off x="971550" y="2034540"/>
            <a:ext cx="10035540" cy="205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箭头: 左 13">
            <a:extLst>
              <a:ext uri="{FF2B5EF4-FFF2-40B4-BE49-F238E27FC236}">
                <a16:creationId xmlns:a16="http://schemas.microsoft.com/office/drawing/2014/main" id="{043E399A-5362-456C-9045-9F63001F9A0A}"/>
              </a:ext>
            </a:extLst>
          </p:cNvPr>
          <p:cNvSpPr/>
          <p:nvPr/>
        </p:nvSpPr>
        <p:spPr>
          <a:xfrm>
            <a:off x="971550" y="5261372"/>
            <a:ext cx="9909810" cy="2057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AC27E104-4F20-4B7A-854F-301098A38845}"/>
              </a:ext>
            </a:extLst>
          </p:cNvPr>
          <p:cNvSpPr txBox="1"/>
          <p:nvPr/>
        </p:nvSpPr>
        <p:spPr>
          <a:xfrm flipH="1">
            <a:off x="1074420" y="5527952"/>
            <a:ext cx="1474472" cy="369332"/>
          </a:xfrm>
          <a:prstGeom prst="rect">
            <a:avLst/>
          </a:prstGeom>
          <a:noFill/>
        </p:spPr>
        <p:txBody>
          <a:bodyPr wrap="square" rtlCol="0">
            <a:spAutoFit/>
          </a:bodyPr>
          <a:lstStyle/>
          <a:p>
            <a:r>
              <a:rPr lang="zh-CN" altLang="en-US" dirty="0"/>
              <a:t>分裂聚类</a:t>
            </a:r>
          </a:p>
        </p:txBody>
      </p:sp>
      <p:sp>
        <p:nvSpPr>
          <p:cNvPr id="21" name="文本框 20">
            <a:extLst>
              <a:ext uri="{FF2B5EF4-FFF2-40B4-BE49-F238E27FC236}">
                <a16:creationId xmlns:a16="http://schemas.microsoft.com/office/drawing/2014/main" id="{D0DFC363-2B4D-4BF7-8C74-38954CA46756}"/>
              </a:ext>
            </a:extLst>
          </p:cNvPr>
          <p:cNvSpPr txBox="1"/>
          <p:nvPr/>
        </p:nvSpPr>
        <p:spPr>
          <a:xfrm flipH="1">
            <a:off x="9532618" y="1665208"/>
            <a:ext cx="1474472" cy="369332"/>
          </a:xfrm>
          <a:prstGeom prst="rect">
            <a:avLst/>
          </a:prstGeom>
          <a:noFill/>
        </p:spPr>
        <p:txBody>
          <a:bodyPr wrap="square" rtlCol="0">
            <a:spAutoFit/>
          </a:bodyPr>
          <a:lstStyle/>
          <a:p>
            <a:r>
              <a:rPr lang="zh-CN" altLang="en-US" dirty="0"/>
              <a:t>凝聚聚类</a:t>
            </a:r>
          </a:p>
        </p:txBody>
      </p:sp>
      <p:sp>
        <p:nvSpPr>
          <p:cNvPr id="19" name="椭圆 18">
            <a:extLst>
              <a:ext uri="{FF2B5EF4-FFF2-40B4-BE49-F238E27FC236}">
                <a16:creationId xmlns:a16="http://schemas.microsoft.com/office/drawing/2014/main" id="{FE9732EB-51D1-47CD-9927-8D62D2C6D14D}"/>
              </a:ext>
            </a:extLst>
          </p:cNvPr>
          <p:cNvSpPr/>
          <p:nvPr/>
        </p:nvSpPr>
        <p:spPr>
          <a:xfrm>
            <a:off x="1074420" y="2491740"/>
            <a:ext cx="502920" cy="44577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dirty="0"/>
              <a:t>a</a:t>
            </a:r>
            <a:endParaRPr lang="zh-CN" altLang="en-US" dirty="0"/>
          </a:p>
        </p:txBody>
      </p:sp>
      <p:sp>
        <p:nvSpPr>
          <p:cNvPr id="23" name="椭圆 22">
            <a:extLst>
              <a:ext uri="{FF2B5EF4-FFF2-40B4-BE49-F238E27FC236}">
                <a16:creationId xmlns:a16="http://schemas.microsoft.com/office/drawing/2014/main" id="{BE9F0435-4B43-4ECA-922C-1E9AA4090709}"/>
              </a:ext>
            </a:extLst>
          </p:cNvPr>
          <p:cNvSpPr/>
          <p:nvPr/>
        </p:nvSpPr>
        <p:spPr>
          <a:xfrm>
            <a:off x="1074420" y="3011329"/>
            <a:ext cx="502920" cy="44577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dirty="0"/>
              <a:t>b</a:t>
            </a:r>
            <a:endParaRPr lang="zh-CN" altLang="en-US" dirty="0"/>
          </a:p>
        </p:txBody>
      </p:sp>
      <p:sp>
        <p:nvSpPr>
          <p:cNvPr id="24" name="椭圆 23">
            <a:extLst>
              <a:ext uri="{FF2B5EF4-FFF2-40B4-BE49-F238E27FC236}">
                <a16:creationId xmlns:a16="http://schemas.microsoft.com/office/drawing/2014/main" id="{2F3A61DB-2780-464C-984E-44EFD1C26C43}"/>
              </a:ext>
            </a:extLst>
          </p:cNvPr>
          <p:cNvSpPr/>
          <p:nvPr/>
        </p:nvSpPr>
        <p:spPr>
          <a:xfrm>
            <a:off x="1074420" y="3530918"/>
            <a:ext cx="502920" cy="44577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dirty="0"/>
              <a:t>c</a:t>
            </a:r>
            <a:endParaRPr lang="zh-CN" altLang="en-US" dirty="0"/>
          </a:p>
        </p:txBody>
      </p:sp>
      <p:sp>
        <p:nvSpPr>
          <p:cNvPr id="25" name="椭圆 24">
            <a:extLst>
              <a:ext uri="{FF2B5EF4-FFF2-40B4-BE49-F238E27FC236}">
                <a16:creationId xmlns:a16="http://schemas.microsoft.com/office/drawing/2014/main" id="{8EE57337-1B1F-477A-AA8A-19B2380B8957}"/>
              </a:ext>
            </a:extLst>
          </p:cNvPr>
          <p:cNvSpPr/>
          <p:nvPr/>
        </p:nvSpPr>
        <p:spPr>
          <a:xfrm>
            <a:off x="1074420" y="4050507"/>
            <a:ext cx="502920" cy="44577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dirty="0"/>
              <a:t>d</a:t>
            </a:r>
            <a:endParaRPr lang="zh-CN" altLang="en-US" dirty="0"/>
          </a:p>
        </p:txBody>
      </p:sp>
      <p:sp>
        <p:nvSpPr>
          <p:cNvPr id="26" name="椭圆 25">
            <a:extLst>
              <a:ext uri="{FF2B5EF4-FFF2-40B4-BE49-F238E27FC236}">
                <a16:creationId xmlns:a16="http://schemas.microsoft.com/office/drawing/2014/main" id="{01F1C877-FCE9-47BB-85C2-41BF4C7C4C85}"/>
              </a:ext>
            </a:extLst>
          </p:cNvPr>
          <p:cNvSpPr/>
          <p:nvPr/>
        </p:nvSpPr>
        <p:spPr>
          <a:xfrm>
            <a:off x="1074420" y="4570096"/>
            <a:ext cx="502920" cy="44577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dirty="0"/>
              <a:t>e</a:t>
            </a:r>
            <a:endParaRPr lang="zh-CN" altLang="en-US" dirty="0"/>
          </a:p>
        </p:txBody>
      </p:sp>
      <p:sp>
        <p:nvSpPr>
          <p:cNvPr id="28" name="椭圆 27">
            <a:extLst>
              <a:ext uri="{FF2B5EF4-FFF2-40B4-BE49-F238E27FC236}">
                <a16:creationId xmlns:a16="http://schemas.microsoft.com/office/drawing/2014/main" id="{26D53B85-DC02-4ACC-A115-71C9C7EF36D7}"/>
              </a:ext>
            </a:extLst>
          </p:cNvPr>
          <p:cNvSpPr/>
          <p:nvPr/>
        </p:nvSpPr>
        <p:spPr>
          <a:xfrm>
            <a:off x="2468880" y="2714625"/>
            <a:ext cx="1108710" cy="58864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dirty="0"/>
              <a:t>ab</a:t>
            </a:r>
            <a:endParaRPr lang="zh-CN" altLang="en-US" dirty="0"/>
          </a:p>
        </p:txBody>
      </p:sp>
      <p:sp>
        <p:nvSpPr>
          <p:cNvPr id="31" name="椭圆 30">
            <a:extLst>
              <a:ext uri="{FF2B5EF4-FFF2-40B4-BE49-F238E27FC236}">
                <a16:creationId xmlns:a16="http://schemas.microsoft.com/office/drawing/2014/main" id="{95C17303-9497-48DD-8A32-93A1BE780417}"/>
              </a:ext>
            </a:extLst>
          </p:cNvPr>
          <p:cNvSpPr/>
          <p:nvPr/>
        </p:nvSpPr>
        <p:spPr>
          <a:xfrm>
            <a:off x="4015740" y="3720227"/>
            <a:ext cx="1108710" cy="58864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dirty="0"/>
              <a:t>cd</a:t>
            </a:r>
            <a:endParaRPr lang="zh-CN" altLang="en-US" dirty="0"/>
          </a:p>
        </p:txBody>
      </p:sp>
      <p:sp>
        <p:nvSpPr>
          <p:cNvPr id="32" name="椭圆 31">
            <a:extLst>
              <a:ext uri="{FF2B5EF4-FFF2-40B4-BE49-F238E27FC236}">
                <a16:creationId xmlns:a16="http://schemas.microsoft.com/office/drawing/2014/main" id="{7CC1670C-DA60-4C8C-98FA-139D9D8772E5}"/>
              </a:ext>
            </a:extLst>
          </p:cNvPr>
          <p:cNvSpPr/>
          <p:nvPr/>
        </p:nvSpPr>
        <p:spPr>
          <a:xfrm>
            <a:off x="6362700" y="4204336"/>
            <a:ext cx="1108710" cy="58864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dirty="0" err="1"/>
              <a:t>cde</a:t>
            </a:r>
            <a:endParaRPr lang="zh-CN" altLang="en-US" dirty="0"/>
          </a:p>
        </p:txBody>
      </p:sp>
      <p:sp>
        <p:nvSpPr>
          <p:cNvPr id="33" name="椭圆 32">
            <a:extLst>
              <a:ext uri="{FF2B5EF4-FFF2-40B4-BE49-F238E27FC236}">
                <a16:creationId xmlns:a16="http://schemas.microsoft.com/office/drawing/2014/main" id="{69B18F29-B75B-48C4-874A-E3A35E944D5D}"/>
              </a:ext>
            </a:extLst>
          </p:cNvPr>
          <p:cNvSpPr/>
          <p:nvPr/>
        </p:nvSpPr>
        <p:spPr>
          <a:xfrm>
            <a:off x="8846820" y="3234214"/>
            <a:ext cx="1423034" cy="58864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dirty="0" err="1"/>
              <a:t>abcde</a:t>
            </a:r>
            <a:endParaRPr lang="zh-CN" altLang="en-US" dirty="0"/>
          </a:p>
        </p:txBody>
      </p:sp>
      <p:cxnSp>
        <p:nvCxnSpPr>
          <p:cNvPr id="35" name="直接连接符 34">
            <a:extLst>
              <a:ext uri="{FF2B5EF4-FFF2-40B4-BE49-F238E27FC236}">
                <a16:creationId xmlns:a16="http://schemas.microsoft.com/office/drawing/2014/main" id="{152DEC6B-3652-47CC-82EB-B2AD78C87587}"/>
              </a:ext>
            </a:extLst>
          </p:cNvPr>
          <p:cNvCxnSpPr>
            <a:stCxn id="19" idx="6"/>
            <a:endCxn id="28" idx="2"/>
          </p:cNvCxnSpPr>
          <p:nvPr/>
        </p:nvCxnSpPr>
        <p:spPr>
          <a:xfrm>
            <a:off x="1577340" y="2714625"/>
            <a:ext cx="891540" cy="294323"/>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F80D7808-D947-4C31-99DC-08CD29B45DB7}"/>
              </a:ext>
            </a:extLst>
          </p:cNvPr>
          <p:cNvCxnSpPr>
            <a:stCxn id="23" idx="6"/>
            <a:endCxn id="28" idx="2"/>
          </p:cNvCxnSpPr>
          <p:nvPr/>
        </p:nvCxnSpPr>
        <p:spPr>
          <a:xfrm flipV="1">
            <a:off x="1577340" y="3008948"/>
            <a:ext cx="891540" cy="225266"/>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B4C1E90A-BFB3-4D4A-83E1-20CD98945220}"/>
              </a:ext>
            </a:extLst>
          </p:cNvPr>
          <p:cNvCxnSpPr>
            <a:cxnSpLocks/>
          </p:cNvCxnSpPr>
          <p:nvPr/>
        </p:nvCxnSpPr>
        <p:spPr>
          <a:xfrm>
            <a:off x="1577340" y="3752196"/>
            <a:ext cx="2438400" cy="275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B8E4742B-CAAF-465D-8ABC-5A0A67ED721F}"/>
              </a:ext>
            </a:extLst>
          </p:cNvPr>
          <p:cNvCxnSpPr>
            <a:stCxn id="25" idx="6"/>
            <a:endCxn id="31" idx="2"/>
          </p:cNvCxnSpPr>
          <p:nvPr/>
        </p:nvCxnSpPr>
        <p:spPr>
          <a:xfrm flipV="1">
            <a:off x="1577340" y="4014550"/>
            <a:ext cx="2438400" cy="258842"/>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1EB23B44-FFB1-485A-AC57-26021577F67B}"/>
              </a:ext>
            </a:extLst>
          </p:cNvPr>
          <p:cNvCxnSpPr>
            <a:stCxn id="26" idx="6"/>
            <a:endCxn id="32" idx="2"/>
          </p:cNvCxnSpPr>
          <p:nvPr/>
        </p:nvCxnSpPr>
        <p:spPr>
          <a:xfrm flipV="1">
            <a:off x="1577340" y="4498659"/>
            <a:ext cx="4785360" cy="294322"/>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F8316EB7-63E4-49FB-894F-202C289EDC9C}"/>
              </a:ext>
            </a:extLst>
          </p:cNvPr>
          <p:cNvCxnSpPr>
            <a:stCxn id="31" idx="6"/>
            <a:endCxn id="32" idx="2"/>
          </p:cNvCxnSpPr>
          <p:nvPr/>
        </p:nvCxnSpPr>
        <p:spPr>
          <a:xfrm>
            <a:off x="5124450" y="4014550"/>
            <a:ext cx="1238250" cy="484109"/>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DC06A124-1689-44EE-91DE-F7FAC33229B0}"/>
              </a:ext>
            </a:extLst>
          </p:cNvPr>
          <p:cNvCxnSpPr>
            <a:stCxn id="28" idx="6"/>
            <a:endCxn id="33" idx="2"/>
          </p:cNvCxnSpPr>
          <p:nvPr/>
        </p:nvCxnSpPr>
        <p:spPr>
          <a:xfrm>
            <a:off x="3577590" y="3008948"/>
            <a:ext cx="5269230" cy="519589"/>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372FF5AF-5C33-454C-A7D7-D0016FA02899}"/>
              </a:ext>
            </a:extLst>
          </p:cNvPr>
          <p:cNvCxnSpPr>
            <a:stCxn id="32" idx="6"/>
            <a:endCxn id="33" idx="2"/>
          </p:cNvCxnSpPr>
          <p:nvPr/>
        </p:nvCxnSpPr>
        <p:spPr>
          <a:xfrm flipV="1">
            <a:off x="7471410" y="3528537"/>
            <a:ext cx="1375410" cy="970122"/>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78777196"/>
      </p:ext>
    </p:extLst>
  </p:cSld>
  <p:clrMapOvr>
    <a:masterClrMapping/>
  </p:clrMapOvr>
  <p:transition spd="slow">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3"/>
          <p:cNvSpPr>
            <a:spLocks noGrp="1"/>
          </p:cNvSpPr>
          <p:nvPr>
            <p:ph type="title"/>
            <p:custDataLst>
              <p:tags r:id="rId2"/>
            </p:custDataLst>
          </p:nvPr>
        </p:nvSpPr>
        <p:spPr/>
        <p:txBody>
          <a:bodyPr/>
          <a:lstStyle/>
          <a:p>
            <a:r>
              <a:rPr lang="en-US" altLang="zh-CN" dirty="0">
                <a:sym typeface="+mn-lt"/>
              </a:rPr>
              <a:t>PART 2</a:t>
            </a:r>
          </a:p>
        </p:txBody>
      </p:sp>
    </p:spTree>
    <p:custDataLst>
      <p:tags r:id="rId1"/>
    </p:custDataLst>
  </p:cSld>
  <p:clrMapOvr>
    <a:masterClrMapping/>
  </p:clrMapOvr>
  <p:transition spd="slow">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任意多边形 72"/>
          <p:cNvSpPr/>
          <p:nvPr>
            <p:custDataLst>
              <p:tags r:id="rId2"/>
            </p:custDataLst>
          </p:nvPr>
        </p:nvSpPr>
        <p:spPr>
          <a:xfrm rot="1389710">
            <a:off x="2491997" y="2719215"/>
            <a:ext cx="2126688" cy="531531"/>
          </a:xfrm>
          <a:custGeom>
            <a:avLst/>
            <a:gdLst>
              <a:gd name="connsiteX0" fmla="*/ 0 w 2126688"/>
              <a:gd name="connsiteY0" fmla="*/ 0 h 531531"/>
              <a:gd name="connsiteX1" fmla="*/ 2126688 w 2126688"/>
              <a:gd name="connsiteY1" fmla="*/ 0 h 531531"/>
              <a:gd name="connsiteX2" fmla="*/ 2126688 w 2126688"/>
              <a:gd name="connsiteY2" fmla="*/ 531531 h 531531"/>
              <a:gd name="connsiteX3" fmla="*/ 227396 w 2126688"/>
              <a:gd name="connsiteY3" fmla="*/ 531531 h 531531"/>
            </a:gdLst>
            <a:ahLst/>
            <a:cxnLst>
              <a:cxn ang="0">
                <a:pos x="connsiteX0" y="connsiteY0"/>
              </a:cxn>
              <a:cxn ang="0">
                <a:pos x="connsiteX1" y="connsiteY1"/>
              </a:cxn>
              <a:cxn ang="0">
                <a:pos x="connsiteX2" y="connsiteY2"/>
              </a:cxn>
              <a:cxn ang="0">
                <a:pos x="connsiteX3" y="connsiteY3"/>
              </a:cxn>
            </a:cxnLst>
            <a:rect l="l" t="t" r="r" b="b"/>
            <a:pathLst>
              <a:path w="2126688" h="531531">
                <a:moveTo>
                  <a:pt x="0" y="0"/>
                </a:moveTo>
                <a:lnTo>
                  <a:pt x="2126688" y="0"/>
                </a:lnTo>
                <a:lnTo>
                  <a:pt x="2126688" y="531531"/>
                </a:lnTo>
                <a:lnTo>
                  <a:pt x="227396" y="531531"/>
                </a:lnTo>
                <a:close/>
              </a:path>
            </a:pathLst>
          </a:custGeom>
          <a:solidFill>
            <a:schemeClr val="accent1">
              <a:lumMod val="40000"/>
              <a:lumOff val="60000"/>
            </a:schemeClr>
          </a:solidFill>
        </p:spPr>
        <p:txBody>
          <a:bodyPr rot="0" spcFirstLastPara="0" vertOverflow="overflow" horzOverflow="overflow" vert="horz" wrap="square" lIns="90000" tIns="46800" rIns="90000" bIns="46800" numCol="1" spcCol="0" rtlCol="0" fromWordArt="0" anchor="ctr" anchorCtr="0" forceAA="0" compatLnSpc="1">
            <a:normAutofit/>
          </a:bodyPr>
          <a:lstStyle/>
          <a:p>
            <a:pPr algn="r">
              <a:lnSpc>
                <a:spcPct val="120000"/>
              </a:lnSpc>
            </a:pPr>
            <a:r>
              <a:rPr lang="en-US" altLang="zh-CN" dirty="0" err="1">
                <a:solidFill>
                  <a:schemeClr val="bg1"/>
                </a:solidFill>
                <a:latin typeface="+mj-lt"/>
                <a:ea typeface="+mj-ea"/>
                <a:cs typeface="+mj-cs"/>
                <a:sym typeface="+mn-lt"/>
              </a:rPr>
              <a:t>PART    1   </a:t>
            </a:r>
          </a:p>
        </p:txBody>
      </p:sp>
      <p:sp>
        <p:nvSpPr>
          <p:cNvPr id="74" name="任意多边形 73"/>
          <p:cNvSpPr/>
          <p:nvPr>
            <p:custDataLst>
              <p:tags r:id="rId3"/>
            </p:custDataLst>
          </p:nvPr>
        </p:nvSpPr>
        <p:spPr>
          <a:xfrm rot="1389710">
            <a:off x="2491997" y="3296899"/>
            <a:ext cx="2126688" cy="531531"/>
          </a:xfrm>
          <a:custGeom>
            <a:avLst/>
            <a:gdLst>
              <a:gd name="connsiteX0" fmla="*/ 0 w 2126688"/>
              <a:gd name="connsiteY0" fmla="*/ 0 h 531531"/>
              <a:gd name="connsiteX1" fmla="*/ 2126688 w 2126688"/>
              <a:gd name="connsiteY1" fmla="*/ 0 h 531531"/>
              <a:gd name="connsiteX2" fmla="*/ 2126688 w 2126688"/>
              <a:gd name="connsiteY2" fmla="*/ 531531 h 531531"/>
              <a:gd name="connsiteX3" fmla="*/ 227395 w 2126688"/>
              <a:gd name="connsiteY3" fmla="*/ 531531 h 531531"/>
            </a:gdLst>
            <a:ahLst/>
            <a:cxnLst>
              <a:cxn ang="0">
                <a:pos x="connsiteX0" y="connsiteY0"/>
              </a:cxn>
              <a:cxn ang="0">
                <a:pos x="connsiteX1" y="connsiteY1"/>
              </a:cxn>
              <a:cxn ang="0">
                <a:pos x="connsiteX2" y="connsiteY2"/>
              </a:cxn>
              <a:cxn ang="0">
                <a:pos x="connsiteX3" y="connsiteY3"/>
              </a:cxn>
            </a:cxnLst>
            <a:rect l="l" t="t" r="r" b="b"/>
            <a:pathLst>
              <a:path w="2126688" h="531531">
                <a:moveTo>
                  <a:pt x="0" y="0"/>
                </a:moveTo>
                <a:lnTo>
                  <a:pt x="2126688" y="0"/>
                </a:lnTo>
                <a:lnTo>
                  <a:pt x="2126688" y="531531"/>
                </a:lnTo>
                <a:lnTo>
                  <a:pt x="227395" y="531531"/>
                </a:lnTo>
                <a:close/>
              </a:path>
            </a:pathLst>
          </a:custGeom>
          <a:solidFill>
            <a:schemeClr val="accent1">
              <a:lumMod val="60000"/>
              <a:lumOff val="40000"/>
            </a:schemeClr>
          </a:solidFill>
        </p:spPr>
        <p:txBody>
          <a:bodyPr rot="0" spcFirstLastPara="0" vertOverflow="overflow" horzOverflow="overflow" vert="horz" wrap="square" lIns="90000" tIns="46800" rIns="90000" bIns="46800" numCol="1" spcCol="0" rtlCol="0" fromWordArt="0" anchor="ctr" anchorCtr="0" forceAA="0" compatLnSpc="1">
            <a:normAutofit/>
          </a:bodyPr>
          <a:lstStyle/>
          <a:p>
            <a:pPr algn="r">
              <a:lnSpc>
                <a:spcPct val="120000"/>
              </a:lnSpc>
            </a:pPr>
            <a:r>
              <a:rPr lang="en-US" altLang="zh-CN" dirty="0" err="1">
                <a:solidFill>
                  <a:schemeClr val="bg1"/>
                </a:solidFill>
                <a:latin typeface="+mj-lt"/>
                <a:ea typeface="+mj-ea"/>
                <a:cs typeface="+mj-cs"/>
                <a:sym typeface="+mn-lt"/>
              </a:rPr>
              <a:t>PART    2</a:t>
            </a:r>
          </a:p>
        </p:txBody>
      </p:sp>
      <p:cxnSp>
        <p:nvCxnSpPr>
          <p:cNvPr id="77" name="直接连接符 76"/>
          <p:cNvCxnSpPr/>
          <p:nvPr>
            <p:custDataLst>
              <p:tags r:id="rId4"/>
            </p:custDataLst>
          </p:nvPr>
        </p:nvCxnSpPr>
        <p:spPr>
          <a:xfrm>
            <a:off x="4746875" y="3647569"/>
            <a:ext cx="4932000"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custDataLst>
              <p:tags r:id="rId5"/>
            </p:custDataLst>
          </p:nvPr>
        </p:nvCxnSpPr>
        <p:spPr>
          <a:xfrm>
            <a:off x="4746875" y="4225253"/>
            <a:ext cx="4932000"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pic>
        <p:nvPicPr>
          <p:cNvPr id="84" name="图片 83"/>
          <p:cNvPicPr>
            <a:picLocks noChangeAspect="1"/>
          </p:cNvPicPr>
          <p:nvPr>
            <p:custDataLst>
              <p:tags r:id="rId6"/>
            </p:custDataLst>
          </p:nvPr>
        </p:nvPicPr>
        <p:blipFill>
          <a:blip r:embed="rId12"/>
          <a:srcRect l="50449"/>
          <a:stretch>
            <a:fillRect/>
          </a:stretch>
        </p:blipFill>
        <p:spPr>
          <a:xfrm>
            <a:off x="2602447" y="1402664"/>
            <a:ext cx="91020" cy="4320000"/>
          </a:xfrm>
          <a:custGeom>
            <a:avLst/>
            <a:gdLst>
              <a:gd name="connsiteX0" fmla="*/ 0 w 4806245"/>
              <a:gd name="connsiteY0" fmla="*/ 0 h 9705673"/>
              <a:gd name="connsiteX1" fmla="*/ 4806245 w 4806245"/>
              <a:gd name="connsiteY1" fmla="*/ 0 h 9705673"/>
              <a:gd name="connsiteX2" fmla="*/ 4806245 w 4806245"/>
              <a:gd name="connsiteY2" fmla="*/ 9705673 h 9705673"/>
              <a:gd name="connsiteX3" fmla="*/ 0 w 4806245"/>
              <a:gd name="connsiteY3" fmla="*/ 9705673 h 9705673"/>
            </a:gdLst>
            <a:ahLst/>
            <a:cxnLst>
              <a:cxn ang="0">
                <a:pos x="connsiteX0" y="connsiteY0"/>
              </a:cxn>
              <a:cxn ang="0">
                <a:pos x="connsiteX1" y="connsiteY1"/>
              </a:cxn>
              <a:cxn ang="0">
                <a:pos x="connsiteX2" y="connsiteY2"/>
              </a:cxn>
              <a:cxn ang="0">
                <a:pos x="connsiteX3" y="connsiteY3"/>
              </a:cxn>
            </a:cxnLst>
            <a:rect l="l" t="t" r="r" b="b"/>
            <a:pathLst>
              <a:path w="4806245" h="9705673">
                <a:moveTo>
                  <a:pt x="0" y="0"/>
                </a:moveTo>
                <a:lnTo>
                  <a:pt x="4806245" y="0"/>
                </a:lnTo>
                <a:lnTo>
                  <a:pt x="4806245" y="9705673"/>
                </a:lnTo>
                <a:lnTo>
                  <a:pt x="0" y="9705673"/>
                </a:lnTo>
                <a:close/>
              </a:path>
            </a:pathLst>
          </a:custGeom>
        </p:spPr>
      </p:pic>
      <p:sp>
        <p:nvSpPr>
          <p:cNvPr id="5" name="文本框 4"/>
          <p:cNvSpPr txBox="1"/>
          <p:nvPr>
            <p:custDataLst>
              <p:tags r:id="rId7"/>
            </p:custDataLst>
          </p:nvPr>
        </p:nvSpPr>
        <p:spPr>
          <a:xfrm>
            <a:off x="4746628" y="3772535"/>
            <a:ext cx="6725302" cy="452120"/>
          </a:xfrm>
          <a:prstGeom prst="rect">
            <a:avLst/>
          </a:prstGeom>
        </p:spPr>
        <p:txBody>
          <a:bodyPr vert="horz" wrap="square" lIns="90000" tIns="46800" rIns="90000" bIns="46800" anchor="ctr" anchorCtr="0">
            <a:noAutofit/>
          </a:bodyPr>
          <a:lstStyle>
            <a:defPPr>
              <a:defRPr lang="zh-CN"/>
            </a:defPPr>
            <a:lvl1pPr>
              <a:lnSpc>
                <a:spcPct val="130000"/>
              </a:lnSpc>
              <a:defRPr kern="0"/>
            </a:lvl1pPr>
          </a:lstStyle>
          <a:p>
            <a:r>
              <a:rPr lang="en-US" altLang="zh-CN" sz="2800" dirty="0">
                <a:solidFill>
                  <a:schemeClr val="tx1"/>
                </a:solidFill>
                <a:latin typeface="+mn-lt"/>
                <a:ea typeface="+mn-ea"/>
                <a:cs typeface="+mn-cs"/>
                <a:sym typeface="+mn-lt"/>
              </a:rPr>
              <a:t>LDA</a:t>
            </a:r>
            <a:r>
              <a:rPr lang="zh-CN" altLang="en-US" sz="2800" dirty="0">
                <a:solidFill>
                  <a:schemeClr val="tx1"/>
                </a:solidFill>
                <a:latin typeface="+mn-lt"/>
                <a:ea typeface="+mn-ea"/>
                <a:cs typeface="+mn-cs"/>
                <a:sym typeface="+mn-lt"/>
              </a:rPr>
              <a:t>模型</a:t>
            </a:r>
          </a:p>
        </p:txBody>
      </p:sp>
      <p:sp>
        <p:nvSpPr>
          <p:cNvPr id="7" name="文本框 6"/>
          <p:cNvSpPr txBox="1"/>
          <p:nvPr>
            <p:custDataLst>
              <p:tags r:id="rId8"/>
            </p:custDataLst>
          </p:nvPr>
        </p:nvSpPr>
        <p:spPr>
          <a:xfrm>
            <a:off x="4746628" y="3195320"/>
            <a:ext cx="6725302" cy="452120"/>
          </a:xfrm>
          <a:prstGeom prst="rect">
            <a:avLst/>
          </a:prstGeom>
        </p:spPr>
        <p:txBody>
          <a:bodyPr vert="horz" wrap="square" lIns="90000" tIns="46800" rIns="90000" bIns="46800" anchor="ctr" anchorCtr="0">
            <a:noAutofit/>
          </a:bodyPr>
          <a:lstStyle>
            <a:defPPr>
              <a:defRPr lang="zh-CN"/>
            </a:defPPr>
            <a:lvl1pPr>
              <a:lnSpc>
                <a:spcPct val="130000"/>
              </a:lnSpc>
              <a:defRPr kern="0"/>
            </a:lvl1pPr>
          </a:lstStyle>
          <a:p>
            <a:r>
              <a:rPr lang="en-US" altLang="zh-CN" sz="2800" dirty="0">
                <a:solidFill>
                  <a:schemeClr val="tx1"/>
                </a:solidFill>
                <a:latin typeface="+mn-lt"/>
                <a:ea typeface="+mn-ea"/>
                <a:cs typeface="+mn-cs"/>
                <a:sym typeface="+mn-lt"/>
              </a:rPr>
              <a:t>PLSA</a:t>
            </a:r>
            <a:r>
              <a:rPr lang="zh-CN" altLang="en-US" sz="2800" dirty="0">
                <a:solidFill>
                  <a:schemeClr val="tx1"/>
                </a:solidFill>
                <a:latin typeface="+mn-lt"/>
                <a:ea typeface="+mn-ea"/>
                <a:cs typeface="+mn-cs"/>
                <a:sym typeface="+mn-lt"/>
              </a:rPr>
              <a:t>模型</a:t>
            </a:r>
          </a:p>
        </p:txBody>
      </p:sp>
      <p:sp>
        <p:nvSpPr>
          <p:cNvPr id="8" name="文本框 7"/>
          <p:cNvSpPr txBox="1"/>
          <p:nvPr>
            <p:custDataLst>
              <p:tags r:id="rId9"/>
            </p:custDataLst>
          </p:nvPr>
        </p:nvSpPr>
        <p:spPr>
          <a:xfrm>
            <a:off x="2211705" y="584570"/>
            <a:ext cx="7768590" cy="759311"/>
          </a:xfrm>
          <a:prstGeom prst="rect">
            <a:avLst/>
          </a:prstGeom>
        </p:spPr>
        <p:txBody>
          <a:bodyPr vert="horz" wrap="square" lIns="90000" tIns="46800" rIns="90000" bIns="46800" anchor="ctr" anchorCtr="0">
            <a:normAutofit/>
          </a:bodyPr>
          <a:lstStyle>
            <a:defPPr>
              <a:defRPr lang="zh-CN"/>
            </a:defPPr>
            <a:lvl1pPr algn="ctr">
              <a:defRPr sz="3200" kern="0">
                <a:latin typeface="+mj-lt"/>
                <a:ea typeface="+mj-ea"/>
                <a:cs typeface="+mj-cs"/>
              </a:defRPr>
            </a:lvl1pPr>
          </a:lstStyle>
          <a:p>
            <a:pPr>
              <a:lnSpc>
                <a:spcPct val="120000"/>
              </a:lnSpc>
            </a:pPr>
            <a:r>
              <a:rPr lang="zh-CN" altLang="en-US" sz="3600" b="0">
                <a:solidFill>
                  <a:schemeClr val="tx1"/>
                </a:solidFill>
                <a:sym typeface="+mn-lt"/>
              </a:rPr>
              <a:t>任务</a:t>
            </a:r>
          </a:p>
        </p:txBody>
      </p:sp>
    </p:spTree>
    <p:custDataLst>
      <p:tags r:id="rId1"/>
    </p:custDataLst>
    <p:extLst>
      <p:ext uri="{BB962C8B-B14F-4D97-AF65-F5344CB8AC3E}">
        <p14:creationId xmlns:p14="http://schemas.microsoft.com/office/powerpoint/2010/main" val="2678434835"/>
      </p:ext>
    </p:extLst>
  </p:cSld>
  <p:clrMapOvr>
    <a:masterClrMapping/>
  </p:clrMapOvr>
  <p:transition spd="slow">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3D1594-9BB4-4A4E-B857-F042BD2B9520}"/>
              </a:ext>
            </a:extLst>
          </p:cNvPr>
          <p:cNvSpPr>
            <a:spLocks noGrp="1"/>
          </p:cNvSpPr>
          <p:nvPr>
            <p:ph type="title"/>
          </p:nvPr>
        </p:nvSpPr>
        <p:spPr/>
        <p:txBody>
          <a:bodyPr/>
          <a:lstStyle/>
          <a:p>
            <a:r>
              <a:rPr lang="zh-CN" altLang="en-US" dirty="0">
                <a:solidFill>
                  <a:schemeClr val="accent1"/>
                </a:solidFill>
                <a:effectLst>
                  <a:outerShdw blurRad="38100" dist="25400" dir="5400000" algn="ctr" rotWithShape="0">
                    <a:srgbClr val="6E747A">
                      <a:alpha val="43000"/>
                    </a:srgbClr>
                  </a:outerShdw>
                </a:effectLst>
              </a:rPr>
              <a:t>传统向量空间模型</a:t>
            </a:r>
          </a:p>
        </p:txBody>
      </p:sp>
      <p:sp>
        <p:nvSpPr>
          <p:cNvPr id="3" name="内容占位符 2">
            <a:extLst>
              <a:ext uri="{FF2B5EF4-FFF2-40B4-BE49-F238E27FC236}">
                <a16:creationId xmlns:a16="http://schemas.microsoft.com/office/drawing/2014/main" id="{8539FD23-F423-4164-891E-17FA753167D1}"/>
              </a:ext>
            </a:extLst>
          </p:cNvPr>
          <p:cNvSpPr>
            <a:spLocks noGrp="1"/>
          </p:cNvSpPr>
          <p:nvPr>
            <p:ph idx="1"/>
          </p:nvPr>
        </p:nvSpPr>
        <p:spPr>
          <a:xfrm>
            <a:off x="838200" y="2423968"/>
            <a:ext cx="10515600" cy="4351338"/>
          </a:xfrm>
        </p:spPr>
        <p:txBody>
          <a:bodyPr/>
          <a:lstStyle/>
          <a:p>
            <a:r>
              <a:rPr lang="zh-CN" altLang="en-US" dirty="0"/>
              <a:t>特征词</a:t>
            </a:r>
            <a:r>
              <a:rPr lang="en-US" altLang="zh-CN" dirty="0"/>
              <a:t>-</a:t>
            </a:r>
            <a:r>
              <a:rPr lang="zh-CN" altLang="en-US" dirty="0"/>
              <a:t>权值组合</a:t>
            </a:r>
            <a:endParaRPr lang="en-US" altLang="zh-CN" dirty="0"/>
          </a:p>
          <a:p>
            <a:r>
              <a:rPr lang="zh-CN" altLang="en-US" dirty="0"/>
              <a:t>将文本抽象成特征向量，词组对应于特征项</a:t>
            </a:r>
            <a:endParaRPr lang="en-US" altLang="zh-CN" dirty="0"/>
          </a:p>
          <a:p>
            <a:r>
              <a:rPr lang="zh-CN" altLang="en-US" dirty="0"/>
              <a:t>文本之间的相似程度</a:t>
            </a:r>
            <a:r>
              <a:rPr lang="zh-CN" altLang="zh-CN" dirty="0"/>
              <a:t>用特征向量之间的距离来度量</a:t>
            </a:r>
            <a:endParaRPr lang="en-US" altLang="zh-CN" dirty="0"/>
          </a:p>
          <a:p>
            <a:r>
              <a:rPr lang="zh-CN" altLang="en-US" dirty="0"/>
              <a:t>缺点：</a:t>
            </a:r>
            <a:r>
              <a:rPr lang="zh-CN" altLang="zh-CN" dirty="0"/>
              <a:t>只关注了文本词组的重复程度和出现次数，而忽略了文本背后的语义信息</a:t>
            </a:r>
            <a:r>
              <a:rPr lang="zh-CN" altLang="en-US" dirty="0"/>
              <a:t>。无法解决“一词多义”和“一义多词”的问题</a:t>
            </a:r>
          </a:p>
        </p:txBody>
      </p:sp>
    </p:spTree>
    <p:extLst>
      <p:ext uri="{BB962C8B-B14F-4D97-AF65-F5344CB8AC3E}">
        <p14:creationId xmlns:p14="http://schemas.microsoft.com/office/powerpoint/2010/main" val="1254533669"/>
      </p:ext>
    </p:extLst>
  </p:cSld>
  <p:clrMapOvr>
    <a:masterClrMapping/>
  </p:clrMapOvr>
  <p:transition spd="slow">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6E2129-9618-4235-9CB1-E091DC85CFC9}"/>
              </a:ext>
            </a:extLst>
          </p:cNvPr>
          <p:cNvSpPr>
            <a:spLocks noGrp="1"/>
          </p:cNvSpPr>
          <p:nvPr>
            <p:ph type="title"/>
          </p:nvPr>
        </p:nvSpPr>
        <p:spPr>
          <a:xfrm>
            <a:off x="838200" y="365125"/>
            <a:ext cx="10515600" cy="1325563"/>
          </a:xfrm>
        </p:spPr>
        <p:txBody>
          <a:bodyPr/>
          <a:lstStyle/>
          <a:p>
            <a:r>
              <a:rPr lang="zh-CN" altLang="en-US" dirty="0">
                <a:solidFill>
                  <a:schemeClr val="accent1"/>
                </a:solidFill>
                <a:effectLst>
                  <a:outerShdw blurRad="38100" dist="25400" dir="5400000" algn="ctr" rotWithShape="0">
                    <a:srgbClr val="6E747A">
                      <a:alpha val="43000"/>
                    </a:srgbClr>
                  </a:outerShdw>
                </a:effectLst>
              </a:rPr>
              <a:t>主题模型</a:t>
            </a:r>
          </a:p>
        </p:txBody>
      </p:sp>
      <p:sp>
        <p:nvSpPr>
          <p:cNvPr id="3" name="内容占位符 2">
            <a:extLst>
              <a:ext uri="{FF2B5EF4-FFF2-40B4-BE49-F238E27FC236}">
                <a16:creationId xmlns:a16="http://schemas.microsoft.com/office/drawing/2014/main" id="{AB1AEB78-7E07-4B9D-8C6B-BD5552145DA9}"/>
              </a:ext>
            </a:extLst>
          </p:cNvPr>
          <p:cNvSpPr>
            <a:spLocks noGrp="1"/>
          </p:cNvSpPr>
          <p:nvPr>
            <p:ph idx="1"/>
          </p:nvPr>
        </p:nvSpPr>
        <p:spPr/>
        <p:txBody>
          <a:bodyPr/>
          <a:lstStyle/>
          <a:p>
            <a:r>
              <a:rPr lang="zh-CN" altLang="en-US" b="1" dirty="0"/>
              <a:t>日常生活中我们是如何构思文章的？</a:t>
            </a:r>
            <a:endParaRPr lang="en-US" altLang="zh-CN" b="1" dirty="0"/>
          </a:p>
          <a:p>
            <a:r>
              <a:rPr lang="zh-CN" altLang="en-US" dirty="0"/>
              <a:t>确定</a:t>
            </a:r>
            <a:r>
              <a:rPr lang="zh-CN" altLang="en-US" b="1" dirty="0"/>
              <a:t>主题</a:t>
            </a:r>
            <a:r>
              <a:rPr lang="zh-CN" altLang="en-US" dirty="0"/>
              <a:t>：</a:t>
            </a:r>
          </a:p>
          <a:p>
            <a:r>
              <a:rPr lang="zh-CN" altLang="en-US" dirty="0"/>
              <a:t>比如构思一篇自然语言处理相关的文章</a:t>
            </a:r>
          </a:p>
          <a:p>
            <a:r>
              <a:rPr lang="en-US" altLang="zh-CN" dirty="0"/>
              <a:t>40% </a:t>
            </a:r>
            <a:r>
              <a:rPr lang="zh-CN" altLang="en-US" dirty="0"/>
              <a:t>语言学                语法、句子、乔姆斯基、句法分析、主语</a:t>
            </a:r>
            <a:r>
              <a:rPr lang="en-US" altLang="zh-CN" dirty="0"/>
              <a:t>……</a:t>
            </a:r>
          </a:p>
          <a:p>
            <a:r>
              <a:rPr lang="en-US" altLang="zh-CN" dirty="0"/>
              <a:t>30% </a:t>
            </a:r>
            <a:r>
              <a:rPr lang="zh-CN" altLang="en-US" dirty="0"/>
              <a:t>概率统计             概率、模型、均值、方差、马尔科夫链</a:t>
            </a:r>
            <a:r>
              <a:rPr lang="en-US" altLang="zh-CN" dirty="0"/>
              <a:t>……</a:t>
            </a:r>
            <a:endParaRPr lang="zh-CN" altLang="en-US" dirty="0"/>
          </a:p>
          <a:p>
            <a:r>
              <a:rPr lang="en-US" altLang="zh-CN" dirty="0"/>
              <a:t>20% </a:t>
            </a:r>
            <a:r>
              <a:rPr lang="zh-CN" altLang="en-US" dirty="0"/>
              <a:t>计算机             内存、硬盘、编程、二进制、算法、复杂度</a:t>
            </a:r>
            <a:r>
              <a:rPr lang="en-US" altLang="zh-CN" dirty="0"/>
              <a:t>……</a:t>
            </a:r>
          </a:p>
          <a:p>
            <a:r>
              <a:rPr lang="en-US" altLang="zh-CN" dirty="0"/>
              <a:t>10% </a:t>
            </a:r>
            <a:r>
              <a:rPr lang="zh-CN" altLang="en-US" dirty="0"/>
              <a:t>其他主题</a:t>
            </a:r>
          </a:p>
          <a:p>
            <a:endParaRPr lang="zh-CN" altLang="en-US" dirty="0"/>
          </a:p>
          <a:p>
            <a:endParaRPr lang="zh-CN" altLang="en-US" dirty="0"/>
          </a:p>
          <a:p>
            <a:endParaRPr lang="zh-CN" altLang="en-US" dirty="0"/>
          </a:p>
          <a:p>
            <a:endParaRPr lang="zh-CN" altLang="en-US" dirty="0"/>
          </a:p>
          <a:p>
            <a:endParaRPr lang="zh-CN" altLang="en-US" dirty="0"/>
          </a:p>
          <a:p>
            <a:endParaRPr lang="zh-CN" altLang="en-US" dirty="0"/>
          </a:p>
          <a:p>
            <a:endParaRPr lang="zh-CN" altLang="en-US" dirty="0"/>
          </a:p>
        </p:txBody>
      </p:sp>
      <p:cxnSp>
        <p:nvCxnSpPr>
          <p:cNvPr id="5" name="直接箭头连接符 4">
            <a:extLst>
              <a:ext uri="{FF2B5EF4-FFF2-40B4-BE49-F238E27FC236}">
                <a16:creationId xmlns:a16="http://schemas.microsoft.com/office/drawing/2014/main" id="{C4FEDA35-4583-49D2-991F-4E5C39894380}"/>
              </a:ext>
            </a:extLst>
          </p:cNvPr>
          <p:cNvCxnSpPr/>
          <p:nvPr/>
        </p:nvCxnSpPr>
        <p:spPr>
          <a:xfrm>
            <a:off x="3073494" y="3772903"/>
            <a:ext cx="6302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直接箭头连接符 5">
            <a:extLst>
              <a:ext uri="{FF2B5EF4-FFF2-40B4-BE49-F238E27FC236}">
                <a16:creationId xmlns:a16="http://schemas.microsoft.com/office/drawing/2014/main" id="{879923E1-0411-42C6-81EF-A1E78808CCA2}"/>
              </a:ext>
            </a:extLst>
          </p:cNvPr>
          <p:cNvCxnSpPr/>
          <p:nvPr/>
        </p:nvCxnSpPr>
        <p:spPr>
          <a:xfrm>
            <a:off x="3267458" y="4368649"/>
            <a:ext cx="6302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直接箭头连接符 6">
            <a:extLst>
              <a:ext uri="{FF2B5EF4-FFF2-40B4-BE49-F238E27FC236}">
                <a16:creationId xmlns:a16="http://schemas.microsoft.com/office/drawing/2014/main" id="{81FC3B9E-9980-4D03-9DD8-A5ACF1A11DA3}"/>
              </a:ext>
            </a:extLst>
          </p:cNvPr>
          <p:cNvCxnSpPr/>
          <p:nvPr/>
        </p:nvCxnSpPr>
        <p:spPr>
          <a:xfrm>
            <a:off x="2952314" y="4908977"/>
            <a:ext cx="6302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351001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602038-DDED-4953-8EAE-0AAA90130ED7}"/>
              </a:ext>
            </a:extLst>
          </p:cNvPr>
          <p:cNvSpPr>
            <a:spLocks noGrp="1"/>
          </p:cNvSpPr>
          <p:nvPr>
            <p:ph type="title"/>
          </p:nvPr>
        </p:nvSpPr>
        <p:spPr/>
        <p:txBody>
          <a:bodyPr/>
          <a:lstStyle/>
          <a:p>
            <a:r>
              <a:rPr lang="zh-CN" altLang="en-US" dirty="0">
                <a:solidFill>
                  <a:srgbClr val="0068B2"/>
                </a:solidFill>
                <a:effectLst>
                  <a:outerShdw blurRad="38100" dist="25400" dir="5400000" algn="ctr" rotWithShape="0">
                    <a:srgbClr val="6E747A">
                      <a:alpha val="43000"/>
                    </a:srgbClr>
                  </a:outerShdw>
                </a:effectLst>
              </a:rPr>
              <a:t>主题模型</a:t>
            </a:r>
            <a:endParaRPr lang="zh-CN" altLang="en-US" dirty="0"/>
          </a:p>
        </p:txBody>
      </p:sp>
      <p:sp>
        <p:nvSpPr>
          <p:cNvPr id="3" name="内容占位符 2">
            <a:extLst>
              <a:ext uri="{FF2B5EF4-FFF2-40B4-BE49-F238E27FC236}">
                <a16:creationId xmlns:a16="http://schemas.microsoft.com/office/drawing/2014/main" id="{6DCFC7D9-3F9E-4B66-AED5-D1035C5E3C44}"/>
              </a:ext>
            </a:extLst>
          </p:cNvPr>
          <p:cNvSpPr>
            <a:spLocks noGrp="1"/>
          </p:cNvSpPr>
          <p:nvPr>
            <p:ph idx="1"/>
          </p:nvPr>
        </p:nvSpPr>
        <p:spPr>
          <a:xfrm>
            <a:off x="838200" y="2338243"/>
            <a:ext cx="10515600" cy="4351338"/>
          </a:xfrm>
        </p:spPr>
        <p:txBody>
          <a:bodyPr/>
          <a:lstStyle/>
          <a:p>
            <a:r>
              <a:rPr lang="zh-CN" altLang="zh-CN" dirty="0"/>
              <a:t>是对文本中潜在主题进行建模</a:t>
            </a:r>
            <a:endParaRPr lang="en-US" altLang="zh-CN" dirty="0"/>
          </a:p>
          <a:p>
            <a:r>
              <a:rPr lang="zh-CN" altLang="zh-CN" dirty="0"/>
              <a:t>在文本和词之间增加了一层主题层，先让文本和主题产生某种关联，然后再从主题中寻找词的概率空间分布。</a:t>
            </a:r>
            <a:endParaRPr lang="en-US" altLang="zh-CN" dirty="0"/>
          </a:p>
          <a:p>
            <a:r>
              <a:rPr lang="zh-CN" altLang="en-US" dirty="0"/>
              <a:t>利用主题模型模拟文章生成过程，</a:t>
            </a:r>
            <a:r>
              <a:rPr lang="zh-CN" altLang="zh-CN" dirty="0"/>
              <a:t>进行产生文档的逆过程，利用看到的文档推断其隐藏的主题分布，从而进行话题聚类，这才是主题建模的目的。</a:t>
            </a:r>
          </a:p>
          <a:p>
            <a:endParaRPr lang="zh-CN" altLang="en-US" dirty="0"/>
          </a:p>
        </p:txBody>
      </p:sp>
    </p:spTree>
    <p:extLst>
      <p:ext uri="{BB962C8B-B14F-4D97-AF65-F5344CB8AC3E}">
        <p14:creationId xmlns:p14="http://schemas.microsoft.com/office/powerpoint/2010/main" val="2364718162"/>
      </p:ext>
    </p:extLst>
  </p:cSld>
  <p:clrMapOvr>
    <a:masterClrMapping/>
  </p:clrMapOvr>
  <p:transition spd="slow">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custDataLst>
              <p:tags r:id="rId2"/>
            </p:custDataLst>
          </p:nvPr>
        </p:nvSpPr>
        <p:spPr>
          <a:xfrm rot="1389710">
            <a:off x="2444879" y="2889746"/>
            <a:ext cx="2126688" cy="531531"/>
          </a:xfrm>
          <a:custGeom>
            <a:avLst/>
            <a:gdLst>
              <a:gd name="connsiteX0" fmla="*/ 0 w 2126688"/>
              <a:gd name="connsiteY0" fmla="*/ 0 h 531531"/>
              <a:gd name="connsiteX1" fmla="*/ 2126688 w 2126688"/>
              <a:gd name="connsiteY1" fmla="*/ 0 h 531531"/>
              <a:gd name="connsiteX2" fmla="*/ 2126688 w 2126688"/>
              <a:gd name="connsiteY2" fmla="*/ 531531 h 531531"/>
              <a:gd name="connsiteX3" fmla="*/ 227396 w 2126688"/>
              <a:gd name="connsiteY3" fmla="*/ 531531 h 531531"/>
            </a:gdLst>
            <a:ahLst/>
            <a:cxnLst>
              <a:cxn ang="0">
                <a:pos x="connsiteX0" y="connsiteY0"/>
              </a:cxn>
              <a:cxn ang="0">
                <a:pos x="connsiteX1" y="connsiteY1"/>
              </a:cxn>
              <a:cxn ang="0">
                <a:pos x="connsiteX2" y="connsiteY2"/>
              </a:cxn>
              <a:cxn ang="0">
                <a:pos x="connsiteX3" y="connsiteY3"/>
              </a:cxn>
            </a:cxnLst>
            <a:rect l="l" t="t" r="r" b="b"/>
            <a:pathLst>
              <a:path w="2126688" h="531531">
                <a:moveTo>
                  <a:pt x="0" y="0"/>
                </a:moveTo>
                <a:lnTo>
                  <a:pt x="2126688" y="0"/>
                </a:lnTo>
                <a:lnTo>
                  <a:pt x="2126688" y="531531"/>
                </a:lnTo>
                <a:lnTo>
                  <a:pt x="227396" y="531531"/>
                </a:lnTo>
                <a:close/>
              </a:path>
            </a:pathLst>
          </a:custGeom>
          <a:solidFill>
            <a:schemeClr val="accent1">
              <a:lumMod val="40000"/>
              <a:lumOff val="60000"/>
            </a:schemeClr>
          </a:solidFill>
        </p:spPr>
        <p:txBody>
          <a:bodyPr rot="0" spcFirstLastPara="0" vertOverflow="overflow" horzOverflow="overflow" vert="horz" wrap="square" lIns="90000" tIns="46800" rIns="90000" bIns="46800" numCol="1" spcCol="0" rtlCol="0" fromWordArt="0" anchor="ctr" anchorCtr="0" forceAA="0" compatLnSpc="1">
            <a:normAutofit/>
          </a:bodyPr>
          <a:lstStyle/>
          <a:p>
            <a:pPr algn="r">
              <a:lnSpc>
                <a:spcPct val="120000"/>
              </a:lnSpc>
            </a:pPr>
            <a:r>
              <a:rPr lang="en-US" altLang="zh-CN" dirty="0" err="1">
                <a:solidFill>
                  <a:schemeClr val="bg1"/>
                </a:solidFill>
                <a:latin typeface="+mj-lt"/>
                <a:ea typeface="+mj-ea"/>
                <a:cs typeface="+mj-cs"/>
                <a:sym typeface="+mn-lt"/>
              </a:rPr>
              <a:t>PART   I</a:t>
            </a:r>
          </a:p>
        </p:txBody>
      </p:sp>
      <p:cxnSp>
        <p:nvCxnSpPr>
          <p:cNvPr id="12" name="直接连接符 11"/>
          <p:cNvCxnSpPr/>
          <p:nvPr>
            <p:custDataLst>
              <p:tags r:id="rId3"/>
            </p:custDataLst>
          </p:nvPr>
        </p:nvCxnSpPr>
        <p:spPr>
          <a:xfrm>
            <a:off x="4699757" y="4063675"/>
            <a:ext cx="4932000"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custDataLst>
              <p:tags r:id="rId4"/>
            </p:custDataLst>
          </p:nvPr>
        </p:nvPicPr>
        <p:blipFill>
          <a:blip r:embed="rId8"/>
          <a:srcRect l="50449"/>
          <a:stretch>
            <a:fillRect/>
          </a:stretch>
        </p:blipFill>
        <p:spPr>
          <a:xfrm>
            <a:off x="2637458" y="970032"/>
            <a:ext cx="75850" cy="3600000"/>
          </a:xfrm>
          <a:custGeom>
            <a:avLst/>
            <a:gdLst>
              <a:gd name="connsiteX0" fmla="*/ 0 w 4806245"/>
              <a:gd name="connsiteY0" fmla="*/ 0 h 9705673"/>
              <a:gd name="connsiteX1" fmla="*/ 4806245 w 4806245"/>
              <a:gd name="connsiteY1" fmla="*/ 0 h 9705673"/>
              <a:gd name="connsiteX2" fmla="*/ 4806245 w 4806245"/>
              <a:gd name="connsiteY2" fmla="*/ 9705673 h 9705673"/>
              <a:gd name="connsiteX3" fmla="*/ 0 w 4806245"/>
              <a:gd name="connsiteY3" fmla="*/ 9705673 h 9705673"/>
            </a:gdLst>
            <a:ahLst/>
            <a:cxnLst>
              <a:cxn ang="0">
                <a:pos x="connsiteX0" y="connsiteY0"/>
              </a:cxn>
              <a:cxn ang="0">
                <a:pos x="connsiteX1" y="connsiteY1"/>
              </a:cxn>
              <a:cxn ang="0">
                <a:pos x="connsiteX2" y="connsiteY2"/>
              </a:cxn>
              <a:cxn ang="0">
                <a:pos x="connsiteX3" y="connsiteY3"/>
              </a:cxn>
            </a:cxnLst>
            <a:rect l="l" t="t" r="r" b="b"/>
            <a:pathLst>
              <a:path w="4806245" h="9705673">
                <a:moveTo>
                  <a:pt x="0" y="0"/>
                </a:moveTo>
                <a:lnTo>
                  <a:pt x="4806245" y="0"/>
                </a:lnTo>
                <a:lnTo>
                  <a:pt x="4806245" y="9705673"/>
                </a:lnTo>
                <a:lnTo>
                  <a:pt x="0" y="9705673"/>
                </a:lnTo>
                <a:close/>
              </a:path>
            </a:pathLst>
          </a:custGeom>
        </p:spPr>
      </p:pic>
      <p:sp>
        <p:nvSpPr>
          <p:cNvPr id="4" name="文本框 3"/>
          <p:cNvSpPr txBox="1"/>
          <p:nvPr>
            <p:custDataLst>
              <p:tags r:id="rId5"/>
            </p:custDataLst>
          </p:nvPr>
        </p:nvSpPr>
        <p:spPr>
          <a:xfrm>
            <a:off x="4590415" y="3202940"/>
            <a:ext cx="6123305" cy="452120"/>
          </a:xfrm>
          <a:prstGeom prst="rect">
            <a:avLst/>
          </a:prstGeom>
        </p:spPr>
        <p:txBody>
          <a:bodyPr vert="horz" wrap="square" lIns="90000" tIns="46800" rIns="90000" bIns="46800" anchor="ctr" anchorCtr="0">
            <a:noAutofit/>
          </a:bodyPr>
          <a:lstStyle>
            <a:defPPr>
              <a:defRPr lang="zh-CN"/>
            </a:defPPr>
            <a:lvl1pPr>
              <a:lnSpc>
                <a:spcPct val="130000"/>
              </a:lnSpc>
              <a:defRPr kern="0"/>
            </a:lvl1pPr>
          </a:lstStyle>
          <a:p>
            <a:r>
              <a:rPr lang="en-US" altLang="zh-CN" sz="4800" dirty="0">
                <a:solidFill>
                  <a:schemeClr val="tx1"/>
                </a:solidFill>
                <a:latin typeface="+mn-lt"/>
                <a:ea typeface="+mn-ea"/>
                <a:cs typeface="+mn-cs"/>
                <a:sym typeface="+mn-lt"/>
              </a:rPr>
              <a:t>PLSA</a:t>
            </a:r>
            <a:r>
              <a:rPr lang="zh-CN" altLang="en-US" sz="4800" dirty="0">
                <a:solidFill>
                  <a:schemeClr val="tx1"/>
                </a:solidFill>
                <a:latin typeface="+mn-lt"/>
                <a:ea typeface="+mn-ea"/>
                <a:cs typeface="+mn-cs"/>
                <a:sym typeface="+mn-lt"/>
              </a:rPr>
              <a:t>模型</a:t>
            </a:r>
          </a:p>
        </p:txBody>
      </p:sp>
    </p:spTree>
    <p:custDataLst>
      <p:tags r:id="rId1"/>
    </p:custDataLst>
    <p:extLst>
      <p:ext uri="{BB962C8B-B14F-4D97-AF65-F5344CB8AC3E}">
        <p14:creationId xmlns:p14="http://schemas.microsoft.com/office/powerpoint/2010/main" val="326315078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ECB506-2690-48FD-953C-D4D654861D21}"/>
              </a:ext>
            </a:extLst>
          </p:cNvPr>
          <p:cNvSpPr>
            <a:spLocks noGrp="1"/>
          </p:cNvSpPr>
          <p:nvPr>
            <p:ph type="title"/>
          </p:nvPr>
        </p:nvSpPr>
        <p:spPr>
          <a:xfrm>
            <a:off x="838200" y="323562"/>
            <a:ext cx="10515600" cy="838645"/>
          </a:xfrm>
        </p:spPr>
        <p:txBody>
          <a:bodyPr vert="horz" lIns="91440" tIns="45720" rIns="91440" bIns="45720" rtlCol="0" anchor="ctr">
            <a:normAutofit/>
          </a:bodyPr>
          <a:lstStyle/>
          <a:p>
            <a:r>
              <a:rPr lang="en-US" altLang="zh-CN" dirty="0">
                <a:solidFill>
                  <a:schemeClr val="accent1"/>
                </a:solidFill>
                <a:effectLst>
                  <a:outerShdw blurRad="38100" dist="25400" dir="5400000" algn="ctr" rotWithShape="0">
                    <a:srgbClr val="6E747A">
                      <a:alpha val="43000"/>
                    </a:srgbClr>
                  </a:outerShdw>
                </a:effectLst>
              </a:rPr>
              <a:t>PLSA(</a:t>
            </a:r>
            <a:r>
              <a:rPr lang="zh-CN" altLang="en-US" dirty="0">
                <a:solidFill>
                  <a:schemeClr val="accent1"/>
                </a:solidFill>
                <a:effectLst>
                  <a:outerShdw blurRad="38100" dist="25400" dir="5400000" algn="ctr" rotWithShape="0">
                    <a:srgbClr val="6E747A">
                      <a:alpha val="43000"/>
                    </a:srgbClr>
                  </a:outerShdw>
                </a:effectLst>
              </a:rPr>
              <a:t>概率潜在语义分析）</a:t>
            </a:r>
          </a:p>
        </p:txBody>
      </p:sp>
      <p:sp>
        <p:nvSpPr>
          <p:cNvPr id="3" name="内容占位符 2">
            <a:extLst>
              <a:ext uri="{FF2B5EF4-FFF2-40B4-BE49-F238E27FC236}">
                <a16:creationId xmlns:a16="http://schemas.microsoft.com/office/drawing/2014/main" id="{4591BBCB-5198-4F30-A009-A880A0F18BCF}"/>
              </a:ext>
            </a:extLst>
          </p:cNvPr>
          <p:cNvSpPr>
            <a:spLocks noGrp="1"/>
          </p:cNvSpPr>
          <p:nvPr>
            <p:ph idx="1"/>
          </p:nvPr>
        </p:nvSpPr>
        <p:spPr>
          <a:xfrm>
            <a:off x="540327" y="1163782"/>
            <a:ext cx="11152909" cy="5492199"/>
          </a:xfrm>
        </p:spPr>
        <p:txBody>
          <a:bodyPr/>
          <a:lstStyle/>
          <a:p>
            <a:r>
              <a:rPr lang="zh-CN" altLang="en-US" dirty="0">
                <a:latin typeface="+mn-ea"/>
              </a:rPr>
              <a:t>有两种类型的骰子</a:t>
            </a:r>
            <a:endParaRPr lang="en-US" altLang="zh-CN" dirty="0">
              <a:latin typeface="+mn-ea"/>
            </a:endParaRPr>
          </a:p>
          <a:p>
            <a:r>
              <a:rPr lang="zh-CN" altLang="en-US" dirty="0">
                <a:latin typeface="+mn-ea"/>
              </a:rPr>
              <a:t>一类是</a:t>
            </a:r>
            <a:r>
              <a:rPr lang="en-US" altLang="zh-CN" dirty="0">
                <a:latin typeface="+mn-ea"/>
              </a:rPr>
              <a:t>doc-topic</a:t>
            </a:r>
            <a:r>
              <a:rPr lang="zh-CN" altLang="en-US" dirty="0">
                <a:latin typeface="+mn-ea"/>
              </a:rPr>
              <a:t>骰子，每个</a:t>
            </a:r>
            <a:r>
              <a:rPr lang="en-US" altLang="zh-CN" dirty="0">
                <a:latin typeface="+mn-ea"/>
              </a:rPr>
              <a:t>doc-topic</a:t>
            </a:r>
            <a:r>
              <a:rPr lang="zh-CN" altLang="en-US" dirty="0">
                <a:latin typeface="+mn-ea"/>
              </a:rPr>
              <a:t>骰子有</a:t>
            </a:r>
            <a:r>
              <a:rPr lang="en-US" altLang="zh-CN" dirty="0">
                <a:latin typeface="+mn-ea"/>
              </a:rPr>
              <a:t>K</a:t>
            </a:r>
            <a:r>
              <a:rPr lang="zh-CN" altLang="en-US" dirty="0">
                <a:latin typeface="+mn-ea"/>
              </a:rPr>
              <a:t>个面，每个面是一个</a:t>
            </a:r>
            <a:r>
              <a:rPr lang="en-US" altLang="zh-CN" dirty="0">
                <a:latin typeface="+mn-ea"/>
              </a:rPr>
              <a:t>topic</a:t>
            </a:r>
            <a:r>
              <a:rPr lang="zh-CN" altLang="en-US" dirty="0">
                <a:latin typeface="+mn-ea"/>
              </a:rPr>
              <a:t>的编号</a:t>
            </a:r>
            <a:endParaRPr lang="en-US" altLang="zh-CN" dirty="0">
              <a:latin typeface="+mn-ea"/>
            </a:endParaRPr>
          </a:p>
          <a:p>
            <a:r>
              <a:rPr lang="zh-CN" altLang="en-US" dirty="0">
                <a:latin typeface="+mn-ea"/>
              </a:rPr>
              <a:t>一类是</a:t>
            </a:r>
            <a:r>
              <a:rPr lang="en-US" altLang="zh-CN" dirty="0">
                <a:latin typeface="+mn-ea"/>
              </a:rPr>
              <a:t>topic-word</a:t>
            </a:r>
            <a:r>
              <a:rPr lang="zh-CN" altLang="en-US" dirty="0">
                <a:latin typeface="+mn-ea"/>
              </a:rPr>
              <a:t>骰子，每个</a:t>
            </a:r>
            <a:r>
              <a:rPr lang="en-US" altLang="zh-CN" dirty="0">
                <a:latin typeface="+mn-ea"/>
              </a:rPr>
              <a:t>topic-word</a:t>
            </a:r>
            <a:r>
              <a:rPr lang="zh-CN" altLang="en-US" dirty="0">
                <a:latin typeface="+mn-ea"/>
              </a:rPr>
              <a:t>骰子有</a:t>
            </a:r>
            <a:r>
              <a:rPr lang="en-US" altLang="zh-CN" dirty="0">
                <a:latin typeface="+mn-ea"/>
              </a:rPr>
              <a:t>V</a:t>
            </a:r>
            <a:r>
              <a:rPr lang="zh-CN" altLang="en-US" dirty="0">
                <a:latin typeface="+mn-ea"/>
              </a:rPr>
              <a:t>个面，每个面对应一个词</a:t>
            </a:r>
            <a:endParaRPr lang="en-US" altLang="zh-CN" dirty="0">
              <a:latin typeface="+mn-ea"/>
            </a:endParaRPr>
          </a:p>
          <a:p>
            <a:r>
              <a:rPr lang="zh-CN" altLang="en-US" dirty="0">
                <a:latin typeface="+mn-ea"/>
              </a:rPr>
              <a:t>有</a:t>
            </a:r>
            <a:r>
              <a:rPr lang="en-US" altLang="zh-CN" dirty="0">
                <a:latin typeface="+mn-ea"/>
              </a:rPr>
              <a:t>1</a:t>
            </a:r>
            <a:r>
              <a:rPr lang="zh-CN" altLang="en-US" dirty="0">
                <a:latin typeface="+mn-ea"/>
              </a:rPr>
              <a:t>个</a:t>
            </a:r>
            <a:r>
              <a:rPr lang="en-US" altLang="zh-CN" dirty="0">
                <a:latin typeface="+mn-ea"/>
              </a:rPr>
              <a:t>doc-topic</a:t>
            </a:r>
            <a:r>
              <a:rPr lang="zh-CN" altLang="en-US" dirty="0">
                <a:latin typeface="+mn-ea"/>
              </a:rPr>
              <a:t>骰子，</a:t>
            </a:r>
            <a:r>
              <a:rPr lang="en-US" altLang="zh-CN" dirty="0">
                <a:latin typeface="+mn-ea"/>
              </a:rPr>
              <a:t>K</a:t>
            </a:r>
            <a:r>
              <a:rPr lang="zh-CN" altLang="en-US" dirty="0">
                <a:latin typeface="+mn-ea"/>
              </a:rPr>
              <a:t>个</a:t>
            </a:r>
            <a:r>
              <a:rPr lang="en-US" altLang="zh-CN" dirty="0">
                <a:latin typeface="+mn-ea"/>
              </a:rPr>
              <a:t>topic-word</a:t>
            </a:r>
            <a:r>
              <a:rPr lang="zh-CN" altLang="en-US" dirty="0">
                <a:latin typeface="+mn-ea"/>
              </a:rPr>
              <a:t>骰子（每个骰子对应于一个</a:t>
            </a:r>
            <a:r>
              <a:rPr lang="en-US" altLang="zh-CN" dirty="0">
                <a:latin typeface="+mn-ea"/>
              </a:rPr>
              <a:t>topic</a:t>
            </a:r>
            <a:r>
              <a:rPr lang="zh-CN" altLang="en-US" dirty="0">
                <a:latin typeface="+mn-ea"/>
              </a:rPr>
              <a:t>）</a:t>
            </a:r>
            <a:endParaRPr lang="en-US" altLang="zh-CN" dirty="0">
              <a:latin typeface="+mn-ea"/>
            </a:endParaRPr>
          </a:p>
          <a:p>
            <a:endParaRPr lang="en-US" altLang="zh-CN" dirty="0">
              <a:latin typeface="+mn-ea"/>
            </a:endParaRPr>
          </a:p>
          <a:p>
            <a:endParaRPr lang="en-US" altLang="zh-CN" dirty="0">
              <a:latin typeface="+mn-ea"/>
            </a:endParaRPr>
          </a:p>
          <a:p>
            <a:endParaRPr lang="en-US" altLang="zh-CN" dirty="0">
              <a:latin typeface="+mn-ea"/>
            </a:endParaRPr>
          </a:p>
          <a:p>
            <a:endParaRPr lang="zh-CN" altLang="en-US" dirty="0"/>
          </a:p>
        </p:txBody>
      </p:sp>
      <p:pic>
        <p:nvPicPr>
          <p:cNvPr id="4" name="图片 3">
            <a:extLst>
              <a:ext uri="{FF2B5EF4-FFF2-40B4-BE49-F238E27FC236}">
                <a16:creationId xmlns:a16="http://schemas.microsoft.com/office/drawing/2014/main" id="{08504480-60CE-45BC-9662-6F957CAD0BB7}"/>
              </a:ext>
            </a:extLst>
          </p:cNvPr>
          <p:cNvPicPr>
            <a:picLocks noChangeAspect="1"/>
          </p:cNvPicPr>
          <p:nvPr/>
        </p:nvPicPr>
        <p:blipFill>
          <a:blip r:embed="rId2"/>
          <a:stretch>
            <a:fillRect/>
          </a:stretch>
        </p:blipFill>
        <p:spPr>
          <a:xfrm>
            <a:off x="7076220" y="4150121"/>
            <a:ext cx="3298579" cy="1413677"/>
          </a:xfrm>
          <a:prstGeom prst="rect">
            <a:avLst/>
          </a:prstGeom>
        </p:spPr>
      </p:pic>
      <p:grpSp>
        <p:nvGrpSpPr>
          <p:cNvPr id="5" name="组合 4">
            <a:extLst>
              <a:ext uri="{FF2B5EF4-FFF2-40B4-BE49-F238E27FC236}">
                <a16:creationId xmlns:a16="http://schemas.microsoft.com/office/drawing/2014/main" id="{24185720-5E92-48EF-9630-8F3A2D3520B1}"/>
              </a:ext>
            </a:extLst>
          </p:cNvPr>
          <p:cNvGrpSpPr/>
          <p:nvPr/>
        </p:nvGrpSpPr>
        <p:grpSpPr>
          <a:xfrm>
            <a:off x="1318437" y="3327991"/>
            <a:ext cx="5209954" cy="3327990"/>
            <a:chOff x="3162669" y="1982314"/>
            <a:chExt cx="5908223" cy="3938815"/>
          </a:xfrm>
        </p:grpSpPr>
        <p:pic>
          <p:nvPicPr>
            <p:cNvPr id="6" name="图片 5">
              <a:extLst>
                <a:ext uri="{FF2B5EF4-FFF2-40B4-BE49-F238E27FC236}">
                  <a16:creationId xmlns:a16="http://schemas.microsoft.com/office/drawing/2014/main" id="{ADF1CD0B-343F-40A7-8E06-0D79AD203564}"/>
                </a:ext>
              </a:extLst>
            </p:cNvPr>
            <p:cNvPicPr>
              <a:picLocks noChangeAspect="1"/>
            </p:cNvPicPr>
            <p:nvPr/>
          </p:nvPicPr>
          <p:blipFill>
            <a:blip r:embed="rId3"/>
            <a:stretch>
              <a:fillRect/>
            </a:stretch>
          </p:blipFill>
          <p:spPr>
            <a:xfrm>
              <a:off x="3162669" y="1982314"/>
              <a:ext cx="5908223" cy="3938815"/>
            </a:xfrm>
            <a:prstGeom prst="rect">
              <a:avLst/>
            </a:prstGeom>
          </p:spPr>
        </p:pic>
        <p:sp>
          <p:nvSpPr>
            <p:cNvPr id="7" name="矩形 6">
              <a:extLst>
                <a:ext uri="{FF2B5EF4-FFF2-40B4-BE49-F238E27FC236}">
                  <a16:creationId xmlns:a16="http://schemas.microsoft.com/office/drawing/2014/main" id="{91D52892-5B13-4C50-9856-307760F33F78}"/>
                </a:ext>
              </a:extLst>
            </p:cNvPr>
            <p:cNvSpPr/>
            <p:nvPr/>
          </p:nvSpPr>
          <p:spPr>
            <a:xfrm>
              <a:off x="3614484" y="2415044"/>
              <a:ext cx="421649" cy="275772"/>
            </a:xfrm>
            <a:prstGeom prst="rect">
              <a:avLst/>
            </a:prstGeom>
            <a:solidFill>
              <a:srgbClr val="9AF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D0373673-E90C-4EF1-8C4C-BB07D5194C4A}"/>
                </a:ext>
              </a:extLst>
            </p:cNvPr>
            <p:cNvSpPr/>
            <p:nvPr/>
          </p:nvSpPr>
          <p:spPr>
            <a:xfrm>
              <a:off x="8142941" y="2368264"/>
              <a:ext cx="565630" cy="322552"/>
            </a:xfrm>
            <a:prstGeom prst="rect">
              <a:avLst/>
            </a:prstGeom>
            <a:solidFill>
              <a:srgbClr val="9AF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AA94BCEF-FC0C-4527-BB9A-60290D3BE520}"/>
                </a:ext>
              </a:extLst>
            </p:cNvPr>
            <p:cNvSpPr/>
            <p:nvPr/>
          </p:nvSpPr>
          <p:spPr>
            <a:xfrm>
              <a:off x="5718885" y="2415044"/>
              <a:ext cx="681914" cy="275772"/>
            </a:xfrm>
            <a:prstGeom prst="rect">
              <a:avLst/>
            </a:prstGeom>
            <a:solidFill>
              <a:srgbClr val="9AF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69DCD638-077B-4926-BF28-B31C0B6522AA}"/>
                </a:ext>
              </a:extLst>
            </p:cNvPr>
            <p:cNvSpPr txBox="1"/>
            <p:nvPr/>
          </p:nvSpPr>
          <p:spPr>
            <a:xfrm>
              <a:off x="3527790" y="2368264"/>
              <a:ext cx="595035" cy="369332"/>
            </a:xfrm>
            <a:prstGeom prst="rect">
              <a:avLst/>
            </a:prstGeom>
            <a:noFill/>
          </p:spPr>
          <p:txBody>
            <a:bodyPr wrap="none" rtlCol="0">
              <a:spAutoFit/>
            </a:bodyPr>
            <a:lstStyle/>
            <a:p>
              <a:r>
                <a:rPr lang="en-US" altLang="zh-CN" dirty="0"/>
                <a:t>Doc</a:t>
              </a:r>
              <a:endParaRPr lang="zh-CN" altLang="en-US" dirty="0"/>
            </a:p>
          </p:txBody>
        </p:sp>
        <p:sp>
          <p:nvSpPr>
            <p:cNvPr id="11" name="文本框 10">
              <a:extLst>
                <a:ext uri="{FF2B5EF4-FFF2-40B4-BE49-F238E27FC236}">
                  <a16:creationId xmlns:a16="http://schemas.microsoft.com/office/drawing/2014/main" id="{0261C0F7-9DF8-43D0-8745-06925C28B9A7}"/>
                </a:ext>
              </a:extLst>
            </p:cNvPr>
            <p:cNvSpPr txBox="1"/>
            <p:nvPr/>
          </p:nvSpPr>
          <p:spPr>
            <a:xfrm>
              <a:off x="5743134" y="2368264"/>
              <a:ext cx="723340" cy="369332"/>
            </a:xfrm>
            <a:prstGeom prst="rect">
              <a:avLst/>
            </a:prstGeom>
            <a:noFill/>
          </p:spPr>
          <p:txBody>
            <a:bodyPr wrap="none" rtlCol="0">
              <a:spAutoFit/>
            </a:bodyPr>
            <a:lstStyle/>
            <a:p>
              <a:r>
                <a:rPr lang="en-US" altLang="zh-CN" dirty="0"/>
                <a:t>Topic</a:t>
              </a:r>
              <a:endParaRPr lang="zh-CN" altLang="en-US" dirty="0"/>
            </a:p>
          </p:txBody>
        </p:sp>
        <p:sp>
          <p:nvSpPr>
            <p:cNvPr id="12" name="文本框 11">
              <a:extLst>
                <a:ext uri="{FF2B5EF4-FFF2-40B4-BE49-F238E27FC236}">
                  <a16:creationId xmlns:a16="http://schemas.microsoft.com/office/drawing/2014/main" id="{CFF2B53E-BEA7-4F5D-9B97-3288265CF9C4}"/>
                </a:ext>
              </a:extLst>
            </p:cNvPr>
            <p:cNvSpPr txBox="1"/>
            <p:nvPr/>
          </p:nvSpPr>
          <p:spPr>
            <a:xfrm>
              <a:off x="8059790" y="2368264"/>
              <a:ext cx="731932" cy="369332"/>
            </a:xfrm>
            <a:prstGeom prst="rect">
              <a:avLst/>
            </a:prstGeom>
            <a:noFill/>
          </p:spPr>
          <p:txBody>
            <a:bodyPr wrap="none" rtlCol="0">
              <a:spAutoFit/>
            </a:bodyPr>
            <a:lstStyle/>
            <a:p>
              <a:r>
                <a:rPr lang="en-US" altLang="zh-CN" dirty="0"/>
                <a:t>Word</a:t>
              </a:r>
              <a:endParaRPr lang="zh-CN" altLang="en-US" dirty="0"/>
            </a:p>
          </p:txBody>
        </p:sp>
        <p:sp>
          <p:nvSpPr>
            <p:cNvPr id="13" name="矩形 12">
              <a:extLst>
                <a:ext uri="{FF2B5EF4-FFF2-40B4-BE49-F238E27FC236}">
                  <a16:creationId xmlns:a16="http://schemas.microsoft.com/office/drawing/2014/main" id="{CBDD6BCE-D3D2-44E8-9B87-C29EECCEDC73}"/>
                </a:ext>
              </a:extLst>
            </p:cNvPr>
            <p:cNvSpPr/>
            <p:nvPr/>
          </p:nvSpPr>
          <p:spPr>
            <a:xfrm>
              <a:off x="5743134" y="4302303"/>
              <a:ext cx="231972" cy="32775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6F5D73B8-A3B8-4CD7-910C-7F0E3287DE87}"/>
                </a:ext>
              </a:extLst>
            </p:cNvPr>
            <p:cNvSpPr/>
            <p:nvPr/>
          </p:nvSpPr>
          <p:spPr>
            <a:xfrm>
              <a:off x="5602899" y="4821002"/>
              <a:ext cx="231972" cy="32775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2C6CBD36-C1D9-4A4C-817F-851BDBDC76CB}"/>
                </a:ext>
              </a:extLst>
            </p:cNvPr>
            <p:cNvSpPr/>
            <p:nvPr/>
          </p:nvSpPr>
          <p:spPr>
            <a:xfrm>
              <a:off x="5279063" y="5267504"/>
              <a:ext cx="231972" cy="32775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73287B3C-BE63-4B8D-B46E-1095876D0517}"/>
                </a:ext>
              </a:extLst>
            </p:cNvPr>
            <p:cNvSpPr/>
            <p:nvPr/>
          </p:nvSpPr>
          <p:spPr>
            <a:xfrm>
              <a:off x="6730993" y="4806490"/>
              <a:ext cx="119750" cy="3422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C35AEDE4-CB6B-443E-95B9-CA43FDBD2CC3}"/>
                </a:ext>
              </a:extLst>
            </p:cNvPr>
            <p:cNvSpPr/>
            <p:nvPr/>
          </p:nvSpPr>
          <p:spPr>
            <a:xfrm>
              <a:off x="7166591" y="5361935"/>
              <a:ext cx="231972" cy="32775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3CDCA903-0E30-4B09-88A3-D4B31B18BBB4}"/>
                </a:ext>
              </a:extLst>
            </p:cNvPr>
            <p:cNvSpPr txBox="1"/>
            <p:nvPr/>
          </p:nvSpPr>
          <p:spPr>
            <a:xfrm>
              <a:off x="5743134" y="4289930"/>
              <a:ext cx="298480" cy="338554"/>
            </a:xfrm>
            <a:prstGeom prst="rect">
              <a:avLst/>
            </a:prstGeom>
            <a:noFill/>
          </p:spPr>
          <p:txBody>
            <a:bodyPr wrap="none" rtlCol="0">
              <a:spAutoFit/>
            </a:bodyPr>
            <a:lstStyle/>
            <a:p>
              <a:r>
                <a:rPr lang="en-US" altLang="zh-CN" sz="1600" dirty="0"/>
                <a:t>1</a:t>
              </a:r>
              <a:endParaRPr lang="zh-CN" altLang="en-US" sz="1600" dirty="0"/>
            </a:p>
          </p:txBody>
        </p:sp>
        <p:sp>
          <p:nvSpPr>
            <p:cNvPr id="19" name="文本框 18">
              <a:extLst>
                <a:ext uri="{FF2B5EF4-FFF2-40B4-BE49-F238E27FC236}">
                  <a16:creationId xmlns:a16="http://schemas.microsoft.com/office/drawing/2014/main" id="{A91E3780-135F-4EFA-8EC4-EB2AAE683182}"/>
                </a:ext>
              </a:extLst>
            </p:cNvPr>
            <p:cNvSpPr txBox="1"/>
            <p:nvPr/>
          </p:nvSpPr>
          <p:spPr>
            <a:xfrm>
              <a:off x="5511035" y="4776480"/>
              <a:ext cx="298480" cy="338554"/>
            </a:xfrm>
            <a:prstGeom prst="rect">
              <a:avLst/>
            </a:prstGeom>
            <a:noFill/>
          </p:spPr>
          <p:txBody>
            <a:bodyPr wrap="none" rtlCol="0">
              <a:spAutoFit/>
            </a:bodyPr>
            <a:lstStyle/>
            <a:p>
              <a:r>
                <a:rPr lang="en-US" altLang="zh-CN" sz="1600" dirty="0"/>
                <a:t>2</a:t>
              </a:r>
              <a:endParaRPr lang="zh-CN" altLang="en-US" sz="1600" dirty="0"/>
            </a:p>
          </p:txBody>
        </p:sp>
        <p:sp>
          <p:nvSpPr>
            <p:cNvPr id="20" name="文本框 19">
              <a:extLst>
                <a:ext uri="{FF2B5EF4-FFF2-40B4-BE49-F238E27FC236}">
                  <a16:creationId xmlns:a16="http://schemas.microsoft.com/office/drawing/2014/main" id="{9DBB51A2-8C44-4E9F-829B-D99EFE324043}"/>
                </a:ext>
              </a:extLst>
            </p:cNvPr>
            <p:cNvSpPr txBox="1"/>
            <p:nvPr/>
          </p:nvSpPr>
          <p:spPr>
            <a:xfrm>
              <a:off x="6701503" y="4776480"/>
              <a:ext cx="298480" cy="338554"/>
            </a:xfrm>
            <a:prstGeom prst="rect">
              <a:avLst/>
            </a:prstGeom>
            <a:noFill/>
          </p:spPr>
          <p:txBody>
            <a:bodyPr wrap="none" rtlCol="0">
              <a:spAutoFit/>
            </a:bodyPr>
            <a:lstStyle/>
            <a:p>
              <a:r>
                <a:rPr lang="en-US" altLang="zh-CN" sz="1600" dirty="0"/>
                <a:t>3</a:t>
              </a:r>
              <a:endParaRPr lang="zh-CN" altLang="en-US" sz="1600" dirty="0"/>
            </a:p>
          </p:txBody>
        </p:sp>
        <p:sp>
          <p:nvSpPr>
            <p:cNvPr id="21" name="文本框 20">
              <a:extLst>
                <a:ext uri="{FF2B5EF4-FFF2-40B4-BE49-F238E27FC236}">
                  <a16:creationId xmlns:a16="http://schemas.microsoft.com/office/drawing/2014/main" id="{CCF4DE99-648E-4608-8838-09E2B4FF1CA7}"/>
                </a:ext>
              </a:extLst>
            </p:cNvPr>
            <p:cNvSpPr txBox="1"/>
            <p:nvPr/>
          </p:nvSpPr>
          <p:spPr>
            <a:xfrm>
              <a:off x="5202994" y="5199914"/>
              <a:ext cx="298480" cy="338554"/>
            </a:xfrm>
            <a:prstGeom prst="rect">
              <a:avLst/>
            </a:prstGeom>
            <a:noFill/>
          </p:spPr>
          <p:txBody>
            <a:bodyPr wrap="none" rtlCol="0">
              <a:spAutoFit/>
            </a:bodyPr>
            <a:lstStyle/>
            <a:p>
              <a:r>
                <a:rPr lang="en-US" altLang="zh-CN" sz="1600" dirty="0"/>
                <a:t>4</a:t>
              </a:r>
              <a:endParaRPr lang="zh-CN" altLang="en-US" sz="1600" dirty="0"/>
            </a:p>
          </p:txBody>
        </p:sp>
        <p:sp>
          <p:nvSpPr>
            <p:cNvPr id="22" name="文本框 21">
              <a:extLst>
                <a:ext uri="{FF2B5EF4-FFF2-40B4-BE49-F238E27FC236}">
                  <a16:creationId xmlns:a16="http://schemas.microsoft.com/office/drawing/2014/main" id="{8DC26A9F-889F-4F07-87D6-D964C48404DB}"/>
                </a:ext>
              </a:extLst>
            </p:cNvPr>
            <p:cNvSpPr txBox="1"/>
            <p:nvPr/>
          </p:nvSpPr>
          <p:spPr>
            <a:xfrm>
              <a:off x="7152077" y="5199914"/>
              <a:ext cx="320922" cy="338554"/>
            </a:xfrm>
            <a:prstGeom prst="rect">
              <a:avLst/>
            </a:prstGeom>
            <a:noFill/>
          </p:spPr>
          <p:txBody>
            <a:bodyPr wrap="none" rtlCol="0">
              <a:spAutoFit/>
            </a:bodyPr>
            <a:lstStyle/>
            <a:p>
              <a:r>
                <a:rPr lang="en-US" altLang="zh-CN" sz="1600" dirty="0"/>
                <a:t>K</a:t>
              </a:r>
              <a:endParaRPr lang="zh-CN" altLang="en-US" sz="1600" dirty="0"/>
            </a:p>
          </p:txBody>
        </p:sp>
      </p:grpSp>
    </p:spTree>
    <p:extLst>
      <p:ext uri="{BB962C8B-B14F-4D97-AF65-F5344CB8AC3E}">
        <p14:creationId xmlns:p14="http://schemas.microsoft.com/office/powerpoint/2010/main" val="272074576"/>
      </p:ext>
    </p:extLst>
  </p:cSld>
  <p:clrMapOvr>
    <a:masterClrMapping/>
  </p:clrMapOvr>
  <p:transition spd="slow">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CB214D-96D8-40A8-AB75-E528E713E0D3}"/>
              </a:ext>
            </a:extLst>
          </p:cNvPr>
          <p:cNvSpPr>
            <a:spLocks noGrp="1"/>
          </p:cNvSpPr>
          <p:nvPr>
            <p:ph type="title"/>
          </p:nvPr>
        </p:nvSpPr>
        <p:spPr>
          <a:xfrm>
            <a:off x="838200" y="365125"/>
            <a:ext cx="10515600" cy="1325563"/>
          </a:xfrm>
        </p:spPr>
        <p:txBody>
          <a:bodyPr/>
          <a:lstStyle/>
          <a:p>
            <a:r>
              <a:rPr lang="en-US" altLang="zh-CN" dirty="0">
                <a:solidFill>
                  <a:schemeClr val="accent1"/>
                </a:solidFill>
                <a:effectLst>
                  <a:outerShdw blurRad="38100" dist="25400" dir="5400000" algn="ctr" rotWithShape="0">
                    <a:srgbClr val="6E747A">
                      <a:alpha val="43000"/>
                    </a:srgbClr>
                  </a:outerShdw>
                </a:effectLst>
              </a:rPr>
              <a:t>example</a:t>
            </a:r>
            <a:endParaRPr lang="zh-CN" altLang="en-US" dirty="0">
              <a:solidFill>
                <a:schemeClr val="accent1"/>
              </a:solidFill>
              <a:effectLst>
                <a:outerShdw blurRad="38100" dist="25400" dir="5400000" algn="ctr" rotWithShape="0">
                  <a:srgbClr val="6E747A">
                    <a:alpha val="43000"/>
                  </a:srgbClr>
                </a:outerShdw>
              </a:effectLst>
            </a:endParaRPr>
          </a:p>
        </p:txBody>
      </p:sp>
      <p:pic>
        <p:nvPicPr>
          <p:cNvPr id="4" name="图片 3">
            <a:extLst>
              <a:ext uri="{FF2B5EF4-FFF2-40B4-BE49-F238E27FC236}">
                <a16:creationId xmlns:a16="http://schemas.microsoft.com/office/drawing/2014/main" id="{A3F7526C-32FD-40D6-8D52-445D1EAE2684}"/>
              </a:ext>
            </a:extLst>
          </p:cNvPr>
          <p:cNvPicPr>
            <a:picLocks noChangeAspect="1"/>
          </p:cNvPicPr>
          <p:nvPr/>
        </p:nvPicPr>
        <p:blipFill>
          <a:blip r:embed="rId2"/>
          <a:stretch>
            <a:fillRect/>
          </a:stretch>
        </p:blipFill>
        <p:spPr>
          <a:xfrm>
            <a:off x="282615" y="1690688"/>
            <a:ext cx="7029450" cy="4210050"/>
          </a:xfrm>
          <a:prstGeom prst="rect">
            <a:avLst/>
          </a:prstGeom>
        </p:spPr>
      </p:pic>
      <p:sp>
        <p:nvSpPr>
          <p:cNvPr id="5" name="矩形 4">
            <a:extLst>
              <a:ext uri="{FF2B5EF4-FFF2-40B4-BE49-F238E27FC236}">
                <a16:creationId xmlns:a16="http://schemas.microsoft.com/office/drawing/2014/main" id="{413F4513-2087-42B0-9E74-AA3864078F29}"/>
              </a:ext>
            </a:extLst>
          </p:cNvPr>
          <p:cNvSpPr/>
          <p:nvPr/>
        </p:nvSpPr>
        <p:spPr>
          <a:xfrm>
            <a:off x="7411534" y="1376423"/>
            <a:ext cx="3842796" cy="4893647"/>
          </a:xfrm>
          <a:prstGeom prst="rect">
            <a:avLst/>
          </a:prstGeom>
        </p:spPr>
        <p:txBody>
          <a:bodyPr wrap="square">
            <a:spAutoFit/>
          </a:bodyPr>
          <a:lstStyle/>
          <a:p>
            <a:r>
              <a:rPr lang="zh-CN" altLang="en-US" sz="2400" dirty="0">
                <a:latin typeface="微软雅黑" panose="020B0503020204020204" pitchFamily="34" charset="-122"/>
                <a:ea typeface="微软雅黑" panose="020B0503020204020204" pitchFamily="34" charset="-122"/>
              </a:rPr>
              <a:t>    “骰子”可能不是均匀的，每个主题的概率不一定一样，主题下每个词的概率也不一定一样。</a:t>
            </a:r>
            <a:endParaRPr lang="en-US" altLang="zh-CN" sz="2400" dirty="0">
              <a:latin typeface="微软雅黑" panose="020B0503020204020204" pitchFamily="34" charset="-122"/>
              <a:ea typeface="微软雅黑" panose="020B0503020204020204" pitchFamily="34" charset="-122"/>
            </a:endParaRPr>
          </a:p>
          <a:p>
            <a:r>
              <a:rPr lang="zh-CN" altLang="en-US" sz="2400" dirty="0">
                <a:latin typeface="微软雅黑" panose="020B0503020204020204" pitchFamily="34" charset="-122"/>
                <a:ea typeface="微软雅黑" panose="020B0503020204020204" pitchFamily="34" charset="-122"/>
              </a:rPr>
              <a:t>      把各个主题</a:t>
            </a:r>
            <a:r>
              <a:rPr lang="en-US" altLang="zh-CN" sz="2400" dirty="0">
                <a:latin typeface="微软雅黑" panose="020B0503020204020204" pitchFamily="34" charset="-122"/>
                <a:ea typeface="微软雅黑" panose="020B0503020204020204" pitchFamily="34" charset="-122"/>
              </a:rPr>
              <a:t>z</a:t>
            </a:r>
            <a:r>
              <a:rPr lang="zh-CN" altLang="en-US" sz="2400" dirty="0">
                <a:latin typeface="微软雅黑" panose="020B0503020204020204" pitchFamily="34" charset="-122"/>
                <a:ea typeface="微软雅黑" panose="020B0503020204020204" pitchFamily="34" charset="-122"/>
              </a:rPr>
              <a:t>在文档</a:t>
            </a:r>
            <a:r>
              <a:rPr lang="en-US" altLang="zh-CN" sz="2400" dirty="0">
                <a:latin typeface="微软雅黑" panose="020B0503020204020204" pitchFamily="34" charset="-122"/>
                <a:ea typeface="微软雅黑" panose="020B0503020204020204" pitchFamily="34" charset="-122"/>
              </a:rPr>
              <a:t>d</a:t>
            </a:r>
            <a:r>
              <a:rPr lang="zh-CN" altLang="en-US" sz="2400" dirty="0">
                <a:latin typeface="微软雅黑" panose="020B0503020204020204" pitchFamily="34" charset="-122"/>
                <a:ea typeface="微软雅黑" panose="020B0503020204020204" pitchFamily="34" charset="-122"/>
              </a:rPr>
              <a:t>中出现的概率分布称之为</a:t>
            </a:r>
            <a:r>
              <a:rPr lang="zh-CN" altLang="en-US" sz="2400" i="1" dirty="0">
                <a:solidFill>
                  <a:srgbClr val="FF0000"/>
                </a:solidFill>
                <a:latin typeface="微软雅黑" panose="020B0503020204020204" pitchFamily="34" charset="-122"/>
                <a:ea typeface="微软雅黑" panose="020B0503020204020204" pitchFamily="34" charset="-122"/>
              </a:rPr>
              <a:t>主题分布</a:t>
            </a:r>
            <a:r>
              <a:rPr lang="zh-CN" altLang="en-US" sz="2400" dirty="0">
                <a:latin typeface="微软雅黑" panose="020B0503020204020204" pitchFamily="34" charset="-122"/>
                <a:ea typeface="微软雅黑" panose="020B0503020204020204" pitchFamily="34" charset="-122"/>
              </a:rPr>
              <a:t>。</a:t>
            </a:r>
            <a:endParaRPr lang="en-US" altLang="zh-CN" sz="2400" dirty="0">
              <a:latin typeface="微软雅黑" panose="020B0503020204020204" pitchFamily="34" charset="-122"/>
              <a:ea typeface="微软雅黑" panose="020B0503020204020204" pitchFamily="34" charset="-122"/>
            </a:endParaRPr>
          </a:p>
          <a:p>
            <a:r>
              <a:rPr lang="zh-CN" altLang="en-US" sz="2400" dirty="0">
                <a:latin typeface="微软雅黑" panose="020B0503020204020204" pitchFamily="34" charset="-122"/>
                <a:ea typeface="微软雅黑" panose="020B0503020204020204" pitchFamily="34" charset="-122"/>
              </a:rPr>
              <a:t>      把各个词语</a:t>
            </a:r>
            <a:r>
              <a:rPr lang="en-US" altLang="zh-CN" sz="2400" dirty="0">
                <a:latin typeface="微软雅黑" panose="020B0503020204020204" pitchFamily="34" charset="-122"/>
                <a:ea typeface="微软雅黑" panose="020B0503020204020204" pitchFamily="34" charset="-122"/>
              </a:rPr>
              <a:t>w</a:t>
            </a:r>
            <a:r>
              <a:rPr lang="zh-CN" altLang="en-US" sz="2400" dirty="0">
                <a:latin typeface="微软雅黑" panose="020B0503020204020204" pitchFamily="34" charset="-122"/>
                <a:ea typeface="微软雅黑" panose="020B0503020204020204" pitchFamily="34" charset="-122"/>
              </a:rPr>
              <a:t>在主题</a:t>
            </a:r>
            <a:r>
              <a:rPr lang="en-US" altLang="zh-CN" sz="2400" dirty="0">
                <a:latin typeface="微软雅黑" panose="020B0503020204020204" pitchFamily="34" charset="-122"/>
                <a:ea typeface="微软雅黑" panose="020B0503020204020204" pitchFamily="34" charset="-122"/>
              </a:rPr>
              <a:t>z</a:t>
            </a:r>
            <a:r>
              <a:rPr lang="zh-CN" altLang="en-US" sz="2400" dirty="0">
                <a:latin typeface="微软雅黑" panose="020B0503020204020204" pitchFamily="34" charset="-122"/>
                <a:ea typeface="微软雅黑" panose="020B0503020204020204" pitchFamily="34" charset="-122"/>
              </a:rPr>
              <a:t>下出现的概率分布称之为</a:t>
            </a:r>
            <a:r>
              <a:rPr lang="zh-CN" altLang="en-US" sz="2400" i="1" dirty="0">
                <a:solidFill>
                  <a:srgbClr val="FF0000"/>
                </a:solidFill>
                <a:latin typeface="微软雅黑" panose="020B0503020204020204" pitchFamily="34" charset="-122"/>
                <a:ea typeface="微软雅黑" panose="020B0503020204020204" pitchFamily="34" charset="-122"/>
              </a:rPr>
              <a:t>词分布</a:t>
            </a:r>
            <a:endParaRPr lang="en-US" altLang="zh-CN" sz="2400" i="1" dirty="0">
              <a:solidFill>
                <a:srgbClr val="FF0000"/>
              </a:solidFill>
              <a:latin typeface="微软雅黑" panose="020B0503020204020204" pitchFamily="34" charset="-122"/>
              <a:ea typeface="微软雅黑" panose="020B0503020204020204" pitchFamily="34" charset="-122"/>
            </a:endParaRPr>
          </a:p>
          <a:p>
            <a:r>
              <a:rPr lang="zh-CN" altLang="en-US" sz="2400" dirty="0">
                <a:latin typeface="微软雅黑" panose="020B0503020204020204" pitchFamily="34" charset="-122"/>
                <a:ea typeface="微软雅黑" panose="020B0503020204020204" pitchFamily="34" charset="-122"/>
              </a:rPr>
              <a:t>       在</a:t>
            </a:r>
            <a:r>
              <a:rPr lang="en-US" altLang="zh-CN" sz="2400" dirty="0">
                <a:latin typeface="微软雅黑" panose="020B0503020204020204" pitchFamily="34" charset="-122"/>
                <a:ea typeface="微软雅黑" panose="020B0503020204020204" pitchFamily="34" charset="-122"/>
              </a:rPr>
              <a:t>PLSA</a:t>
            </a:r>
            <a:r>
              <a:rPr lang="zh-CN" altLang="en-US" sz="2400" dirty="0">
                <a:latin typeface="微软雅黑" panose="020B0503020204020204" pitchFamily="34" charset="-122"/>
                <a:ea typeface="微软雅黑" panose="020B0503020204020204" pitchFamily="34" charset="-122"/>
              </a:rPr>
              <a:t>模型中，我们需要做的就是如何求出这两个概率。</a:t>
            </a:r>
            <a:endParaRPr lang="en-US" altLang="zh-CN" sz="2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108526713"/>
      </p:ext>
    </p:extLst>
  </p:cSld>
  <p:clrMapOvr>
    <a:masterClrMapping/>
  </p:clrMapOvr>
  <p:transition spd="slow">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348D4D23-4462-434C-9DFF-24D1490DA8BD}"/>
              </a:ext>
            </a:extLst>
          </p:cNvPr>
          <p:cNvSpPr>
            <a:spLocks noGrp="1"/>
          </p:cNvSpPr>
          <p:nvPr>
            <p:ph idx="1"/>
          </p:nvPr>
        </p:nvSpPr>
        <p:spPr>
          <a:xfrm>
            <a:off x="838200" y="931998"/>
            <a:ext cx="10515600" cy="5794191"/>
          </a:xfrm>
        </p:spPr>
        <p:txBody>
          <a:bodyPr/>
          <a:lstStyle/>
          <a:p>
            <a:endParaRPr lang="zh-CN" altLang="en-US" dirty="0"/>
          </a:p>
        </p:txBody>
      </p:sp>
      <p:pic>
        <p:nvPicPr>
          <p:cNvPr id="5" name="图片 4">
            <a:extLst>
              <a:ext uri="{FF2B5EF4-FFF2-40B4-BE49-F238E27FC236}">
                <a16:creationId xmlns:a16="http://schemas.microsoft.com/office/drawing/2014/main" id="{3884011E-2EB3-40AA-BFD6-ED48A7741890}"/>
              </a:ext>
            </a:extLst>
          </p:cNvPr>
          <p:cNvPicPr>
            <a:picLocks noChangeAspect="1"/>
          </p:cNvPicPr>
          <p:nvPr/>
        </p:nvPicPr>
        <p:blipFill>
          <a:blip r:embed="rId3"/>
          <a:stretch>
            <a:fillRect/>
          </a:stretch>
        </p:blipFill>
        <p:spPr>
          <a:xfrm>
            <a:off x="2794322" y="1382354"/>
            <a:ext cx="5962650" cy="1162050"/>
          </a:xfrm>
          <a:prstGeom prst="rect">
            <a:avLst/>
          </a:prstGeom>
        </p:spPr>
      </p:pic>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B789C60D-2E0A-4117-A70D-51CB174FF127}"/>
                  </a:ext>
                </a:extLst>
              </p:cNvPr>
              <p:cNvSpPr/>
              <p:nvPr/>
            </p:nvSpPr>
            <p:spPr>
              <a:xfrm>
                <a:off x="1492410" y="4042898"/>
                <a:ext cx="6096000" cy="1783886"/>
              </a:xfrm>
              <a:prstGeom prst="rect">
                <a:avLst/>
              </a:prstGeom>
            </p:spPr>
            <p:txBody>
              <a:bodyPr>
                <a:spAutoFit/>
              </a:bodyPr>
              <a:lstStyle/>
              <a:p>
                <a:pPr marL="285750" indent="-285750">
                  <a:lnSpc>
                    <a:spcPct val="150000"/>
                  </a:lnSpc>
                  <a:buFont typeface="Arial" panose="020B0604020202020204" pitchFamily="34" charset="0"/>
                  <a:buChar char="•"/>
                </a:pPr>
                <a14:m>
                  <m:oMath xmlns:m="http://schemas.openxmlformats.org/officeDocument/2006/math">
                    <m:r>
                      <a:rPr lang="en-US" altLang="zh-CN" i="1">
                        <a:latin typeface="Cambria Math" panose="02040503050406030204" pitchFamily="18" charset="0"/>
                      </a:rPr>
                      <m:t>𝑃</m:t>
                    </m:r>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𝑑</m:t>
                        </m:r>
                      </m:e>
                      <m:sub>
                        <m:r>
                          <a:rPr lang="en-US" altLang="zh-CN" i="1">
                            <a:latin typeface="Cambria Math" panose="02040503050406030204" pitchFamily="18" charset="0"/>
                          </a:rPr>
                          <m:t>𝑖</m:t>
                        </m:r>
                      </m:sub>
                    </m:sSub>
                    <m:r>
                      <a:rPr lang="en-US" altLang="zh-CN" i="1">
                        <a:latin typeface="Cambria Math" panose="02040503050406030204" pitchFamily="18" charset="0"/>
                      </a:rPr>
                      <m:t>)</m:t>
                    </m:r>
                  </m:oMath>
                </a14:m>
                <a:r>
                  <a:rPr lang="zh-CN" altLang="en-US" dirty="0"/>
                  <a:t>：表示词在文档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𝑑</m:t>
                        </m:r>
                      </m:e>
                      <m:sub>
                        <m:r>
                          <a:rPr lang="en-US" altLang="zh-CN" i="1">
                            <a:latin typeface="Cambria Math" panose="02040503050406030204" pitchFamily="18" charset="0"/>
                          </a:rPr>
                          <m:t>𝑖</m:t>
                        </m:r>
                      </m:sub>
                    </m:sSub>
                  </m:oMath>
                </a14:m>
                <a:r>
                  <a:rPr lang="zh-CN" altLang="en-US" dirty="0"/>
                  <a:t>中出现的概率</a:t>
                </a:r>
                <a:endParaRPr lang="en-US" altLang="zh-CN" dirty="0"/>
              </a:p>
              <a:p>
                <a:pPr marL="285750" indent="-285750">
                  <a:lnSpc>
                    <a:spcPct val="150000"/>
                  </a:lnSpc>
                  <a:buFont typeface="Arial" panose="020B0604020202020204" pitchFamily="34" charset="0"/>
                  <a:buChar char="•"/>
                </a:pPr>
                <a14:m>
                  <m:oMath xmlns:m="http://schemas.openxmlformats.org/officeDocument/2006/math">
                    <m:r>
                      <a:rPr lang="en-US" altLang="zh-CN" i="1">
                        <a:latin typeface="Cambria Math" panose="02040503050406030204" pitchFamily="18" charset="0"/>
                      </a:rPr>
                      <m:t>𝑃</m:t>
                    </m:r>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𝑧</m:t>
                        </m:r>
                      </m:e>
                      <m:sub>
                        <m:r>
                          <a:rPr lang="en-US" altLang="zh-CN" i="1">
                            <a:latin typeface="Cambria Math" panose="02040503050406030204" pitchFamily="18" charset="0"/>
                          </a:rPr>
                          <m:t>𝑘</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𝑑</m:t>
                        </m:r>
                      </m:e>
                      <m:sub>
                        <m:r>
                          <a:rPr lang="en-US" altLang="zh-CN" i="1">
                            <a:latin typeface="Cambria Math" panose="02040503050406030204" pitchFamily="18" charset="0"/>
                          </a:rPr>
                          <m:t>𝑖</m:t>
                        </m:r>
                      </m:sub>
                    </m:sSub>
                    <m:r>
                      <a:rPr lang="en-US" altLang="zh-CN" i="1">
                        <a:latin typeface="Cambria Math" panose="02040503050406030204" pitchFamily="18" charset="0"/>
                      </a:rPr>
                      <m:t>)</m:t>
                    </m:r>
                  </m:oMath>
                </a14:m>
                <a:r>
                  <a:rPr lang="zh-CN" altLang="en-US" dirty="0"/>
                  <a:t>：表示某个主题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𝑧</m:t>
                        </m:r>
                      </m:e>
                      <m:sub>
                        <m:r>
                          <a:rPr lang="en-US" altLang="zh-CN" i="1">
                            <a:latin typeface="Cambria Math" panose="02040503050406030204" pitchFamily="18" charset="0"/>
                          </a:rPr>
                          <m:t>𝑘</m:t>
                        </m:r>
                      </m:sub>
                    </m:sSub>
                  </m:oMath>
                </a14:m>
                <a:r>
                  <a:rPr lang="zh-CN" altLang="en-US" dirty="0"/>
                  <a:t>在给定文档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𝑑</m:t>
                        </m:r>
                      </m:e>
                      <m:sub>
                        <m:r>
                          <a:rPr lang="en-US" altLang="zh-CN" i="1">
                            <a:latin typeface="Cambria Math" panose="02040503050406030204" pitchFamily="18" charset="0"/>
                          </a:rPr>
                          <m:t>𝑖</m:t>
                        </m:r>
                      </m:sub>
                    </m:sSub>
                  </m:oMath>
                </a14:m>
                <a:r>
                  <a:rPr lang="en-US" altLang="zh-CN" dirty="0"/>
                  <a:t> </a:t>
                </a:r>
                <a:r>
                  <a:rPr lang="zh-CN" altLang="en-US" dirty="0"/>
                  <a:t>下出现的概率</a:t>
                </a:r>
                <a:endParaRPr lang="en-US" altLang="zh-CN" dirty="0"/>
              </a:p>
              <a:p>
                <a:pPr marL="285750" indent="-285750">
                  <a:lnSpc>
                    <a:spcPct val="150000"/>
                  </a:lnSpc>
                  <a:buFont typeface="Arial" panose="020B0604020202020204" pitchFamily="34" charset="0"/>
                  <a:buChar char="•"/>
                </a:pPr>
                <a14:m>
                  <m:oMath xmlns:m="http://schemas.openxmlformats.org/officeDocument/2006/math">
                    <m:r>
                      <a:rPr lang="en-US" altLang="zh-CN" i="1">
                        <a:latin typeface="Cambria Math" panose="02040503050406030204" pitchFamily="18" charset="0"/>
                      </a:rPr>
                      <m:t>𝑃</m:t>
                    </m:r>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𝑤</m:t>
                        </m:r>
                      </m:e>
                      <m:sub>
                        <m:r>
                          <a:rPr lang="en-US" altLang="zh-CN" i="1">
                            <a:latin typeface="Cambria Math" panose="02040503050406030204" pitchFamily="18" charset="0"/>
                          </a:rPr>
                          <m:t>𝑗</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𝑧</m:t>
                        </m:r>
                      </m:e>
                      <m:sub>
                        <m:r>
                          <a:rPr lang="en-US" altLang="zh-CN" i="1">
                            <a:latin typeface="Cambria Math" panose="02040503050406030204" pitchFamily="18" charset="0"/>
                          </a:rPr>
                          <m:t>𝑘</m:t>
                        </m:r>
                      </m:sub>
                    </m:sSub>
                    <m:r>
                      <a:rPr lang="en-US" altLang="zh-CN" i="1">
                        <a:latin typeface="Cambria Math" panose="02040503050406030204" pitchFamily="18" charset="0"/>
                      </a:rPr>
                      <m:t>)</m:t>
                    </m:r>
                  </m:oMath>
                </a14:m>
                <a:r>
                  <a:rPr lang="zh-CN" altLang="en-US" dirty="0"/>
                  <a:t>：</a:t>
                </a:r>
                <a:r>
                  <a:rPr lang="en-US" altLang="zh-CN" dirty="0"/>
                  <a:t> </a:t>
                </a:r>
                <a:r>
                  <a:rPr lang="zh-CN" altLang="en-US" dirty="0"/>
                  <a:t>表示某个词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𝑤</m:t>
                        </m:r>
                      </m:e>
                      <m:sub>
                        <m:r>
                          <a:rPr lang="en-US" altLang="zh-CN" i="1">
                            <a:latin typeface="Cambria Math" panose="02040503050406030204" pitchFamily="18" charset="0"/>
                          </a:rPr>
                          <m:t>𝑗</m:t>
                        </m:r>
                      </m:sub>
                    </m:sSub>
                  </m:oMath>
                </a14:m>
                <a:r>
                  <a:rPr lang="zh-CN" altLang="en-US" dirty="0"/>
                  <a:t>在给定主题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𝑧</m:t>
                        </m:r>
                      </m:e>
                      <m:sub>
                        <m:r>
                          <a:rPr lang="en-US" altLang="zh-CN" i="1">
                            <a:latin typeface="Cambria Math" panose="02040503050406030204" pitchFamily="18" charset="0"/>
                          </a:rPr>
                          <m:t>𝑘</m:t>
                        </m:r>
                      </m:sub>
                    </m:sSub>
                  </m:oMath>
                </a14:m>
                <a:r>
                  <a:rPr lang="zh-CN" altLang="en-US" dirty="0"/>
                  <a:t>下出现的概率</a:t>
                </a:r>
                <a:endParaRPr lang="en-US" altLang="zh-CN" dirty="0"/>
              </a:p>
              <a:p>
                <a:pPr marL="285750" indent="-285750">
                  <a:lnSpc>
                    <a:spcPct val="150000"/>
                  </a:lnSpc>
                  <a:buFont typeface="Arial" panose="020B0604020202020204" pitchFamily="34" charset="0"/>
                  <a:buChar char="•"/>
                </a:pPr>
                <a14:m>
                  <m:oMath xmlns:m="http://schemas.openxmlformats.org/officeDocument/2006/math">
                    <m:r>
                      <a:rPr lang="en-US" altLang="zh-CN" i="1">
                        <a:latin typeface="Cambria Math" panose="02040503050406030204" pitchFamily="18" charset="0"/>
                      </a:rPr>
                      <m:t>𝑃</m:t>
                    </m:r>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𝑤</m:t>
                        </m:r>
                      </m:e>
                      <m:sub>
                        <m:r>
                          <a:rPr lang="en-US" altLang="zh-CN" i="1">
                            <a:latin typeface="Cambria Math" panose="02040503050406030204" pitchFamily="18" charset="0"/>
                          </a:rPr>
                          <m:t>𝑗</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𝑑</m:t>
                        </m:r>
                      </m:e>
                      <m:sub>
                        <m:r>
                          <a:rPr lang="en-US" altLang="zh-CN" i="1">
                            <a:latin typeface="Cambria Math" panose="02040503050406030204" pitchFamily="18" charset="0"/>
                          </a:rPr>
                          <m:t>𝑖</m:t>
                        </m:r>
                      </m:sub>
                    </m:sSub>
                    <m:r>
                      <a:rPr lang="en-US" altLang="zh-CN" i="1">
                        <a:latin typeface="Cambria Math" panose="02040503050406030204" pitchFamily="18" charset="0"/>
                      </a:rPr>
                      <m:t>)</m:t>
                    </m:r>
                  </m:oMath>
                </a14:m>
                <a:r>
                  <a:rPr lang="zh-CN" altLang="en-US" dirty="0"/>
                  <a:t>：</a:t>
                </a:r>
                <a:r>
                  <a:rPr lang="en-US" altLang="zh-CN" dirty="0"/>
                  <a:t> </a:t>
                </a:r>
                <a:r>
                  <a:rPr lang="zh-CN" altLang="en-US" dirty="0"/>
                  <a:t>表示某个词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𝑤</m:t>
                        </m:r>
                      </m:e>
                      <m:sub>
                        <m:r>
                          <a:rPr lang="en-US" altLang="zh-CN" i="1">
                            <a:latin typeface="Cambria Math" panose="02040503050406030204" pitchFamily="18" charset="0"/>
                          </a:rPr>
                          <m:t>𝑗</m:t>
                        </m:r>
                      </m:sub>
                    </m:sSub>
                  </m:oMath>
                </a14:m>
                <a:r>
                  <a:rPr lang="zh-CN" altLang="en-US" dirty="0"/>
                  <a:t>在给定文档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𝑑</m:t>
                        </m:r>
                      </m:e>
                      <m:sub>
                        <m:r>
                          <a:rPr lang="en-US" altLang="zh-CN" i="1">
                            <a:latin typeface="Cambria Math" panose="02040503050406030204" pitchFamily="18" charset="0"/>
                          </a:rPr>
                          <m:t>𝑖</m:t>
                        </m:r>
                      </m:sub>
                    </m:sSub>
                  </m:oMath>
                </a14:m>
                <a:r>
                  <a:rPr lang="zh-CN" altLang="en-US" dirty="0"/>
                  <a:t>下出现的概率</a:t>
                </a:r>
                <a:endParaRPr lang="en-US" altLang="zh-CN" dirty="0"/>
              </a:p>
            </p:txBody>
          </p:sp>
        </mc:Choice>
        <mc:Fallback xmlns="">
          <p:sp>
            <p:nvSpPr>
              <p:cNvPr id="6" name="矩形 5">
                <a:extLst>
                  <a:ext uri="{FF2B5EF4-FFF2-40B4-BE49-F238E27FC236}">
                    <a16:creationId xmlns:a16="http://schemas.microsoft.com/office/drawing/2014/main" id="{B789C60D-2E0A-4117-A70D-51CB174FF127}"/>
                  </a:ext>
                </a:extLst>
              </p:cNvPr>
              <p:cNvSpPr>
                <a:spLocks noRot="1" noChangeAspect="1" noMove="1" noResize="1" noEditPoints="1" noAdjustHandles="1" noChangeArrowheads="1" noChangeShapeType="1" noTextEdit="1"/>
              </p:cNvSpPr>
              <p:nvPr/>
            </p:nvSpPr>
            <p:spPr>
              <a:xfrm>
                <a:off x="1492410" y="4042898"/>
                <a:ext cx="6096000" cy="1783886"/>
              </a:xfrm>
              <a:prstGeom prst="rect">
                <a:avLst/>
              </a:prstGeom>
              <a:blipFill>
                <a:blip r:embed="rId4"/>
                <a:stretch>
                  <a:fillRect l="-700" r="-100" b="-2389"/>
                </a:stretch>
              </a:blipFill>
            </p:spPr>
            <p:txBody>
              <a:bodyPr/>
              <a:lstStyle/>
              <a:p>
                <a:r>
                  <a:rPr lang="zh-CN" altLang="en-US">
                    <a:noFill/>
                  </a:rPr>
                  <a:t> </a:t>
                </a:r>
              </a:p>
            </p:txBody>
          </p:sp>
        </mc:Fallback>
      </mc:AlternateContent>
      <p:sp>
        <p:nvSpPr>
          <p:cNvPr id="8" name="矩形 7">
            <a:extLst>
              <a:ext uri="{FF2B5EF4-FFF2-40B4-BE49-F238E27FC236}">
                <a16:creationId xmlns:a16="http://schemas.microsoft.com/office/drawing/2014/main" id="{8191BCB7-AA4B-43EA-9CA2-8B8F4F4E7656}"/>
              </a:ext>
            </a:extLst>
          </p:cNvPr>
          <p:cNvSpPr/>
          <p:nvPr/>
        </p:nvSpPr>
        <p:spPr>
          <a:xfrm>
            <a:off x="1492410" y="2692036"/>
            <a:ext cx="6096000" cy="1289905"/>
          </a:xfrm>
          <a:prstGeom prst="rect">
            <a:avLst/>
          </a:prstGeom>
        </p:spPr>
        <p:txBody>
          <a:bodyPr>
            <a:spAutoFit/>
          </a:bodyPr>
          <a:lstStyle/>
          <a:p>
            <a:pPr marL="285750" indent="-285750">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sym typeface="Arial" panose="020B0604020202020204" pitchFamily="34" charset="0"/>
              </a:rPr>
              <a:t>节点 </a:t>
            </a:r>
            <a:r>
              <a:rPr lang="en-US" altLang="zh-CN" dirty="0">
                <a:latin typeface="微软雅黑" panose="020B0503020204020204" pitchFamily="34" charset="-122"/>
                <a:ea typeface="微软雅黑" panose="020B0503020204020204" pitchFamily="34" charset="-122"/>
                <a:sym typeface="Arial" panose="020B0604020202020204" pitchFamily="34" charset="0"/>
              </a:rPr>
              <a:t>d </a:t>
            </a:r>
            <a:r>
              <a:rPr lang="zh-CN" altLang="en-US" dirty="0">
                <a:latin typeface="微软雅黑" panose="020B0503020204020204" pitchFamily="34" charset="-122"/>
                <a:ea typeface="微软雅黑" panose="020B0503020204020204" pitchFamily="34" charset="-122"/>
                <a:sym typeface="Arial" panose="020B0604020202020204" pitchFamily="34" charset="0"/>
              </a:rPr>
              <a:t>和 </a:t>
            </a:r>
            <a:r>
              <a:rPr lang="en-US" altLang="zh-CN" dirty="0">
                <a:latin typeface="微软雅黑" panose="020B0503020204020204" pitchFamily="34" charset="-122"/>
                <a:ea typeface="微软雅黑" panose="020B0503020204020204" pitchFamily="34" charset="-122"/>
                <a:sym typeface="Arial" panose="020B0604020202020204" pitchFamily="34" charset="0"/>
              </a:rPr>
              <a:t>w </a:t>
            </a:r>
            <a:r>
              <a:rPr lang="zh-CN" altLang="en-US" dirty="0">
                <a:latin typeface="微软雅黑" panose="020B0503020204020204" pitchFamily="34" charset="-122"/>
                <a:ea typeface="微软雅黑" panose="020B0503020204020204" pitchFamily="34" charset="-122"/>
                <a:sym typeface="Arial" panose="020B0604020202020204" pitchFamily="34" charset="0"/>
              </a:rPr>
              <a:t>表示我们能观察到的文档和单词</a:t>
            </a:r>
            <a:endParaRPr lang="en-US" altLang="zh-CN" dirty="0">
              <a:latin typeface="微软雅黑" panose="020B0503020204020204" pitchFamily="34" charset="-122"/>
              <a:ea typeface="微软雅黑" panose="020B0503020204020204" pitchFamily="34" charset="-122"/>
              <a:sym typeface="Arial" panose="020B0604020202020204" pitchFamily="34" charset="0"/>
            </a:endParaRPr>
          </a:p>
          <a:p>
            <a:pPr marL="285750" indent="-285750">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sym typeface="Arial" panose="020B0604020202020204" pitchFamily="34" charset="0"/>
              </a:rPr>
              <a:t>节点 </a:t>
            </a:r>
            <a:r>
              <a:rPr lang="en-US" altLang="zh-CN" dirty="0">
                <a:latin typeface="微软雅黑" panose="020B0503020204020204" pitchFamily="34" charset="-122"/>
                <a:ea typeface="微软雅黑" panose="020B0503020204020204" pitchFamily="34" charset="-122"/>
                <a:sym typeface="Arial" panose="020B0604020202020204" pitchFamily="34" charset="0"/>
              </a:rPr>
              <a:t>z </a:t>
            </a:r>
            <a:r>
              <a:rPr lang="zh-CN" altLang="en-US" dirty="0">
                <a:latin typeface="微软雅黑" panose="020B0503020204020204" pitchFamily="34" charset="-122"/>
                <a:ea typeface="微软雅黑" panose="020B0503020204020204" pitchFamily="34" charset="-122"/>
                <a:sym typeface="Arial" panose="020B0604020202020204" pitchFamily="34" charset="0"/>
              </a:rPr>
              <a:t>表示我们观察不到的隐藏变量，用来表示隐含的主题</a:t>
            </a:r>
            <a:endParaRPr lang="en-US" altLang="zh-CN" dirty="0">
              <a:latin typeface="微软雅黑" panose="020B0503020204020204" pitchFamily="34" charset="-122"/>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3292069675"/>
      </p:ext>
    </p:extLst>
  </p:cSld>
  <p:clrMapOvr>
    <a:masterClrMapping/>
  </p:clrMapOvr>
  <p:transition spd="slow">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3"/>
          <p:cNvSpPr>
            <a:spLocks noGrp="1"/>
          </p:cNvSpPr>
          <p:nvPr>
            <p:ph type="title"/>
            <p:custDataLst>
              <p:tags r:id="rId2"/>
            </p:custDataLst>
          </p:nvPr>
        </p:nvSpPr>
        <p:spPr/>
        <p:txBody>
          <a:bodyPr/>
          <a:lstStyle/>
          <a:p>
            <a:r>
              <a:rPr lang="en-US" altLang="zh-CN" dirty="0">
                <a:sym typeface="+mn-lt"/>
              </a:rPr>
              <a:t>PART 01</a:t>
            </a:r>
          </a:p>
        </p:txBody>
      </p:sp>
    </p:spTree>
    <p:custDataLst>
      <p:tags r:id="rId1"/>
    </p:custDataLst>
  </p:cSld>
  <p:clrMapOvr>
    <a:masterClrMapping/>
  </p:clrMapOvr>
  <p:transition spd="slow">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535158-D7CA-498F-A5EA-B37F4651526F}"/>
              </a:ext>
            </a:extLst>
          </p:cNvPr>
          <p:cNvSpPr>
            <a:spLocks noGrp="1"/>
          </p:cNvSpPr>
          <p:nvPr>
            <p:ph type="title"/>
          </p:nvPr>
        </p:nvSpPr>
        <p:spPr>
          <a:xfrm>
            <a:off x="838200" y="89321"/>
            <a:ext cx="10515600" cy="1325563"/>
          </a:xfrm>
        </p:spPr>
        <p:txBody>
          <a:bodyPr/>
          <a:lstStyle/>
          <a:p>
            <a:r>
              <a:rPr lang="zh-CN" altLang="en-US" dirty="0">
                <a:solidFill>
                  <a:schemeClr val="accent1"/>
                </a:solidFill>
                <a:effectLst>
                  <a:outerShdw blurRad="38100" dist="25400" dir="5400000" algn="ctr" rotWithShape="0">
                    <a:srgbClr val="6E747A">
                      <a:alpha val="43000"/>
                    </a:srgbClr>
                  </a:outerShdw>
                </a:effectLst>
              </a:rPr>
              <a:t>参数估计方法</a:t>
            </a:r>
            <a:r>
              <a:rPr lang="en-US" altLang="zh-CN" dirty="0">
                <a:solidFill>
                  <a:schemeClr val="accent1"/>
                </a:solidFill>
                <a:effectLst>
                  <a:outerShdw blurRad="38100" dist="25400" dir="5400000" algn="ctr" rotWithShape="0">
                    <a:srgbClr val="6E747A">
                      <a:alpha val="43000"/>
                    </a:srgbClr>
                  </a:outerShdw>
                </a:effectLst>
              </a:rPr>
              <a:t>——EM(</a:t>
            </a:r>
            <a:r>
              <a:rPr lang="zh-CN" altLang="en-US" dirty="0">
                <a:solidFill>
                  <a:schemeClr val="accent1"/>
                </a:solidFill>
                <a:effectLst>
                  <a:outerShdw blurRad="38100" dist="25400" dir="5400000" algn="ctr" rotWithShape="0">
                    <a:srgbClr val="6E747A">
                      <a:alpha val="43000"/>
                    </a:srgbClr>
                  </a:outerShdw>
                </a:effectLst>
              </a:rPr>
              <a:t>最大期望）</a:t>
            </a:r>
          </a:p>
        </p:txBody>
      </p:sp>
      <p:sp>
        <p:nvSpPr>
          <p:cNvPr id="3" name="内容占位符 2">
            <a:extLst>
              <a:ext uri="{FF2B5EF4-FFF2-40B4-BE49-F238E27FC236}">
                <a16:creationId xmlns:a16="http://schemas.microsoft.com/office/drawing/2014/main" id="{4627A129-B6B9-4A87-9A57-CDD19E7D3D0C}"/>
              </a:ext>
            </a:extLst>
          </p:cNvPr>
          <p:cNvSpPr>
            <a:spLocks noGrp="1"/>
          </p:cNvSpPr>
          <p:nvPr>
            <p:ph idx="1"/>
          </p:nvPr>
        </p:nvSpPr>
        <p:spPr>
          <a:xfrm>
            <a:off x="838200" y="1145894"/>
            <a:ext cx="10515600" cy="5346981"/>
          </a:xfrm>
        </p:spPr>
        <p:txBody>
          <a:bodyPr/>
          <a:lstStyle/>
          <a:p>
            <a:pPr>
              <a:lnSpc>
                <a:spcPct val="150000"/>
              </a:lnSpc>
            </a:pPr>
            <a:r>
              <a:rPr lang="zh-CN" altLang="en-US" dirty="0">
                <a:latin typeface="微软雅黑" panose="020B0503020204020204" pitchFamily="34" charset="-122"/>
                <a:ea typeface="微软雅黑" panose="020B0503020204020204" pitchFamily="34" charset="-122"/>
              </a:rPr>
              <a:t>随机选取或者根据先验知识初始化参数，</a:t>
            </a:r>
            <a:r>
              <a:rPr lang="zh-CN" altLang="en-US" dirty="0">
                <a:latin typeface="微软雅黑" panose="020B0503020204020204" pitchFamily="34" charset="-122"/>
                <a:ea typeface="微软雅黑" panose="020B0503020204020204" pitchFamily="34" charset="-122"/>
                <a:sym typeface="Arial" panose="020B0604020202020204" pitchFamily="34" charset="0"/>
              </a:rPr>
              <a:t>不断迭代下面两步：</a:t>
            </a:r>
            <a:endParaRPr lang="en-US" altLang="zh-CN"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sym typeface="Arial" panose="020B0604020202020204" pitchFamily="34" charset="0"/>
              </a:rPr>
              <a:t>E-step: </a:t>
            </a:r>
            <a:r>
              <a:rPr lang="zh-CN" altLang="en-US" dirty="0">
                <a:latin typeface="微软雅黑" panose="020B0503020204020204" pitchFamily="34" charset="-122"/>
                <a:ea typeface="微软雅黑" panose="020B0503020204020204" pitchFamily="34" charset="-122"/>
                <a:sym typeface="Arial" panose="020B0604020202020204" pitchFamily="34" charset="0"/>
              </a:rPr>
              <a:t>假定参数已知，计算此时隐变量的后验概率</a:t>
            </a:r>
            <a:endParaRPr lang="en-US" altLang="zh-CN" dirty="0">
              <a:latin typeface="微软雅黑" panose="020B0503020204020204" pitchFamily="34" charset="-122"/>
              <a:ea typeface="微软雅黑" panose="020B0503020204020204" pitchFamily="34" charset="-122"/>
              <a:sym typeface="Arial" panose="020B0604020202020204" pitchFamily="34" charset="0"/>
            </a:endParaRPr>
          </a:p>
          <a:p>
            <a:pPr marL="285750" indent="-285750">
              <a:lnSpc>
                <a:spcPct val="150000"/>
              </a:lnSpc>
            </a:pPr>
            <a:endParaRPr lang="en-US" altLang="zh-CN" dirty="0">
              <a:latin typeface="微软雅黑" panose="020B0503020204020204" pitchFamily="34" charset="-122"/>
              <a:ea typeface="微软雅黑" panose="020B0503020204020204" pitchFamily="34" charset="-122"/>
              <a:sym typeface="Arial" panose="020B0604020202020204" pitchFamily="34" charset="0"/>
            </a:endParaRPr>
          </a:p>
          <a:p>
            <a:pPr marL="285750" indent="-285750">
              <a:lnSpc>
                <a:spcPct val="150000"/>
              </a:lnSpc>
            </a:pPr>
            <a:endParaRPr lang="en-US" altLang="zh-CN" dirty="0">
              <a:latin typeface="微软雅黑" panose="020B0503020204020204" pitchFamily="34" charset="-122"/>
              <a:ea typeface="微软雅黑" panose="020B0503020204020204" pitchFamily="34" charset="-122"/>
              <a:sym typeface="Arial" panose="020B0604020202020204" pitchFamily="34" charset="0"/>
            </a:endParaRPr>
          </a:p>
          <a:p>
            <a:pPr marL="285750" indent="-285750">
              <a:lnSpc>
                <a:spcPct val="150000"/>
              </a:lnSpc>
            </a:pPr>
            <a:endParaRPr lang="en-US" altLang="zh-CN" dirty="0">
              <a:latin typeface="微软雅黑" panose="020B0503020204020204" pitchFamily="34" charset="-122"/>
              <a:ea typeface="微软雅黑" panose="020B0503020204020204" pitchFamily="34" charset="-122"/>
              <a:sym typeface="Arial" panose="020B0604020202020204" pitchFamily="34" charset="0"/>
            </a:endParaRPr>
          </a:p>
          <a:p>
            <a:pPr marL="285750" indent="-285750">
              <a:lnSpc>
                <a:spcPct val="150000"/>
              </a:lnSpc>
            </a:pPr>
            <a:endParaRPr lang="en-US" altLang="zh-CN" dirty="0">
              <a:latin typeface="微软雅黑" panose="020B0503020204020204" pitchFamily="34" charset="-122"/>
              <a:ea typeface="微软雅黑" panose="020B0503020204020204" pitchFamily="34" charset="-122"/>
              <a:sym typeface="Arial" panose="020B0604020202020204" pitchFamily="34" charset="0"/>
            </a:endParaRPr>
          </a:p>
          <a:p>
            <a:pPr marL="285750" indent="-285750">
              <a:lnSpc>
                <a:spcPct val="150000"/>
              </a:lnSpc>
            </a:pPr>
            <a:r>
              <a:rPr lang="en-US" altLang="zh-CN" dirty="0">
                <a:latin typeface="微软雅黑" panose="020B0503020204020204" pitchFamily="34" charset="-122"/>
                <a:ea typeface="微软雅黑" panose="020B0503020204020204" pitchFamily="34" charset="-122"/>
                <a:sym typeface="Arial" panose="020B0604020202020204" pitchFamily="34" charset="0"/>
              </a:rPr>
              <a:t>M-step</a:t>
            </a:r>
            <a:r>
              <a:rPr lang="zh-CN" altLang="en-US" dirty="0">
                <a:latin typeface="微软雅黑" panose="020B0503020204020204" pitchFamily="34" charset="-122"/>
                <a:ea typeface="微软雅黑" panose="020B0503020204020204" pitchFamily="34" charset="-122"/>
                <a:sym typeface="Arial" panose="020B0604020202020204" pitchFamily="34" charset="0"/>
              </a:rPr>
              <a:t>：带入隐变量的后验概率，最大化样本分布的对数似然函数，求解相应的参数</a:t>
            </a:r>
            <a:endParaRPr lang="en-US" altLang="zh-CN" dirty="0">
              <a:latin typeface="微软雅黑" panose="020B0503020204020204" pitchFamily="34" charset="-122"/>
              <a:ea typeface="微软雅黑" panose="020B0503020204020204" pitchFamily="34" charset="-122"/>
              <a:sym typeface="Arial" panose="020B0604020202020204" pitchFamily="34" charset="0"/>
            </a:endParaRPr>
          </a:p>
          <a:p>
            <a:endParaRPr lang="zh-CN" altLang="en-US" dirty="0"/>
          </a:p>
        </p:txBody>
      </p:sp>
      <p:pic>
        <p:nvPicPr>
          <p:cNvPr id="5" name="图片 4">
            <a:extLst>
              <a:ext uri="{FF2B5EF4-FFF2-40B4-BE49-F238E27FC236}">
                <a16:creationId xmlns:a16="http://schemas.microsoft.com/office/drawing/2014/main" id="{7669543D-E81C-4C3D-897D-78ECFB3CB0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1382" y="2471981"/>
            <a:ext cx="4514126" cy="2829748"/>
          </a:xfrm>
          <a:prstGeom prst="rect">
            <a:avLst/>
          </a:prstGeom>
        </p:spPr>
      </p:pic>
    </p:spTree>
    <p:extLst>
      <p:ext uri="{BB962C8B-B14F-4D97-AF65-F5344CB8AC3E}">
        <p14:creationId xmlns:p14="http://schemas.microsoft.com/office/powerpoint/2010/main" val="3270214298"/>
      </p:ext>
    </p:extLst>
  </p:cSld>
  <p:clrMapOvr>
    <a:masterClrMapping/>
  </p:clrMapOvr>
  <p:transition spd="slow">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custDataLst>
              <p:tags r:id="rId2"/>
            </p:custDataLst>
          </p:nvPr>
        </p:nvSpPr>
        <p:spPr>
          <a:xfrm rot="1389710">
            <a:off x="2444879" y="2889746"/>
            <a:ext cx="2126688" cy="531531"/>
          </a:xfrm>
          <a:custGeom>
            <a:avLst/>
            <a:gdLst>
              <a:gd name="connsiteX0" fmla="*/ 0 w 2126688"/>
              <a:gd name="connsiteY0" fmla="*/ 0 h 531531"/>
              <a:gd name="connsiteX1" fmla="*/ 2126688 w 2126688"/>
              <a:gd name="connsiteY1" fmla="*/ 0 h 531531"/>
              <a:gd name="connsiteX2" fmla="*/ 2126688 w 2126688"/>
              <a:gd name="connsiteY2" fmla="*/ 531531 h 531531"/>
              <a:gd name="connsiteX3" fmla="*/ 227396 w 2126688"/>
              <a:gd name="connsiteY3" fmla="*/ 531531 h 531531"/>
            </a:gdLst>
            <a:ahLst/>
            <a:cxnLst>
              <a:cxn ang="0">
                <a:pos x="connsiteX0" y="connsiteY0"/>
              </a:cxn>
              <a:cxn ang="0">
                <a:pos x="connsiteX1" y="connsiteY1"/>
              </a:cxn>
              <a:cxn ang="0">
                <a:pos x="connsiteX2" y="connsiteY2"/>
              </a:cxn>
              <a:cxn ang="0">
                <a:pos x="connsiteX3" y="connsiteY3"/>
              </a:cxn>
            </a:cxnLst>
            <a:rect l="l" t="t" r="r" b="b"/>
            <a:pathLst>
              <a:path w="2126688" h="531531">
                <a:moveTo>
                  <a:pt x="0" y="0"/>
                </a:moveTo>
                <a:lnTo>
                  <a:pt x="2126688" y="0"/>
                </a:lnTo>
                <a:lnTo>
                  <a:pt x="2126688" y="531531"/>
                </a:lnTo>
                <a:lnTo>
                  <a:pt x="227396" y="531531"/>
                </a:lnTo>
                <a:close/>
              </a:path>
            </a:pathLst>
          </a:custGeom>
          <a:solidFill>
            <a:schemeClr val="accent1">
              <a:lumMod val="40000"/>
              <a:lumOff val="60000"/>
            </a:schemeClr>
          </a:solidFill>
        </p:spPr>
        <p:txBody>
          <a:bodyPr rot="0" spcFirstLastPara="0" vertOverflow="overflow" horzOverflow="overflow" vert="horz" wrap="square" lIns="90000" tIns="46800" rIns="90000" bIns="46800" numCol="1" spcCol="0" rtlCol="0" fromWordArt="0" anchor="ctr" anchorCtr="0" forceAA="0" compatLnSpc="1">
            <a:normAutofit/>
          </a:bodyPr>
          <a:lstStyle/>
          <a:p>
            <a:pPr algn="r">
              <a:lnSpc>
                <a:spcPct val="120000"/>
              </a:lnSpc>
            </a:pPr>
            <a:r>
              <a:rPr lang="en-US" altLang="zh-CN" dirty="0" err="1">
                <a:solidFill>
                  <a:schemeClr val="bg1"/>
                </a:solidFill>
                <a:latin typeface="+mj-lt"/>
                <a:ea typeface="+mj-ea"/>
                <a:cs typeface="+mj-cs"/>
                <a:sym typeface="+mn-lt"/>
              </a:rPr>
              <a:t>PART   I</a:t>
            </a:r>
          </a:p>
        </p:txBody>
      </p:sp>
      <p:cxnSp>
        <p:nvCxnSpPr>
          <p:cNvPr id="12" name="直接连接符 11"/>
          <p:cNvCxnSpPr/>
          <p:nvPr>
            <p:custDataLst>
              <p:tags r:id="rId3"/>
            </p:custDataLst>
          </p:nvPr>
        </p:nvCxnSpPr>
        <p:spPr>
          <a:xfrm>
            <a:off x="4699757" y="4063675"/>
            <a:ext cx="4932000"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custDataLst>
              <p:tags r:id="rId4"/>
            </p:custDataLst>
          </p:nvPr>
        </p:nvPicPr>
        <p:blipFill>
          <a:blip r:embed="rId8"/>
          <a:srcRect l="50449"/>
          <a:stretch>
            <a:fillRect/>
          </a:stretch>
        </p:blipFill>
        <p:spPr>
          <a:xfrm>
            <a:off x="2637458" y="970032"/>
            <a:ext cx="75850" cy="3600000"/>
          </a:xfrm>
          <a:custGeom>
            <a:avLst/>
            <a:gdLst>
              <a:gd name="connsiteX0" fmla="*/ 0 w 4806245"/>
              <a:gd name="connsiteY0" fmla="*/ 0 h 9705673"/>
              <a:gd name="connsiteX1" fmla="*/ 4806245 w 4806245"/>
              <a:gd name="connsiteY1" fmla="*/ 0 h 9705673"/>
              <a:gd name="connsiteX2" fmla="*/ 4806245 w 4806245"/>
              <a:gd name="connsiteY2" fmla="*/ 9705673 h 9705673"/>
              <a:gd name="connsiteX3" fmla="*/ 0 w 4806245"/>
              <a:gd name="connsiteY3" fmla="*/ 9705673 h 9705673"/>
            </a:gdLst>
            <a:ahLst/>
            <a:cxnLst>
              <a:cxn ang="0">
                <a:pos x="connsiteX0" y="connsiteY0"/>
              </a:cxn>
              <a:cxn ang="0">
                <a:pos x="connsiteX1" y="connsiteY1"/>
              </a:cxn>
              <a:cxn ang="0">
                <a:pos x="connsiteX2" y="connsiteY2"/>
              </a:cxn>
              <a:cxn ang="0">
                <a:pos x="connsiteX3" y="connsiteY3"/>
              </a:cxn>
            </a:cxnLst>
            <a:rect l="l" t="t" r="r" b="b"/>
            <a:pathLst>
              <a:path w="4806245" h="9705673">
                <a:moveTo>
                  <a:pt x="0" y="0"/>
                </a:moveTo>
                <a:lnTo>
                  <a:pt x="4806245" y="0"/>
                </a:lnTo>
                <a:lnTo>
                  <a:pt x="4806245" y="9705673"/>
                </a:lnTo>
                <a:lnTo>
                  <a:pt x="0" y="9705673"/>
                </a:lnTo>
                <a:close/>
              </a:path>
            </a:pathLst>
          </a:custGeom>
        </p:spPr>
      </p:pic>
      <p:sp>
        <p:nvSpPr>
          <p:cNvPr id="4" name="文本框 3"/>
          <p:cNvSpPr txBox="1"/>
          <p:nvPr>
            <p:custDataLst>
              <p:tags r:id="rId5"/>
            </p:custDataLst>
          </p:nvPr>
        </p:nvSpPr>
        <p:spPr>
          <a:xfrm>
            <a:off x="4590415" y="3202940"/>
            <a:ext cx="6123305" cy="452120"/>
          </a:xfrm>
          <a:prstGeom prst="rect">
            <a:avLst/>
          </a:prstGeom>
        </p:spPr>
        <p:txBody>
          <a:bodyPr vert="horz" wrap="square" lIns="90000" tIns="46800" rIns="90000" bIns="46800" anchor="ctr" anchorCtr="0">
            <a:noAutofit/>
          </a:bodyPr>
          <a:lstStyle>
            <a:defPPr>
              <a:defRPr lang="zh-CN"/>
            </a:defPPr>
            <a:lvl1pPr>
              <a:lnSpc>
                <a:spcPct val="130000"/>
              </a:lnSpc>
              <a:defRPr kern="0"/>
            </a:lvl1pPr>
          </a:lstStyle>
          <a:p>
            <a:r>
              <a:rPr lang="en-US" altLang="zh-CN" sz="4800" dirty="0">
                <a:sym typeface="+mn-lt"/>
              </a:rPr>
              <a:t>LDA</a:t>
            </a:r>
            <a:r>
              <a:rPr lang="zh-CN" altLang="en-US" sz="4800" dirty="0">
                <a:solidFill>
                  <a:schemeClr val="tx1"/>
                </a:solidFill>
                <a:latin typeface="+mn-lt"/>
                <a:ea typeface="+mn-ea"/>
                <a:cs typeface="+mn-cs"/>
                <a:sym typeface="+mn-lt"/>
              </a:rPr>
              <a:t>模型</a:t>
            </a:r>
          </a:p>
        </p:txBody>
      </p:sp>
    </p:spTree>
    <p:custDataLst>
      <p:tags r:id="rId1"/>
    </p:custDataLst>
    <p:extLst>
      <p:ext uri="{BB962C8B-B14F-4D97-AF65-F5344CB8AC3E}">
        <p14:creationId xmlns:p14="http://schemas.microsoft.com/office/powerpoint/2010/main" val="151384557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afterEffect">
                                  <p:stCondLst>
                                    <p:cond delay="0"/>
                                  </p:stCondLst>
                                  <p:childTnLst>
                                    <p:animRot by="21600000">
                                      <p:cBhvr>
                                        <p:cTn id="6" dur="1000" fill="hold"/>
                                        <p:tgtEl>
                                          <p:spTgt spid="4"/>
                                        </p:tgtEl>
                                        <p:attrNameLst>
                                          <p:attrName>r</p:attrName>
                                        </p:attrNameLst>
                                      </p:cBhvr>
                                    </p:animRot>
                                  </p:childTnLst>
                                </p:cTn>
                              </p:par>
                            </p:childTnLst>
                          </p:cTn>
                        </p:par>
                        <p:par>
                          <p:cTn id="7" fill="hold">
                            <p:stCondLst>
                              <p:cond delay="1000"/>
                            </p:stCondLst>
                            <p:childTnLst>
                              <p:par>
                                <p:cTn id="8" presetID="2" presetClass="entr" presetSubtype="4" fill="hold" nodeType="after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 calcmode="lin" valueType="num">
                                      <p:cBhvr additive="base">
                                        <p:cTn id="10"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CCCB48-E484-4EE0-B86F-81C4203629A3}"/>
              </a:ext>
            </a:extLst>
          </p:cNvPr>
          <p:cNvSpPr>
            <a:spLocks noGrp="1"/>
          </p:cNvSpPr>
          <p:nvPr>
            <p:ph type="title"/>
          </p:nvPr>
        </p:nvSpPr>
        <p:spPr/>
        <p:txBody>
          <a:bodyPr/>
          <a:lstStyle/>
          <a:p>
            <a:r>
              <a:rPr lang="en-US" altLang="zh-CN" dirty="0">
                <a:solidFill>
                  <a:schemeClr val="accent1"/>
                </a:solidFill>
                <a:effectLst>
                  <a:outerShdw blurRad="38100" dist="25400" dir="5400000" algn="ctr" rotWithShape="0">
                    <a:srgbClr val="6E747A">
                      <a:alpha val="43000"/>
                    </a:srgbClr>
                  </a:outerShdw>
                </a:effectLst>
              </a:rPr>
              <a:t>LDA</a:t>
            </a:r>
            <a:r>
              <a:rPr lang="zh-CN" altLang="en-US" dirty="0">
                <a:solidFill>
                  <a:schemeClr val="accent1"/>
                </a:solidFill>
                <a:effectLst>
                  <a:outerShdw blurRad="38100" dist="25400" dir="5400000" algn="ctr" rotWithShape="0">
                    <a:srgbClr val="6E747A">
                      <a:alpha val="43000"/>
                    </a:srgbClr>
                  </a:outerShdw>
                </a:effectLst>
              </a:rPr>
              <a:t>（隐含狄利克雷分布）</a:t>
            </a:r>
          </a:p>
        </p:txBody>
      </p:sp>
      <p:sp>
        <p:nvSpPr>
          <p:cNvPr id="3" name="内容占位符 2">
            <a:extLst>
              <a:ext uri="{FF2B5EF4-FFF2-40B4-BE49-F238E27FC236}">
                <a16:creationId xmlns:a16="http://schemas.microsoft.com/office/drawing/2014/main" id="{CD2FB488-37AC-4B13-88F7-21EE13C5E0F1}"/>
              </a:ext>
            </a:extLst>
          </p:cNvPr>
          <p:cNvSpPr>
            <a:spLocks noGrp="1"/>
          </p:cNvSpPr>
          <p:nvPr>
            <p:ph idx="1"/>
          </p:nvPr>
        </p:nvSpPr>
        <p:spPr>
          <a:xfrm>
            <a:off x="8194876" y="1996241"/>
            <a:ext cx="3158924" cy="3876735"/>
          </a:xfrm>
        </p:spPr>
        <p:txBody>
          <a:bodyPr>
            <a:normAutofit fontScale="85000" lnSpcReduction="20000"/>
          </a:bodyPr>
          <a:lstStyle/>
          <a:p>
            <a:r>
              <a:rPr lang="en-US" altLang="zh-CN" dirty="0"/>
              <a:t>PLSA</a:t>
            </a:r>
            <a:r>
              <a:rPr lang="zh-CN" altLang="en-US" dirty="0"/>
              <a:t>模型中主题的分布和词的分布是唯一确定的，即选择到某个主题的概率和每个主题下选择某个词的概率是唯一确定的。</a:t>
            </a:r>
            <a:endParaRPr lang="en-US" altLang="zh-CN" dirty="0"/>
          </a:p>
          <a:p>
            <a:r>
              <a:rPr lang="en-US" altLang="zh-CN" dirty="0"/>
              <a:t>LDA</a:t>
            </a:r>
            <a:r>
              <a:rPr lang="zh-CN" altLang="en-US" dirty="0"/>
              <a:t>主题模型对潜在主题分布和每个潜在主题下词的分布也进行了随机化，他们出现的概率由</a:t>
            </a:r>
            <a:r>
              <a:rPr lang="en-US" altLang="zh-CN" dirty="0"/>
              <a:t>Dirichlet</a:t>
            </a:r>
            <a:r>
              <a:rPr lang="zh-CN" altLang="en-US" dirty="0"/>
              <a:t>先验随机确定。</a:t>
            </a:r>
          </a:p>
        </p:txBody>
      </p:sp>
      <p:pic>
        <p:nvPicPr>
          <p:cNvPr id="4" name="图片 3">
            <a:extLst>
              <a:ext uri="{FF2B5EF4-FFF2-40B4-BE49-F238E27FC236}">
                <a16:creationId xmlns:a16="http://schemas.microsoft.com/office/drawing/2014/main" id="{B69D4070-C916-49C8-B1E2-A2C983851134}"/>
              </a:ext>
            </a:extLst>
          </p:cNvPr>
          <p:cNvPicPr>
            <a:picLocks noChangeAspect="1"/>
          </p:cNvPicPr>
          <p:nvPr/>
        </p:nvPicPr>
        <p:blipFill>
          <a:blip r:embed="rId2"/>
          <a:stretch>
            <a:fillRect/>
          </a:stretch>
        </p:blipFill>
        <p:spPr>
          <a:xfrm>
            <a:off x="482400" y="1829584"/>
            <a:ext cx="7029450" cy="4210050"/>
          </a:xfrm>
          <a:prstGeom prst="rect">
            <a:avLst/>
          </a:prstGeom>
        </p:spPr>
      </p:pic>
    </p:spTree>
    <p:extLst>
      <p:ext uri="{BB962C8B-B14F-4D97-AF65-F5344CB8AC3E}">
        <p14:creationId xmlns:p14="http://schemas.microsoft.com/office/powerpoint/2010/main" val="2088061757"/>
      </p:ext>
    </p:extLst>
  </p:cSld>
  <p:clrMapOvr>
    <a:masterClrMapping/>
  </p:clrMapOvr>
  <p:transition spd="slow">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819AFC0E-627A-4AEE-BD5C-C54D126EE7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279401"/>
            <a:ext cx="5575300" cy="3733800"/>
          </a:xfrm>
        </p:spPr>
      </p:pic>
      <p:pic>
        <p:nvPicPr>
          <p:cNvPr id="7" name="图片 6">
            <a:extLst>
              <a:ext uri="{FF2B5EF4-FFF2-40B4-BE49-F238E27FC236}">
                <a16:creationId xmlns:a16="http://schemas.microsoft.com/office/drawing/2014/main" id="{A11A7BB2-D873-4EFB-94AA-8B40BAAA52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900" y="3370262"/>
            <a:ext cx="7150100" cy="3208338"/>
          </a:xfrm>
          <a:prstGeom prst="rect">
            <a:avLst/>
          </a:prstGeom>
        </p:spPr>
      </p:pic>
      <p:sp>
        <p:nvSpPr>
          <p:cNvPr id="8" name="矩形 7">
            <a:extLst>
              <a:ext uri="{FF2B5EF4-FFF2-40B4-BE49-F238E27FC236}">
                <a16:creationId xmlns:a16="http://schemas.microsoft.com/office/drawing/2014/main" id="{1EAF9D79-43EF-418A-B30E-E8A74F80ED00}"/>
              </a:ext>
            </a:extLst>
          </p:cNvPr>
          <p:cNvSpPr/>
          <p:nvPr/>
        </p:nvSpPr>
        <p:spPr>
          <a:xfrm>
            <a:off x="158751" y="4511070"/>
            <a:ext cx="5257800" cy="1569660"/>
          </a:xfrm>
          <a:prstGeom prst="rect">
            <a:avLst/>
          </a:prstGeom>
        </p:spPr>
        <p:txBody>
          <a:bodyPr wrap="square">
            <a:spAutoFit/>
          </a:bodyPr>
          <a:lstStyle/>
          <a:p>
            <a:r>
              <a:rPr lang="zh-CN" altLang="en-US" sz="2400" dirty="0"/>
              <a:t>假设事先给定了这几个主题：</a:t>
            </a:r>
            <a:r>
              <a:rPr lang="en-US" altLang="zh-CN" sz="2400" dirty="0"/>
              <a:t>Arts</a:t>
            </a:r>
            <a:r>
              <a:rPr lang="zh-CN" altLang="en-US" sz="2400" dirty="0"/>
              <a:t>、</a:t>
            </a:r>
            <a:r>
              <a:rPr lang="en-US" altLang="zh-CN" sz="2400" dirty="0"/>
              <a:t>Budgets</a:t>
            </a:r>
            <a:r>
              <a:rPr lang="zh-CN" altLang="en-US" sz="2400" dirty="0"/>
              <a:t>、</a:t>
            </a:r>
            <a:r>
              <a:rPr lang="en-US" altLang="zh-CN" sz="2400" dirty="0"/>
              <a:t>Children</a:t>
            </a:r>
            <a:r>
              <a:rPr lang="zh-CN" altLang="en-US" sz="2400" dirty="0"/>
              <a:t>、</a:t>
            </a:r>
            <a:r>
              <a:rPr lang="en-US" altLang="zh-CN" sz="2400" dirty="0"/>
              <a:t>Education</a:t>
            </a:r>
            <a:r>
              <a:rPr lang="zh-CN" altLang="en-US" sz="2400" dirty="0"/>
              <a:t>，</a:t>
            </a:r>
            <a:endParaRPr lang="en-US" altLang="zh-CN" sz="2400" dirty="0"/>
          </a:p>
          <a:p>
            <a:r>
              <a:rPr lang="zh-CN" altLang="en-US" sz="2400" dirty="0"/>
              <a:t>然后通过学习的方式，获取每个主题</a:t>
            </a:r>
            <a:r>
              <a:rPr lang="en-US" altLang="zh-CN" sz="2400" dirty="0"/>
              <a:t>Topic</a:t>
            </a:r>
            <a:r>
              <a:rPr lang="zh-CN" altLang="en-US" sz="2400" dirty="0"/>
              <a:t>对应的词语</a:t>
            </a:r>
          </a:p>
        </p:txBody>
      </p:sp>
      <p:sp>
        <p:nvSpPr>
          <p:cNvPr id="9" name="矩形 8">
            <a:extLst>
              <a:ext uri="{FF2B5EF4-FFF2-40B4-BE49-F238E27FC236}">
                <a16:creationId xmlns:a16="http://schemas.microsoft.com/office/drawing/2014/main" id="{82D39D1B-4898-44CE-8FB3-F36E880A4BCC}"/>
              </a:ext>
            </a:extLst>
          </p:cNvPr>
          <p:cNvSpPr/>
          <p:nvPr/>
        </p:nvSpPr>
        <p:spPr>
          <a:xfrm>
            <a:off x="5772150" y="1105495"/>
            <a:ext cx="6096000" cy="1938992"/>
          </a:xfrm>
          <a:prstGeom prst="rect">
            <a:avLst/>
          </a:prstGeom>
        </p:spPr>
        <p:txBody>
          <a:bodyPr>
            <a:spAutoFit/>
          </a:bodyPr>
          <a:lstStyle/>
          <a:p>
            <a:r>
              <a:rPr lang="zh-CN" altLang="en-US" sz="2400" dirty="0"/>
              <a:t>然后以一定的概率选取上述某个主题，再以一定的概率选取那个主题下的某个单词，不断的重复这两步，最终生成如下图所示的一篇文章（其中不同颜色的词语分别对应上图中不同主题下的词）</a:t>
            </a:r>
          </a:p>
        </p:txBody>
      </p:sp>
    </p:spTree>
    <p:extLst>
      <p:ext uri="{BB962C8B-B14F-4D97-AF65-F5344CB8AC3E}">
        <p14:creationId xmlns:p14="http://schemas.microsoft.com/office/powerpoint/2010/main" val="1548114262"/>
      </p:ext>
    </p:extLst>
  </p:cSld>
  <p:clrMapOvr>
    <a:masterClrMapping/>
  </p:clrMapOvr>
  <p:transition spd="slow">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a:extLst>
              <a:ext uri="{FF2B5EF4-FFF2-40B4-BE49-F238E27FC236}">
                <a16:creationId xmlns:a16="http://schemas.microsoft.com/office/drawing/2014/main" id="{FDB00932-148F-43CF-B707-D932920A5236}"/>
              </a:ext>
            </a:extLst>
          </p:cNvPr>
          <p:cNvPicPr>
            <a:picLocks noGrp="1" noChangeAspect="1"/>
          </p:cNvPicPr>
          <p:nvPr>
            <p:ph idx="1"/>
          </p:nvPr>
        </p:nvPicPr>
        <p:blipFill rotWithShape="1">
          <a:blip r:embed="rId2"/>
          <a:srcRect l="6711" t="3821" r="5846" b="6678"/>
          <a:stretch/>
        </p:blipFill>
        <p:spPr>
          <a:xfrm>
            <a:off x="697655" y="1269756"/>
            <a:ext cx="5488089" cy="4091475"/>
          </a:xfrm>
          <a:prstGeom prst="rect">
            <a:avLst/>
          </a:prstGeom>
        </p:spPr>
      </p:pic>
      <p:sp>
        <p:nvSpPr>
          <p:cNvPr id="5" name="矩形 4">
            <a:extLst>
              <a:ext uri="{FF2B5EF4-FFF2-40B4-BE49-F238E27FC236}">
                <a16:creationId xmlns:a16="http://schemas.microsoft.com/office/drawing/2014/main" id="{B32F23DF-01BB-4804-BD3B-E14C27742BD7}"/>
              </a:ext>
            </a:extLst>
          </p:cNvPr>
          <p:cNvSpPr/>
          <p:nvPr/>
        </p:nvSpPr>
        <p:spPr>
          <a:xfrm>
            <a:off x="6007100" y="1074629"/>
            <a:ext cx="6096000" cy="4524315"/>
          </a:xfrm>
          <a:prstGeom prst="rect">
            <a:avLst/>
          </a:prstGeom>
        </p:spPr>
        <p:txBody>
          <a:bodyPr>
            <a:spAutoFit/>
          </a:bodyPr>
          <a:lstStyle/>
          <a:p>
            <a:r>
              <a:rPr lang="zh-CN" altLang="en-US" sz="2400" dirty="0"/>
              <a:t>只有</a:t>
            </a:r>
            <a:r>
              <a:rPr lang="en-US" altLang="zh-CN" sz="2400" dirty="0"/>
              <a:t>w</a:t>
            </a:r>
            <a:r>
              <a:rPr lang="zh-CN" altLang="en-US" sz="2400" dirty="0"/>
              <a:t>是观测变量，其余均是隐变量或者参数，</a:t>
            </a:r>
          </a:p>
          <a:p>
            <a:r>
              <a:rPr lang="zh-CN" altLang="en-US" sz="2400" dirty="0"/>
              <a:t>其中， 表示词分布， 表示主题分布，</a:t>
            </a:r>
            <a:endParaRPr lang="en-US" altLang="zh-CN" sz="2400" dirty="0"/>
          </a:p>
          <a:p>
            <a:r>
              <a:rPr lang="zh-CN" altLang="en-US" sz="2400" dirty="0"/>
              <a:t>    是主题分布口的先验分布，∥是词分布妒</a:t>
            </a:r>
          </a:p>
          <a:p>
            <a:r>
              <a:rPr lang="zh-CN" altLang="en-US" sz="2400" dirty="0"/>
              <a:t>的先验分布，</a:t>
            </a:r>
            <a:r>
              <a:rPr lang="en-US" altLang="zh-CN" sz="2400" dirty="0"/>
              <a:t>z</a:t>
            </a:r>
            <a:r>
              <a:rPr lang="zh-CN" altLang="en-US" sz="2400" dirty="0"/>
              <a:t>表示主题，</a:t>
            </a:r>
            <a:r>
              <a:rPr lang="en-US" altLang="zh-CN" sz="2400" dirty="0"/>
              <a:t>w</a:t>
            </a:r>
            <a:r>
              <a:rPr lang="zh-CN" altLang="en-US" sz="2400" dirty="0"/>
              <a:t>表示词。</a:t>
            </a:r>
            <a:endParaRPr lang="en-US" altLang="zh-CN" sz="2400" dirty="0"/>
          </a:p>
          <a:p>
            <a:endParaRPr lang="en-US" altLang="zh-CN" sz="2400" dirty="0"/>
          </a:p>
          <a:p>
            <a:r>
              <a:rPr lang="en-US" altLang="zh-CN" sz="2400" dirty="0">
                <a:latin typeface="+mn-ea"/>
              </a:rPr>
              <a:t>    LDA</a:t>
            </a:r>
            <a:r>
              <a:rPr lang="zh-CN" altLang="en-US" sz="2400" dirty="0">
                <a:latin typeface="+mn-ea"/>
              </a:rPr>
              <a:t>把要估计的主题分布和词分布看作是其先验分布是</a:t>
            </a:r>
            <a:r>
              <a:rPr lang="en-US" altLang="zh-CN" sz="2400" dirty="0">
                <a:latin typeface="+mn-ea"/>
              </a:rPr>
              <a:t>Dirichlet</a:t>
            </a:r>
            <a:r>
              <a:rPr lang="zh-CN" altLang="en-US" sz="2400" dirty="0">
                <a:latin typeface="+mn-ea"/>
              </a:rPr>
              <a:t>分布的随机变量，所以，在</a:t>
            </a:r>
            <a:r>
              <a:rPr lang="en-US" altLang="zh-CN" sz="2400" dirty="0">
                <a:latin typeface="+mn-ea"/>
              </a:rPr>
              <a:t>LDA</a:t>
            </a:r>
            <a:r>
              <a:rPr lang="zh-CN" altLang="en-US" sz="2400" dirty="0">
                <a:latin typeface="+mn-ea"/>
              </a:rPr>
              <a:t>这个估计主题分布、词分布的过程中，它们的先验分布（即</a:t>
            </a:r>
            <a:r>
              <a:rPr lang="en-US" altLang="zh-CN" sz="2400" dirty="0">
                <a:latin typeface="+mn-ea"/>
              </a:rPr>
              <a:t>Dirichlet</a:t>
            </a:r>
            <a:r>
              <a:rPr lang="zh-CN" altLang="en-US" sz="2400" dirty="0">
                <a:latin typeface="+mn-ea"/>
              </a:rPr>
              <a:t>分布）事先由人为给定，那么</a:t>
            </a:r>
            <a:r>
              <a:rPr lang="en-US" altLang="zh-CN" sz="2400" dirty="0">
                <a:latin typeface="+mn-ea"/>
              </a:rPr>
              <a:t>LDA</a:t>
            </a:r>
            <a:r>
              <a:rPr lang="zh-CN" altLang="en-US" sz="2400" dirty="0">
                <a:latin typeface="+mn-ea"/>
              </a:rPr>
              <a:t>就是要去求它们的后验分布</a:t>
            </a:r>
            <a:endParaRPr lang="zh-CN" altLang="en-US" sz="2400" dirty="0"/>
          </a:p>
        </p:txBody>
      </p:sp>
      <p:pic>
        <p:nvPicPr>
          <p:cNvPr id="6" name="图片 5">
            <a:extLst>
              <a:ext uri="{FF2B5EF4-FFF2-40B4-BE49-F238E27FC236}">
                <a16:creationId xmlns:a16="http://schemas.microsoft.com/office/drawing/2014/main" id="{4ABB55ED-A9C8-4BF6-8DA4-FC4CF835F615}"/>
              </a:ext>
            </a:extLst>
          </p:cNvPr>
          <p:cNvPicPr>
            <a:picLocks noChangeAspect="1"/>
          </p:cNvPicPr>
          <p:nvPr/>
        </p:nvPicPr>
        <p:blipFill>
          <a:blip r:embed="rId3"/>
          <a:stretch>
            <a:fillRect/>
          </a:stretch>
        </p:blipFill>
        <p:spPr>
          <a:xfrm>
            <a:off x="6700837" y="1847849"/>
            <a:ext cx="334963" cy="375159"/>
          </a:xfrm>
          <a:prstGeom prst="rect">
            <a:avLst/>
          </a:prstGeom>
        </p:spPr>
      </p:pic>
      <p:pic>
        <p:nvPicPr>
          <p:cNvPr id="7" name="图片 6">
            <a:extLst>
              <a:ext uri="{FF2B5EF4-FFF2-40B4-BE49-F238E27FC236}">
                <a16:creationId xmlns:a16="http://schemas.microsoft.com/office/drawing/2014/main" id="{20D1BFD7-469C-4A7C-BB35-54D2D758DB3E}"/>
              </a:ext>
            </a:extLst>
          </p:cNvPr>
          <p:cNvPicPr>
            <a:picLocks noChangeAspect="1"/>
          </p:cNvPicPr>
          <p:nvPr/>
        </p:nvPicPr>
        <p:blipFill>
          <a:blip r:embed="rId4"/>
          <a:stretch>
            <a:fillRect/>
          </a:stretch>
        </p:blipFill>
        <p:spPr>
          <a:xfrm>
            <a:off x="8699499" y="1847849"/>
            <a:ext cx="334963" cy="376833"/>
          </a:xfrm>
          <a:prstGeom prst="rect">
            <a:avLst/>
          </a:prstGeom>
        </p:spPr>
      </p:pic>
      <p:pic>
        <p:nvPicPr>
          <p:cNvPr id="8" name="图片 7">
            <a:extLst>
              <a:ext uri="{FF2B5EF4-FFF2-40B4-BE49-F238E27FC236}">
                <a16:creationId xmlns:a16="http://schemas.microsoft.com/office/drawing/2014/main" id="{9D21D875-3A15-4966-9DD5-1250FB5DE7AE}"/>
              </a:ext>
            </a:extLst>
          </p:cNvPr>
          <p:cNvPicPr>
            <a:picLocks noChangeAspect="1"/>
          </p:cNvPicPr>
          <p:nvPr/>
        </p:nvPicPr>
        <p:blipFill>
          <a:blip r:embed="rId5"/>
          <a:stretch>
            <a:fillRect/>
          </a:stretch>
        </p:blipFill>
        <p:spPr>
          <a:xfrm>
            <a:off x="6017840" y="2223008"/>
            <a:ext cx="425450" cy="395061"/>
          </a:xfrm>
          <a:prstGeom prst="rect">
            <a:avLst/>
          </a:prstGeom>
        </p:spPr>
      </p:pic>
      <p:pic>
        <p:nvPicPr>
          <p:cNvPr id="9" name="图片 8">
            <a:extLst>
              <a:ext uri="{FF2B5EF4-FFF2-40B4-BE49-F238E27FC236}">
                <a16:creationId xmlns:a16="http://schemas.microsoft.com/office/drawing/2014/main" id="{5C1E42C7-5C71-436B-9772-763A24A2DF62}"/>
              </a:ext>
            </a:extLst>
          </p:cNvPr>
          <p:cNvPicPr>
            <a:picLocks noChangeAspect="1"/>
          </p:cNvPicPr>
          <p:nvPr/>
        </p:nvPicPr>
        <p:blipFill>
          <a:blip r:embed="rId4"/>
          <a:stretch>
            <a:fillRect/>
          </a:stretch>
        </p:blipFill>
        <p:spPr>
          <a:xfrm>
            <a:off x="7939507" y="2181164"/>
            <a:ext cx="334963" cy="376833"/>
          </a:xfrm>
          <a:prstGeom prst="rect">
            <a:avLst/>
          </a:prstGeom>
        </p:spPr>
      </p:pic>
      <p:pic>
        <p:nvPicPr>
          <p:cNvPr id="10" name="图片 9">
            <a:extLst>
              <a:ext uri="{FF2B5EF4-FFF2-40B4-BE49-F238E27FC236}">
                <a16:creationId xmlns:a16="http://schemas.microsoft.com/office/drawing/2014/main" id="{1FA339C0-E825-4435-A77B-286D3B3FEF43}"/>
              </a:ext>
            </a:extLst>
          </p:cNvPr>
          <p:cNvPicPr>
            <a:picLocks noChangeAspect="1"/>
          </p:cNvPicPr>
          <p:nvPr/>
        </p:nvPicPr>
        <p:blipFill>
          <a:blip r:embed="rId6"/>
          <a:stretch>
            <a:fillRect/>
          </a:stretch>
        </p:blipFill>
        <p:spPr>
          <a:xfrm>
            <a:off x="10021303" y="2240650"/>
            <a:ext cx="334963" cy="359775"/>
          </a:xfrm>
          <a:prstGeom prst="rect">
            <a:avLst/>
          </a:prstGeom>
        </p:spPr>
      </p:pic>
      <p:pic>
        <p:nvPicPr>
          <p:cNvPr id="11" name="图片 10">
            <a:extLst>
              <a:ext uri="{FF2B5EF4-FFF2-40B4-BE49-F238E27FC236}">
                <a16:creationId xmlns:a16="http://schemas.microsoft.com/office/drawing/2014/main" id="{9858EC1F-59AE-4056-A4C8-86BC1ECDB6FC}"/>
              </a:ext>
            </a:extLst>
          </p:cNvPr>
          <p:cNvPicPr>
            <a:picLocks noChangeAspect="1"/>
          </p:cNvPicPr>
          <p:nvPr/>
        </p:nvPicPr>
        <p:blipFill>
          <a:blip r:embed="rId3"/>
          <a:stretch>
            <a:fillRect/>
          </a:stretch>
        </p:blipFill>
        <p:spPr>
          <a:xfrm>
            <a:off x="11525878" y="2223008"/>
            <a:ext cx="334963" cy="375159"/>
          </a:xfrm>
          <a:prstGeom prst="rect">
            <a:avLst/>
          </a:prstGeom>
        </p:spPr>
      </p:pic>
      <p:pic>
        <p:nvPicPr>
          <p:cNvPr id="16" name="图片 15">
            <a:extLst>
              <a:ext uri="{FF2B5EF4-FFF2-40B4-BE49-F238E27FC236}">
                <a16:creationId xmlns:a16="http://schemas.microsoft.com/office/drawing/2014/main" id="{77E8A484-1CE4-40C4-8981-531C37DCF2AD}"/>
              </a:ext>
            </a:extLst>
          </p:cNvPr>
          <p:cNvPicPr>
            <a:picLocks noChangeAspect="1"/>
          </p:cNvPicPr>
          <p:nvPr/>
        </p:nvPicPr>
        <p:blipFill>
          <a:blip r:embed="rId4"/>
          <a:stretch>
            <a:fillRect/>
          </a:stretch>
        </p:blipFill>
        <p:spPr>
          <a:xfrm>
            <a:off x="8222348" y="5202133"/>
            <a:ext cx="282841" cy="318196"/>
          </a:xfrm>
          <a:prstGeom prst="rect">
            <a:avLst/>
          </a:prstGeom>
        </p:spPr>
      </p:pic>
      <p:pic>
        <p:nvPicPr>
          <p:cNvPr id="17" name="图片 16">
            <a:extLst>
              <a:ext uri="{FF2B5EF4-FFF2-40B4-BE49-F238E27FC236}">
                <a16:creationId xmlns:a16="http://schemas.microsoft.com/office/drawing/2014/main" id="{08DA20BB-0377-4142-8F94-AC3999C6509B}"/>
              </a:ext>
            </a:extLst>
          </p:cNvPr>
          <p:cNvPicPr>
            <a:picLocks noChangeAspect="1"/>
          </p:cNvPicPr>
          <p:nvPr/>
        </p:nvPicPr>
        <p:blipFill>
          <a:blip r:embed="rId3"/>
          <a:stretch>
            <a:fillRect/>
          </a:stretch>
        </p:blipFill>
        <p:spPr>
          <a:xfrm>
            <a:off x="8478830" y="5173651"/>
            <a:ext cx="334963" cy="375159"/>
          </a:xfrm>
          <a:prstGeom prst="rect">
            <a:avLst/>
          </a:prstGeom>
        </p:spPr>
      </p:pic>
    </p:spTree>
    <p:extLst>
      <p:ext uri="{BB962C8B-B14F-4D97-AF65-F5344CB8AC3E}">
        <p14:creationId xmlns:p14="http://schemas.microsoft.com/office/powerpoint/2010/main" val="221513264"/>
      </p:ext>
    </p:extLst>
  </p:cSld>
  <p:clrMapOvr>
    <a:masterClrMapping/>
  </p:clrMapOvr>
  <p:transition spd="slow">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B01D6C-E5A2-4FA9-94B6-043D24758212}"/>
              </a:ext>
            </a:extLst>
          </p:cNvPr>
          <p:cNvSpPr>
            <a:spLocks noGrp="1"/>
          </p:cNvSpPr>
          <p:nvPr>
            <p:ph type="title"/>
          </p:nvPr>
        </p:nvSpPr>
        <p:spPr>
          <a:xfrm>
            <a:off x="838200" y="81023"/>
            <a:ext cx="10515600" cy="871477"/>
          </a:xfrm>
        </p:spPr>
        <p:txBody>
          <a:bodyPr>
            <a:normAutofit fontScale="90000"/>
          </a:bodyPr>
          <a:lstStyle/>
          <a:p>
            <a:br>
              <a:rPr lang="en-US" altLang="zh-CN" b="1" dirty="0">
                <a:latin typeface="微软雅黑" panose="020B0503020204020204" pitchFamily="34" charset="-122"/>
                <a:ea typeface="微软雅黑" panose="020B0503020204020204" pitchFamily="34" charset="-122"/>
              </a:rPr>
            </a:br>
            <a:endParaRPr lang="zh-CN" altLang="en-US" dirty="0"/>
          </a:p>
        </p:txBody>
      </p:sp>
      <p:pic>
        <p:nvPicPr>
          <p:cNvPr id="4" name="内容占位符 3">
            <a:extLst>
              <a:ext uri="{FF2B5EF4-FFF2-40B4-BE49-F238E27FC236}">
                <a16:creationId xmlns:a16="http://schemas.microsoft.com/office/drawing/2014/main" id="{6BBDBE99-3F53-477F-9426-4D616089AB57}"/>
              </a:ext>
            </a:extLst>
          </p:cNvPr>
          <p:cNvPicPr>
            <a:picLocks noGrp="1" noChangeAspect="1"/>
          </p:cNvPicPr>
          <p:nvPr>
            <p:ph idx="1"/>
          </p:nvPr>
        </p:nvPicPr>
        <p:blipFill>
          <a:blip r:embed="rId2"/>
          <a:stretch>
            <a:fillRect/>
          </a:stretch>
        </p:blipFill>
        <p:spPr>
          <a:xfrm>
            <a:off x="3890271" y="1346450"/>
            <a:ext cx="7547349" cy="4165100"/>
          </a:xfrm>
          <a:prstGeom prst="rect">
            <a:avLst/>
          </a:prstGeom>
        </p:spPr>
      </p:pic>
      <p:sp>
        <p:nvSpPr>
          <p:cNvPr id="5" name="矩形 4">
            <a:extLst>
              <a:ext uri="{FF2B5EF4-FFF2-40B4-BE49-F238E27FC236}">
                <a16:creationId xmlns:a16="http://schemas.microsoft.com/office/drawing/2014/main" id="{554E7E1A-552C-425E-B530-9263D5879D6E}"/>
              </a:ext>
            </a:extLst>
          </p:cNvPr>
          <p:cNvSpPr/>
          <p:nvPr/>
        </p:nvSpPr>
        <p:spPr>
          <a:xfrm>
            <a:off x="1028700" y="758115"/>
            <a:ext cx="10047636" cy="461665"/>
          </a:xfrm>
          <a:prstGeom prst="rect">
            <a:avLst/>
          </a:prstGeom>
        </p:spPr>
        <p:txBody>
          <a:bodyPr wrap="square">
            <a:spAutoFit/>
          </a:bodyPr>
          <a:lstStyle/>
          <a:p>
            <a:r>
              <a:rPr lang="en-US" altLang="zh-CN" sz="2400" dirty="0">
                <a:latin typeface="+mn-ea"/>
              </a:rPr>
              <a:t>    </a:t>
            </a:r>
            <a:endParaRPr lang="zh-CN" altLang="en-US" sz="2400" dirty="0">
              <a:latin typeface="+mn-ea"/>
            </a:endParaRPr>
          </a:p>
        </p:txBody>
      </p:sp>
      <p:sp>
        <p:nvSpPr>
          <p:cNvPr id="3" name="矩形 2">
            <a:extLst>
              <a:ext uri="{FF2B5EF4-FFF2-40B4-BE49-F238E27FC236}">
                <a16:creationId xmlns:a16="http://schemas.microsoft.com/office/drawing/2014/main" id="{381B6015-02EF-4C0B-8C94-EBB77B3D24A7}"/>
              </a:ext>
            </a:extLst>
          </p:cNvPr>
          <p:cNvSpPr/>
          <p:nvPr/>
        </p:nvSpPr>
        <p:spPr>
          <a:xfrm>
            <a:off x="838200" y="2620845"/>
            <a:ext cx="2425296" cy="1323439"/>
          </a:xfrm>
          <a:prstGeom prst="rect">
            <a:avLst/>
          </a:prstGeom>
        </p:spPr>
        <p:txBody>
          <a:bodyPr wrap="square">
            <a:spAutoFit/>
          </a:bodyPr>
          <a:lstStyle/>
          <a:p>
            <a:r>
              <a:rPr lang="en-US" altLang="zh-CN" sz="4000" dirty="0">
                <a:solidFill>
                  <a:schemeClr val="accent1"/>
                </a:solidFill>
                <a:effectLst>
                  <a:outerShdw blurRad="38100" dist="25400" dir="5400000" algn="ctr" rotWithShape="0">
                    <a:srgbClr val="6E747A">
                      <a:alpha val="43000"/>
                    </a:srgbClr>
                  </a:outerShdw>
                </a:effectLst>
              </a:rPr>
              <a:t>Gibbs Sampling</a:t>
            </a:r>
            <a:endParaRPr lang="zh-CN" altLang="en-US" sz="4000" dirty="0"/>
          </a:p>
        </p:txBody>
      </p:sp>
    </p:spTree>
    <p:extLst>
      <p:ext uri="{BB962C8B-B14F-4D97-AF65-F5344CB8AC3E}">
        <p14:creationId xmlns:p14="http://schemas.microsoft.com/office/powerpoint/2010/main" val="3847329414"/>
      </p:ext>
    </p:extLst>
  </p:cSld>
  <p:clrMapOvr>
    <a:masterClrMapping/>
  </p:clrMapOvr>
  <p:transition spd="slow">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3"/>
          <p:cNvSpPr>
            <a:spLocks noGrp="1"/>
          </p:cNvSpPr>
          <p:nvPr>
            <p:ph type="title"/>
            <p:custDataLst>
              <p:tags r:id="rId2"/>
            </p:custDataLst>
          </p:nvPr>
        </p:nvSpPr>
        <p:spPr/>
        <p:txBody>
          <a:bodyPr/>
          <a:lstStyle/>
          <a:p>
            <a:r>
              <a:rPr lang="en-US" altLang="zh-CN" dirty="0">
                <a:sym typeface="+mn-lt"/>
              </a:rPr>
              <a:t>PART 03</a:t>
            </a:r>
          </a:p>
        </p:txBody>
      </p:sp>
    </p:spTree>
    <p:custDataLst>
      <p:tags r:id="rId1"/>
    </p:custDataLst>
  </p:cSld>
  <p:clrMapOvr>
    <a:masterClrMapping/>
  </p:clrMapOvr>
  <p:transition spd="slow">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任意多边形 72"/>
          <p:cNvSpPr/>
          <p:nvPr>
            <p:custDataLst>
              <p:tags r:id="rId2"/>
            </p:custDataLst>
          </p:nvPr>
        </p:nvSpPr>
        <p:spPr>
          <a:xfrm rot="1389710">
            <a:off x="2491997" y="2874489"/>
            <a:ext cx="2126688" cy="531531"/>
          </a:xfrm>
          <a:custGeom>
            <a:avLst/>
            <a:gdLst>
              <a:gd name="connsiteX0" fmla="*/ 0 w 2126688"/>
              <a:gd name="connsiteY0" fmla="*/ 0 h 531531"/>
              <a:gd name="connsiteX1" fmla="*/ 2126688 w 2126688"/>
              <a:gd name="connsiteY1" fmla="*/ 0 h 531531"/>
              <a:gd name="connsiteX2" fmla="*/ 2126688 w 2126688"/>
              <a:gd name="connsiteY2" fmla="*/ 531531 h 531531"/>
              <a:gd name="connsiteX3" fmla="*/ 227396 w 2126688"/>
              <a:gd name="connsiteY3" fmla="*/ 531531 h 531531"/>
            </a:gdLst>
            <a:ahLst/>
            <a:cxnLst>
              <a:cxn ang="0">
                <a:pos x="connsiteX0" y="connsiteY0"/>
              </a:cxn>
              <a:cxn ang="0">
                <a:pos x="connsiteX1" y="connsiteY1"/>
              </a:cxn>
              <a:cxn ang="0">
                <a:pos x="connsiteX2" y="connsiteY2"/>
              </a:cxn>
              <a:cxn ang="0">
                <a:pos x="connsiteX3" y="connsiteY3"/>
              </a:cxn>
            </a:cxnLst>
            <a:rect l="l" t="t" r="r" b="b"/>
            <a:pathLst>
              <a:path w="2126688" h="531531">
                <a:moveTo>
                  <a:pt x="0" y="0"/>
                </a:moveTo>
                <a:lnTo>
                  <a:pt x="2126688" y="0"/>
                </a:lnTo>
                <a:lnTo>
                  <a:pt x="2126688" y="531531"/>
                </a:lnTo>
                <a:lnTo>
                  <a:pt x="227396" y="531531"/>
                </a:lnTo>
                <a:close/>
              </a:path>
            </a:pathLst>
          </a:custGeom>
          <a:solidFill>
            <a:schemeClr val="accent1">
              <a:lumMod val="40000"/>
              <a:lumOff val="60000"/>
            </a:schemeClr>
          </a:solidFill>
        </p:spPr>
        <p:txBody>
          <a:bodyPr rot="0" spcFirstLastPara="0" vertOverflow="overflow" horzOverflow="overflow" vert="horz" wrap="square" lIns="90000" tIns="46800" rIns="90000" bIns="46800" numCol="1" spcCol="0" rtlCol="0" fromWordArt="0" anchor="ctr" anchorCtr="0" forceAA="0" compatLnSpc="1">
            <a:normAutofit/>
          </a:bodyPr>
          <a:lstStyle/>
          <a:p>
            <a:pPr algn="r">
              <a:lnSpc>
                <a:spcPct val="120000"/>
              </a:lnSpc>
            </a:pPr>
            <a:r>
              <a:rPr lang="en-US" altLang="zh-CN" dirty="0" err="1">
                <a:solidFill>
                  <a:schemeClr val="bg1"/>
                </a:solidFill>
                <a:latin typeface="+mj-lt"/>
                <a:ea typeface="+mj-ea"/>
                <a:cs typeface="+mj-cs"/>
                <a:sym typeface="+mn-lt"/>
              </a:rPr>
              <a:t>PART    1   </a:t>
            </a:r>
          </a:p>
        </p:txBody>
      </p:sp>
      <p:sp>
        <p:nvSpPr>
          <p:cNvPr id="74" name="任意多边形 73"/>
          <p:cNvSpPr/>
          <p:nvPr>
            <p:custDataLst>
              <p:tags r:id="rId3"/>
            </p:custDataLst>
          </p:nvPr>
        </p:nvSpPr>
        <p:spPr>
          <a:xfrm rot="1389710">
            <a:off x="2491997" y="3452173"/>
            <a:ext cx="2126688" cy="531531"/>
          </a:xfrm>
          <a:custGeom>
            <a:avLst/>
            <a:gdLst>
              <a:gd name="connsiteX0" fmla="*/ 0 w 2126688"/>
              <a:gd name="connsiteY0" fmla="*/ 0 h 531531"/>
              <a:gd name="connsiteX1" fmla="*/ 2126688 w 2126688"/>
              <a:gd name="connsiteY1" fmla="*/ 0 h 531531"/>
              <a:gd name="connsiteX2" fmla="*/ 2126688 w 2126688"/>
              <a:gd name="connsiteY2" fmla="*/ 531531 h 531531"/>
              <a:gd name="connsiteX3" fmla="*/ 227395 w 2126688"/>
              <a:gd name="connsiteY3" fmla="*/ 531531 h 531531"/>
            </a:gdLst>
            <a:ahLst/>
            <a:cxnLst>
              <a:cxn ang="0">
                <a:pos x="connsiteX0" y="connsiteY0"/>
              </a:cxn>
              <a:cxn ang="0">
                <a:pos x="connsiteX1" y="connsiteY1"/>
              </a:cxn>
              <a:cxn ang="0">
                <a:pos x="connsiteX2" y="connsiteY2"/>
              </a:cxn>
              <a:cxn ang="0">
                <a:pos x="connsiteX3" y="connsiteY3"/>
              </a:cxn>
            </a:cxnLst>
            <a:rect l="l" t="t" r="r" b="b"/>
            <a:pathLst>
              <a:path w="2126688" h="531531">
                <a:moveTo>
                  <a:pt x="0" y="0"/>
                </a:moveTo>
                <a:lnTo>
                  <a:pt x="2126688" y="0"/>
                </a:lnTo>
                <a:lnTo>
                  <a:pt x="2126688" y="531531"/>
                </a:lnTo>
                <a:lnTo>
                  <a:pt x="227395" y="531531"/>
                </a:lnTo>
                <a:close/>
              </a:path>
            </a:pathLst>
          </a:custGeom>
          <a:solidFill>
            <a:schemeClr val="accent1">
              <a:lumMod val="60000"/>
              <a:lumOff val="40000"/>
            </a:schemeClr>
          </a:solidFill>
        </p:spPr>
        <p:txBody>
          <a:bodyPr rot="0" spcFirstLastPara="0" vertOverflow="overflow" horzOverflow="overflow" vert="horz" wrap="square" lIns="90000" tIns="46800" rIns="90000" bIns="46800" numCol="1" spcCol="0" rtlCol="0" fromWordArt="0" anchor="ctr" anchorCtr="0" forceAA="0" compatLnSpc="1">
            <a:normAutofit/>
          </a:bodyPr>
          <a:lstStyle/>
          <a:p>
            <a:pPr algn="r">
              <a:lnSpc>
                <a:spcPct val="120000"/>
              </a:lnSpc>
            </a:pPr>
            <a:r>
              <a:rPr lang="en-US" altLang="zh-CN" dirty="0" err="1">
                <a:solidFill>
                  <a:schemeClr val="bg1"/>
                </a:solidFill>
                <a:latin typeface="+mj-lt"/>
                <a:ea typeface="+mj-ea"/>
                <a:cs typeface="+mj-cs"/>
                <a:sym typeface="+mn-lt"/>
              </a:rPr>
              <a:t>PART    2</a:t>
            </a:r>
          </a:p>
        </p:txBody>
      </p:sp>
      <p:sp>
        <p:nvSpPr>
          <p:cNvPr id="75" name="任意多边形 74"/>
          <p:cNvSpPr/>
          <p:nvPr>
            <p:custDataLst>
              <p:tags r:id="rId4"/>
            </p:custDataLst>
          </p:nvPr>
        </p:nvSpPr>
        <p:spPr>
          <a:xfrm rot="1389710">
            <a:off x="2491997" y="4029857"/>
            <a:ext cx="2126688" cy="531531"/>
          </a:xfrm>
          <a:custGeom>
            <a:avLst/>
            <a:gdLst>
              <a:gd name="connsiteX0" fmla="*/ 0 w 2126688"/>
              <a:gd name="connsiteY0" fmla="*/ 0 h 531531"/>
              <a:gd name="connsiteX1" fmla="*/ 2126688 w 2126688"/>
              <a:gd name="connsiteY1" fmla="*/ 0 h 531531"/>
              <a:gd name="connsiteX2" fmla="*/ 2126688 w 2126688"/>
              <a:gd name="connsiteY2" fmla="*/ 531531 h 531531"/>
              <a:gd name="connsiteX3" fmla="*/ 227395 w 2126688"/>
              <a:gd name="connsiteY3" fmla="*/ 531531 h 531531"/>
            </a:gdLst>
            <a:ahLst/>
            <a:cxnLst>
              <a:cxn ang="0">
                <a:pos x="connsiteX0" y="connsiteY0"/>
              </a:cxn>
              <a:cxn ang="0">
                <a:pos x="connsiteX1" y="connsiteY1"/>
              </a:cxn>
              <a:cxn ang="0">
                <a:pos x="connsiteX2" y="connsiteY2"/>
              </a:cxn>
              <a:cxn ang="0">
                <a:pos x="connsiteX3" y="connsiteY3"/>
              </a:cxn>
            </a:cxnLst>
            <a:rect l="l" t="t" r="r" b="b"/>
            <a:pathLst>
              <a:path w="2126688" h="531531">
                <a:moveTo>
                  <a:pt x="0" y="0"/>
                </a:moveTo>
                <a:lnTo>
                  <a:pt x="2126688" y="0"/>
                </a:lnTo>
                <a:lnTo>
                  <a:pt x="2126688" y="531531"/>
                </a:lnTo>
                <a:lnTo>
                  <a:pt x="227395" y="531531"/>
                </a:lnTo>
                <a:close/>
              </a:path>
            </a:pathLst>
          </a:custGeom>
          <a:solidFill>
            <a:schemeClr val="accent1"/>
          </a:solidFill>
        </p:spPr>
        <p:txBody>
          <a:bodyPr rot="0" spcFirstLastPara="0" vertOverflow="overflow" horzOverflow="overflow" vert="horz" wrap="square" lIns="90000" tIns="46800" rIns="90000" bIns="46800" numCol="1" spcCol="0" rtlCol="0" fromWordArt="0" anchor="ctr" anchorCtr="0" forceAA="0" compatLnSpc="1">
            <a:normAutofit/>
          </a:bodyPr>
          <a:lstStyle/>
          <a:p>
            <a:pPr algn="r">
              <a:lnSpc>
                <a:spcPct val="120000"/>
              </a:lnSpc>
            </a:pPr>
            <a:r>
              <a:rPr lang="en-US" altLang="zh-CN" dirty="0" err="1">
                <a:solidFill>
                  <a:schemeClr val="bg1"/>
                </a:solidFill>
                <a:latin typeface="+mj-lt"/>
                <a:ea typeface="+mj-ea"/>
                <a:cs typeface="+mj-cs"/>
                <a:sym typeface="+mn-lt"/>
              </a:rPr>
              <a:t>PART    3</a:t>
            </a:r>
          </a:p>
        </p:txBody>
      </p:sp>
      <p:cxnSp>
        <p:nvCxnSpPr>
          <p:cNvPr id="77" name="直接连接符 76"/>
          <p:cNvCxnSpPr/>
          <p:nvPr>
            <p:custDataLst>
              <p:tags r:id="rId5"/>
            </p:custDataLst>
          </p:nvPr>
        </p:nvCxnSpPr>
        <p:spPr>
          <a:xfrm>
            <a:off x="4746875" y="3785593"/>
            <a:ext cx="4932000"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custDataLst>
              <p:tags r:id="rId6"/>
            </p:custDataLst>
          </p:nvPr>
        </p:nvCxnSpPr>
        <p:spPr>
          <a:xfrm>
            <a:off x="4746875" y="4363277"/>
            <a:ext cx="4932000"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custDataLst>
              <p:tags r:id="rId7"/>
            </p:custDataLst>
          </p:nvPr>
        </p:nvCxnSpPr>
        <p:spPr>
          <a:xfrm>
            <a:off x="4746875" y="4940961"/>
            <a:ext cx="4932000"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pic>
        <p:nvPicPr>
          <p:cNvPr id="84" name="图片 83"/>
          <p:cNvPicPr>
            <a:picLocks noChangeAspect="1"/>
          </p:cNvPicPr>
          <p:nvPr>
            <p:custDataLst>
              <p:tags r:id="rId8"/>
            </p:custDataLst>
          </p:nvPr>
        </p:nvPicPr>
        <p:blipFill>
          <a:blip r:embed="rId16"/>
          <a:srcRect l="50449"/>
          <a:stretch>
            <a:fillRect/>
          </a:stretch>
        </p:blipFill>
        <p:spPr>
          <a:xfrm>
            <a:off x="2684579" y="1816629"/>
            <a:ext cx="67622" cy="3209502"/>
          </a:xfrm>
          <a:custGeom>
            <a:avLst/>
            <a:gdLst>
              <a:gd name="connsiteX0" fmla="*/ 0 w 4806245"/>
              <a:gd name="connsiteY0" fmla="*/ 0 h 9705673"/>
              <a:gd name="connsiteX1" fmla="*/ 4806245 w 4806245"/>
              <a:gd name="connsiteY1" fmla="*/ 0 h 9705673"/>
              <a:gd name="connsiteX2" fmla="*/ 4806245 w 4806245"/>
              <a:gd name="connsiteY2" fmla="*/ 9705673 h 9705673"/>
              <a:gd name="connsiteX3" fmla="*/ 0 w 4806245"/>
              <a:gd name="connsiteY3" fmla="*/ 9705673 h 9705673"/>
            </a:gdLst>
            <a:ahLst/>
            <a:cxnLst>
              <a:cxn ang="0">
                <a:pos x="connsiteX0" y="connsiteY0"/>
              </a:cxn>
              <a:cxn ang="0">
                <a:pos x="connsiteX1" y="connsiteY1"/>
              </a:cxn>
              <a:cxn ang="0">
                <a:pos x="connsiteX2" y="connsiteY2"/>
              </a:cxn>
              <a:cxn ang="0">
                <a:pos x="connsiteX3" y="connsiteY3"/>
              </a:cxn>
            </a:cxnLst>
            <a:rect l="l" t="t" r="r" b="b"/>
            <a:pathLst>
              <a:path w="4806245" h="9705673">
                <a:moveTo>
                  <a:pt x="0" y="0"/>
                </a:moveTo>
                <a:lnTo>
                  <a:pt x="4806245" y="0"/>
                </a:lnTo>
                <a:lnTo>
                  <a:pt x="4806245" y="9705673"/>
                </a:lnTo>
                <a:lnTo>
                  <a:pt x="0" y="9705673"/>
                </a:lnTo>
                <a:close/>
              </a:path>
            </a:pathLst>
          </a:custGeom>
        </p:spPr>
      </p:pic>
      <p:grpSp>
        <p:nvGrpSpPr>
          <p:cNvPr id="2" name="组合 1"/>
          <p:cNvGrpSpPr/>
          <p:nvPr/>
        </p:nvGrpSpPr>
        <p:grpSpPr>
          <a:xfrm>
            <a:off x="4714240" y="3315564"/>
            <a:ext cx="6507480" cy="1642110"/>
            <a:chOff x="7424" y="5004"/>
            <a:chExt cx="10248" cy="2586"/>
          </a:xfrm>
        </p:grpSpPr>
        <p:sp>
          <p:nvSpPr>
            <p:cNvPr id="4" name="文本框 3"/>
            <p:cNvSpPr txBox="1"/>
            <p:nvPr>
              <p:custDataLst>
                <p:tags r:id="rId10"/>
              </p:custDataLst>
            </p:nvPr>
          </p:nvSpPr>
          <p:spPr>
            <a:xfrm>
              <a:off x="7424" y="6878"/>
              <a:ext cx="7809" cy="712"/>
            </a:xfrm>
            <a:prstGeom prst="rect">
              <a:avLst/>
            </a:prstGeom>
          </p:spPr>
          <p:txBody>
            <a:bodyPr vert="horz" wrap="square" lIns="90000" tIns="46800" rIns="90000" bIns="46800" anchor="ctr" anchorCtr="0">
              <a:noAutofit/>
            </a:bodyPr>
            <a:lstStyle>
              <a:defPPr>
                <a:defRPr lang="zh-CN"/>
              </a:defPPr>
              <a:lvl1pPr>
                <a:lnSpc>
                  <a:spcPct val="130000"/>
                </a:lnSpc>
                <a:defRPr kern="0"/>
              </a:lvl1pPr>
            </a:lstStyle>
            <a:p>
              <a:r>
                <a:rPr lang="zh-CN" altLang="en-US" sz="2800" dirty="0">
                  <a:solidFill>
                    <a:schemeClr val="tx1"/>
                  </a:solidFill>
                  <a:latin typeface="+mn-lt"/>
                  <a:ea typeface="+mn-ea"/>
                  <a:cs typeface="+mn-cs"/>
                  <a:sym typeface="+mn-lt"/>
                </a:rPr>
                <a:t>实验</a:t>
              </a:r>
            </a:p>
          </p:txBody>
        </p:sp>
        <p:sp>
          <p:nvSpPr>
            <p:cNvPr id="5" name="文本框 4"/>
            <p:cNvSpPr txBox="1"/>
            <p:nvPr>
              <p:custDataLst>
                <p:tags r:id="rId11"/>
              </p:custDataLst>
            </p:nvPr>
          </p:nvSpPr>
          <p:spPr>
            <a:xfrm>
              <a:off x="7434" y="5770"/>
              <a:ext cx="10238" cy="1058"/>
            </a:xfrm>
            <a:prstGeom prst="rect">
              <a:avLst/>
            </a:prstGeom>
          </p:spPr>
          <p:txBody>
            <a:bodyPr vert="horz" wrap="square" lIns="90000" tIns="46800" rIns="90000" bIns="46800" anchor="ctr" anchorCtr="0">
              <a:noAutofit/>
            </a:bodyPr>
            <a:lstStyle>
              <a:defPPr>
                <a:defRPr lang="zh-CN"/>
              </a:defPPr>
              <a:lvl1pPr>
                <a:lnSpc>
                  <a:spcPct val="130000"/>
                </a:lnSpc>
                <a:defRPr kern="0"/>
              </a:lvl1pPr>
            </a:lstStyle>
            <a:p>
              <a:r>
                <a:rPr lang="zh-CN" altLang="en-US" sz="2800" dirty="0">
                  <a:sym typeface="+mn-lt"/>
                </a:rPr>
                <a:t>改进</a:t>
              </a:r>
              <a:r>
                <a:rPr lang="en-US" altLang="zh-CN" sz="2800" dirty="0">
                  <a:sym typeface="+mn-lt"/>
                </a:rPr>
                <a:t>K-means</a:t>
              </a:r>
              <a:r>
                <a:rPr lang="zh-CN" altLang="en-US" sz="2800" dirty="0">
                  <a:sym typeface="+mn-lt"/>
                </a:rPr>
                <a:t>算法在话题聚类上的应用</a:t>
              </a:r>
              <a:endParaRPr lang="zh-CN" altLang="en-US" sz="2800" dirty="0">
                <a:solidFill>
                  <a:schemeClr val="tx1"/>
                </a:solidFill>
                <a:latin typeface="+mn-lt"/>
                <a:ea typeface="+mn-ea"/>
                <a:cs typeface="+mn-cs"/>
                <a:sym typeface="+mn-lt"/>
              </a:endParaRPr>
            </a:p>
          </p:txBody>
        </p:sp>
        <p:sp>
          <p:nvSpPr>
            <p:cNvPr id="6" name="文本框 5"/>
            <p:cNvSpPr txBox="1"/>
            <p:nvPr>
              <p:custDataLst>
                <p:tags r:id="rId12"/>
              </p:custDataLst>
            </p:nvPr>
          </p:nvSpPr>
          <p:spPr>
            <a:xfrm>
              <a:off x="7475" y="6851"/>
              <a:ext cx="7809" cy="712"/>
            </a:xfrm>
            <a:prstGeom prst="rect">
              <a:avLst/>
            </a:prstGeom>
          </p:spPr>
          <p:txBody>
            <a:bodyPr vert="horz" wrap="square" lIns="90000" tIns="46800" rIns="90000" bIns="46800" anchor="ctr" anchorCtr="0">
              <a:noAutofit/>
            </a:bodyPr>
            <a:lstStyle>
              <a:defPPr>
                <a:defRPr lang="zh-CN"/>
              </a:defPPr>
              <a:lvl1pPr>
                <a:lnSpc>
                  <a:spcPct val="130000"/>
                </a:lnSpc>
                <a:defRPr kern="0"/>
              </a:lvl1pPr>
            </a:lstStyle>
            <a:p>
              <a:endParaRPr lang="zh-CN" altLang="en-US" sz="2800" dirty="0">
                <a:solidFill>
                  <a:schemeClr val="tx1"/>
                </a:solidFill>
                <a:latin typeface="+mn-lt"/>
                <a:ea typeface="+mn-ea"/>
                <a:cs typeface="+mn-cs"/>
                <a:sym typeface="+mn-lt"/>
              </a:endParaRPr>
            </a:p>
          </p:txBody>
        </p:sp>
        <p:sp>
          <p:nvSpPr>
            <p:cNvPr id="7" name="文本框 6"/>
            <p:cNvSpPr txBox="1"/>
            <p:nvPr>
              <p:custDataLst>
                <p:tags r:id="rId13"/>
              </p:custDataLst>
            </p:nvPr>
          </p:nvSpPr>
          <p:spPr>
            <a:xfrm>
              <a:off x="7447" y="5004"/>
              <a:ext cx="7809" cy="712"/>
            </a:xfrm>
            <a:prstGeom prst="rect">
              <a:avLst/>
            </a:prstGeom>
          </p:spPr>
          <p:txBody>
            <a:bodyPr vert="horz" wrap="square" lIns="90000" tIns="46800" rIns="90000" bIns="46800" anchor="ctr" anchorCtr="0">
              <a:noAutofit/>
            </a:bodyPr>
            <a:lstStyle>
              <a:defPPr>
                <a:defRPr lang="zh-CN"/>
              </a:defPPr>
              <a:lvl1pPr>
                <a:lnSpc>
                  <a:spcPct val="130000"/>
                </a:lnSpc>
                <a:defRPr kern="0"/>
              </a:lvl1pPr>
            </a:lstStyle>
            <a:p>
              <a:r>
                <a:rPr lang="zh-CN" altLang="en-US" sz="2800" dirty="0">
                  <a:sym typeface="+mn-lt"/>
                </a:rPr>
                <a:t>传统</a:t>
              </a:r>
              <a:r>
                <a:rPr lang="en-US" altLang="zh-CN" sz="2800" dirty="0">
                  <a:sym typeface="+mn-lt"/>
                </a:rPr>
                <a:t>K-means</a:t>
              </a:r>
              <a:r>
                <a:rPr lang="zh-CN" altLang="en-US" sz="2800" dirty="0">
                  <a:sym typeface="+mn-lt"/>
                </a:rPr>
                <a:t>聚类算法</a:t>
              </a:r>
              <a:endParaRPr lang="zh-CN" altLang="en-US" sz="2800" dirty="0">
                <a:solidFill>
                  <a:schemeClr val="tx1"/>
                </a:solidFill>
                <a:latin typeface="+mn-lt"/>
                <a:ea typeface="+mn-ea"/>
                <a:cs typeface="+mn-cs"/>
                <a:sym typeface="+mn-lt"/>
              </a:endParaRPr>
            </a:p>
          </p:txBody>
        </p:sp>
      </p:grpSp>
      <p:sp>
        <p:nvSpPr>
          <p:cNvPr id="8" name="文本框 7"/>
          <p:cNvSpPr txBox="1"/>
          <p:nvPr>
            <p:custDataLst>
              <p:tags r:id="rId9"/>
            </p:custDataLst>
          </p:nvPr>
        </p:nvSpPr>
        <p:spPr>
          <a:xfrm>
            <a:off x="2211705" y="584570"/>
            <a:ext cx="7768590" cy="759311"/>
          </a:xfrm>
          <a:prstGeom prst="rect">
            <a:avLst/>
          </a:prstGeom>
        </p:spPr>
        <p:txBody>
          <a:bodyPr vert="horz" wrap="square" lIns="90000" tIns="46800" rIns="90000" bIns="46800" anchor="ctr" anchorCtr="0">
            <a:normAutofit/>
          </a:bodyPr>
          <a:lstStyle>
            <a:defPPr>
              <a:defRPr lang="zh-CN"/>
            </a:defPPr>
            <a:lvl1pPr algn="ctr">
              <a:defRPr sz="3200" kern="0">
                <a:latin typeface="+mj-lt"/>
                <a:ea typeface="+mj-ea"/>
                <a:cs typeface="+mj-cs"/>
              </a:defRPr>
            </a:lvl1pPr>
          </a:lstStyle>
          <a:p>
            <a:pPr>
              <a:lnSpc>
                <a:spcPct val="120000"/>
              </a:lnSpc>
            </a:pPr>
            <a:r>
              <a:rPr lang="zh-CN" altLang="en-US" sz="3600" b="0" dirty="0">
                <a:solidFill>
                  <a:schemeClr val="tx1"/>
                </a:solidFill>
                <a:sym typeface="+mn-lt"/>
              </a:rPr>
              <a:t>任务</a:t>
            </a:r>
          </a:p>
        </p:txBody>
      </p:sp>
    </p:spTree>
    <p:custDataLst>
      <p:tags r:id="rId1"/>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custDataLst>
              <p:tags r:id="rId2"/>
            </p:custDataLst>
          </p:nvPr>
        </p:nvSpPr>
        <p:spPr>
          <a:xfrm rot="1389710">
            <a:off x="2444879" y="2889746"/>
            <a:ext cx="2126688" cy="531531"/>
          </a:xfrm>
          <a:custGeom>
            <a:avLst/>
            <a:gdLst>
              <a:gd name="connsiteX0" fmla="*/ 0 w 2126688"/>
              <a:gd name="connsiteY0" fmla="*/ 0 h 531531"/>
              <a:gd name="connsiteX1" fmla="*/ 2126688 w 2126688"/>
              <a:gd name="connsiteY1" fmla="*/ 0 h 531531"/>
              <a:gd name="connsiteX2" fmla="*/ 2126688 w 2126688"/>
              <a:gd name="connsiteY2" fmla="*/ 531531 h 531531"/>
              <a:gd name="connsiteX3" fmla="*/ 227396 w 2126688"/>
              <a:gd name="connsiteY3" fmla="*/ 531531 h 531531"/>
            </a:gdLst>
            <a:ahLst/>
            <a:cxnLst>
              <a:cxn ang="0">
                <a:pos x="connsiteX0" y="connsiteY0"/>
              </a:cxn>
              <a:cxn ang="0">
                <a:pos x="connsiteX1" y="connsiteY1"/>
              </a:cxn>
              <a:cxn ang="0">
                <a:pos x="connsiteX2" y="connsiteY2"/>
              </a:cxn>
              <a:cxn ang="0">
                <a:pos x="connsiteX3" y="connsiteY3"/>
              </a:cxn>
            </a:cxnLst>
            <a:rect l="l" t="t" r="r" b="b"/>
            <a:pathLst>
              <a:path w="2126688" h="531531">
                <a:moveTo>
                  <a:pt x="0" y="0"/>
                </a:moveTo>
                <a:lnTo>
                  <a:pt x="2126688" y="0"/>
                </a:lnTo>
                <a:lnTo>
                  <a:pt x="2126688" y="531531"/>
                </a:lnTo>
                <a:lnTo>
                  <a:pt x="227396" y="531531"/>
                </a:lnTo>
                <a:close/>
              </a:path>
            </a:pathLst>
          </a:custGeom>
          <a:solidFill>
            <a:schemeClr val="accent1">
              <a:lumMod val="40000"/>
              <a:lumOff val="60000"/>
            </a:schemeClr>
          </a:solidFill>
        </p:spPr>
        <p:txBody>
          <a:bodyPr rot="0" spcFirstLastPara="0" vertOverflow="overflow" horzOverflow="overflow" vert="horz" wrap="square" lIns="90000" tIns="46800" rIns="90000" bIns="46800" numCol="1" spcCol="0" rtlCol="0" fromWordArt="0" anchor="ctr" anchorCtr="0" forceAA="0" compatLnSpc="1">
            <a:normAutofit/>
          </a:bodyPr>
          <a:lstStyle/>
          <a:p>
            <a:pPr algn="r">
              <a:lnSpc>
                <a:spcPct val="120000"/>
              </a:lnSpc>
            </a:pPr>
            <a:r>
              <a:rPr lang="en-US" altLang="zh-CN" dirty="0" err="1">
                <a:solidFill>
                  <a:schemeClr val="bg1"/>
                </a:solidFill>
                <a:latin typeface="+mj-lt"/>
                <a:ea typeface="+mj-ea"/>
                <a:cs typeface="+mj-cs"/>
                <a:sym typeface="+mn-lt"/>
              </a:rPr>
              <a:t>PART   I</a:t>
            </a:r>
          </a:p>
        </p:txBody>
      </p:sp>
      <p:cxnSp>
        <p:nvCxnSpPr>
          <p:cNvPr id="12" name="直接连接符 11"/>
          <p:cNvCxnSpPr/>
          <p:nvPr>
            <p:custDataLst>
              <p:tags r:id="rId3"/>
            </p:custDataLst>
          </p:nvPr>
        </p:nvCxnSpPr>
        <p:spPr>
          <a:xfrm>
            <a:off x="4699757" y="4063675"/>
            <a:ext cx="4932000"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custDataLst>
              <p:tags r:id="rId4"/>
            </p:custDataLst>
          </p:nvPr>
        </p:nvPicPr>
        <p:blipFill>
          <a:blip r:embed="rId8"/>
          <a:srcRect l="50449"/>
          <a:stretch>
            <a:fillRect/>
          </a:stretch>
        </p:blipFill>
        <p:spPr>
          <a:xfrm>
            <a:off x="2637458" y="970032"/>
            <a:ext cx="75850" cy="3600000"/>
          </a:xfrm>
          <a:custGeom>
            <a:avLst/>
            <a:gdLst>
              <a:gd name="connsiteX0" fmla="*/ 0 w 4806245"/>
              <a:gd name="connsiteY0" fmla="*/ 0 h 9705673"/>
              <a:gd name="connsiteX1" fmla="*/ 4806245 w 4806245"/>
              <a:gd name="connsiteY1" fmla="*/ 0 h 9705673"/>
              <a:gd name="connsiteX2" fmla="*/ 4806245 w 4806245"/>
              <a:gd name="connsiteY2" fmla="*/ 9705673 h 9705673"/>
              <a:gd name="connsiteX3" fmla="*/ 0 w 4806245"/>
              <a:gd name="connsiteY3" fmla="*/ 9705673 h 9705673"/>
            </a:gdLst>
            <a:ahLst/>
            <a:cxnLst>
              <a:cxn ang="0">
                <a:pos x="connsiteX0" y="connsiteY0"/>
              </a:cxn>
              <a:cxn ang="0">
                <a:pos x="connsiteX1" y="connsiteY1"/>
              </a:cxn>
              <a:cxn ang="0">
                <a:pos x="connsiteX2" y="connsiteY2"/>
              </a:cxn>
              <a:cxn ang="0">
                <a:pos x="connsiteX3" y="connsiteY3"/>
              </a:cxn>
            </a:cxnLst>
            <a:rect l="l" t="t" r="r" b="b"/>
            <a:pathLst>
              <a:path w="4806245" h="9705673">
                <a:moveTo>
                  <a:pt x="0" y="0"/>
                </a:moveTo>
                <a:lnTo>
                  <a:pt x="4806245" y="0"/>
                </a:lnTo>
                <a:lnTo>
                  <a:pt x="4806245" y="9705673"/>
                </a:lnTo>
                <a:lnTo>
                  <a:pt x="0" y="9705673"/>
                </a:lnTo>
                <a:close/>
              </a:path>
            </a:pathLst>
          </a:custGeom>
        </p:spPr>
      </p:pic>
      <p:sp>
        <p:nvSpPr>
          <p:cNvPr id="4" name="文本框 3"/>
          <p:cNvSpPr txBox="1"/>
          <p:nvPr>
            <p:custDataLst>
              <p:tags r:id="rId5"/>
            </p:custDataLst>
          </p:nvPr>
        </p:nvSpPr>
        <p:spPr>
          <a:xfrm>
            <a:off x="4590415" y="3202940"/>
            <a:ext cx="6123305" cy="452120"/>
          </a:xfrm>
          <a:prstGeom prst="rect">
            <a:avLst/>
          </a:prstGeom>
        </p:spPr>
        <p:txBody>
          <a:bodyPr vert="horz" wrap="square" lIns="90000" tIns="46800" rIns="90000" bIns="46800" anchor="ctr" anchorCtr="0">
            <a:noAutofit/>
          </a:bodyPr>
          <a:lstStyle>
            <a:defPPr>
              <a:defRPr lang="zh-CN"/>
            </a:defPPr>
            <a:lvl1pPr>
              <a:lnSpc>
                <a:spcPct val="130000"/>
              </a:lnSpc>
              <a:defRPr kern="0"/>
            </a:lvl1pPr>
          </a:lstStyle>
          <a:p>
            <a:r>
              <a:rPr lang="zh-CN" altLang="en-US" sz="4800" dirty="0">
                <a:sym typeface="+mn-lt"/>
              </a:rPr>
              <a:t>划分聚类算法</a:t>
            </a:r>
          </a:p>
        </p:txBody>
      </p:sp>
    </p:spTree>
    <p:custDataLst>
      <p:tags r:id="rId1"/>
    </p:custDataLst>
  </p:cSld>
  <p:clrMapOvr>
    <a:masterClrMapping/>
  </p:clrMapOvr>
  <p:transition spd="slow">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custDataLst>
              <p:tags r:id="rId1"/>
            </p:custDataLst>
          </p:nvPr>
        </p:nvSpPr>
        <p:spPr>
          <a:xfrm>
            <a:off x="838200" y="365125"/>
            <a:ext cx="10515600" cy="1325563"/>
          </a:xfrm>
          <a:prstGeom prst="rect">
            <a:avLst/>
          </a:prstGeom>
        </p:spPr>
        <p:txBody>
          <a:bodyPr vert="horz" wrap="square" lIns="91440" tIns="45720" rIns="91440" bIns="45720" rtlCol="0" anchor="ctr">
            <a:normAutofit/>
          </a:bodyPr>
          <a:lstStyle>
            <a:lvl1pPr algn="l" defTabSz="914400" rtl="0" eaLnBrk="1" latinLnBrk="0" hangingPunct="1">
              <a:lnSpc>
                <a:spcPct val="120000"/>
              </a:lnSpc>
              <a:spcBef>
                <a:spcPct val="0"/>
              </a:spcBef>
              <a:buNone/>
              <a:defRPr sz="4000" kern="1200">
                <a:solidFill>
                  <a:schemeClr val="tx1"/>
                </a:solidFill>
                <a:latin typeface="+mj-lt"/>
                <a:ea typeface="+mj-ea"/>
                <a:cs typeface="+mj-cs"/>
              </a:defRPr>
            </a:lvl1pPr>
          </a:lstStyle>
          <a:p>
            <a:r>
              <a:rPr lang="zh-CN" altLang="en-US" dirty="0">
                <a:solidFill>
                  <a:schemeClr val="accent1"/>
                </a:solidFill>
                <a:effectLst>
                  <a:outerShdw blurRad="38100" dist="25400" dir="5400000" algn="ctr" rotWithShape="0">
                    <a:srgbClr val="6E747A">
                      <a:alpha val="43000"/>
                    </a:srgbClr>
                  </a:outerShdw>
                </a:effectLst>
                <a:sym typeface="+mn-lt"/>
              </a:rPr>
              <a:t>划分聚类算法</a:t>
            </a:r>
          </a:p>
        </p:txBody>
      </p:sp>
      <p:sp>
        <p:nvSpPr>
          <p:cNvPr id="5" name="矩形 4"/>
          <p:cNvSpPr/>
          <p:nvPr/>
        </p:nvSpPr>
        <p:spPr>
          <a:xfrm>
            <a:off x="6703237" y="1664871"/>
            <a:ext cx="2550694" cy="63541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zh-CN" altLang="en-US"/>
              <a:t>选择初始聚类中心</a:t>
            </a:r>
          </a:p>
        </p:txBody>
      </p:sp>
      <p:cxnSp>
        <p:nvCxnSpPr>
          <p:cNvPr id="7" name="直线箭头连接符 6"/>
          <p:cNvCxnSpPr>
            <a:stCxn id="5" idx="2"/>
          </p:cNvCxnSpPr>
          <p:nvPr/>
        </p:nvCxnSpPr>
        <p:spPr>
          <a:xfrm>
            <a:off x="7978584" y="2300288"/>
            <a:ext cx="0" cy="4749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6703237" y="2791326"/>
            <a:ext cx="2550694" cy="63541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zh-CN" altLang="en-US" dirty="0"/>
              <a:t>将元素按相似度划分，修改聚类中心</a:t>
            </a:r>
          </a:p>
        </p:txBody>
      </p:sp>
      <p:sp>
        <p:nvSpPr>
          <p:cNvPr id="9" name="矩形 8"/>
          <p:cNvSpPr/>
          <p:nvPr/>
        </p:nvSpPr>
        <p:spPr>
          <a:xfrm>
            <a:off x="6703237" y="5290385"/>
            <a:ext cx="2550694" cy="63541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zh-CN" altLang="en-US" dirty="0"/>
              <a:t>划分结束，完成聚类</a:t>
            </a:r>
          </a:p>
        </p:txBody>
      </p:sp>
      <p:cxnSp>
        <p:nvCxnSpPr>
          <p:cNvPr id="10" name="直线箭头连接符 9"/>
          <p:cNvCxnSpPr/>
          <p:nvPr/>
        </p:nvCxnSpPr>
        <p:spPr>
          <a:xfrm>
            <a:off x="7978584" y="3426743"/>
            <a:ext cx="0" cy="4749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菱形 10"/>
          <p:cNvSpPr/>
          <p:nvPr/>
        </p:nvSpPr>
        <p:spPr>
          <a:xfrm>
            <a:off x="6751362" y="3926807"/>
            <a:ext cx="2478505" cy="882315"/>
          </a:xfrm>
          <a:prstGeom prst="diamon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zh-CN" altLang="en-US" dirty="0"/>
              <a:t>满足划分阈值</a:t>
            </a:r>
          </a:p>
        </p:txBody>
      </p:sp>
      <p:cxnSp>
        <p:nvCxnSpPr>
          <p:cNvPr id="12" name="直线箭头连接符 11"/>
          <p:cNvCxnSpPr/>
          <p:nvPr/>
        </p:nvCxnSpPr>
        <p:spPr>
          <a:xfrm>
            <a:off x="7978584" y="4809122"/>
            <a:ext cx="0" cy="4749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肘形连接符 13"/>
          <p:cNvCxnSpPr>
            <a:stCxn id="11" idx="3"/>
            <a:endCxn id="8" idx="3"/>
          </p:cNvCxnSpPr>
          <p:nvPr/>
        </p:nvCxnSpPr>
        <p:spPr>
          <a:xfrm flipV="1">
            <a:off x="9229867" y="3109035"/>
            <a:ext cx="24064" cy="1258930"/>
          </a:xfrm>
          <a:prstGeom prst="bentConnector3">
            <a:avLst>
              <a:gd name="adj1" fmla="val 1049967"/>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9085489" y="3767776"/>
            <a:ext cx="304800" cy="369332"/>
          </a:xfrm>
          <a:prstGeom prst="rect">
            <a:avLst/>
          </a:prstGeom>
          <a:noFill/>
        </p:spPr>
        <p:txBody>
          <a:bodyPr wrap="square" rtlCol="0">
            <a:spAutoFit/>
          </a:bodyPr>
          <a:lstStyle/>
          <a:p>
            <a:r>
              <a:rPr kumimoji="1" lang="zh-CN" altLang="en-US"/>
              <a:t>否</a:t>
            </a:r>
          </a:p>
        </p:txBody>
      </p:sp>
      <p:sp>
        <p:nvSpPr>
          <p:cNvPr id="16" name="文本框 15"/>
          <p:cNvSpPr txBox="1"/>
          <p:nvPr/>
        </p:nvSpPr>
        <p:spPr>
          <a:xfrm>
            <a:off x="8102908" y="4851428"/>
            <a:ext cx="304800" cy="369332"/>
          </a:xfrm>
          <a:prstGeom prst="rect">
            <a:avLst/>
          </a:prstGeom>
          <a:noFill/>
        </p:spPr>
        <p:txBody>
          <a:bodyPr wrap="square" rtlCol="0">
            <a:spAutoFit/>
          </a:bodyPr>
          <a:lstStyle/>
          <a:p>
            <a:r>
              <a:rPr kumimoji="1" lang="zh-CN" altLang="en-US"/>
              <a:t>是</a:t>
            </a:r>
            <a:endParaRPr kumimoji="1" lang="zh-CN" altLang="en-US" dirty="0"/>
          </a:p>
        </p:txBody>
      </p:sp>
      <p:sp>
        <p:nvSpPr>
          <p:cNvPr id="2" name="矩形 1"/>
          <p:cNvSpPr/>
          <p:nvPr/>
        </p:nvSpPr>
        <p:spPr>
          <a:xfrm>
            <a:off x="607237" y="1664871"/>
            <a:ext cx="6096000" cy="923330"/>
          </a:xfrm>
          <a:prstGeom prst="rect">
            <a:avLst/>
          </a:prstGeom>
        </p:spPr>
        <p:txBody>
          <a:bodyPr>
            <a:spAutoFit/>
          </a:bodyPr>
          <a:lstStyle/>
          <a:p>
            <a:pPr marL="285750" indent="-285750">
              <a:buFont typeface="Arial" charset="0"/>
              <a:buChar char="•"/>
              <a:defRPr/>
            </a:pPr>
            <a:r>
              <a:rPr lang="zh-CN" altLang="en-US" dirty="0"/>
              <a:t>划分法在给定的</a:t>
            </a:r>
            <a:r>
              <a:rPr lang="en-US" altLang="zh-CN" dirty="0"/>
              <a:t>N</a:t>
            </a:r>
            <a:r>
              <a:rPr lang="zh-CN" altLang="en-US" dirty="0"/>
              <a:t>个元素的数据集里面，通过划分的方法法将这</a:t>
            </a:r>
            <a:r>
              <a:rPr lang="en-US" altLang="zh-CN" dirty="0"/>
              <a:t>N </a:t>
            </a:r>
            <a:r>
              <a:rPr lang="zh-CN" altLang="en-US" dirty="0"/>
              <a:t>个元素分别划分到</a:t>
            </a:r>
            <a:r>
              <a:rPr lang="en-US" altLang="zh-CN" dirty="0"/>
              <a:t>K</a:t>
            </a:r>
            <a:r>
              <a:rPr lang="zh-CN" altLang="en-US" dirty="0"/>
              <a:t>个簇</a:t>
            </a:r>
            <a:r>
              <a:rPr lang="en-US" altLang="zh-CN" dirty="0"/>
              <a:t>(K&lt;N)</a:t>
            </a:r>
          </a:p>
          <a:p>
            <a:pPr marL="285750" indent="-285750">
              <a:buFont typeface="Arial" charset="0"/>
              <a:buChar char="•"/>
            </a:pPr>
            <a:r>
              <a:rPr lang="zh-CN" altLang="en-US" dirty="0"/>
              <a:t>划分法中常见的有</a:t>
            </a:r>
            <a:r>
              <a:rPr lang="en-US" altLang="zh-CN" dirty="0"/>
              <a:t>K-Means</a:t>
            </a:r>
            <a:r>
              <a:rPr lang="zh-CN" altLang="en-US" dirty="0"/>
              <a:t>算法等</a:t>
            </a:r>
            <a:endParaRPr lang="en-US" altLang="zh-CN" dirty="0"/>
          </a:p>
        </p:txBody>
      </p:sp>
    </p:spTree>
    <p:extLst>
      <p:ext uri="{BB962C8B-B14F-4D97-AF65-F5344CB8AC3E}">
        <p14:creationId xmlns:p14="http://schemas.microsoft.com/office/powerpoint/2010/main" val="34947211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anim calcmode="lin" valueType="num">
                                      <p:cBhvr>
                                        <p:cTn id="13" dur="250" fill="hold"/>
                                        <p:tgtEl>
                                          <p:spTgt spid="7"/>
                                        </p:tgtEl>
                                        <p:attrNameLst>
                                          <p:attrName>ppt_x</p:attrName>
                                        </p:attrNameLst>
                                      </p:cBhvr>
                                      <p:tavLst>
                                        <p:tav tm="0">
                                          <p:val>
                                            <p:strVal val="#ppt_x"/>
                                          </p:val>
                                        </p:tav>
                                        <p:tav tm="100000">
                                          <p:val>
                                            <p:strVal val="#ppt_x"/>
                                          </p:val>
                                        </p:tav>
                                      </p:tavLst>
                                    </p:anim>
                                    <p:anim calcmode="lin" valueType="num">
                                      <p:cBhvr>
                                        <p:cTn id="14" dur="25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
                                        <p:tgtEl>
                                          <p:spTgt spid="8"/>
                                        </p:tgtEl>
                                      </p:cBhvr>
                                    </p:animEffect>
                                    <p:anim calcmode="lin" valueType="num">
                                      <p:cBhvr>
                                        <p:cTn id="18" dur="250" fill="hold"/>
                                        <p:tgtEl>
                                          <p:spTgt spid="8"/>
                                        </p:tgtEl>
                                        <p:attrNameLst>
                                          <p:attrName>ppt_x</p:attrName>
                                        </p:attrNameLst>
                                      </p:cBhvr>
                                      <p:tavLst>
                                        <p:tav tm="0">
                                          <p:val>
                                            <p:strVal val="#ppt_x"/>
                                          </p:val>
                                        </p:tav>
                                        <p:tav tm="100000">
                                          <p:val>
                                            <p:strVal val="#ppt_x"/>
                                          </p:val>
                                        </p:tav>
                                      </p:tavLst>
                                    </p:anim>
                                    <p:anim calcmode="lin" valueType="num">
                                      <p:cBhvr>
                                        <p:cTn id="19" dur="250" fill="hold"/>
                                        <p:tgtEl>
                                          <p:spTgt spid="8"/>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50"/>
                                        <p:tgtEl>
                                          <p:spTgt spid="9"/>
                                        </p:tgtEl>
                                      </p:cBhvr>
                                    </p:animEffect>
                                    <p:anim calcmode="lin" valueType="num">
                                      <p:cBhvr>
                                        <p:cTn id="23" dur="250" fill="hold"/>
                                        <p:tgtEl>
                                          <p:spTgt spid="9"/>
                                        </p:tgtEl>
                                        <p:attrNameLst>
                                          <p:attrName>ppt_x</p:attrName>
                                        </p:attrNameLst>
                                      </p:cBhvr>
                                      <p:tavLst>
                                        <p:tav tm="0">
                                          <p:val>
                                            <p:strVal val="#ppt_x"/>
                                          </p:val>
                                        </p:tav>
                                        <p:tav tm="100000">
                                          <p:val>
                                            <p:strVal val="#ppt_x"/>
                                          </p:val>
                                        </p:tav>
                                      </p:tavLst>
                                    </p:anim>
                                    <p:anim calcmode="lin" valueType="num">
                                      <p:cBhvr>
                                        <p:cTn id="24" dur="250" fill="hold"/>
                                        <p:tgtEl>
                                          <p:spTgt spid="9"/>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50"/>
                                        <p:tgtEl>
                                          <p:spTgt spid="10"/>
                                        </p:tgtEl>
                                      </p:cBhvr>
                                    </p:animEffect>
                                    <p:anim calcmode="lin" valueType="num">
                                      <p:cBhvr>
                                        <p:cTn id="28" dur="250" fill="hold"/>
                                        <p:tgtEl>
                                          <p:spTgt spid="10"/>
                                        </p:tgtEl>
                                        <p:attrNameLst>
                                          <p:attrName>ppt_x</p:attrName>
                                        </p:attrNameLst>
                                      </p:cBhvr>
                                      <p:tavLst>
                                        <p:tav tm="0">
                                          <p:val>
                                            <p:strVal val="#ppt_x"/>
                                          </p:val>
                                        </p:tav>
                                        <p:tav tm="100000">
                                          <p:val>
                                            <p:strVal val="#ppt_x"/>
                                          </p:val>
                                        </p:tav>
                                      </p:tavLst>
                                    </p:anim>
                                    <p:anim calcmode="lin" valueType="num">
                                      <p:cBhvr>
                                        <p:cTn id="29" dur="250" fill="hold"/>
                                        <p:tgtEl>
                                          <p:spTgt spid="10"/>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50"/>
                                        <p:tgtEl>
                                          <p:spTgt spid="11"/>
                                        </p:tgtEl>
                                      </p:cBhvr>
                                    </p:animEffect>
                                    <p:anim calcmode="lin" valueType="num">
                                      <p:cBhvr>
                                        <p:cTn id="33" dur="250" fill="hold"/>
                                        <p:tgtEl>
                                          <p:spTgt spid="11"/>
                                        </p:tgtEl>
                                        <p:attrNameLst>
                                          <p:attrName>ppt_x</p:attrName>
                                        </p:attrNameLst>
                                      </p:cBhvr>
                                      <p:tavLst>
                                        <p:tav tm="0">
                                          <p:val>
                                            <p:strVal val="#ppt_x"/>
                                          </p:val>
                                        </p:tav>
                                        <p:tav tm="100000">
                                          <p:val>
                                            <p:strVal val="#ppt_x"/>
                                          </p:val>
                                        </p:tav>
                                      </p:tavLst>
                                    </p:anim>
                                    <p:anim calcmode="lin" valueType="num">
                                      <p:cBhvr>
                                        <p:cTn id="34" dur="250" fill="hold"/>
                                        <p:tgtEl>
                                          <p:spTgt spid="11"/>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50"/>
                                        <p:tgtEl>
                                          <p:spTgt spid="12"/>
                                        </p:tgtEl>
                                      </p:cBhvr>
                                    </p:animEffect>
                                    <p:anim calcmode="lin" valueType="num">
                                      <p:cBhvr>
                                        <p:cTn id="38" dur="250" fill="hold"/>
                                        <p:tgtEl>
                                          <p:spTgt spid="12"/>
                                        </p:tgtEl>
                                        <p:attrNameLst>
                                          <p:attrName>ppt_x</p:attrName>
                                        </p:attrNameLst>
                                      </p:cBhvr>
                                      <p:tavLst>
                                        <p:tav tm="0">
                                          <p:val>
                                            <p:strVal val="#ppt_x"/>
                                          </p:val>
                                        </p:tav>
                                        <p:tav tm="100000">
                                          <p:val>
                                            <p:strVal val="#ppt_x"/>
                                          </p:val>
                                        </p:tav>
                                      </p:tavLst>
                                    </p:anim>
                                    <p:anim calcmode="lin" valueType="num">
                                      <p:cBhvr>
                                        <p:cTn id="39" dur="250" fill="hold"/>
                                        <p:tgtEl>
                                          <p:spTgt spid="12"/>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250"/>
                                        <p:tgtEl>
                                          <p:spTgt spid="14"/>
                                        </p:tgtEl>
                                      </p:cBhvr>
                                    </p:animEffect>
                                    <p:anim calcmode="lin" valueType="num">
                                      <p:cBhvr>
                                        <p:cTn id="43" dur="250" fill="hold"/>
                                        <p:tgtEl>
                                          <p:spTgt spid="14"/>
                                        </p:tgtEl>
                                        <p:attrNameLst>
                                          <p:attrName>ppt_x</p:attrName>
                                        </p:attrNameLst>
                                      </p:cBhvr>
                                      <p:tavLst>
                                        <p:tav tm="0">
                                          <p:val>
                                            <p:strVal val="#ppt_x"/>
                                          </p:val>
                                        </p:tav>
                                        <p:tav tm="100000">
                                          <p:val>
                                            <p:strVal val="#ppt_x"/>
                                          </p:val>
                                        </p:tav>
                                      </p:tavLst>
                                    </p:anim>
                                    <p:anim calcmode="lin" valueType="num">
                                      <p:cBhvr>
                                        <p:cTn id="44" dur="250" fill="hold"/>
                                        <p:tgtEl>
                                          <p:spTgt spid="14"/>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250"/>
                                        <p:tgtEl>
                                          <p:spTgt spid="15"/>
                                        </p:tgtEl>
                                      </p:cBhvr>
                                    </p:animEffect>
                                    <p:anim calcmode="lin" valueType="num">
                                      <p:cBhvr>
                                        <p:cTn id="48" dur="250" fill="hold"/>
                                        <p:tgtEl>
                                          <p:spTgt spid="15"/>
                                        </p:tgtEl>
                                        <p:attrNameLst>
                                          <p:attrName>ppt_x</p:attrName>
                                        </p:attrNameLst>
                                      </p:cBhvr>
                                      <p:tavLst>
                                        <p:tav tm="0">
                                          <p:val>
                                            <p:strVal val="#ppt_x"/>
                                          </p:val>
                                        </p:tav>
                                        <p:tav tm="100000">
                                          <p:val>
                                            <p:strVal val="#ppt_x"/>
                                          </p:val>
                                        </p:tav>
                                      </p:tavLst>
                                    </p:anim>
                                    <p:anim calcmode="lin" valueType="num">
                                      <p:cBhvr>
                                        <p:cTn id="49" dur="250" fill="hold"/>
                                        <p:tgtEl>
                                          <p:spTgt spid="15"/>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250"/>
                                        <p:tgtEl>
                                          <p:spTgt spid="16"/>
                                        </p:tgtEl>
                                      </p:cBhvr>
                                    </p:animEffect>
                                    <p:anim calcmode="lin" valueType="num">
                                      <p:cBhvr>
                                        <p:cTn id="53" dur="250" fill="hold"/>
                                        <p:tgtEl>
                                          <p:spTgt spid="16"/>
                                        </p:tgtEl>
                                        <p:attrNameLst>
                                          <p:attrName>ppt_x</p:attrName>
                                        </p:attrNameLst>
                                      </p:cBhvr>
                                      <p:tavLst>
                                        <p:tav tm="0">
                                          <p:val>
                                            <p:strVal val="#ppt_x"/>
                                          </p:val>
                                        </p:tav>
                                        <p:tav tm="100000">
                                          <p:val>
                                            <p:strVal val="#ppt_x"/>
                                          </p:val>
                                        </p:tav>
                                      </p:tavLst>
                                    </p:anim>
                                    <p:anim calcmode="lin" valueType="num">
                                      <p:cBhvr>
                                        <p:cTn id="54" dur="2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1" grpId="0" animBg="1"/>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任意多边形 72"/>
          <p:cNvSpPr/>
          <p:nvPr>
            <p:custDataLst>
              <p:tags r:id="rId2"/>
            </p:custDataLst>
          </p:nvPr>
        </p:nvSpPr>
        <p:spPr>
          <a:xfrm rot="1389710">
            <a:off x="2491997" y="2719215"/>
            <a:ext cx="2126688" cy="531531"/>
          </a:xfrm>
          <a:custGeom>
            <a:avLst/>
            <a:gdLst>
              <a:gd name="connsiteX0" fmla="*/ 0 w 2126688"/>
              <a:gd name="connsiteY0" fmla="*/ 0 h 531531"/>
              <a:gd name="connsiteX1" fmla="*/ 2126688 w 2126688"/>
              <a:gd name="connsiteY1" fmla="*/ 0 h 531531"/>
              <a:gd name="connsiteX2" fmla="*/ 2126688 w 2126688"/>
              <a:gd name="connsiteY2" fmla="*/ 531531 h 531531"/>
              <a:gd name="connsiteX3" fmla="*/ 227396 w 2126688"/>
              <a:gd name="connsiteY3" fmla="*/ 531531 h 531531"/>
            </a:gdLst>
            <a:ahLst/>
            <a:cxnLst>
              <a:cxn ang="0">
                <a:pos x="connsiteX0" y="connsiteY0"/>
              </a:cxn>
              <a:cxn ang="0">
                <a:pos x="connsiteX1" y="connsiteY1"/>
              </a:cxn>
              <a:cxn ang="0">
                <a:pos x="connsiteX2" y="connsiteY2"/>
              </a:cxn>
              <a:cxn ang="0">
                <a:pos x="connsiteX3" y="connsiteY3"/>
              </a:cxn>
            </a:cxnLst>
            <a:rect l="l" t="t" r="r" b="b"/>
            <a:pathLst>
              <a:path w="2126688" h="531531">
                <a:moveTo>
                  <a:pt x="0" y="0"/>
                </a:moveTo>
                <a:lnTo>
                  <a:pt x="2126688" y="0"/>
                </a:lnTo>
                <a:lnTo>
                  <a:pt x="2126688" y="531531"/>
                </a:lnTo>
                <a:lnTo>
                  <a:pt x="227396" y="531531"/>
                </a:lnTo>
                <a:close/>
              </a:path>
            </a:pathLst>
          </a:custGeom>
          <a:solidFill>
            <a:schemeClr val="accent1">
              <a:lumMod val="40000"/>
              <a:lumOff val="60000"/>
            </a:schemeClr>
          </a:solidFill>
        </p:spPr>
        <p:txBody>
          <a:bodyPr rot="0" spcFirstLastPara="0" vertOverflow="overflow" horzOverflow="overflow" vert="horz" wrap="square" lIns="90000" tIns="46800" rIns="90000" bIns="46800" numCol="1" spcCol="0" rtlCol="0" fromWordArt="0" anchor="ctr" anchorCtr="0" forceAA="0" compatLnSpc="1">
            <a:normAutofit/>
          </a:bodyPr>
          <a:lstStyle/>
          <a:p>
            <a:pPr algn="r">
              <a:lnSpc>
                <a:spcPct val="120000"/>
              </a:lnSpc>
            </a:pPr>
            <a:r>
              <a:rPr lang="en-US" altLang="zh-CN" dirty="0" err="1">
                <a:solidFill>
                  <a:schemeClr val="bg1"/>
                </a:solidFill>
                <a:latin typeface="+mj-lt"/>
                <a:ea typeface="+mj-ea"/>
                <a:cs typeface="+mj-cs"/>
                <a:sym typeface="+mn-lt"/>
              </a:rPr>
              <a:t>PART    1   </a:t>
            </a:r>
          </a:p>
        </p:txBody>
      </p:sp>
      <p:sp>
        <p:nvSpPr>
          <p:cNvPr id="74" name="任意多边形 73"/>
          <p:cNvSpPr/>
          <p:nvPr>
            <p:custDataLst>
              <p:tags r:id="rId3"/>
            </p:custDataLst>
          </p:nvPr>
        </p:nvSpPr>
        <p:spPr>
          <a:xfrm rot="1389710">
            <a:off x="2491997" y="3296899"/>
            <a:ext cx="2126688" cy="531531"/>
          </a:xfrm>
          <a:custGeom>
            <a:avLst/>
            <a:gdLst>
              <a:gd name="connsiteX0" fmla="*/ 0 w 2126688"/>
              <a:gd name="connsiteY0" fmla="*/ 0 h 531531"/>
              <a:gd name="connsiteX1" fmla="*/ 2126688 w 2126688"/>
              <a:gd name="connsiteY1" fmla="*/ 0 h 531531"/>
              <a:gd name="connsiteX2" fmla="*/ 2126688 w 2126688"/>
              <a:gd name="connsiteY2" fmla="*/ 531531 h 531531"/>
              <a:gd name="connsiteX3" fmla="*/ 227395 w 2126688"/>
              <a:gd name="connsiteY3" fmla="*/ 531531 h 531531"/>
            </a:gdLst>
            <a:ahLst/>
            <a:cxnLst>
              <a:cxn ang="0">
                <a:pos x="connsiteX0" y="connsiteY0"/>
              </a:cxn>
              <a:cxn ang="0">
                <a:pos x="connsiteX1" y="connsiteY1"/>
              </a:cxn>
              <a:cxn ang="0">
                <a:pos x="connsiteX2" y="connsiteY2"/>
              </a:cxn>
              <a:cxn ang="0">
                <a:pos x="connsiteX3" y="connsiteY3"/>
              </a:cxn>
            </a:cxnLst>
            <a:rect l="l" t="t" r="r" b="b"/>
            <a:pathLst>
              <a:path w="2126688" h="531531">
                <a:moveTo>
                  <a:pt x="0" y="0"/>
                </a:moveTo>
                <a:lnTo>
                  <a:pt x="2126688" y="0"/>
                </a:lnTo>
                <a:lnTo>
                  <a:pt x="2126688" y="531531"/>
                </a:lnTo>
                <a:lnTo>
                  <a:pt x="227395" y="531531"/>
                </a:lnTo>
                <a:close/>
              </a:path>
            </a:pathLst>
          </a:custGeom>
          <a:solidFill>
            <a:schemeClr val="accent1">
              <a:lumMod val="60000"/>
              <a:lumOff val="40000"/>
            </a:schemeClr>
          </a:solidFill>
        </p:spPr>
        <p:txBody>
          <a:bodyPr rot="0" spcFirstLastPara="0" vertOverflow="overflow" horzOverflow="overflow" vert="horz" wrap="square" lIns="90000" tIns="46800" rIns="90000" bIns="46800" numCol="1" spcCol="0" rtlCol="0" fromWordArt="0" anchor="ctr" anchorCtr="0" forceAA="0" compatLnSpc="1">
            <a:normAutofit/>
          </a:bodyPr>
          <a:lstStyle/>
          <a:p>
            <a:pPr algn="r">
              <a:lnSpc>
                <a:spcPct val="120000"/>
              </a:lnSpc>
            </a:pPr>
            <a:r>
              <a:rPr lang="en-US" altLang="zh-CN" dirty="0" err="1">
                <a:solidFill>
                  <a:schemeClr val="bg1"/>
                </a:solidFill>
                <a:latin typeface="+mj-lt"/>
                <a:ea typeface="+mj-ea"/>
                <a:cs typeface="+mj-cs"/>
                <a:sym typeface="+mn-lt"/>
              </a:rPr>
              <a:t>PART    2</a:t>
            </a:r>
          </a:p>
        </p:txBody>
      </p:sp>
      <p:cxnSp>
        <p:nvCxnSpPr>
          <p:cNvPr id="77" name="直接连接符 76"/>
          <p:cNvCxnSpPr/>
          <p:nvPr>
            <p:custDataLst>
              <p:tags r:id="rId4"/>
            </p:custDataLst>
          </p:nvPr>
        </p:nvCxnSpPr>
        <p:spPr>
          <a:xfrm>
            <a:off x="4746875" y="3647569"/>
            <a:ext cx="4932000"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custDataLst>
              <p:tags r:id="rId5"/>
            </p:custDataLst>
          </p:nvPr>
        </p:nvCxnSpPr>
        <p:spPr>
          <a:xfrm>
            <a:off x="4746875" y="4225253"/>
            <a:ext cx="4932000"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pic>
        <p:nvPicPr>
          <p:cNvPr id="84" name="图片 83"/>
          <p:cNvPicPr>
            <a:picLocks noChangeAspect="1"/>
          </p:cNvPicPr>
          <p:nvPr>
            <p:custDataLst>
              <p:tags r:id="rId6"/>
            </p:custDataLst>
          </p:nvPr>
        </p:nvPicPr>
        <p:blipFill>
          <a:blip r:embed="rId12"/>
          <a:srcRect l="50449"/>
          <a:stretch>
            <a:fillRect/>
          </a:stretch>
        </p:blipFill>
        <p:spPr>
          <a:xfrm>
            <a:off x="2602447" y="1402664"/>
            <a:ext cx="91020" cy="4320000"/>
          </a:xfrm>
          <a:custGeom>
            <a:avLst/>
            <a:gdLst>
              <a:gd name="connsiteX0" fmla="*/ 0 w 4806245"/>
              <a:gd name="connsiteY0" fmla="*/ 0 h 9705673"/>
              <a:gd name="connsiteX1" fmla="*/ 4806245 w 4806245"/>
              <a:gd name="connsiteY1" fmla="*/ 0 h 9705673"/>
              <a:gd name="connsiteX2" fmla="*/ 4806245 w 4806245"/>
              <a:gd name="connsiteY2" fmla="*/ 9705673 h 9705673"/>
              <a:gd name="connsiteX3" fmla="*/ 0 w 4806245"/>
              <a:gd name="connsiteY3" fmla="*/ 9705673 h 9705673"/>
            </a:gdLst>
            <a:ahLst/>
            <a:cxnLst>
              <a:cxn ang="0">
                <a:pos x="connsiteX0" y="connsiteY0"/>
              </a:cxn>
              <a:cxn ang="0">
                <a:pos x="connsiteX1" y="connsiteY1"/>
              </a:cxn>
              <a:cxn ang="0">
                <a:pos x="connsiteX2" y="connsiteY2"/>
              </a:cxn>
              <a:cxn ang="0">
                <a:pos x="connsiteX3" y="connsiteY3"/>
              </a:cxn>
            </a:cxnLst>
            <a:rect l="l" t="t" r="r" b="b"/>
            <a:pathLst>
              <a:path w="4806245" h="9705673">
                <a:moveTo>
                  <a:pt x="0" y="0"/>
                </a:moveTo>
                <a:lnTo>
                  <a:pt x="4806245" y="0"/>
                </a:lnTo>
                <a:lnTo>
                  <a:pt x="4806245" y="9705673"/>
                </a:lnTo>
                <a:lnTo>
                  <a:pt x="0" y="9705673"/>
                </a:lnTo>
                <a:close/>
              </a:path>
            </a:pathLst>
          </a:custGeom>
        </p:spPr>
      </p:pic>
      <p:sp>
        <p:nvSpPr>
          <p:cNvPr id="5" name="文本框 4"/>
          <p:cNvSpPr txBox="1"/>
          <p:nvPr>
            <p:custDataLst>
              <p:tags r:id="rId7"/>
            </p:custDataLst>
          </p:nvPr>
        </p:nvSpPr>
        <p:spPr>
          <a:xfrm>
            <a:off x="4746628" y="3772535"/>
            <a:ext cx="6725302" cy="452120"/>
          </a:xfrm>
          <a:prstGeom prst="rect">
            <a:avLst/>
          </a:prstGeom>
        </p:spPr>
        <p:txBody>
          <a:bodyPr vert="horz" wrap="square" lIns="90000" tIns="46800" rIns="90000" bIns="46800" anchor="ctr" anchorCtr="0">
            <a:noAutofit/>
          </a:bodyPr>
          <a:lstStyle>
            <a:defPPr>
              <a:defRPr lang="zh-CN"/>
            </a:defPPr>
            <a:lvl1pPr>
              <a:lnSpc>
                <a:spcPct val="130000"/>
              </a:lnSpc>
              <a:defRPr kern="0"/>
            </a:lvl1pPr>
          </a:lstStyle>
          <a:p>
            <a:r>
              <a:rPr lang="zh-CN" altLang="en-US" sz="2800" dirty="0">
                <a:solidFill>
                  <a:schemeClr val="tx1"/>
                </a:solidFill>
                <a:latin typeface="+mn-lt"/>
                <a:ea typeface="+mn-ea"/>
                <a:cs typeface="+mn-cs"/>
                <a:sym typeface="+mn-lt"/>
              </a:rPr>
              <a:t>相关理论知识与技术介绍</a:t>
            </a:r>
          </a:p>
        </p:txBody>
      </p:sp>
      <p:sp>
        <p:nvSpPr>
          <p:cNvPr id="7" name="文本框 6"/>
          <p:cNvSpPr txBox="1"/>
          <p:nvPr>
            <p:custDataLst>
              <p:tags r:id="rId8"/>
            </p:custDataLst>
          </p:nvPr>
        </p:nvSpPr>
        <p:spPr>
          <a:xfrm>
            <a:off x="4746628" y="3195320"/>
            <a:ext cx="6725302" cy="452120"/>
          </a:xfrm>
          <a:prstGeom prst="rect">
            <a:avLst/>
          </a:prstGeom>
        </p:spPr>
        <p:txBody>
          <a:bodyPr vert="horz" wrap="square" lIns="90000" tIns="46800" rIns="90000" bIns="46800" anchor="ctr" anchorCtr="0">
            <a:noAutofit/>
          </a:bodyPr>
          <a:lstStyle>
            <a:defPPr>
              <a:defRPr lang="zh-CN"/>
            </a:defPPr>
            <a:lvl1pPr>
              <a:lnSpc>
                <a:spcPct val="130000"/>
              </a:lnSpc>
              <a:defRPr kern="0"/>
            </a:lvl1pPr>
          </a:lstStyle>
          <a:p>
            <a:r>
              <a:rPr lang="zh-CN" altLang="en-US" sz="2800" dirty="0">
                <a:sym typeface="+mn-lt"/>
              </a:rPr>
              <a:t>热点话题研究背景介绍</a:t>
            </a:r>
            <a:endParaRPr lang="zh-CN" altLang="en-US" sz="2800" dirty="0">
              <a:solidFill>
                <a:schemeClr val="tx1"/>
              </a:solidFill>
              <a:latin typeface="+mn-lt"/>
              <a:ea typeface="+mn-ea"/>
              <a:cs typeface="+mn-cs"/>
              <a:sym typeface="+mn-lt"/>
            </a:endParaRPr>
          </a:p>
        </p:txBody>
      </p:sp>
      <p:sp>
        <p:nvSpPr>
          <p:cNvPr id="8" name="文本框 7"/>
          <p:cNvSpPr txBox="1"/>
          <p:nvPr>
            <p:custDataLst>
              <p:tags r:id="rId9"/>
            </p:custDataLst>
          </p:nvPr>
        </p:nvSpPr>
        <p:spPr>
          <a:xfrm>
            <a:off x="2211705" y="584570"/>
            <a:ext cx="7768590" cy="759311"/>
          </a:xfrm>
          <a:prstGeom prst="rect">
            <a:avLst/>
          </a:prstGeom>
        </p:spPr>
        <p:txBody>
          <a:bodyPr vert="horz" wrap="square" lIns="90000" tIns="46800" rIns="90000" bIns="46800" anchor="ctr" anchorCtr="0">
            <a:normAutofit/>
          </a:bodyPr>
          <a:lstStyle>
            <a:defPPr>
              <a:defRPr lang="zh-CN"/>
            </a:defPPr>
            <a:lvl1pPr algn="ctr">
              <a:defRPr sz="3200" kern="0">
                <a:latin typeface="+mj-lt"/>
                <a:ea typeface="+mj-ea"/>
                <a:cs typeface="+mj-cs"/>
              </a:defRPr>
            </a:lvl1pPr>
          </a:lstStyle>
          <a:p>
            <a:pPr>
              <a:lnSpc>
                <a:spcPct val="120000"/>
              </a:lnSpc>
            </a:pPr>
            <a:r>
              <a:rPr lang="zh-CN" altLang="en-US" sz="3600" b="0">
                <a:solidFill>
                  <a:schemeClr val="tx1"/>
                </a:solidFill>
                <a:sym typeface="+mn-lt"/>
              </a:rPr>
              <a:t>任务</a:t>
            </a:r>
          </a:p>
        </p:txBody>
      </p:sp>
    </p:spTree>
    <p:custDataLst>
      <p:tags r:id="rId1"/>
    </p:custDataLst>
  </p:cSld>
  <p:clrMapOvr>
    <a:masterClrMapping/>
  </p:clrMapOvr>
  <p:transition spd="slow">
    <p:rand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custDataLst>
              <p:tags r:id="rId1"/>
            </p:custDataLst>
          </p:nvPr>
        </p:nvSpPr>
        <p:spPr>
          <a:xfrm>
            <a:off x="838200" y="365125"/>
            <a:ext cx="10515600" cy="1325563"/>
          </a:xfrm>
          <a:prstGeom prst="rect">
            <a:avLst/>
          </a:prstGeom>
        </p:spPr>
        <p:txBody>
          <a:bodyPr vert="horz" wrap="square" lIns="91440" tIns="45720" rIns="91440" bIns="45720" rtlCol="0" anchor="ctr">
            <a:normAutofit/>
          </a:bodyPr>
          <a:lstStyle>
            <a:lvl1pPr algn="l" defTabSz="914400" rtl="0" eaLnBrk="1" latinLnBrk="0" hangingPunct="1">
              <a:lnSpc>
                <a:spcPct val="120000"/>
              </a:lnSpc>
              <a:spcBef>
                <a:spcPct val="0"/>
              </a:spcBef>
              <a:buNone/>
              <a:defRPr sz="4000" kern="1200">
                <a:solidFill>
                  <a:schemeClr val="tx1"/>
                </a:solidFill>
                <a:latin typeface="+mj-lt"/>
                <a:ea typeface="+mj-ea"/>
                <a:cs typeface="+mj-cs"/>
              </a:defRPr>
            </a:lvl1pPr>
          </a:lstStyle>
          <a:p>
            <a:r>
              <a:rPr lang="zh-CN" altLang="en-US" dirty="0">
                <a:solidFill>
                  <a:schemeClr val="accent1"/>
                </a:solidFill>
                <a:effectLst>
                  <a:outerShdw blurRad="38100" dist="25400" dir="5400000" algn="ctr" rotWithShape="0">
                    <a:srgbClr val="6E747A">
                      <a:alpha val="43000"/>
                    </a:srgbClr>
                  </a:outerShdw>
                </a:effectLst>
                <a:sym typeface="+mn-lt"/>
              </a:rPr>
              <a:t>传统</a:t>
            </a:r>
            <a:r>
              <a:rPr lang="en-US" altLang="zh-CN" dirty="0">
                <a:solidFill>
                  <a:schemeClr val="accent1"/>
                </a:solidFill>
                <a:effectLst>
                  <a:outerShdw blurRad="38100" dist="25400" dir="5400000" algn="ctr" rotWithShape="0">
                    <a:srgbClr val="6E747A">
                      <a:alpha val="43000"/>
                    </a:srgbClr>
                  </a:outerShdw>
                </a:effectLst>
                <a:sym typeface="+mn-lt"/>
              </a:rPr>
              <a:t>K-means</a:t>
            </a:r>
            <a:r>
              <a:rPr lang="zh-CN" altLang="en-US" dirty="0">
                <a:solidFill>
                  <a:schemeClr val="accent1"/>
                </a:solidFill>
                <a:effectLst>
                  <a:outerShdw blurRad="38100" dist="25400" dir="5400000" algn="ctr" rotWithShape="0">
                    <a:srgbClr val="6E747A">
                      <a:alpha val="43000"/>
                    </a:srgbClr>
                  </a:outerShdw>
                </a:effectLst>
                <a:sym typeface="+mn-lt"/>
              </a:rPr>
              <a:t>聚类算法</a:t>
            </a:r>
          </a:p>
        </p:txBody>
      </p:sp>
      <p:sp>
        <p:nvSpPr>
          <p:cNvPr id="13" name="文本框 12"/>
          <p:cNvSpPr txBox="1"/>
          <p:nvPr/>
        </p:nvSpPr>
        <p:spPr>
          <a:xfrm>
            <a:off x="838201" y="1690688"/>
            <a:ext cx="9076764" cy="3139321"/>
          </a:xfrm>
          <a:prstGeom prst="rect">
            <a:avLst/>
          </a:prstGeom>
          <a:noFill/>
        </p:spPr>
        <p:txBody>
          <a:bodyPr wrap="square" rtlCol="0">
            <a:spAutoFit/>
          </a:bodyPr>
          <a:lstStyle/>
          <a:p>
            <a:pPr marL="285750" indent="-285750">
              <a:buFont typeface="Arial" charset="0"/>
              <a:buChar char="•"/>
            </a:pPr>
            <a:r>
              <a:rPr lang="zh-CN" altLang="en-US" dirty="0"/>
              <a:t>算法步骤</a:t>
            </a:r>
            <a:endParaRPr lang="en-US" altLang="zh-CN" dirty="0"/>
          </a:p>
          <a:p>
            <a:pPr marL="742950" lvl="1" indent="-285750">
              <a:buFont typeface="Arial" charset="0"/>
              <a:buChar char="•"/>
            </a:pPr>
            <a:r>
              <a:rPr lang="zh-CN" altLang="en-US" dirty="0"/>
              <a:t>初始化时选定</a:t>
            </a:r>
            <a:r>
              <a:rPr lang="en-US" altLang="zh-CN" dirty="0"/>
              <a:t>K</a:t>
            </a:r>
            <a:r>
              <a:rPr lang="zh-CN" altLang="en-US" dirty="0"/>
              <a:t>个初始文本作为聚类中心点，</a:t>
            </a:r>
            <a:endParaRPr lang="en-US" altLang="zh-CN" dirty="0"/>
          </a:p>
          <a:p>
            <a:pPr marL="742950" lvl="1" indent="-285750">
              <a:buFont typeface="Arial" charset="0"/>
              <a:buChar char="•"/>
            </a:pPr>
            <a:r>
              <a:rPr lang="zh-CN" altLang="en-US" dirty="0"/>
              <a:t>然后将剩余文本依次归类到上述</a:t>
            </a:r>
            <a:r>
              <a:rPr lang="en-US" altLang="zh-CN" dirty="0"/>
              <a:t>K</a:t>
            </a:r>
            <a:r>
              <a:rPr lang="zh-CN" altLang="en-US" dirty="0"/>
              <a:t>个簇，并实时更新每个簇的中心点向量，</a:t>
            </a:r>
            <a:endParaRPr lang="en-US" altLang="zh-CN" dirty="0"/>
          </a:p>
          <a:p>
            <a:pPr marL="742950" lvl="1" indent="-285750">
              <a:buFont typeface="Arial" charset="0"/>
              <a:buChar char="•"/>
            </a:pPr>
            <a:r>
              <a:rPr lang="zh-CN" altLang="en-US" dirty="0"/>
              <a:t>迭代执行直到分组不再改变或者执行了足够多次的迭代。</a:t>
            </a:r>
            <a:endParaRPr lang="en-US" altLang="zh-CN" dirty="0"/>
          </a:p>
          <a:p>
            <a:pPr marL="285750" indent="-285750">
              <a:buFont typeface="Arial" charset="0"/>
              <a:buChar char="•"/>
            </a:pPr>
            <a:r>
              <a:rPr lang="zh-CN" altLang="en-US" dirty="0"/>
              <a:t>优点</a:t>
            </a:r>
            <a:endParaRPr lang="en-US" altLang="zh-CN" dirty="0"/>
          </a:p>
          <a:p>
            <a:pPr marL="742950" lvl="1" indent="-285750">
              <a:buFont typeface="Arial" charset="0"/>
              <a:buChar char="•"/>
            </a:pPr>
            <a:r>
              <a:rPr lang="zh-CN" altLang="en-US" dirty="0"/>
              <a:t>计算简单，适合大规模数据</a:t>
            </a:r>
            <a:endParaRPr lang="en-US" altLang="zh-CN" dirty="0"/>
          </a:p>
          <a:p>
            <a:pPr marL="285750" indent="-285750">
              <a:buFont typeface="Arial" charset="0"/>
              <a:buChar char="•"/>
            </a:pPr>
            <a:r>
              <a:rPr lang="zh-CN" altLang="en-US" dirty="0"/>
              <a:t>缺点</a:t>
            </a:r>
            <a:endParaRPr lang="en-US" altLang="zh-CN" dirty="0"/>
          </a:p>
          <a:p>
            <a:pPr marL="742950" lvl="1" indent="-285750">
              <a:buFont typeface="Arial" charset="0"/>
              <a:buChar char="•"/>
            </a:pPr>
            <a:r>
              <a:rPr kumimoji="1" lang="zh-CN" altLang="en-US" dirty="0"/>
              <a:t>无法将两个相似话题集群合成一个话题集群</a:t>
            </a:r>
            <a:endParaRPr kumimoji="1" lang="en-US" altLang="zh-CN" dirty="0"/>
          </a:p>
          <a:p>
            <a:pPr marL="1200150" lvl="2" indent="-285750">
              <a:buFont typeface="Arial" charset="0"/>
              <a:buChar char="•"/>
            </a:pPr>
            <a:r>
              <a:rPr kumimoji="1" lang="zh-CN" altLang="en-US" dirty="0"/>
              <a:t>对</a:t>
            </a:r>
            <a:r>
              <a:rPr kumimoji="1" lang="zh-CN" altLang="en-US" dirty="0">
                <a:solidFill>
                  <a:srgbClr val="FF0000"/>
                </a:solidFill>
              </a:rPr>
              <a:t>初始聚类中心</a:t>
            </a:r>
            <a:r>
              <a:rPr kumimoji="1" lang="zh-CN" altLang="en-US" dirty="0"/>
              <a:t>（选择的随机性）和</a:t>
            </a:r>
            <a:r>
              <a:rPr kumimoji="1" lang="zh-CN" altLang="en-US" dirty="0">
                <a:solidFill>
                  <a:srgbClr val="FF0000"/>
                </a:solidFill>
              </a:rPr>
              <a:t>新闻语料输入顺序</a:t>
            </a:r>
            <a:r>
              <a:rPr kumimoji="1" lang="zh-CN" altLang="en-US" dirty="0"/>
              <a:t>敏感</a:t>
            </a:r>
            <a:endParaRPr lang="en-US" altLang="zh-CN" dirty="0"/>
          </a:p>
          <a:p>
            <a:pPr marL="742950" lvl="1" indent="-285750">
              <a:buFont typeface="Arial" charset="0"/>
              <a:buChar char="•"/>
            </a:pPr>
            <a:r>
              <a:rPr lang="zh-CN" altLang="en-US" dirty="0"/>
              <a:t>需要</a:t>
            </a:r>
            <a:r>
              <a:rPr lang="zh-CN" altLang="en-US" dirty="0">
                <a:solidFill>
                  <a:srgbClr val="FF0000"/>
                </a:solidFill>
              </a:rPr>
              <a:t>预设定分组数</a:t>
            </a:r>
            <a:r>
              <a:rPr lang="en-US" altLang="zh-CN" dirty="0">
                <a:solidFill>
                  <a:srgbClr val="FF0000"/>
                </a:solidFill>
              </a:rPr>
              <a:t>K</a:t>
            </a:r>
            <a:r>
              <a:rPr lang="zh-CN" altLang="en-US" dirty="0">
                <a:solidFill>
                  <a:srgbClr val="FF0000"/>
                </a:solidFill>
              </a:rPr>
              <a:t>值</a:t>
            </a:r>
            <a:endParaRPr lang="en-US" altLang="zh-CN" dirty="0"/>
          </a:p>
          <a:p>
            <a:pPr marL="285750" indent="-285750">
              <a:buFont typeface="Arial" charset="0"/>
              <a:buChar char="•"/>
            </a:pPr>
            <a:endParaRPr lang="en-US" altLang="zh-CN" dirty="0"/>
          </a:p>
        </p:txBody>
      </p:sp>
    </p:spTree>
    <p:extLst>
      <p:ext uri="{BB962C8B-B14F-4D97-AF65-F5344CB8AC3E}">
        <p14:creationId xmlns:p14="http://schemas.microsoft.com/office/powerpoint/2010/main" val="1502904467"/>
      </p:ext>
    </p:extLst>
  </p:cSld>
  <p:clrMapOvr>
    <a:masterClrMapping/>
  </p:clrMapOvr>
  <p:transition spd="slow">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custDataLst>
              <p:tags r:id="rId2"/>
            </p:custDataLst>
          </p:nvPr>
        </p:nvSpPr>
        <p:spPr>
          <a:xfrm rot="1389710">
            <a:off x="2444879" y="2889746"/>
            <a:ext cx="2126688" cy="531531"/>
          </a:xfrm>
          <a:custGeom>
            <a:avLst/>
            <a:gdLst>
              <a:gd name="connsiteX0" fmla="*/ 0 w 2126688"/>
              <a:gd name="connsiteY0" fmla="*/ 0 h 531531"/>
              <a:gd name="connsiteX1" fmla="*/ 2126688 w 2126688"/>
              <a:gd name="connsiteY1" fmla="*/ 0 h 531531"/>
              <a:gd name="connsiteX2" fmla="*/ 2126688 w 2126688"/>
              <a:gd name="connsiteY2" fmla="*/ 531531 h 531531"/>
              <a:gd name="connsiteX3" fmla="*/ 227396 w 2126688"/>
              <a:gd name="connsiteY3" fmla="*/ 531531 h 531531"/>
            </a:gdLst>
            <a:ahLst/>
            <a:cxnLst>
              <a:cxn ang="0">
                <a:pos x="connsiteX0" y="connsiteY0"/>
              </a:cxn>
              <a:cxn ang="0">
                <a:pos x="connsiteX1" y="connsiteY1"/>
              </a:cxn>
              <a:cxn ang="0">
                <a:pos x="connsiteX2" y="connsiteY2"/>
              </a:cxn>
              <a:cxn ang="0">
                <a:pos x="connsiteX3" y="connsiteY3"/>
              </a:cxn>
            </a:cxnLst>
            <a:rect l="l" t="t" r="r" b="b"/>
            <a:pathLst>
              <a:path w="2126688" h="531531">
                <a:moveTo>
                  <a:pt x="0" y="0"/>
                </a:moveTo>
                <a:lnTo>
                  <a:pt x="2126688" y="0"/>
                </a:lnTo>
                <a:lnTo>
                  <a:pt x="2126688" y="531531"/>
                </a:lnTo>
                <a:lnTo>
                  <a:pt x="227396" y="531531"/>
                </a:lnTo>
                <a:close/>
              </a:path>
            </a:pathLst>
          </a:custGeom>
          <a:solidFill>
            <a:schemeClr val="accent1">
              <a:lumMod val="40000"/>
              <a:lumOff val="60000"/>
            </a:schemeClr>
          </a:solidFill>
        </p:spPr>
        <p:txBody>
          <a:bodyPr rot="0" spcFirstLastPara="0" vertOverflow="overflow" horzOverflow="overflow" vert="horz" wrap="square" lIns="90000" tIns="46800" rIns="90000" bIns="46800" numCol="1" spcCol="0" rtlCol="0" fromWordArt="0" anchor="ctr" anchorCtr="0" forceAA="0" compatLnSpc="1">
            <a:normAutofit/>
          </a:bodyPr>
          <a:lstStyle/>
          <a:p>
            <a:pPr algn="r">
              <a:lnSpc>
                <a:spcPct val="120000"/>
              </a:lnSpc>
            </a:pPr>
            <a:r>
              <a:rPr lang="en-US" altLang="zh-CN" dirty="0">
                <a:solidFill>
                  <a:schemeClr val="bg1"/>
                </a:solidFill>
                <a:latin typeface="+mj-lt"/>
                <a:ea typeface="+mj-ea"/>
                <a:cs typeface="+mj-cs"/>
                <a:sym typeface="+mn-lt"/>
              </a:rPr>
              <a:t>PART   2</a:t>
            </a:r>
          </a:p>
        </p:txBody>
      </p:sp>
      <p:cxnSp>
        <p:nvCxnSpPr>
          <p:cNvPr id="12" name="直接连接符 11"/>
          <p:cNvCxnSpPr/>
          <p:nvPr>
            <p:custDataLst>
              <p:tags r:id="rId3"/>
            </p:custDataLst>
          </p:nvPr>
        </p:nvCxnSpPr>
        <p:spPr>
          <a:xfrm>
            <a:off x="4699757" y="4063675"/>
            <a:ext cx="4932000"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custDataLst>
              <p:tags r:id="rId4"/>
            </p:custDataLst>
          </p:nvPr>
        </p:nvPicPr>
        <p:blipFill>
          <a:blip r:embed="rId8"/>
          <a:srcRect l="50449"/>
          <a:stretch>
            <a:fillRect/>
          </a:stretch>
        </p:blipFill>
        <p:spPr>
          <a:xfrm>
            <a:off x="2637458" y="970032"/>
            <a:ext cx="75850" cy="3600000"/>
          </a:xfrm>
          <a:custGeom>
            <a:avLst/>
            <a:gdLst>
              <a:gd name="connsiteX0" fmla="*/ 0 w 4806245"/>
              <a:gd name="connsiteY0" fmla="*/ 0 h 9705673"/>
              <a:gd name="connsiteX1" fmla="*/ 4806245 w 4806245"/>
              <a:gd name="connsiteY1" fmla="*/ 0 h 9705673"/>
              <a:gd name="connsiteX2" fmla="*/ 4806245 w 4806245"/>
              <a:gd name="connsiteY2" fmla="*/ 9705673 h 9705673"/>
              <a:gd name="connsiteX3" fmla="*/ 0 w 4806245"/>
              <a:gd name="connsiteY3" fmla="*/ 9705673 h 9705673"/>
            </a:gdLst>
            <a:ahLst/>
            <a:cxnLst>
              <a:cxn ang="0">
                <a:pos x="connsiteX0" y="connsiteY0"/>
              </a:cxn>
              <a:cxn ang="0">
                <a:pos x="connsiteX1" y="connsiteY1"/>
              </a:cxn>
              <a:cxn ang="0">
                <a:pos x="connsiteX2" y="connsiteY2"/>
              </a:cxn>
              <a:cxn ang="0">
                <a:pos x="connsiteX3" y="connsiteY3"/>
              </a:cxn>
            </a:cxnLst>
            <a:rect l="l" t="t" r="r" b="b"/>
            <a:pathLst>
              <a:path w="4806245" h="9705673">
                <a:moveTo>
                  <a:pt x="0" y="0"/>
                </a:moveTo>
                <a:lnTo>
                  <a:pt x="4806245" y="0"/>
                </a:lnTo>
                <a:lnTo>
                  <a:pt x="4806245" y="9705673"/>
                </a:lnTo>
                <a:lnTo>
                  <a:pt x="0" y="9705673"/>
                </a:lnTo>
                <a:close/>
              </a:path>
            </a:pathLst>
          </a:custGeom>
        </p:spPr>
      </p:pic>
      <p:sp>
        <p:nvSpPr>
          <p:cNvPr id="4" name="文本框 3"/>
          <p:cNvSpPr txBox="1"/>
          <p:nvPr>
            <p:custDataLst>
              <p:tags r:id="rId5"/>
            </p:custDataLst>
          </p:nvPr>
        </p:nvSpPr>
        <p:spPr>
          <a:xfrm>
            <a:off x="4590393" y="2860234"/>
            <a:ext cx="6123305" cy="452120"/>
          </a:xfrm>
          <a:prstGeom prst="rect">
            <a:avLst/>
          </a:prstGeom>
        </p:spPr>
        <p:txBody>
          <a:bodyPr vert="horz" wrap="square" lIns="90000" tIns="46800" rIns="90000" bIns="46800" anchor="ctr" anchorCtr="0">
            <a:noAutofit/>
          </a:bodyPr>
          <a:lstStyle>
            <a:defPPr>
              <a:defRPr lang="zh-CN"/>
            </a:defPPr>
            <a:lvl1pPr>
              <a:lnSpc>
                <a:spcPct val="130000"/>
              </a:lnSpc>
              <a:defRPr kern="0"/>
            </a:lvl1pPr>
          </a:lstStyle>
          <a:p>
            <a:r>
              <a:rPr lang="zh-CN" altLang="en-US" sz="4800" dirty="0">
                <a:sym typeface="+mn-lt"/>
              </a:rPr>
              <a:t>改进</a:t>
            </a:r>
            <a:r>
              <a:rPr lang="en-US" altLang="zh-CN" sz="4800" dirty="0">
                <a:sym typeface="+mn-lt"/>
              </a:rPr>
              <a:t>K-means</a:t>
            </a:r>
            <a:r>
              <a:rPr lang="zh-CN" altLang="en-US" sz="4800" dirty="0">
                <a:sym typeface="+mn-lt"/>
              </a:rPr>
              <a:t>算法在话题聚类上的应用</a:t>
            </a:r>
          </a:p>
        </p:txBody>
      </p:sp>
    </p:spTree>
    <p:custDataLst>
      <p:tags r:id="rId1"/>
    </p:custDataLst>
    <p:extLst>
      <p:ext uri="{BB962C8B-B14F-4D97-AF65-F5344CB8AC3E}">
        <p14:creationId xmlns:p14="http://schemas.microsoft.com/office/powerpoint/2010/main" val="1363177976"/>
      </p:ext>
    </p:extLst>
  </p:cSld>
  <p:clrMapOvr>
    <a:masterClrMapping/>
  </p:clrMapOvr>
  <p:transition spd="slow">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custDataLst>
              <p:tags r:id="rId1"/>
            </p:custDataLst>
          </p:nvPr>
        </p:nvSpPr>
        <p:spPr>
          <a:xfrm>
            <a:off x="838200" y="365125"/>
            <a:ext cx="10515600" cy="1325563"/>
          </a:xfrm>
          <a:prstGeom prst="rect">
            <a:avLst/>
          </a:prstGeom>
        </p:spPr>
        <p:txBody>
          <a:bodyPr vert="horz" wrap="square" lIns="91440" tIns="45720" rIns="91440" bIns="45720" rtlCol="0" anchor="ctr">
            <a:normAutofit/>
          </a:bodyPr>
          <a:lstStyle>
            <a:lvl1pPr algn="l" defTabSz="914400" rtl="0" eaLnBrk="1" latinLnBrk="0" hangingPunct="1">
              <a:lnSpc>
                <a:spcPct val="120000"/>
              </a:lnSpc>
              <a:spcBef>
                <a:spcPct val="0"/>
              </a:spcBef>
              <a:buNone/>
              <a:defRPr sz="4000" kern="1200">
                <a:solidFill>
                  <a:schemeClr val="tx1"/>
                </a:solidFill>
                <a:latin typeface="+mj-lt"/>
                <a:ea typeface="+mj-ea"/>
                <a:cs typeface="+mj-cs"/>
              </a:defRPr>
            </a:lvl1pPr>
          </a:lstStyle>
          <a:p>
            <a:r>
              <a:rPr lang="zh-CN" altLang="en-US" dirty="0">
                <a:solidFill>
                  <a:schemeClr val="accent1"/>
                </a:solidFill>
                <a:effectLst>
                  <a:outerShdw blurRad="38100" dist="25400" dir="5400000" algn="ctr" rotWithShape="0">
                    <a:srgbClr val="6E747A">
                      <a:alpha val="43000"/>
                    </a:srgbClr>
                  </a:outerShdw>
                </a:effectLst>
                <a:sym typeface="+mn-lt"/>
              </a:rPr>
              <a:t>初始聚类中心选择</a:t>
            </a:r>
          </a:p>
        </p:txBody>
      </p:sp>
      <p:pic>
        <p:nvPicPr>
          <p:cNvPr id="2" name="图片 1"/>
          <p:cNvPicPr>
            <a:picLocks noChangeAspect="1"/>
          </p:cNvPicPr>
          <p:nvPr/>
        </p:nvPicPr>
        <p:blipFill>
          <a:blip r:embed="rId4"/>
          <a:stretch>
            <a:fillRect/>
          </a:stretch>
        </p:blipFill>
        <p:spPr>
          <a:xfrm>
            <a:off x="5584015" y="1690688"/>
            <a:ext cx="5969522" cy="3933735"/>
          </a:xfrm>
          <a:prstGeom prst="rect">
            <a:avLst/>
          </a:prstGeom>
        </p:spPr>
      </p:pic>
      <p:sp>
        <p:nvSpPr>
          <p:cNvPr id="13" name="文本框 12"/>
          <p:cNvSpPr txBox="1"/>
          <p:nvPr/>
        </p:nvSpPr>
        <p:spPr>
          <a:xfrm>
            <a:off x="838200" y="1690688"/>
            <a:ext cx="3820064" cy="1477328"/>
          </a:xfrm>
          <a:prstGeom prst="rect">
            <a:avLst/>
          </a:prstGeom>
          <a:noFill/>
        </p:spPr>
        <p:txBody>
          <a:bodyPr wrap="square" rtlCol="0">
            <a:spAutoFit/>
          </a:bodyPr>
          <a:lstStyle/>
          <a:p>
            <a:pPr marL="285750" indent="-285750">
              <a:buFont typeface="Arial" charset="0"/>
              <a:buChar char="•"/>
            </a:pPr>
            <a:r>
              <a:rPr kumimoji="1" lang="zh-CN" altLang="en-US" dirty="0"/>
              <a:t>目的</a:t>
            </a:r>
            <a:endParaRPr kumimoji="1" lang="en-US" altLang="zh-CN" dirty="0"/>
          </a:p>
          <a:p>
            <a:pPr marL="742950" lvl="1" indent="-285750">
              <a:buFont typeface="Arial" charset="0"/>
              <a:buChar char="•"/>
            </a:pPr>
            <a:r>
              <a:rPr kumimoji="1" lang="zh-CN" altLang="en-US" dirty="0"/>
              <a:t>保持各新闻话题集群间具有较好的区分度</a:t>
            </a:r>
            <a:endParaRPr kumimoji="1" lang="en-US" altLang="zh-CN" dirty="0"/>
          </a:p>
          <a:p>
            <a:pPr marL="742950" lvl="1" indent="-285750">
              <a:buFont typeface="Arial" charset="0"/>
              <a:buChar char="•"/>
            </a:pPr>
            <a:r>
              <a:rPr kumimoji="1" lang="zh-CN" altLang="en-US" dirty="0"/>
              <a:t>保证聚类结果不受语料输入顺序影响</a:t>
            </a:r>
            <a:endParaRPr kumimoji="1" lang="en-US" altLang="zh-CN" dirty="0"/>
          </a:p>
        </p:txBody>
      </p:sp>
    </p:spTree>
    <p:extLst>
      <p:ext uri="{BB962C8B-B14F-4D97-AF65-F5344CB8AC3E}">
        <p14:creationId xmlns:p14="http://schemas.microsoft.com/office/powerpoint/2010/main" val="1585587911"/>
      </p:ext>
    </p:extLst>
  </p:cSld>
  <p:clrMapOvr>
    <a:masterClrMapping/>
  </p:clrMapOvr>
  <p:transition spd="slow">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custDataLst>
              <p:tags r:id="rId1"/>
            </p:custDataLst>
          </p:nvPr>
        </p:nvSpPr>
        <p:spPr>
          <a:xfrm>
            <a:off x="838200" y="365125"/>
            <a:ext cx="10515600" cy="1325563"/>
          </a:xfrm>
          <a:prstGeom prst="rect">
            <a:avLst/>
          </a:prstGeom>
        </p:spPr>
        <p:txBody>
          <a:bodyPr vert="horz" wrap="square" lIns="91440" tIns="45720" rIns="91440" bIns="45720" rtlCol="0" anchor="ctr">
            <a:normAutofit/>
          </a:bodyPr>
          <a:lstStyle>
            <a:lvl1pPr algn="l" defTabSz="914400" rtl="0" eaLnBrk="1" latinLnBrk="0" hangingPunct="1">
              <a:lnSpc>
                <a:spcPct val="120000"/>
              </a:lnSpc>
              <a:spcBef>
                <a:spcPct val="0"/>
              </a:spcBef>
              <a:buNone/>
              <a:defRPr sz="4000" kern="1200">
                <a:solidFill>
                  <a:schemeClr val="tx1"/>
                </a:solidFill>
                <a:latin typeface="+mj-lt"/>
                <a:ea typeface="+mj-ea"/>
                <a:cs typeface="+mj-cs"/>
              </a:defRPr>
            </a:lvl1pPr>
          </a:lstStyle>
          <a:p>
            <a:r>
              <a:rPr lang="zh-CN" altLang="en-US" dirty="0">
                <a:solidFill>
                  <a:schemeClr val="accent1"/>
                </a:solidFill>
                <a:effectLst>
                  <a:outerShdw blurRad="38100" dist="25400" dir="5400000" algn="ctr" rotWithShape="0">
                    <a:srgbClr val="6E747A">
                      <a:alpha val="43000"/>
                    </a:srgbClr>
                  </a:outerShdw>
                </a:effectLst>
                <a:sym typeface="+mn-lt"/>
              </a:rPr>
              <a:t>自生成话题数</a:t>
            </a:r>
            <a:r>
              <a:rPr lang="en-US" altLang="zh-CN" dirty="0">
                <a:solidFill>
                  <a:schemeClr val="accent1"/>
                </a:solidFill>
                <a:effectLst>
                  <a:outerShdw blurRad="38100" dist="25400" dir="5400000" algn="ctr" rotWithShape="0">
                    <a:srgbClr val="6E747A">
                      <a:alpha val="43000"/>
                    </a:srgbClr>
                  </a:outerShdw>
                </a:effectLst>
                <a:sym typeface="+mn-lt"/>
              </a:rPr>
              <a:t>K</a:t>
            </a:r>
            <a:endParaRPr lang="zh-CN" altLang="en-US" dirty="0">
              <a:solidFill>
                <a:schemeClr val="accent1"/>
              </a:solidFill>
              <a:effectLst>
                <a:outerShdw blurRad="38100" dist="25400" dir="5400000" algn="ctr" rotWithShape="0">
                  <a:srgbClr val="6E747A">
                    <a:alpha val="43000"/>
                  </a:srgbClr>
                </a:outerShdw>
              </a:effectLst>
              <a:sym typeface="+mn-lt"/>
            </a:endParaRPr>
          </a:p>
        </p:txBody>
      </p:sp>
      <p:pic>
        <p:nvPicPr>
          <p:cNvPr id="4" name="图片 3"/>
          <p:cNvPicPr>
            <a:picLocks noChangeAspect="1"/>
          </p:cNvPicPr>
          <p:nvPr/>
        </p:nvPicPr>
        <p:blipFill>
          <a:blip r:embed="rId4"/>
          <a:stretch>
            <a:fillRect/>
          </a:stretch>
        </p:blipFill>
        <p:spPr>
          <a:xfrm>
            <a:off x="6261651" y="1690688"/>
            <a:ext cx="5265728" cy="4760219"/>
          </a:xfrm>
          <a:prstGeom prst="rect">
            <a:avLst/>
          </a:prstGeom>
        </p:spPr>
      </p:pic>
      <p:sp>
        <p:nvSpPr>
          <p:cNvPr id="9" name="文本框 8"/>
          <p:cNvSpPr txBox="1"/>
          <p:nvPr/>
        </p:nvSpPr>
        <p:spPr>
          <a:xfrm>
            <a:off x="838198" y="1690688"/>
            <a:ext cx="4767472" cy="2031325"/>
          </a:xfrm>
          <a:prstGeom prst="rect">
            <a:avLst/>
          </a:prstGeom>
          <a:noFill/>
        </p:spPr>
        <p:txBody>
          <a:bodyPr wrap="square" rtlCol="0">
            <a:spAutoFit/>
          </a:bodyPr>
          <a:lstStyle/>
          <a:p>
            <a:pPr marL="285750" indent="-285750">
              <a:buFont typeface="Arial" charset="0"/>
              <a:buChar char="•"/>
            </a:pPr>
            <a:r>
              <a:rPr kumimoji="1" lang="zh-CN" altLang="en-US" dirty="0"/>
              <a:t>由于存在噪声数据，</a:t>
            </a:r>
            <a:r>
              <a:rPr lang="en-US" altLang="zh-CN" dirty="0" err="1"/>
              <a:t>Tnum</a:t>
            </a:r>
            <a:r>
              <a:rPr lang="zh-CN" altLang="en-US" dirty="0"/>
              <a:t>值会偏大</a:t>
            </a:r>
            <a:endParaRPr lang="en-US" altLang="zh-CN" dirty="0"/>
          </a:p>
          <a:p>
            <a:pPr marL="285750" indent="-285750">
              <a:buFont typeface="Arial" charset="0"/>
              <a:buChar char="•"/>
            </a:pPr>
            <a:r>
              <a:rPr lang="en-US" altLang="zh-CN" dirty="0"/>
              <a:t>K &lt; </a:t>
            </a:r>
            <a:r>
              <a:rPr lang="en-US" altLang="zh-CN" dirty="0" err="1"/>
              <a:t>Tnum</a:t>
            </a:r>
            <a:r>
              <a:rPr lang="en-US" altLang="zh-CN" dirty="0"/>
              <a:t> &lt;&lt; N</a:t>
            </a:r>
          </a:p>
          <a:p>
            <a:pPr marL="285750" indent="-285750">
              <a:buFont typeface="Arial" charset="0"/>
              <a:buChar char="•"/>
            </a:pPr>
            <a:r>
              <a:rPr lang="zh-CN" altLang="en-US" dirty="0"/>
              <a:t>实验证明，每个初始话题集群包含的新闻文本数与迭代多次后差别不大，可以粗略的借助于该统计值自动确定新闻话题预分组</a:t>
            </a:r>
            <a:r>
              <a:rPr lang="en-US" altLang="zh-CN" dirty="0"/>
              <a:t>K</a:t>
            </a:r>
            <a:r>
              <a:rPr lang="zh-CN" altLang="en-US" dirty="0"/>
              <a:t>的值，而无需用户定义新闻话题数</a:t>
            </a:r>
            <a:r>
              <a:rPr lang="en-US" altLang="zh-CN" dirty="0"/>
              <a:t>K</a:t>
            </a:r>
            <a:r>
              <a:rPr lang="zh-CN" altLang="en-US" dirty="0"/>
              <a:t>。 </a:t>
            </a:r>
          </a:p>
          <a:p>
            <a:pPr marL="285750" indent="-285750">
              <a:buFont typeface="Arial" charset="0"/>
              <a:buChar char="•"/>
            </a:pPr>
            <a:endParaRPr lang="zh-CN" altLang="en-US" dirty="0"/>
          </a:p>
        </p:txBody>
      </p:sp>
      <p:sp>
        <p:nvSpPr>
          <p:cNvPr id="13" name="框架 12"/>
          <p:cNvSpPr/>
          <p:nvPr/>
        </p:nvSpPr>
        <p:spPr>
          <a:xfrm>
            <a:off x="8286750" y="3817620"/>
            <a:ext cx="400050" cy="253177"/>
          </a:xfrm>
          <a:prstGeom prst="frame">
            <a:avLst/>
          </a:prstGeom>
          <a:ln w="63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solidFill>
                <a:schemeClr val="tx1"/>
              </a:solidFill>
            </a:endParaRPr>
          </a:p>
        </p:txBody>
      </p:sp>
      <p:cxnSp>
        <p:nvCxnSpPr>
          <p:cNvPr id="17" name="直线连接符 16"/>
          <p:cNvCxnSpPr/>
          <p:nvPr/>
        </p:nvCxnSpPr>
        <p:spPr>
          <a:xfrm>
            <a:off x="8429625" y="5052060"/>
            <a:ext cx="28003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0" name="线形标注 1 19"/>
          <p:cNvSpPr/>
          <p:nvPr/>
        </p:nvSpPr>
        <p:spPr>
          <a:xfrm rot="10800000">
            <a:off x="1251490" y="3671176"/>
            <a:ext cx="3940883" cy="923331"/>
          </a:xfrm>
          <a:prstGeom prst="borderCallout1">
            <a:avLst>
              <a:gd name="adj1" fmla="val 78814"/>
              <a:gd name="adj2" fmla="val -1662"/>
              <a:gd name="adj3" fmla="val 62446"/>
              <a:gd name="adj4" fmla="val -77778"/>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p>
        </p:txBody>
      </p:sp>
      <p:sp>
        <p:nvSpPr>
          <p:cNvPr id="21" name="文本框 20"/>
          <p:cNvSpPr txBox="1"/>
          <p:nvPr/>
        </p:nvSpPr>
        <p:spPr>
          <a:xfrm>
            <a:off x="1303020" y="3671177"/>
            <a:ext cx="4011930" cy="923330"/>
          </a:xfrm>
          <a:prstGeom prst="rect">
            <a:avLst/>
          </a:prstGeom>
          <a:noFill/>
        </p:spPr>
        <p:txBody>
          <a:bodyPr wrap="square" rtlCol="0">
            <a:spAutoFit/>
          </a:bodyPr>
          <a:lstStyle/>
          <a:p>
            <a:r>
              <a:rPr lang="zh-CN" altLang="en-US" dirty="0"/>
              <a:t>整个新闻文本集群中所有能够形成话题的新闻占总数的覆盖率。若输入数据含噪声数据较多，则应适当减少。</a:t>
            </a:r>
            <a:endParaRPr kumimoji="1" lang="zh-CN" altLang="en-US" dirty="0"/>
          </a:p>
        </p:txBody>
      </p:sp>
      <p:sp>
        <p:nvSpPr>
          <p:cNvPr id="22" name="线形标注 1 21"/>
          <p:cNvSpPr/>
          <p:nvPr/>
        </p:nvSpPr>
        <p:spPr>
          <a:xfrm rot="10800000">
            <a:off x="595229" y="5212879"/>
            <a:ext cx="5666422" cy="959321"/>
          </a:xfrm>
          <a:prstGeom prst="borderCallout1">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p>
        </p:txBody>
      </p:sp>
      <p:sp>
        <p:nvSpPr>
          <p:cNvPr id="23" name="矩形 22"/>
          <p:cNvSpPr/>
          <p:nvPr/>
        </p:nvSpPr>
        <p:spPr>
          <a:xfrm>
            <a:off x="586877" y="5219659"/>
            <a:ext cx="5262979" cy="1200329"/>
          </a:xfrm>
          <a:prstGeom prst="rect">
            <a:avLst/>
          </a:prstGeom>
        </p:spPr>
        <p:txBody>
          <a:bodyPr wrap="none">
            <a:spAutoFit/>
          </a:bodyPr>
          <a:lstStyle/>
          <a:p>
            <a:r>
              <a:rPr lang="en-US" altLang="zh-CN" dirty="0"/>
              <a:t>E</a:t>
            </a:r>
            <a:r>
              <a:rPr lang="zh-CN" altLang="en-US" dirty="0"/>
              <a:t>为</a:t>
            </a:r>
            <a:r>
              <a:rPr lang="en-US" altLang="zh-CN" dirty="0"/>
              <a:t>K-means</a:t>
            </a:r>
            <a:r>
              <a:rPr lang="zh-CN" altLang="en-US" dirty="0"/>
              <a:t>算法的标准测度函数。</a:t>
            </a:r>
            <a:endParaRPr lang="en-US" altLang="zh-CN" dirty="0"/>
          </a:p>
          <a:p>
            <a:r>
              <a:rPr lang="en-US" altLang="zh-CN" dirty="0"/>
              <a:t>     </a:t>
            </a:r>
            <a:r>
              <a:rPr lang="zh-CN" altLang="en-US" dirty="0"/>
              <a:t>为集群</a:t>
            </a:r>
            <a:r>
              <a:rPr lang="en-US" altLang="zh-CN" dirty="0"/>
              <a:t>     </a:t>
            </a:r>
            <a:r>
              <a:rPr lang="zh-CN" altLang="en-US" dirty="0"/>
              <a:t>的中心文本，主要用来</a:t>
            </a:r>
            <a:endParaRPr lang="en-US" altLang="zh-CN" dirty="0"/>
          </a:p>
          <a:p>
            <a:r>
              <a:rPr lang="zh-CN" altLang="en-US" dirty="0"/>
              <a:t>判断是否需要进行下一次迭代，一直到收敛停止。</a:t>
            </a:r>
          </a:p>
          <a:p>
            <a:r>
              <a:rPr lang="zh-CN" altLang="en-US" dirty="0"/>
              <a:t> </a:t>
            </a:r>
          </a:p>
        </p:txBody>
      </p:sp>
      <p:pic>
        <p:nvPicPr>
          <p:cNvPr id="8" name="图片 7"/>
          <p:cNvPicPr>
            <a:picLocks noChangeAspect="1"/>
          </p:cNvPicPr>
          <p:nvPr/>
        </p:nvPicPr>
        <p:blipFill>
          <a:blip r:embed="rId5"/>
          <a:stretch>
            <a:fillRect/>
          </a:stretch>
        </p:blipFill>
        <p:spPr>
          <a:xfrm>
            <a:off x="4341775" y="5234640"/>
            <a:ext cx="1591885" cy="512941"/>
          </a:xfrm>
          <a:prstGeom prst="rect">
            <a:avLst/>
          </a:prstGeom>
        </p:spPr>
      </p:pic>
      <p:pic>
        <p:nvPicPr>
          <p:cNvPr id="24" name="图片 23"/>
          <p:cNvPicPr>
            <a:picLocks noChangeAspect="1"/>
          </p:cNvPicPr>
          <p:nvPr/>
        </p:nvPicPr>
        <p:blipFill>
          <a:blip r:embed="rId6"/>
          <a:stretch>
            <a:fillRect/>
          </a:stretch>
        </p:blipFill>
        <p:spPr>
          <a:xfrm>
            <a:off x="727892" y="5573086"/>
            <a:ext cx="220612" cy="246737"/>
          </a:xfrm>
          <a:prstGeom prst="rect">
            <a:avLst/>
          </a:prstGeom>
        </p:spPr>
      </p:pic>
      <p:pic>
        <p:nvPicPr>
          <p:cNvPr id="25" name="图片 24"/>
          <p:cNvPicPr>
            <a:picLocks noChangeAspect="1"/>
          </p:cNvPicPr>
          <p:nvPr/>
        </p:nvPicPr>
        <p:blipFill>
          <a:blip r:embed="rId7"/>
          <a:stretch>
            <a:fillRect/>
          </a:stretch>
        </p:blipFill>
        <p:spPr>
          <a:xfrm>
            <a:off x="1699358" y="5584516"/>
            <a:ext cx="252997" cy="260664"/>
          </a:xfrm>
          <a:prstGeom prst="rect">
            <a:avLst/>
          </a:prstGeom>
        </p:spPr>
      </p:pic>
    </p:spTree>
    <p:extLst>
      <p:ext uri="{BB962C8B-B14F-4D97-AF65-F5344CB8AC3E}">
        <p14:creationId xmlns:p14="http://schemas.microsoft.com/office/powerpoint/2010/main" val="136641057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50" fill="hold"/>
                                        <p:tgtEl>
                                          <p:spTgt spid="13"/>
                                        </p:tgtEl>
                                        <p:attrNameLst>
                                          <p:attrName>ppt_x</p:attrName>
                                        </p:attrNameLst>
                                      </p:cBhvr>
                                      <p:tavLst>
                                        <p:tav tm="0">
                                          <p:val>
                                            <p:strVal val="0-#ppt_w/2"/>
                                          </p:val>
                                        </p:tav>
                                        <p:tav tm="100000">
                                          <p:val>
                                            <p:strVal val="#ppt_x"/>
                                          </p:val>
                                        </p:tav>
                                      </p:tavLst>
                                    </p:anim>
                                    <p:anim calcmode="lin" valueType="num">
                                      <p:cBhvr additive="base">
                                        <p:cTn id="8" dur="25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250" fill="hold"/>
                                        <p:tgtEl>
                                          <p:spTgt spid="20"/>
                                        </p:tgtEl>
                                        <p:attrNameLst>
                                          <p:attrName>ppt_x</p:attrName>
                                        </p:attrNameLst>
                                      </p:cBhvr>
                                      <p:tavLst>
                                        <p:tav tm="0">
                                          <p:val>
                                            <p:strVal val="0-#ppt_w/2"/>
                                          </p:val>
                                        </p:tav>
                                        <p:tav tm="100000">
                                          <p:val>
                                            <p:strVal val="#ppt_x"/>
                                          </p:val>
                                        </p:tav>
                                      </p:tavLst>
                                    </p:anim>
                                    <p:anim calcmode="lin" valueType="num">
                                      <p:cBhvr additive="base">
                                        <p:cTn id="12" dur="25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250" fill="hold"/>
                                        <p:tgtEl>
                                          <p:spTgt spid="21"/>
                                        </p:tgtEl>
                                        <p:attrNameLst>
                                          <p:attrName>ppt_x</p:attrName>
                                        </p:attrNameLst>
                                      </p:cBhvr>
                                      <p:tavLst>
                                        <p:tav tm="0">
                                          <p:val>
                                            <p:strVal val="0-#ppt_w/2"/>
                                          </p:val>
                                        </p:tav>
                                        <p:tav tm="100000">
                                          <p:val>
                                            <p:strVal val="#ppt_x"/>
                                          </p:val>
                                        </p:tav>
                                      </p:tavLst>
                                    </p:anim>
                                    <p:anim calcmode="lin" valueType="num">
                                      <p:cBhvr additive="base">
                                        <p:cTn id="16" dur="25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3">
                                            <p:txEl>
                                              <p:pRg st="0" end="0"/>
                                            </p:txEl>
                                          </p:spTgt>
                                        </p:tgtEl>
                                        <p:attrNameLst>
                                          <p:attrName>style.visibility</p:attrName>
                                        </p:attrNameLst>
                                      </p:cBhvr>
                                      <p:to>
                                        <p:strVal val="visible"/>
                                      </p:to>
                                    </p:set>
                                    <p:anim calcmode="lin" valueType="num">
                                      <p:cBhvr additive="base">
                                        <p:cTn id="29"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 calcmode="lin" valueType="num">
                                      <p:cBhvr additive="base">
                                        <p:cTn id="33"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3">
                                            <p:txEl>
                                              <p:pRg st="1" end="1"/>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3">
                                            <p:txEl>
                                              <p:pRg st="2" end="2"/>
                                            </p:txEl>
                                          </p:spTgt>
                                        </p:tgtEl>
                                        <p:attrNameLst>
                                          <p:attrName>style.visibility</p:attrName>
                                        </p:attrNameLst>
                                      </p:cBhvr>
                                      <p:to>
                                        <p:strVal val="visible"/>
                                      </p:to>
                                    </p:set>
                                    <p:anim calcmode="lin" valueType="num">
                                      <p:cBhvr additive="base">
                                        <p:cTn id="37" dur="5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3">
                                            <p:txEl>
                                              <p:pRg st="2" end="2"/>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3">
                                            <p:txEl>
                                              <p:pRg st="3" end="3"/>
                                            </p:txEl>
                                          </p:spTgt>
                                        </p:tgtEl>
                                        <p:attrNameLst>
                                          <p:attrName>style.visibility</p:attrName>
                                        </p:attrNameLst>
                                      </p:cBhvr>
                                      <p:to>
                                        <p:strVal val="visible"/>
                                      </p:to>
                                    </p:set>
                                    <p:anim calcmode="lin" valueType="num">
                                      <p:cBhvr additive="base">
                                        <p:cTn id="41" dur="500" fill="hold"/>
                                        <p:tgtEl>
                                          <p:spTgt spid="23">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3">
                                            <p:txEl>
                                              <p:pRg st="3" end="3"/>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500" fill="hold"/>
                                        <p:tgtEl>
                                          <p:spTgt spid="25"/>
                                        </p:tgtEl>
                                        <p:attrNameLst>
                                          <p:attrName>ppt_x</p:attrName>
                                        </p:attrNameLst>
                                      </p:cBhvr>
                                      <p:tavLst>
                                        <p:tav tm="0">
                                          <p:val>
                                            <p:strVal val="#ppt_x"/>
                                          </p:val>
                                        </p:tav>
                                        <p:tav tm="100000">
                                          <p:val>
                                            <p:strVal val="#ppt_x"/>
                                          </p:val>
                                        </p:tav>
                                      </p:tavLst>
                                    </p:anim>
                                    <p:anim calcmode="lin" valueType="num">
                                      <p:cBhvr additive="base">
                                        <p:cTn id="5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animBg="1"/>
      <p:bldP spid="21" grpId="0"/>
      <p:bldP spid="22" grpId="0" animBg="1"/>
      <p:bldP spid="23" grpId="0" build="allAtOnce"/>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custDataLst>
              <p:tags r:id="rId2"/>
            </p:custDataLst>
          </p:nvPr>
        </p:nvSpPr>
        <p:spPr>
          <a:xfrm rot="1389710">
            <a:off x="2444879" y="2889746"/>
            <a:ext cx="2126688" cy="531531"/>
          </a:xfrm>
          <a:custGeom>
            <a:avLst/>
            <a:gdLst>
              <a:gd name="connsiteX0" fmla="*/ 0 w 2126688"/>
              <a:gd name="connsiteY0" fmla="*/ 0 h 531531"/>
              <a:gd name="connsiteX1" fmla="*/ 2126688 w 2126688"/>
              <a:gd name="connsiteY1" fmla="*/ 0 h 531531"/>
              <a:gd name="connsiteX2" fmla="*/ 2126688 w 2126688"/>
              <a:gd name="connsiteY2" fmla="*/ 531531 h 531531"/>
              <a:gd name="connsiteX3" fmla="*/ 227396 w 2126688"/>
              <a:gd name="connsiteY3" fmla="*/ 531531 h 531531"/>
            </a:gdLst>
            <a:ahLst/>
            <a:cxnLst>
              <a:cxn ang="0">
                <a:pos x="connsiteX0" y="connsiteY0"/>
              </a:cxn>
              <a:cxn ang="0">
                <a:pos x="connsiteX1" y="connsiteY1"/>
              </a:cxn>
              <a:cxn ang="0">
                <a:pos x="connsiteX2" y="connsiteY2"/>
              </a:cxn>
              <a:cxn ang="0">
                <a:pos x="connsiteX3" y="connsiteY3"/>
              </a:cxn>
            </a:cxnLst>
            <a:rect l="l" t="t" r="r" b="b"/>
            <a:pathLst>
              <a:path w="2126688" h="531531">
                <a:moveTo>
                  <a:pt x="0" y="0"/>
                </a:moveTo>
                <a:lnTo>
                  <a:pt x="2126688" y="0"/>
                </a:lnTo>
                <a:lnTo>
                  <a:pt x="2126688" y="531531"/>
                </a:lnTo>
                <a:lnTo>
                  <a:pt x="227396" y="531531"/>
                </a:lnTo>
                <a:close/>
              </a:path>
            </a:pathLst>
          </a:custGeom>
          <a:solidFill>
            <a:schemeClr val="accent1">
              <a:lumMod val="40000"/>
              <a:lumOff val="60000"/>
            </a:schemeClr>
          </a:solidFill>
        </p:spPr>
        <p:txBody>
          <a:bodyPr rot="0" spcFirstLastPara="0" vertOverflow="overflow" horzOverflow="overflow" vert="horz" wrap="square" lIns="90000" tIns="46800" rIns="90000" bIns="46800" numCol="1" spcCol="0" rtlCol="0" fromWordArt="0" anchor="ctr" anchorCtr="0" forceAA="0" compatLnSpc="1">
            <a:normAutofit/>
          </a:bodyPr>
          <a:lstStyle/>
          <a:p>
            <a:pPr algn="r">
              <a:lnSpc>
                <a:spcPct val="120000"/>
              </a:lnSpc>
            </a:pPr>
            <a:r>
              <a:rPr lang="en-US" altLang="zh-CN" dirty="0">
                <a:solidFill>
                  <a:schemeClr val="bg1"/>
                </a:solidFill>
                <a:latin typeface="+mj-lt"/>
                <a:ea typeface="+mj-ea"/>
                <a:cs typeface="+mj-cs"/>
                <a:sym typeface="+mn-lt"/>
              </a:rPr>
              <a:t>PART   3</a:t>
            </a:r>
          </a:p>
        </p:txBody>
      </p:sp>
      <p:cxnSp>
        <p:nvCxnSpPr>
          <p:cNvPr id="12" name="直接连接符 11"/>
          <p:cNvCxnSpPr/>
          <p:nvPr>
            <p:custDataLst>
              <p:tags r:id="rId3"/>
            </p:custDataLst>
          </p:nvPr>
        </p:nvCxnSpPr>
        <p:spPr>
          <a:xfrm>
            <a:off x="4699757" y="4063675"/>
            <a:ext cx="4932000"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custDataLst>
              <p:tags r:id="rId4"/>
            </p:custDataLst>
          </p:nvPr>
        </p:nvPicPr>
        <p:blipFill>
          <a:blip r:embed="rId8"/>
          <a:srcRect l="50449"/>
          <a:stretch>
            <a:fillRect/>
          </a:stretch>
        </p:blipFill>
        <p:spPr>
          <a:xfrm>
            <a:off x="2637458" y="970032"/>
            <a:ext cx="75850" cy="3600000"/>
          </a:xfrm>
          <a:custGeom>
            <a:avLst/>
            <a:gdLst>
              <a:gd name="connsiteX0" fmla="*/ 0 w 4806245"/>
              <a:gd name="connsiteY0" fmla="*/ 0 h 9705673"/>
              <a:gd name="connsiteX1" fmla="*/ 4806245 w 4806245"/>
              <a:gd name="connsiteY1" fmla="*/ 0 h 9705673"/>
              <a:gd name="connsiteX2" fmla="*/ 4806245 w 4806245"/>
              <a:gd name="connsiteY2" fmla="*/ 9705673 h 9705673"/>
              <a:gd name="connsiteX3" fmla="*/ 0 w 4806245"/>
              <a:gd name="connsiteY3" fmla="*/ 9705673 h 9705673"/>
            </a:gdLst>
            <a:ahLst/>
            <a:cxnLst>
              <a:cxn ang="0">
                <a:pos x="connsiteX0" y="connsiteY0"/>
              </a:cxn>
              <a:cxn ang="0">
                <a:pos x="connsiteX1" y="connsiteY1"/>
              </a:cxn>
              <a:cxn ang="0">
                <a:pos x="connsiteX2" y="connsiteY2"/>
              </a:cxn>
              <a:cxn ang="0">
                <a:pos x="connsiteX3" y="connsiteY3"/>
              </a:cxn>
            </a:cxnLst>
            <a:rect l="l" t="t" r="r" b="b"/>
            <a:pathLst>
              <a:path w="4806245" h="9705673">
                <a:moveTo>
                  <a:pt x="0" y="0"/>
                </a:moveTo>
                <a:lnTo>
                  <a:pt x="4806245" y="0"/>
                </a:lnTo>
                <a:lnTo>
                  <a:pt x="4806245" y="9705673"/>
                </a:lnTo>
                <a:lnTo>
                  <a:pt x="0" y="9705673"/>
                </a:lnTo>
                <a:close/>
              </a:path>
            </a:pathLst>
          </a:custGeom>
        </p:spPr>
      </p:pic>
      <p:sp>
        <p:nvSpPr>
          <p:cNvPr id="4" name="文本框 3"/>
          <p:cNvSpPr txBox="1"/>
          <p:nvPr>
            <p:custDataLst>
              <p:tags r:id="rId5"/>
            </p:custDataLst>
          </p:nvPr>
        </p:nvSpPr>
        <p:spPr>
          <a:xfrm>
            <a:off x="4590393" y="3276282"/>
            <a:ext cx="6123305" cy="452120"/>
          </a:xfrm>
          <a:prstGeom prst="rect">
            <a:avLst/>
          </a:prstGeom>
        </p:spPr>
        <p:txBody>
          <a:bodyPr vert="horz" wrap="square" lIns="90000" tIns="46800" rIns="90000" bIns="46800" anchor="ctr" anchorCtr="0">
            <a:noAutofit/>
          </a:bodyPr>
          <a:lstStyle>
            <a:defPPr>
              <a:defRPr lang="zh-CN"/>
            </a:defPPr>
            <a:lvl1pPr>
              <a:lnSpc>
                <a:spcPct val="130000"/>
              </a:lnSpc>
              <a:defRPr kern="0"/>
            </a:lvl1pPr>
          </a:lstStyle>
          <a:p>
            <a:r>
              <a:rPr lang="zh-CN" altLang="en-US" sz="4800">
                <a:sym typeface="+mn-lt"/>
              </a:rPr>
              <a:t>实验</a:t>
            </a:r>
            <a:endParaRPr lang="zh-CN" altLang="en-US" sz="4800" dirty="0">
              <a:sym typeface="+mn-lt"/>
            </a:endParaRPr>
          </a:p>
        </p:txBody>
      </p:sp>
    </p:spTree>
    <p:custDataLst>
      <p:tags r:id="rId1"/>
    </p:custDataLst>
    <p:extLst>
      <p:ext uri="{BB962C8B-B14F-4D97-AF65-F5344CB8AC3E}">
        <p14:creationId xmlns:p14="http://schemas.microsoft.com/office/powerpoint/2010/main" val="324705208"/>
      </p:ext>
    </p:extLst>
  </p:cSld>
  <p:clrMapOvr>
    <a:masterClrMapping/>
  </p:clrMapOvr>
  <p:transition spd="slow">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custDataLst>
              <p:tags r:id="rId1"/>
            </p:custDataLst>
          </p:nvPr>
        </p:nvSpPr>
        <p:spPr>
          <a:xfrm>
            <a:off x="838200" y="365125"/>
            <a:ext cx="10515600" cy="1325563"/>
          </a:xfrm>
          <a:prstGeom prst="rect">
            <a:avLst/>
          </a:prstGeom>
        </p:spPr>
        <p:txBody>
          <a:bodyPr vert="horz" wrap="square" lIns="91440" tIns="45720" rIns="91440" bIns="45720" rtlCol="0" anchor="ctr">
            <a:normAutofit/>
          </a:bodyPr>
          <a:lstStyle>
            <a:lvl1pPr algn="l" defTabSz="914400" rtl="0" eaLnBrk="1" latinLnBrk="0" hangingPunct="1">
              <a:lnSpc>
                <a:spcPct val="120000"/>
              </a:lnSpc>
              <a:spcBef>
                <a:spcPct val="0"/>
              </a:spcBef>
              <a:buNone/>
              <a:defRPr sz="4000" kern="1200">
                <a:solidFill>
                  <a:schemeClr val="tx1"/>
                </a:solidFill>
                <a:latin typeface="+mj-lt"/>
                <a:ea typeface="+mj-ea"/>
                <a:cs typeface="+mj-cs"/>
              </a:defRPr>
            </a:lvl1pPr>
          </a:lstStyle>
          <a:p>
            <a:r>
              <a:rPr lang="zh-CN" altLang="en-US" dirty="0">
                <a:solidFill>
                  <a:schemeClr val="accent1"/>
                </a:solidFill>
                <a:effectLst>
                  <a:outerShdw blurRad="38100" dist="25400" dir="5400000" algn="ctr" rotWithShape="0">
                    <a:srgbClr val="6E747A">
                      <a:alpha val="43000"/>
                    </a:srgbClr>
                  </a:outerShdw>
                </a:effectLst>
                <a:sym typeface="+mn-lt"/>
              </a:rPr>
              <a:t>实验</a:t>
            </a:r>
          </a:p>
        </p:txBody>
      </p:sp>
      <p:sp>
        <p:nvSpPr>
          <p:cNvPr id="4" name="文本框 3"/>
          <p:cNvSpPr txBox="1"/>
          <p:nvPr/>
        </p:nvSpPr>
        <p:spPr>
          <a:xfrm>
            <a:off x="838200" y="1604334"/>
            <a:ext cx="10515600" cy="923330"/>
          </a:xfrm>
          <a:prstGeom prst="rect">
            <a:avLst/>
          </a:prstGeom>
          <a:noFill/>
        </p:spPr>
        <p:txBody>
          <a:bodyPr wrap="square" rtlCol="0">
            <a:spAutoFit/>
          </a:bodyPr>
          <a:lstStyle/>
          <a:p>
            <a:pPr marL="285750" indent="-285750">
              <a:buFont typeface="Arial" charset="0"/>
              <a:buChar char="•"/>
            </a:pPr>
            <a:r>
              <a:rPr kumimoji="1" lang="zh-CN" altLang="en-US" dirty="0"/>
              <a:t>数据集：</a:t>
            </a:r>
            <a:endParaRPr kumimoji="1" lang="en-US" altLang="zh-CN" dirty="0"/>
          </a:p>
          <a:p>
            <a:pPr marL="742950" lvl="1" indent="-285750">
              <a:buFont typeface="Arial" charset="0"/>
              <a:buChar char="•"/>
            </a:pPr>
            <a:r>
              <a:rPr kumimoji="1" lang="zh-CN" altLang="en-US" dirty="0"/>
              <a:t>采用客户端：新浪新闻、腾讯新闻、网易新闻</a:t>
            </a:r>
            <a:endParaRPr kumimoji="1" lang="en-US" altLang="zh-CN" dirty="0"/>
          </a:p>
          <a:p>
            <a:pPr marL="742950" lvl="1" indent="-285750">
              <a:buFont typeface="Arial" charset="0"/>
              <a:buChar char="•"/>
            </a:pPr>
            <a:r>
              <a:rPr kumimoji="1" lang="zh-CN" altLang="en-US" dirty="0"/>
              <a:t>抓取内容共</a:t>
            </a:r>
            <a:r>
              <a:rPr lang="en-US" altLang="zh-CN" dirty="0"/>
              <a:t>41</a:t>
            </a:r>
            <a:r>
              <a:rPr lang="zh-CN" altLang="en-US" dirty="0"/>
              <a:t>个话题共计</a:t>
            </a:r>
            <a:r>
              <a:rPr lang="en-US" altLang="zh-CN" dirty="0"/>
              <a:t>1443</a:t>
            </a:r>
            <a:r>
              <a:rPr lang="zh-CN" altLang="en-US" dirty="0"/>
              <a:t>篇新闻文本</a:t>
            </a:r>
          </a:p>
        </p:txBody>
      </p:sp>
      <p:sp>
        <p:nvSpPr>
          <p:cNvPr id="5" name="文本框 4"/>
          <p:cNvSpPr txBox="1"/>
          <p:nvPr/>
        </p:nvSpPr>
        <p:spPr>
          <a:xfrm>
            <a:off x="838200" y="2567205"/>
            <a:ext cx="10515600" cy="2031325"/>
          </a:xfrm>
          <a:prstGeom prst="rect">
            <a:avLst/>
          </a:prstGeom>
          <a:noFill/>
        </p:spPr>
        <p:txBody>
          <a:bodyPr wrap="square" rtlCol="0">
            <a:spAutoFit/>
          </a:bodyPr>
          <a:lstStyle/>
          <a:p>
            <a:pPr marL="285750" indent="-285750">
              <a:buFont typeface="Arial" charset="0"/>
              <a:buChar char="•"/>
            </a:pPr>
            <a:r>
              <a:rPr kumimoji="1" lang="zh-CN" altLang="en-US" dirty="0"/>
              <a:t>评价标准：</a:t>
            </a:r>
            <a:endParaRPr kumimoji="1" lang="en-US" altLang="zh-CN" dirty="0"/>
          </a:p>
          <a:p>
            <a:pPr marL="742950" lvl="1" indent="-285750">
              <a:buFont typeface="Arial" charset="0"/>
              <a:buChar char="•"/>
            </a:pPr>
            <a:r>
              <a:rPr kumimoji="1" lang="zh-CN" altLang="en-US" dirty="0"/>
              <a:t>平均相似度</a:t>
            </a:r>
            <a:r>
              <a:rPr kumimoji="1" lang="en-US" altLang="zh-CN" dirty="0"/>
              <a:t>——</a:t>
            </a:r>
            <a:r>
              <a:rPr kumimoji="1" lang="zh-CN" altLang="en-US" dirty="0"/>
              <a:t>话题集群内，各新闻内容相似度的平均值</a:t>
            </a:r>
            <a:endParaRPr kumimoji="1" lang="en-US" altLang="zh-CN" dirty="0"/>
          </a:p>
          <a:p>
            <a:pPr marL="1200150" lvl="2" indent="-285750">
              <a:buFont typeface="Arial" charset="0"/>
              <a:buChar char="•"/>
            </a:pPr>
            <a:r>
              <a:rPr lang="zh-CN" altLang="en-US" dirty="0">
                <a:latin typeface="FZSSK--GBK1-0" charset="0"/>
              </a:rPr>
              <a:t>设新闻话题集群 </a:t>
            </a:r>
            <a:r>
              <a:rPr lang="en-US" altLang="zh-CN" i="1" dirty="0">
                <a:latin typeface="TimesNewRomanPS" charset="0"/>
              </a:rPr>
              <a:t>x</a:t>
            </a:r>
            <a:r>
              <a:rPr lang="en-US" altLang="zh-CN" sz="800" i="1" dirty="0">
                <a:latin typeface="TimesNewRomanPS" charset="0"/>
              </a:rPr>
              <a:t>i </a:t>
            </a:r>
            <a:r>
              <a:rPr lang="zh-CN" altLang="en-US" dirty="0">
                <a:latin typeface="FZSSK--GBK1-0" charset="0"/>
              </a:rPr>
              <a:t>的大小为 </a:t>
            </a:r>
            <a:r>
              <a:rPr lang="en-US" altLang="zh-CN" i="1" dirty="0" err="1">
                <a:latin typeface="TimesNewRomanPS" charset="0"/>
              </a:rPr>
              <a:t>n</a:t>
            </a:r>
            <a:r>
              <a:rPr lang="en-US" altLang="zh-CN" sz="800" i="1" dirty="0" err="1">
                <a:latin typeface="TimesNewRomanPS" charset="0"/>
              </a:rPr>
              <a:t>i</a:t>
            </a:r>
            <a:r>
              <a:rPr lang="en-US" altLang="zh-CN" sz="800" i="1" dirty="0">
                <a:latin typeface="TimesNewRomanPS" charset="0"/>
              </a:rPr>
              <a:t> </a:t>
            </a:r>
            <a:r>
              <a:rPr lang="zh-CN" altLang="en-US" dirty="0">
                <a:latin typeface="FZSSK--GBK1-0" charset="0"/>
              </a:rPr>
              <a:t>，则新闻话题集群 </a:t>
            </a:r>
            <a:r>
              <a:rPr lang="en-US" altLang="zh-CN" i="1" dirty="0">
                <a:latin typeface="TimesNewRomanPS" charset="0"/>
              </a:rPr>
              <a:t>x</a:t>
            </a:r>
            <a:r>
              <a:rPr lang="en-US" altLang="zh-CN" sz="800" i="1" dirty="0">
                <a:latin typeface="TimesNewRomanPS" charset="0"/>
              </a:rPr>
              <a:t>i </a:t>
            </a:r>
            <a:r>
              <a:rPr lang="zh-CN" altLang="en-US" dirty="0">
                <a:latin typeface="FZSSK--GBK1-0" charset="0"/>
              </a:rPr>
              <a:t>的平均相</a:t>
            </a:r>
            <a:endParaRPr lang="en-US" altLang="zh-CN" dirty="0">
              <a:latin typeface="FZSSK--GBK1-0" charset="0"/>
            </a:endParaRPr>
          </a:p>
          <a:p>
            <a:pPr lvl="2"/>
            <a:r>
              <a:rPr lang="zh-CN" altLang="en-US" dirty="0">
                <a:latin typeface="FZSSK--GBK1-0" charset="0"/>
              </a:rPr>
              <a:t>     似度定义为 </a:t>
            </a:r>
            <a:endParaRPr kumimoji="1" lang="en-US" altLang="zh-CN" dirty="0"/>
          </a:p>
          <a:p>
            <a:pPr marL="742950" lvl="1" indent="-285750">
              <a:buFont typeface="Arial" charset="0"/>
              <a:buChar char="•"/>
            </a:pPr>
            <a:r>
              <a:rPr kumimoji="1" lang="zh-CN" altLang="en-US" dirty="0"/>
              <a:t>标准化互信息（</a:t>
            </a:r>
            <a:r>
              <a:rPr kumimoji="1" lang="en-US" altLang="zh-CN" dirty="0"/>
              <a:t>NMI</a:t>
            </a:r>
            <a:r>
              <a:rPr kumimoji="1" lang="zh-CN" altLang="en-US" dirty="0"/>
              <a:t>）</a:t>
            </a:r>
            <a:r>
              <a:rPr kumimoji="1" lang="en-US" altLang="zh-CN" dirty="0"/>
              <a:t>——</a:t>
            </a:r>
            <a:r>
              <a:rPr kumimoji="1" lang="zh-CN" altLang="en-US" dirty="0"/>
              <a:t>话题集群间，新闻内容的相似度</a:t>
            </a:r>
            <a:endParaRPr kumimoji="1" lang="en-US" altLang="zh-CN" dirty="0"/>
          </a:p>
          <a:p>
            <a:pPr marL="742950" lvl="1" indent="-285750">
              <a:buFont typeface="Arial" charset="0"/>
              <a:buChar char="•"/>
            </a:pPr>
            <a:r>
              <a:rPr kumimoji="1" lang="zh-CN" altLang="en-US" dirty="0"/>
              <a:t>综合评价指标（</a:t>
            </a:r>
            <a:r>
              <a:rPr kumimoji="1" lang="en-US" altLang="zh-CN" dirty="0"/>
              <a:t>F-Measure</a:t>
            </a:r>
            <a:r>
              <a:rPr kumimoji="1" lang="zh-CN" altLang="en-US" dirty="0"/>
              <a:t>）</a:t>
            </a:r>
            <a:endParaRPr kumimoji="1" lang="en-US" altLang="zh-CN" dirty="0"/>
          </a:p>
          <a:p>
            <a:pPr marL="1200150" lvl="2" indent="-285750">
              <a:buFont typeface="Arial" charset="0"/>
              <a:buChar char="•"/>
            </a:pPr>
            <a:r>
              <a:rPr kumimoji="1" lang="zh-CN" altLang="en-US" dirty="0"/>
              <a:t>准确率（</a:t>
            </a:r>
            <a:r>
              <a:rPr kumimoji="1" lang="en-US" altLang="zh-CN" dirty="0"/>
              <a:t>P</a:t>
            </a:r>
            <a:r>
              <a:rPr kumimoji="1" lang="zh-CN" altLang="en-US" dirty="0"/>
              <a:t>），召回率（</a:t>
            </a:r>
            <a:r>
              <a:rPr kumimoji="1" lang="en-US" altLang="zh-CN" dirty="0"/>
              <a:t>R</a:t>
            </a:r>
            <a:r>
              <a:rPr kumimoji="1" lang="zh-CN" altLang="en-US" dirty="0"/>
              <a:t>）</a:t>
            </a:r>
            <a:endParaRPr kumimoji="1" lang="en-US" altLang="zh-CN" dirty="0"/>
          </a:p>
        </p:txBody>
      </p:sp>
      <p:pic>
        <p:nvPicPr>
          <p:cNvPr id="6" name="图片 5"/>
          <p:cNvPicPr>
            <a:picLocks noChangeAspect="1"/>
          </p:cNvPicPr>
          <p:nvPr/>
        </p:nvPicPr>
        <p:blipFill>
          <a:blip r:embed="rId4"/>
          <a:stretch>
            <a:fillRect/>
          </a:stretch>
        </p:blipFill>
        <p:spPr>
          <a:xfrm>
            <a:off x="9013854" y="2697026"/>
            <a:ext cx="2163912" cy="946931"/>
          </a:xfrm>
          <a:prstGeom prst="rect">
            <a:avLst/>
          </a:prstGeom>
        </p:spPr>
      </p:pic>
      <p:pic>
        <p:nvPicPr>
          <p:cNvPr id="8" name="图片 7"/>
          <p:cNvPicPr>
            <a:picLocks noChangeAspect="1"/>
          </p:cNvPicPr>
          <p:nvPr/>
        </p:nvPicPr>
        <p:blipFill>
          <a:blip r:embed="rId5"/>
          <a:stretch>
            <a:fillRect/>
          </a:stretch>
        </p:blipFill>
        <p:spPr>
          <a:xfrm>
            <a:off x="9997985" y="4012634"/>
            <a:ext cx="1179781" cy="585896"/>
          </a:xfrm>
          <a:prstGeom prst="rect">
            <a:avLst/>
          </a:prstGeom>
        </p:spPr>
      </p:pic>
    </p:spTree>
    <p:extLst>
      <p:ext uri="{BB962C8B-B14F-4D97-AF65-F5344CB8AC3E}">
        <p14:creationId xmlns:p14="http://schemas.microsoft.com/office/powerpoint/2010/main" val="421036779"/>
      </p:ext>
    </p:extLst>
  </p:cSld>
  <p:clrMapOvr>
    <a:masterClrMapping/>
  </p:clrMapOvr>
  <p:transition spd="slow">
    <p:rand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custDataLst>
              <p:tags r:id="rId1"/>
            </p:custDataLst>
          </p:nvPr>
        </p:nvSpPr>
        <p:spPr>
          <a:xfrm>
            <a:off x="838200" y="365125"/>
            <a:ext cx="10515600" cy="1325563"/>
          </a:xfrm>
          <a:prstGeom prst="rect">
            <a:avLst/>
          </a:prstGeom>
        </p:spPr>
        <p:txBody>
          <a:bodyPr vert="horz" wrap="square" lIns="91440" tIns="45720" rIns="91440" bIns="45720" rtlCol="0" anchor="ctr">
            <a:normAutofit/>
          </a:bodyPr>
          <a:lstStyle>
            <a:lvl1pPr algn="l" defTabSz="914400" rtl="0" eaLnBrk="1" latinLnBrk="0" hangingPunct="1">
              <a:lnSpc>
                <a:spcPct val="120000"/>
              </a:lnSpc>
              <a:spcBef>
                <a:spcPct val="0"/>
              </a:spcBef>
              <a:buNone/>
              <a:defRPr sz="4000" kern="1200">
                <a:solidFill>
                  <a:schemeClr val="tx1"/>
                </a:solidFill>
                <a:latin typeface="+mj-lt"/>
                <a:ea typeface="+mj-ea"/>
                <a:cs typeface="+mj-cs"/>
              </a:defRPr>
            </a:lvl1pPr>
          </a:lstStyle>
          <a:p>
            <a:r>
              <a:rPr lang="zh-CN" altLang="en-US" dirty="0">
                <a:solidFill>
                  <a:schemeClr val="accent1"/>
                </a:solidFill>
                <a:effectLst>
                  <a:outerShdw blurRad="38100" dist="25400" dir="5400000" algn="ctr" rotWithShape="0">
                    <a:srgbClr val="6E747A">
                      <a:alpha val="43000"/>
                    </a:srgbClr>
                  </a:outerShdw>
                </a:effectLst>
                <a:sym typeface="+mn-lt"/>
              </a:rPr>
              <a:t>实验</a:t>
            </a:r>
          </a:p>
        </p:txBody>
      </p:sp>
      <p:sp>
        <p:nvSpPr>
          <p:cNvPr id="5" name="文本框 4"/>
          <p:cNvSpPr txBox="1"/>
          <p:nvPr/>
        </p:nvSpPr>
        <p:spPr>
          <a:xfrm>
            <a:off x="838200" y="1400765"/>
            <a:ext cx="10515600" cy="3970318"/>
          </a:xfrm>
          <a:prstGeom prst="rect">
            <a:avLst/>
          </a:prstGeom>
          <a:noFill/>
        </p:spPr>
        <p:txBody>
          <a:bodyPr wrap="square" rtlCol="0">
            <a:spAutoFit/>
          </a:bodyPr>
          <a:lstStyle/>
          <a:p>
            <a:pPr marL="285750" indent="-285750">
              <a:buFont typeface="Arial" charset="0"/>
              <a:buChar char="•"/>
            </a:pPr>
            <a:r>
              <a:rPr kumimoji="1" lang="en-US" altLang="zh-CN" dirty="0"/>
              <a:t>NMI</a:t>
            </a:r>
            <a:r>
              <a:rPr kumimoji="1" lang="zh-CN" altLang="en-US" dirty="0"/>
              <a:t>（标准化互信息）</a:t>
            </a:r>
            <a:endParaRPr kumimoji="1" lang="en-US" altLang="zh-CN" dirty="0"/>
          </a:p>
          <a:p>
            <a:pPr marL="742950" lvl="1" indent="-285750">
              <a:buFont typeface="Arial" charset="0"/>
              <a:buChar char="•"/>
            </a:pPr>
            <a:r>
              <a:rPr kumimoji="1" lang="zh-CN" altLang="en-US" dirty="0"/>
              <a:t>比较所有话题集群两两之间的</a:t>
            </a:r>
            <a:r>
              <a:rPr kumimoji="1" lang="en-US" altLang="zh-CN" dirty="0"/>
              <a:t>NMI</a:t>
            </a:r>
            <a:r>
              <a:rPr kumimoji="1" lang="zh-CN" altLang="en-US" dirty="0"/>
              <a:t>，求得</a:t>
            </a:r>
            <a:r>
              <a:rPr lang="zh-CN" altLang="en-US" dirty="0"/>
              <a:t>其最后的平均值即为聚类结果的</a:t>
            </a:r>
            <a:r>
              <a:rPr lang="en-US" altLang="zh-CN" dirty="0"/>
              <a:t>NMI</a:t>
            </a:r>
          </a:p>
          <a:p>
            <a:pPr marL="742950" lvl="1" indent="-285750">
              <a:buFont typeface="Arial" charset="0"/>
              <a:buChar char="•"/>
            </a:pPr>
            <a:r>
              <a:rPr lang="en-US" altLang="zh-CN" dirty="0"/>
              <a:t>NMI</a:t>
            </a:r>
            <a:r>
              <a:rPr lang="mr-IN" altLang="zh-CN" dirty="0"/>
              <a:t> </a:t>
            </a:r>
            <a:r>
              <a:rPr lang="en-US" altLang="zh-CN" dirty="0"/>
              <a:t>(</a:t>
            </a:r>
            <a:r>
              <a:rPr lang="mr-IN" altLang="zh-CN" dirty="0" err="1"/>
              <a:t>A</a:t>
            </a:r>
            <a:r>
              <a:rPr lang="zh-CN" altLang="mr-IN" dirty="0"/>
              <a:t>，</a:t>
            </a:r>
            <a:r>
              <a:rPr lang="mr-IN" altLang="zh-CN" dirty="0" err="1"/>
              <a:t>B</a:t>
            </a:r>
            <a:r>
              <a:rPr lang="mr-IN" altLang="zh-CN" dirty="0"/>
              <a:t>) </a:t>
            </a:r>
            <a:r>
              <a:rPr lang="zh-CN" altLang="en-US" dirty="0"/>
              <a:t>的计算公式 </a:t>
            </a:r>
            <a:endParaRPr lang="en-US" altLang="zh-CN" dirty="0"/>
          </a:p>
          <a:p>
            <a:pPr marL="1200150" lvl="2" indent="-285750">
              <a:buFont typeface="Arial" charset="0"/>
              <a:buChar char="•"/>
            </a:pPr>
            <a:r>
              <a:rPr lang="en-US" altLang="zh-CN" dirty="0"/>
              <a:t>A</a:t>
            </a:r>
            <a:r>
              <a:rPr lang="zh-CN" altLang="en-US" dirty="0"/>
              <a:t>，</a:t>
            </a:r>
            <a:r>
              <a:rPr lang="en-US" altLang="zh-CN" dirty="0"/>
              <a:t>B</a:t>
            </a:r>
            <a:r>
              <a:rPr lang="zh-CN" altLang="en-US" dirty="0"/>
              <a:t>表示两个新闻向量</a:t>
            </a:r>
            <a:endParaRPr lang="en-US" altLang="zh-CN" dirty="0"/>
          </a:p>
          <a:p>
            <a:pPr marL="1200150" lvl="2" indent="-285750">
              <a:buFont typeface="Arial" charset="0"/>
              <a:buChar char="•"/>
            </a:pPr>
            <a:r>
              <a:rPr lang="en-US" altLang="zh-CN" dirty="0"/>
              <a:t>NMI(A</a:t>
            </a:r>
            <a:r>
              <a:rPr lang="zh-CN" altLang="en-US" dirty="0"/>
              <a:t>，</a:t>
            </a:r>
            <a:r>
              <a:rPr lang="en-US" altLang="zh-CN" dirty="0"/>
              <a:t>B)</a:t>
            </a:r>
            <a:r>
              <a:rPr lang="zh-CN" altLang="en-US" dirty="0"/>
              <a:t>表示</a:t>
            </a:r>
            <a:r>
              <a:rPr lang="en-US" altLang="zh-CN" dirty="0"/>
              <a:t>A</a:t>
            </a:r>
            <a:r>
              <a:rPr lang="zh-CN" altLang="en-US" dirty="0"/>
              <a:t>向量与</a:t>
            </a:r>
            <a:r>
              <a:rPr lang="en-US" altLang="zh-CN" dirty="0"/>
              <a:t>B</a:t>
            </a:r>
            <a:r>
              <a:rPr lang="zh-CN" altLang="en-US" dirty="0"/>
              <a:t>向量的标准化互信息值</a:t>
            </a:r>
            <a:endParaRPr lang="en-US" altLang="zh-CN" dirty="0"/>
          </a:p>
          <a:p>
            <a:pPr marL="1200150" lvl="2" indent="-285750">
              <a:buFont typeface="Arial" charset="0"/>
              <a:buChar char="•"/>
            </a:pPr>
            <a:r>
              <a:rPr lang="en-US" altLang="zh-CN" dirty="0"/>
              <a:t>I (A</a:t>
            </a:r>
            <a:r>
              <a:rPr lang="zh-CN" altLang="en-US" dirty="0"/>
              <a:t>，</a:t>
            </a:r>
            <a:r>
              <a:rPr lang="en-US" altLang="zh-CN" dirty="0"/>
              <a:t>B)</a:t>
            </a:r>
            <a:r>
              <a:rPr lang="zh-CN" altLang="en-US" dirty="0"/>
              <a:t>表示向量</a:t>
            </a:r>
            <a:r>
              <a:rPr lang="en-US" altLang="zh-CN" dirty="0"/>
              <a:t>A</a:t>
            </a:r>
            <a:r>
              <a:rPr lang="zh-CN" altLang="en-US" dirty="0"/>
              <a:t>，向量</a:t>
            </a:r>
            <a:r>
              <a:rPr lang="en-US" altLang="zh-CN" dirty="0"/>
              <a:t>B</a:t>
            </a:r>
            <a:r>
              <a:rPr lang="zh-CN" altLang="en-US" dirty="0"/>
              <a:t>的互信息值</a:t>
            </a:r>
            <a:r>
              <a:rPr lang="en-US" altLang="zh-CN" dirty="0"/>
              <a:t>(Mutual Information)</a:t>
            </a:r>
          </a:p>
          <a:p>
            <a:pPr marL="1200150" lvl="2" indent="-285750">
              <a:buFont typeface="Arial" charset="0"/>
              <a:buChar char="•"/>
            </a:pPr>
            <a:r>
              <a:rPr lang="en-US" altLang="zh-CN" dirty="0"/>
              <a:t>H(A)</a:t>
            </a:r>
            <a:r>
              <a:rPr lang="zh-CN" altLang="en-US" dirty="0"/>
              <a:t>，</a:t>
            </a:r>
            <a:r>
              <a:rPr lang="en-US" altLang="zh-CN" dirty="0"/>
              <a:t>H(B)</a:t>
            </a:r>
            <a:r>
              <a:rPr lang="zh-CN" altLang="en-US" dirty="0"/>
              <a:t>分别为向量</a:t>
            </a:r>
            <a:r>
              <a:rPr lang="en-US" altLang="zh-CN" dirty="0"/>
              <a:t>A</a:t>
            </a:r>
            <a:r>
              <a:rPr lang="zh-CN" altLang="en-US" dirty="0"/>
              <a:t>，向量</a:t>
            </a:r>
            <a:r>
              <a:rPr lang="en-US" altLang="zh-CN" dirty="0"/>
              <a:t>B</a:t>
            </a:r>
            <a:r>
              <a:rPr lang="zh-CN" altLang="en-US" dirty="0"/>
              <a:t>的信息墒。</a:t>
            </a:r>
            <a:endParaRPr lang="en-US" altLang="zh-CN" dirty="0"/>
          </a:p>
          <a:p>
            <a:pPr marL="742950" lvl="1" indent="-285750">
              <a:buFont typeface="Arial" charset="0"/>
              <a:buChar char="•"/>
            </a:pPr>
            <a:r>
              <a:rPr lang="en-US" altLang="zh-CN" dirty="0"/>
              <a:t>I( A</a:t>
            </a:r>
            <a:r>
              <a:rPr lang="zh-CN" altLang="en-US" dirty="0"/>
              <a:t>，</a:t>
            </a:r>
            <a:r>
              <a:rPr lang="en-US" altLang="zh-CN" dirty="0"/>
              <a:t>B) </a:t>
            </a:r>
            <a:r>
              <a:rPr lang="zh-CN" altLang="en-US" dirty="0"/>
              <a:t>的计算公式 </a:t>
            </a:r>
            <a:endParaRPr lang="en-US" altLang="zh-CN" dirty="0"/>
          </a:p>
          <a:p>
            <a:pPr marL="1200150" lvl="2" indent="-285750">
              <a:buFont typeface="Arial" charset="0"/>
              <a:buChar char="•"/>
            </a:pPr>
            <a:r>
              <a:rPr lang="en-US" altLang="zh-CN" dirty="0"/>
              <a:t>p(a</a:t>
            </a:r>
            <a:r>
              <a:rPr lang="zh-CN" altLang="en-US" dirty="0"/>
              <a:t>，</a:t>
            </a:r>
            <a:r>
              <a:rPr lang="en-US" altLang="zh-CN" dirty="0"/>
              <a:t>b)</a:t>
            </a:r>
            <a:r>
              <a:rPr lang="zh-CN" altLang="en-US" dirty="0"/>
              <a:t>表示</a:t>
            </a:r>
            <a:r>
              <a:rPr lang="en-US" altLang="zh-CN" dirty="0"/>
              <a:t>a</a:t>
            </a:r>
            <a:r>
              <a:rPr lang="zh-CN" altLang="en-US" dirty="0"/>
              <a:t>和</a:t>
            </a:r>
            <a:r>
              <a:rPr lang="en-US" altLang="zh-CN" dirty="0"/>
              <a:t>b</a:t>
            </a:r>
            <a:r>
              <a:rPr lang="zh-CN" altLang="en-US" dirty="0"/>
              <a:t>的联合分布概率。</a:t>
            </a:r>
            <a:endParaRPr lang="en-US" altLang="zh-CN" dirty="0"/>
          </a:p>
          <a:p>
            <a:pPr marL="1200150" lvl="2" indent="-285750">
              <a:buFont typeface="Arial" charset="0"/>
              <a:buChar char="•"/>
            </a:pPr>
            <a:r>
              <a:rPr lang="en-US" altLang="zh-CN" dirty="0"/>
              <a:t>p(a)</a:t>
            </a:r>
            <a:r>
              <a:rPr lang="zh-CN" altLang="en-US" dirty="0"/>
              <a:t>和</a:t>
            </a:r>
            <a:r>
              <a:rPr lang="en-US" altLang="zh-CN" dirty="0"/>
              <a:t>p(b)</a:t>
            </a:r>
            <a:r>
              <a:rPr lang="zh-CN" altLang="en-US" dirty="0"/>
              <a:t>分别表示</a:t>
            </a:r>
            <a:r>
              <a:rPr lang="en-US" altLang="zh-CN" dirty="0"/>
              <a:t>a</a:t>
            </a:r>
            <a:r>
              <a:rPr lang="zh-CN" altLang="en-US" dirty="0"/>
              <a:t>，</a:t>
            </a:r>
            <a:r>
              <a:rPr lang="en-US" altLang="zh-CN" dirty="0"/>
              <a:t>b</a:t>
            </a:r>
            <a:r>
              <a:rPr lang="zh-CN" altLang="en-US" dirty="0"/>
              <a:t>的概率函数。 </a:t>
            </a:r>
            <a:endParaRPr lang="en-US" altLang="zh-CN" dirty="0"/>
          </a:p>
          <a:p>
            <a:pPr marL="742950" lvl="1" indent="-285750">
              <a:buFont typeface="Arial" charset="0"/>
              <a:buChar char="•"/>
            </a:pPr>
            <a:r>
              <a:rPr lang="mr-IN" altLang="zh-CN" dirty="0" err="1"/>
              <a:t>A</a:t>
            </a:r>
            <a:r>
              <a:rPr lang="zh-CN" altLang="mr-IN" dirty="0"/>
              <a:t>的信息墒</a:t>
            </a:r>
            <a:r>
              <a:rPr lang="mr-IN" altLang="zh-CN" dirty="0" err="1"/>
              <a:t>H</a:t>
            </a:r>
            <a:r>
              <a:rPr lang="mr-IN" altLang="zh-CN" dirty="0"/>
              <a:t>(</a:t>
            </a:r>
            <a:r>
              <a:rPr lang="mr-IN" altLang="zh-CN" dirty="0" err="1"/>
              <a:t>A</a:t>
            </a:r>
            <a:r>
              <a:rPr lang="mr-IN" altLang="zh-CN" dirty="0"/>
              <a:t>)</a:t>
            </a:r>
            <a:r>
              <a:rPr lang="zh-CN" altLang="en-US" dirty="0"/>
              <a:t>的</a:t>
            </a:r>
            <a:r>
              <a:rPr lang="zh-CN" altLang="mr-IN" dirty="0"/>
              <a:t>计算公式 </a:t>
            </a:r>
            <a:endParaRPr lang="mr-IN" altLang="zh-CN" dirty="0"/>
          </a:p>
          <a:p>
            <a:pPr marL="742950" lvl="1" indent="-285750">
              <a:buFont typeface="Arial" charset="0"/>
              <a:buChar char="•"/>
            </a:pPr>
            <a:endParaRPr lang="zh-CN" altLang="en-US" dirty="0"/>
          </a:p>
          <a:p>
            <a:pPr marL="742950" lvl="1" indent="-285750">
              <a:buFont typeface="Arial" charset="0"/>
              <a:buChar char="•"/>
            </a:pPr>
            <a:endParaRPr lang="zh-CN" altLang="en-US" dirty="0"/>
          </a:p>
          <a:p>
            <a:pPr marL="742950" lvl="1" indent="-285750">
              <a:buFont typeface="Arial" charset="0"/>
              <a:buChar char="•"/>
            </a:pPr>
            <a:endParaRPr kumimoji="1" lang="en-US" altLang="zh-CN" dirty="0"/>
          </a:p>
        </p:txBody>
      </p:sp>
      <p:pic>
        <p:nvPicPr>
          <p:cNvPr id="2" name="图片 1"/>
          <p:cNvPicPr>
            <a:picLocks noChangeAspect="1"/>
          </p:cNvPicPr>
          <p:nvPr/>
        </p:nvPicPr>
        <p:blipFill>
          <a:blip r:embed="rId4"/>
          <a:stretch>
            <a:fillRect/>
          </a:stretch>
        </p:blipFill>
        <p:spPr>
          <a:xfrm>
            <a:off x="8216506" y="2368672"/>
            <a:ext cx="2861248" cy="715312"/>
          </a:xfrm>
          <a:prstGeom prst="rect">
            <a:avLst/>
          </a:prstGeom>
        </p:spPr>
      </p:pic>
      <p:pic>
        <p:nvPicPr>
          <p:cNvPr id="7" name="图片 6"/>
          <p:cNvPicPr>
            <a:picLocks noChangeAspect="1"/>
          </p:cNvPicPr>
          <p:nvPr/>
        </p:nvPicPr>
        <p:blipFill>
          <a:blip r:embed="rId5"/>
          <a:stretch>
            <a:fillRect/>
          </a:stretch>
        </p:blipFill>
        <p:spPr>
          <a:xfrm>
            <a:off x="6888081" y="3555978"/>
            <a:ext cx="4189673" cy="599003"/>
          </a:xfrm>
          <a:prstGeom prst="rect">
            <a:avLst/>
          </a:prstGeom>
        </p:spPr>
      </p:pic>
      <p:pic>
        <p:nvPicPr>
          <p:cNvPr id="9" name="图片 8"/>
          <p:cNvPicPr>
            <a:picLocks noChangeAspect="1"/>
          </p:cNvPicPr>
          <p:nvPr/>
        </p:nvPicPr>
        <p:blipFill>
          <a:blip r:embed="rId6"/>
          <a:stretch>
            <a:fillRect/>
          </a:stretch>
        </p:blipFill>
        <p:spPr>
          <a:xfrm>
            <a:off x="5704348" y="4592962"/>
            <a:ext cx="5373406" cy="729579"/>
          </a:xfrm>
          <a:prstGeom prst="rect">
            <a:avLst/>
          </a:prstGeom>
        </p:spPr>
      </p:pic>
    </p:spTree>
    <p:extLst>
      <p:ext uri="{BB962C8B-B14F-4D97-AF65-F5344CB8AC3E}">
        <p14:creationId xmlns:p14="http://schemas.microsoft.com/office/powerpoint/2010/main" val="810200899"/>
      </p:ext>
    </p:extLst>
  </p:cSld>
  <p:clrMapOvr>
    <a:masterClrMapping/>
  </p:clrMapOvr>
  <p:transition spd="slow">
    <p:rand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custDataLst>
              <p:tags r:id="rId1"/>
            </p:custDataLst>
          </p:nvPr>
        </p:nvSpPr>
        <p:spPr>
          <a:xfrm>
            <a:off x="838200" y="365125"/>
            <a:ext cx="10515600" cy="1325563"/>
          </a:xfrm>
          <a:prstGeom prst="rect">
            <a:avLst/>
          </a:prstGeom>
        </p:spPr>
        <p:txBody>
          <a:bodyPr vert="horz" wrap="square" lIns="91440" tIns="45720" rIns="91440" bIns="45720" rtlCol="0" anchor="ctr">
            <a:normAutofit/>
          </a:bodyPr>
          <a:lstStyle>
            <a:lvl1pPr algn="l" defTabSz="914400" rtl="0" eaLnBrk="1" latinLnBrk="0" hangingPunct="1">
              <a:lnSpc>
                <a:spcPct val="120000"/>
              </a:lnSpc>
              <a:spcBef>
                <a:spcPct val="0"/>
              </a:spcBef>
              <a:buNone/>
              <a:defRPr sz="4000" kern="1200">
                <a:solidFill>
                  <a:schemeClr val="tx1"/>
                </a:solidFill>
                <a:latin typeface="+mj-lt"/>
                <a:ea typeface="+mj-ea"/>
                <a:cs typeface="+mj-cs"/>
              </a:defRPr>
            </a:lvl1pPr>
          </a:lstStyle>
          <a:p>
            <a:r>
              <a:rPr lang="zh-CN" altLang="en-US" dirty="0">
                <a:solidFill>
                  <a:schemeClr val="accent1"/>
                </a:solidFill>
                <a:effectLst>
                  <a:outerShdw blurRad="38100" dist="25400" dir="5400000" algn="ctr" rotWithShape="0">
                    <a:srgbClr val="6E747A">
                      <a:alpha val="43000"/>
                    </a:srgbClr>
                  </a:outerShdw>
                </a:effectLst>
                <a:sym typeface="+mn-lt"/>
              </a:rPr>
              <a:t>实验</a:t>
            </a:r>
          </a:p>
        </p:txBody>
      </p:sp>
      <p:pic>
        <p:nvPicPr>
          <p:cNvPr id="9" name="图片 8"/>
          <p:cNvPicPr>
            <a:picLocks noChangeAspect="1"/>
          </p:cNvPicPr>
          <p:nvPr/>
        </p:nvPicPr>
        <p:blipFill>
          <a:blip r:embed="rId4"/>
          <a:stretch>
            <a:fillRect/>
          </a:stretch>
        </p:blipFill>
        <p:spPr>
          <a:xfrm>
            <a:off x="838200" y="2213024"/>
            <a:ext cx="5217527" cy="2936945"/>
          </a:xfrm>
          <a:prstGeom prst="rect">
            <a:avLst/>
          </a:prstGeom>
        </p:spPr>
      </p:pic>
      <p:sp>
        <p:nvSpPr>
          <p:cNvPr id="10" name="文本框 9"/>
          <p:cNvSpPr txBox="1"/>
          <p:nvPr/>
        </p:nvSpPr>
        <p:spPr>
          <a:xfrm>
            <a:off x="6573328" y="2230187"/>
            <a:ext cx="4780472" cy="2031325"/>
          </a:xfrm>
          <a:prstGeom prst="rect">
            <a:avLst/>
          </a:prstGeom>
          <a:noFill/>
        </p:spPr>
        <p:txBody>
          <a:bodyPr wrap="square" rtlCol="0">
            <a:spAutoFit/>
          </a:bodyPr>
          <a:lstStyle/>
          <a:p>
            <a:pPr marL="285750" indent="-285750">
              <a:buFont typeface="Arial" charset="0"/>
              <a:buChar char="•"/>
            </a:pPr>
            <a:r>
              <a:rPr kumimoji="1" lang="zh-CN" altLang="en-US" dirty="0"/>
              <a:t>每个算法实验</a:t>
            </a:r>
            <a:r>
              <a:rPr kumimoji="1" lang="en-US" altLang="zh-CN" dirty="0"/>
              <a:t>10</a:t>
            </a:r>
            <a:r>
              <a:rPr kumimoji="1" lang="zh-CN" altLang="en-US" dirty="0"/>
              <a:t>次（横轴）</a:t>
            </a:r>
            <a:endParaRPr kumimoji="1" lang="en-US" altLang="zh-CN" dirty="0"/>
          </a:p>
          <a:p>
            <a:pPr marL="285750" indent="-285750">
              <a:buFont typeface="Arial" charset="0"/>
              <a:buChar char="•"/>
            </a:pPr>
            <a:r>
              <a:rPr lang="zh-CN" altLang="en-US" dirty="0"/>
              <a:t>新闻话题集群内部相似值（纵轴），每次对语料的输入顺序不同</a:t>
            </a:r>
            <a:endParaRPr lang="en-US" altLang="zh-CN" dirty="0"/>
          </a:p>
          <a:p>
            <a:pPr marL="285750" indent="-285750">
              <a:buFont typeface="Arial" charset="0"/>
              <a:buChar char="•"/>
            </a:pPr>
            <a:r>
              <a:rPr lang="zh-CN" altLang="en-US" dirty="0"/>
              <a:t>这四种算法在集群内部的相似度上没有明显差异</a:t>
            </a:r>
            <a:r>
              <a:rPr lang="zh-CN" altLang="en-US" dirty="0">
                <a:sym typeface="Wingdings"/>
              </a:rPr>
              <a:t>说明本文算法在针对初始中心特定选择后并不会</a:t>
            </a:r>
            <a:r>
              <a:rPr lang="zh-CN" altLang="en-US" dirty="0"/>
              <a:t>对每个话题集群内部相似性造成影响 </a:t>
            </a:r>
          </a:p>
        </p:txBody>
      </p:sp>
    </p:spTree>
    <p:extLst>
      <p:ext uri="{BB962C8B-B14F-4D97-AF65-F5344CB8AC3E}">
        <p14:creationId xmlns:p14="http://schemas.microsoft.com/office/powerpoint/2010/main" val="595864596"/>
      </p:ext>
    </p:extLst>
  </p:cSld>
  <p:clrMapOvr>
    <a:masterClrMapping/>
  </p:clrMapOvr>
  <p:transition spd="slow">
    <p:rand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custDataLst>
              <p:tags r:id="rId1"/>
            </p:custDataLst>
          </p:nvPr>
        </p:nvSpPr>
        <p:spPr>
          <a:xfrm>
            <a:off x="838200" y="365125"/>
            <a:ext cx="10515600" cy="1325563"/>
          </a:xfrm>
          <a:prstGeom prst="rect">
            <a:avLst/>
          </a:prstGeom>
        </p:spPr>
        <p:txBody>
          <a:bodyPr vert="horz" wrap="square" lIns="91440" tIns="45720" rIns="91440" bIns="45720" rtlCol="0" anchor="ctr">
            <a:normAutofit/>
          </a:bodyPr>
          <a:lstStyle>
            <a:lvl1pPr algn="l" defTabSz="914400" rtl="0" eaLnBrk="1" latinLnBrk="0" hangingPunct="1">
              <a:lnSpc>
                <a:spcPct val="120000"/>
              </a:lnSpc>
              <a:spcBef>
                <a:spcPct val="0"/>
              </a:spcBef>
              <a:buNone/>
              <a:defRPr sz="4000" kern="1200">
                <a:solidFill>
                  <a:schemeClr val="tx1"/>
                </a:solidFill>
                <a:latin typeface="+mj-lt"/>
                <a:ea typeface="+mj-ea"/>
                <a:cs typeface="+mj-cs"/>
              </a:defRPr>
            </a:lvl1pPr>
          </a:lstStyle>
          <a:p>
            <a:r>
              <a:rPr lang="zh-CN" altLang="en-US" dirty="0">
                <a:solidFill>
                  <a:schemeClr val="accent1"/>
                </a:solidFill>
                <a:effectLst>
                  <a:outerShdw blurRad="38100" dist="25400" dir="5400000" algn="ctr" rotWithShape="0">
                    <a:srgbClr val="6E747A">
                      <a:alpha val="43000"/>
                    </a:srgbClr>
                  </a:outerShdw>
                </a:effectLst>
                <a:sym typeface="+mn-lt"/>
              </a:rPr>
              <a:t>实验</a:t>
            </a:r>
          </a:p>
        </p:txBody>
      </p:sp>
      <p:pic>
        <p:nvPicPr>
          <p:cNvPr id="4" name="图片 3"/>
          <p:cNvPicPr>
            <a:picLocks noChangeAspect="1"/>
          </p:cNvPicPr>
          <p:nvPr/>
        </p:nvPicPr>
        <p:blipFill>
          <a:blip r:embed="rId4"/>
          <a:stretch>
            <a:fillRect/>
          </a:stretch>
        </p:blipFill>
        <p:spPr>
          <a:xfrm>
            <a:off x="838199" y="2485951"/>
            <a:ext cx="5060885" cy="2758909"/>
          </a:xfrm>
          <a:prstGeom prst="rect">
            <a:avLst/>
          </a:prstGeom>
        </p:spPr>
      </p:pic>
      <p:sp>
        <p:nvSpPr>
          <p:cNvPr id="9" name="文本框 8"/>
          <p:cNvSpPr txBox="1"/>
          <p:nvPr/>
        </p:nvSpPr>
        <p:spPr>
          <a:xfrm>
            <a:off x="6573328" y="2230187"/>
            <a:ext cx="4614625" cy="1477328"/>
          </a:xfrm>
          <a:prstGeom prst="rect">
            <a:avLst/>
          </a:prstGeom>
          <a:noFill/>
        </p:spPr>
        <p:txBody>
          <a:bodyPr wrap="square" rtlCol="0">
            <a:spAutoFit/>
          </a:bodyPr>
          <a:lstStyle/>
          <a:p>
            <a:pPr marL="285750" indent="-285750">
              <a:buFont typeface="Arial" charset="0"/>
              <a:buChar char="•"/>
            </a:pPr>
            <a:r>
              <a:rPr lang="en-US" altLang="zh-CN" dirty="0"/>
              <a:t>NMI</a:t>
            </a:r>
            <a:r>
              <a:rPr lang="zh-CN" altLang="en-US" dirty="0"/>
              <a:t>值（纵轴）</a:t>
            </a:r>
            <a:r>
              <a:rPr lang="en-US" altLang="zh-CN" dirty="0"/>
              <a:t>——</a:t>
            </a:r>
            <a:r>
              <a:rPr lang="zh-CN" altLang="en-US" dirty="0"/>
              <a:t>聚类结果中话题集群间的相似性度量</a:t>
            </a:r>
            <a:endParaRPr lang="en-US" altLang="zh-CN" dirty="0"/>
          </a:p>
          <a:p>
            <a:pPr marL="285750" indent="-285750">
              <a:buFont typeface="Arial" charset="0"/>
              <a:buChar char="•"/>
            </a:pPr>
            <a:r>
              <a:rPr lang="zh-CN" altLang="en-US" dirty="0"/>
              <a:t>本文改进的算法在不同话题集群的相似性上表现出更加优秀的效果，不同的话题集群间区分度更明显，聚类效果更好 </a:t>
            </a:r>
          </a:p>
        </p:txBody>
      </p:sp>
    </p:spTree>
    <p:extLst>
      <p:ext uri="{BB962C8B-B14F-4D97-AF65-F5344CB8AC3E}">
        <p14:creationId xmlns:p14="http://schemas.microsoft.com/office/powerpoint/2010/main" val="83088943"/>
      </p:ext>
    </p:extLst>
  </p:cSld>
  <p:clrMapOvr>
    <a:masterClrMapping/>
  </p:clrMapOvr>
  <p:transition spd="slow">
    <p:rand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custDataLst>
              <p:tags r:id="rId1"/>
            </p:custDataLst>
          </p:nvPr>
        </p:nvSpPr>
        <p:spPr>
          <a:xfrm>
            <a:off x="838200" y="365125"/>
            <a:ext cx="10515600" cy="1325563"/>
          </a:xfrm>
          <a:prstGeom prst="rect">
            <a:avLst/>
          </a:prstGeom>
        </p:spPr>
        <p:txBody>
          <a:bodyPr vert="horz" wrap="square" lIns="91440" tIns="45720" rIns="91440" bIns="45720" rtlCol="0" anchor="ctr">
            <a:normAutofit/>
          </a:bodyPr>
          <a:lstStyle>
            <a:lvl1pPr algn="l" defTabSz="914400" rtl="0" eaLnBrk="1" latinLnBrk="0" hangingPunct="1">
              <a:lnSpc>
                <a:spcPct val="120000"/>
              </a:lnSpc>
              <a:spcBef>
                <a:spcPct val="0"/>
              </a:spcBef>
              <a:buNone/>
              <a:defRPr sz="4000" kern="1200">
                <a:solidFill>
                  <a:schemeClr val="tx1"/>
                </a:solidFill>
                <a:latin typeface="+mj-lt"/>
                <a:ea typeface="+mj-ea"/>
                <a:cs typeface="+mj-cs"/>
              </a:defRPr>
            </a:lvl1pPr>
          </a:lstStyle>
          <a:p>
            <a:r>
              <a:rPr lang="zh-CN" altLang="en-US" dirty="0">
                <a:solidFill>
                  <a:schemeClr val="accent1"/>
                </a:solidFill>
                <a:effectLst>
                  <a:outerShdw blurRad="38100" dist="25400" dir="5400000" algn="ctr" rotWithShape="0">
                    <a:srgbClr val="6E747A">
                      <a:alpha val="43000"/>
                    </a:srgbClr>
                  </a:outerShdw>
                </a:effectLst>
                <a:sym typeface="+mn-lt"/>
              </a:rPr>
              <a:t>实验</a:t>
            </a:r>
          </a:p>
        </p:txBody>
      </p:sp>
      <p:pic>
        <p:nvPicPr>
          <p:cNvPr id="4" name="图片 3"/>
          <p:cNvPicPr>
            <a:picLocks noChangeAspect="1"/>
          </p:cNvPicPr>
          <p:nvPr/>
        </p:nvPicPr>
        <p:blipFill>
          <a:blip r:embed="rId4"/>
          <a:stretch>
            <a:fillRect/>
          </a:stretch>
        </p:blipFill>
        <p:spPr>
          <a:xfrm>
            <a:off x="838200" y="2346384"/>
            <a:ext cx="4964755" cy="2803585"/>
          </a:xfrm>
          <a:prstGeom prst="rect">
            <a:avLst/>
          </a:prstGeom>
        </p:spPr>
      </p:pic>
      <p:sp>
        <p:nvSpPr>
          <p:cNvPr id="9" name="文本框 8"/>
          <p:cNvSpPr txBox="1"/>
          <p:nvPr/>
        </p:nvSpPr>
        <p:spPr>
          <a:xfrm>
            <a:off x="6573328" y="2230187"/>
            <a:ext cx="4780472" cy="1200329"/>
          </a:xfrm>
          <a:prstGeom prst="rect">
            <a:avLst/>
          </a:prstGeom>
          <a:noFill/>
        </p:spPr>
        <p:txBody>
          <a:bodyPr wrap="square" rtlCol="0">
            <a:spAutoFit/>
          </a:bodyPr>
          <a:lstStyle/>
          <a:p>
            <a:pPr marL="285750" indent="-285750">
              <a:buFont typeface="Arial" charset="0"/>
              <a:buChar char="•"/>
            </a:pPr>
            <a:r>
              <a:rPr lang="zh-CN" altLang="en-US" dirty="0"/>
              <a:t>本文算法表现效果在综合评价指标</a:t>
            </a:r>
            <a:r>
              <a:rPr lang="en-US" altLang="zh-CN" dirty="0"/>
              <a:t>F</a:t>
            </a:r>
            <a:r>
              <a:rPr lang="zh-CN" altLang="en-US" dirty="0"/>
              <a:t>值上</a:t>
            </a:r>
            <a:r>
              <a:rPr lang="zh-CN" altLang="en-US" dirty="0">
                <a:latin typeface="FZSSK--GBK1-0" charset="0"/>
              </a:rPr>
              <a:t>也优于渐进中心</a:t>
            </a:r>
            <a:r>
              <a:rPr lang="en-US" altLang="zh-CN" dirty="0">
                <a:latin typeface="NEU" charset="0"/>
              </a:rPr>
              <a:t>K-means</a:t>
            </a:r>
            <a:r>
              <a:rPr lang="zh-CN" altLang="en-US" dirty="0">
                <a:latin typeface="FZSSK--GBK1-0" charset="0"/>
              </a:rPr>
              <a:t>和二分</a:t>
            </a:r>
            <a:r>
              <a:rPr lang="en-US" altLang="zh-CN" dirty="0">
                <a:latin typeface="NEU" charset="0"/>
              </a:rPr>
              <a:t>K-means</a:t>
            </a:r>
            <a:r>
              <a:rPr lang="zh-CN" altLang="en-US" dirty="0">
                <a:latin typeface="FZSSK--GBK1-0" charset="0"/>
              </a:rPr>
              <a:t>算法</a:t>
            </a:r>
            <a:endParaRPr lang="en-US" altLang="zh-CN" dirty="0">
              <a:latin typeface="FZSSK--GBK1-0" charset="0"/>
            </a:endParaRPr>
          </a:p>
          <a:p>
            <a:pPr marL="285750" indent="-285750">
              <a:buFont typeface="Arial" charset="0"/>
              <a:buChar char="•"/>
            </a:pPr>
            <a:r>
              <a:rPr lang="zh-CN" altLang="en-US" dirty="0">
                <a:latin typeface="FZSSK--GBK1-0" charset="0"/>
              </a:rPr>
              <a:t>本文算法</a:t>
            </a:r>
            <a:r>
              <a:rPr lang="zh-CN" altLang="en-US" dirty="0">
                <a:solidFill>
                  <a:srgbClr val="FF0000"/>
                </a:solidFill>
                <a:latin typeface="FZSSK--GBK1-0" charset="0"/>
              </a:rPr>
              <a:t>波动性更小</a:t>
            </a:r>
            <a:r>
              <a:rPr lang="zh-CN" altLang="en-US" dirty="0">
                <a:latin typeface="FZSSK--GBK1-0" charset="0"/>
              </a:rPr>
              <a:t>，说明其受语料输入顺序的影响较低</a:t>
            </a:r>
            <a:endParaRPr lang="zh-CN" altLang="en-US" dirty="0"/>
          </a:p>
        </p:txBody>
      </p:sp>
    </p:spTree>
    <p:extLst>
      <p:ext uri="{BB962C8B-B14F-4D97-AF65-F5344CB8AC3E}">
        <p14:creationId xmlns:p14="http://schemas.microsoft.com/office/powerpoint/2010/main" val="1677987062"/>
      </p:ext>
    </p:extLst>
  </p:cSld>
  <p:clrMapOvr>
    <a:masterClrMapping/>
  </p:clrMapOvr>
  <p:transition spd="slow">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custDataLst>
              <p:tags r:id="rId2"/>
            </p:custDataLst>
          </p:nvPr>
        </p:nvSpPr>
        <p:spPr>
          <a:xfrm rot="1389710">
            <a:off x="2444879" y="2889746"/>
            <a:ext cx="2126688" cy="531531"/>
          </a:xfrm>
          <a:custGeom>
            <a:avLst/>
            <a:gdLst>
              <a:gd name="connsiteX0" fmla="*/ 0 w 2126688"/>
              <a:gd name="connsiteY0" fmla="*/ 0 h 531531"/>
              <a:gd name="connsiteX1" fmla="*/ 2126688 w 2126688"/>
              <a:gd name="connsiteY1" fmla="*/ 0 h 531531"/>
              <a:gd name="connsiteX2" fmla="*/ 2126688 w 2126688"/>
              <a:gd name="connsiteY2" fmla="*/ 531531 h 531531"/>
              <a:gd name="connsiteX3" fmla="*/ 227396 w 2126688"/>
              <a:gd name="connsiteY3" fmla="*/ 531531 h 531531"/>
            </a:gdLst>
            <a:ahLst/>
            <a:cxnLst>
              <a:cxn ang="0">
                <a:pos x="connsiteX0" y="connsiteY0"/>
              </a:cxn>
              <a:cxn ang="0">
                <a:pos x="connsiteX1" y="connsiteY1"/>
              </a:cxn>
              <a:cxn ang="0">
                <a:pos x="connsiteX2" y="connsiteY2"/>
              </a:cxn>
              <a:cxn ang="0">
                <a:pos x="connsiteX3" y="connsiteY3"/>
              </a:cxn>
            </a:cxnLst>
            <a:rect l="l" t="t" r="r" b="b"/>
            <a:pathLst>
              <a:path w="2126688" h="531531">
                <a:moveTo>
                  <a:pt x="0" y="0"/>
                </a:moveTo>
                <a:lnTo>
                  <a:pt x="2126688" y="0"/>
                </a:lnTo>
                <a:lnTo>
                  <a:pt x="2126688" y="531531"/>
                </a:lnTo>
                <a:lnTo>
                  <a:pt x="227396" y="531531"/>
                </a:lnTo>
                <a:close/>
              </a:path>
            </a:pathLst>
          </a:custGeom>
          <a:solidFill>
            <a:schemeClr val="accent1">
              <a:lumMod val="40000"/>
              <a:lumOff val="60000"/>
            </a:schemeClr>
          </a:solidFill>
        </p:spPr>
        <p:txBody>
          <a:bodyPr rot="0" spcFirstLastPara="0" vertOverflow="overflow" horzOverflow="overflow" vert="horz" wrap="square" lIns="90000" tIns="46800" rIns="90000" bIns="46800" numCol="1" spcCol="0" rtlCol="0" fromWordArt="0" anchor="ctr" anchorCtr="0" forceAA="0" compatLnSpc="1">
            <a:normAutofit/>
          </a:bodyPr>
          <a:lstStyle/>
          <a:p>
            <a:pPr algn="r">
              <a:lnSpc>
                <a:spcPct val="120000"/>
              </a:lnSpc>
            </a:pPr>
            <a:r>
              <a:rPr lang="en-US" altLang="zh-CN" dirty="0" err="1">
                <a:solidFill>
                  <a:schemeClr val="bg1"/>
                </a:solidFill>
                <a:latin typeface="+mj-lt"/>
                <a:ea typeface="+mj-ea"/>
                <a:cs typeface="+mj-cs"/>
                <a:sym typeface="+mn-lt"/>
              </a:rPr>
              <a:t>PART   I</a:t>
            </a:r>
          </a:p>
        </p:txBody>
      </p:sp>
      <p:cxnSp>
        <p:nvCxnSpPr>
          <p:cNvPr id="12" name="直接连接符 11"/>
          <p:cNvCxnSpPr/>
          <p:nvPr>
            <p:custDataLst>
              <p:tags r:id="rId3"/>
            </p:custDataLst>
          </p:nvPr>
        </p:nvCxnSpPr>
        <p:spPr>
          <a:xfrm>
            <a:off x="4699757" y="4063675"/>
            <a:ext cx="4932000"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custDataLst>
              <p:tags r:id="rId4"/>
            </p:custDataLst>
          </p:nvPr>
        </p:nvPicPr>
        <p:blipFill>
          <a:blip r:embed="rId8"/>
          <a:srcRect l="50449"/>
          <a:stretch>
            <a:fillRect/>
          </a:stretch>
        </p:blipFill>
        <p:spPr>
          <a:xfrm>
            <a:off x="2637458" y="970032"/>
            <a:ext cx="75850" cy="3600000"/>
          </a:xfrm>
          <a:custGeom>
            <a:avLst/>
            <a:gdLst>
              <a:gd name="connsiteX0" fmla="*/ 0 w 4806245"/>
              <a:gd name="connsiteY0" fmla="*/ 0 h 9705673"/>
              <a:gd name="connsiteX1" fmla="*/ 4806245 w 4806245"/>
              <a:gd name="connsiteY1" fmla="*/ 0 h 9705673"/>
              <a:gd name="connsiteX2" fmla="*/ 4806245 w 4806245"/>
              <a:gd name="connsiteY2" fmla="*/ 9705673 h 9705673"/>
              <a:gd name="connsiteX3" fmla="*/ 0 w 4806245"/>
              <a:gd name="connsiteY3" fmla="*/ 9705673 h 9705673"/>
            </a:gdLst>
            <a:ahLst/>
            <a:cxnLst>
              <a:cxn ang="0">
                <a:pos x="connsiteX0" y="connsiteY0"/>
              </a:cxn>
              <a:cxn ang="0">
                <a:pos x="connsiteX1" y="connsiteY1"/>
              </a:cxn>
              <a:cxn ang="0">
                <a:pos x="connsiteX2" y="connsiteY2"/>
              </a:cxn>
              <a:cxn ang="0">
                <a:pos x="connsiteX3" y="connsiteY3"/>
              </a:cxn>
            </a:cxnLst>
            <a:rect l="l" t="t" r="r" b="b"/>
            <a:pathLst>
              <a:path w="4806245" h="9705673">
                <a:moveTo>
                  <a:pt x="0" y="0"/>
                </a:moveTo>
                <a:lnTo>
                  <a:pt x="4806245" y="0"/>
                </a:lnTo>
                <a:lnTo>
                  <a:pt x="4806245" y="9705673"/>
                </a:lnTo>
                <a:lnTo>
                  <a:pt x="0" y="9705673"/>
                </a:lnTo>
                <a:close/>
              </a:path>
            </a:pathLst>
          </a:custGeom>
        </p:spPr>
      </p:pic>
      <p:sp>
        <p:nvSpPr>
          <p:cNvPr id="7" name="文本框 6">
            <a:extLst>
              <a:ext uri="{FF2B5EF4-FFF2-40B4-BE49-F238E27FC236}">
                <a16:creationId xmlns:a16="http://schemas.microsoft.com/office/drawing/2014/main" id="{6268F309-D39D-47F6-96AF-D4064CB3DDF6}"/>
              </a:ext>
            </a:extLst>
          </p:cNvPr>
          <p:cNvSpPr txBox="1"/>
          <p:nvPr>
            <p:custDataLst>
              <p:tags r:id="rId5"/>
            </p:custDataLst>
          </p:nvPr>
        </p:nvSpPr>
        <p:spPr>
          <a:xfrm>
            <a:off x="4699757" y="3230513"/>
            <a:ext cx="6123305" cy="452120"/>
          </a:xfrm>
          <a:prstGeom prst="rect">
            <a:avLst/>
          </a:prstGeom>
        </p:spPr>
        <p:txBody>
          <a:bodyPr vert="horz" wrap="square" lIns="90000" tIns="46800" rIns="90000" bIns="46800" anchor="ctr" anchorCtr="0">
            <a:noAutofit/>
          </a:bodyPr>
          <a:lstStyle>
            <a:defPPr>
              <a:defRPr lang="zh-CN"/>
            </a:defPPr>
            <a:lvl1pPr>
              <a:lnSpc>
                <a:spcPct val="130000"/>
              </a:lnSpc>
              <a:defRPr kern="0"/>
            </a:lvl1pPr>
          </a:lstStyle>
          <a:p>
            <a:r>
              <a:rPr lang="zh-CN" altLang="en-US" sz="4800" dirty="0">
                <a:sym typeface="+mn-lt"/>
              </a:rPr>
              <a:t>什么是热点话题？</a:t>
            </a:r>
            <a:endParaRPr lang="zh-CN" altLang="en-US" sz="4800" dirty="0">
              <a:solidFill>
                <a:schemeClr val="tx1"/>
              </a:solidFill>
              <a:latin typeface="+mn-lt"/>
              <a:ea typeface="+mn-ea"/>
              <a:cs typeface="+mn-cs"/>
              <a:sym typeface="+mn-lt"/>
            </a:endParaRPr>
          </a:p>
        </p:txBody>
      </p:sp>
      <p:sp>
        <p:nvSpPr>
          <p:cNvPr id="10" name="文本框 9">
            <a:extLst>
              <a:ext uri="{FF2B5EF4-FFF2-40B4-BE49-F238E27FC236}">
                <a16:creationId xmlns:a16="http://schemas.microsoft.com/office/drawing/2014/main" id="{E3AD39D6-0830-4FD5-9F59-2B546A8AC024}"/>
              </a:ext>
            </a:extLst>
          </p:cNvPr>
          <p:cNvSpPr txBox="1"/>
          <p:nvPr/>
        </p:nvSpPr>
        <p:spPr>
          <a:xfrm>
            <a:off x="4699757" y="4315953"/>
            <a:ext cx="6209160" cy="646331"/>
          </a:xfrm>
          <a:prstGeom prst="rect">
            <a:avLst/>
          </a:prstGeom>
          <a:noFill/>
        </p:spPr>
        <p:txBody>
          <a:bodyPr wrap="square" rtlCol="0">
            <a:spAutoFit/>
          </a:bodyPr>
          <a:lstStyle/>
          <a:p>
            <a:r>
              <a:rPr lang="zh-CN" altLang="en-US" dirty="0"/>
              <a:t>在媒体上引发群众广泛关注、讨论的并且多具有争议性的话题。 这类话题往往会随着时间流逝而被人遗忘。</a:t>
            </a:r>
            <a:endParaRPr lang="en-US" altLang="zh-CN" dirty="0"/>
          </a:p>
        </p:txBody>
      </p:sp>
    </p:spTree>
    <p:custDataLst>
      <p:tags r:id="rId1"/>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custDataLst>
              <p:tags r:id="rId1"/>
            </p:custDataLst>
          </p:nvPr>
        </p:nvSpPr>
        <p:spPr>
          <a:xfrm>
            <a:off x="838200" y="365125"/>
            <a:ext cx="10515600" cy="1325563"/>
          </a:xfrm>
          <a:prstGeom prst="rect">
            <a:avLst/>
          </a:prstGeom>
        </p:spPr>
        <p:txBody>
          <a:bodyPr vert="horz" wrap="square" lIns="91440" tIns="45720" rIns="91440" bIns="45720" rtlCol="0" anchor="ctr">
            <a:normAutofit/>
          </a:bodyPr>
          <a:lstStyle>
            <a:lvl1pPr algn="l" defTabSz="914400" rtl="0" eaLnBrk="1" latinLnBrk="0" hangingPunct="1">
              <a:lnSpc>
                <a:spcPct val="120000"/>
              </a:lnSpc>
              <a:spcBef>
                <a:spcPct val="0"/>
              </a:spcBef>
              <a:buNone/>
              <a:defRPr sz="4000" kern="1200">
                <a:solidFill>
                  <a:schemeClr val="tx1"/>
                </a:solidFill>
                <a:latin typeface="+mj-lt"/>
                <a:ea typeface="+mj-ea"/>
                <a:cs typeface="+mj-cs"/>
              </a:defRPr>
            </a:lvl1pPr>
          </a:lstStyle>
          <a:p>
            <a:r>
              <a:rPr lang="zh-CN" altLang="en-US" dirty="0">
                <a:solidFill>
                  <a:schemeClr val="accent1"/>
                </a:solidFill>
                <a:effectLst>
                  <a:outerShdw blurRad="38100" dist="25400" dir="5400000" algn="ctr" rotWithShape="0">
                    <a:srgbClr val="6E747A">
                      <a:alpha val="43000"/>
                    </a:srgbClr>
                  </a:outerShdw>
                </a:effectLst>
                <a:sym typeface="+mn-lt"/>
              </a:rPr>
              <a:t>实验</a:t>
            </a:r>
          </a:p>
        </p:txBody>
      </p:sp>
      <p:pic>
        <p:nvPicPr>
          <p:cNvPr id="4" name="图片 3"/>
          <p:cNvPicPr>
            <a:picLocks noChangeAspect="1"/>
          </p:cNvPicPr>
          <p:nvPr/>
        </p:nvPicPr>
        <p:blipFill>
          <a:blip r:embed="rId4"/>
          <a:stretch>
            <a:fillRect/>
          </a:stretch>
        </p:blipFill>
        <p:spPr>
          <a:xfrm>
            <a:off x="838200" y="2087592"/>
            <a:ext cx="5293483" cy="3234906"/>
          </a:xfrm>
          <a:prstGeom prst="rect">
            <a:avLst/>
          </a:prstGeom>
        </p:spPr>
      </p:pic>
      <p:sp>
        <p:nvSpPr>
          <p:cNvPr id="5" name="矩形 4"/>
          <p:cNvSpPr/>
          <p:nvPr/>
        </p:nvSpPr>
        <p:spPr>
          <a:xfrm>
            <a:off x="6515820" y="2380890"/>
            <a:ext cx="5181599" cy="2308324"/>
          </a:xfrm>
          <a:prstGeom prst="rect">
            <a:avLst/>
          </a:prstGeom>
        </p:spPr>
        <p:txBody>
          <a:bodyPr wrap="square">
            <a:spAutoFit/>
          </a:bodyPr>
          <a:lstStyle/>
          <a:p>
            <a:pPr marL="285750" indent="-285750">
              <a:buFont typeface="Arial" charset="0"/>
              <a:buChar char="•"/>
            </a:pPr>
            <a:r>
              <a:rPr lang="zh-CN" altLang="en-US" dirty="0"/>
              <a:t>在 </a:t>
            </a:r>
            <a:r>
              <a:rPr lang="en-US" altLang="zh-CN" dirty="0"/>
              <a:t>NMI</a:t>
            </a:r>
            <a:r>
              <a:rPr lang="zh-CN" altLang="en-US" dirty="0"/>
              <a:t>值与</a:t>
            </a:r>
            <a:r>
              <a:rPr lang="en-US" altLang="zh-CN" dirty="0"/>
              <a:t>F-</a:t>
            </a:r>
            <a:r>
              <a:rPr lang="zh-CN" altLang="en-US" dirty="0"/>
              <a:t>值测量上，本文算法无论在平均值还是在标准差上都明显优于其它算法</a:t>
            </a:r>
            <a:endParaRPr lang="en-US" altLang="zh-CN" dirty="0"/>
          </a:p>
          <a:p>
            <a:pPr marL="742950" lvl="1" indent="-285750">
              <a:buFont typeface="Arial" charset="0"/>
              <a:buChar char="•"/>
            </a:pPr>
            <a:r>
              <a:rPr lang="zh-CN" altLang="en-US" dirty="0"/>
              <a:t>在新闻话题的划分上要更加</a:t>
            </a:r>
            <a:r>
              <a:rPr lang="zh-CN" altLang="en-US" dirty="0">
                <a:solidFill>
                  <a:srgbClr val="FF0000"/>
                </a:solidFill>
              </a:rPr>
              <a:t>精确</a:t>
            </a:r>
            <a:endParaRPr lang="en-US" altLang="zh-CN" dirty="0">
              <a:solidFill>
                <a:srgbClr val="FF0000"/>
              </a:solidFill>
            </a:endParaRPr>
          </a:p>
          <a:p>
            <a:pPr marL="742950" lvl="1" indent="-285750">
              <a:buFont typeface="Arial" charset="0"/>
              <a:buChar char="•"/>
            </a:pPr>
            <a:r>
              <a:rPr lang="zh-CN" altLang="en-US" dirty="0"/>
              <a:t>聚类结果基本</a:t>
            </a:r>
            <a:r>
              <a:rPr lang="zh-CN" altLang="en-US" dirty="0">
                <a:solidFill>
                  <a:srgbClr val="FF0000"/>
                </a:solidFill>
              </a:rPr>
              <a:t>不受语料顺序干扰</a:t>
            </a:r>
            <a:endParaRPr lang="en-US" altLang="zh-CN" dirty="0">
              <a:solidFill>
                <a:srgbClr val="FF0000"/>
              </a:solidFill>
            </a:endParaRPr>
          </a:p>
          <a:p>
            <a:pPr marL="742950" lvl="1" indent="-285750">
              <a:buFont typeface="Arial" charset="0"/>
              <a:buChar char="•"/>
            </a:pPr>
            <a:r>
              <a:rPr lang="zh-CN" altLang="en-US" dirty="0"/>
              <a:t>其</a:t>
            </a:r>
            <a:r>
              <a:rPr lang="zh-CN" altLang="en-US" dirty="0">
                <a:solidFill>
                  <a:srgbClr val="FF0000"/>
                </a:solidFill>
              </a:rPr>
              <a:t>稳定性</a:t>
            </a:r>
            <a:r>
              <a:rPr lang="zh-CN" altLang="en-US" dirty="0"/>
              <a:t>要优于上述其它三种算法</a:t>
            </a:r>
            <a:endParaRPr lang="en-US" altLang="zh-CN" dirty="0"/>
          </a:p>
          <a:p>
            <a:pPr marL="742950" lvl="1" indent="-285750">
              <a:buFont typeface="Arial" charset="0"/>
              <a:buChar char="•"/>
            </a:pPr>
            <a:r>
              <a:rPr lang="en-US" altLang="zh-CN" dirty="0"/>
              <a:t>F-</a:t>
            </a:r>
            <a:r>
              <a:rPr lang="zh-CN" altLang="en-US" dirty="0"/>
              <a:t>值综合测量显示出本文算法能在话题集群内的相似度和话题集群间的区分度上</a:t>
            </a:r>
            <a:r>
              <a:rPr lang="zh-CN" altLang="en-US" dirty="0">
                <a:solidFill>
                  <a:srgbClr val="FF0000"/>
                </a:solidFill>
              </a:rPr>
              <a:t>更好地取得平衡</a:t>
            </a:r>
            <a:r>
              <a:rPr lang="zh-CN" altLang="en-US" dirty="0"/>
              <a:t> </a:t>
            </a:r>
          </a:p>
        </p:txBody>
      </p:sp>
    </p:spTree>
    <p:extLst>
      <p:ext uri="{BB962C8B-B14F-4D97-AF65-F5344CB8AC3E}">
        <p14:creationId xmlns:p14="http://schemas.microsoft.com/office/powerpoint/2010/main" val="1435227656"/>
      </p:ext>
    </p:extLst>
  </p:cSld>
  <p:clrMapOvr>
    <a:masterClrMapping/>
  </p:clrMapOvr>
  <p:transition spd="slow">
    <p:rand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3"/>
          <p:cNvSpPr>
            <a:spLocks noGrp="1"/>
          </p:cNvSpPr>
          <p:nvPr>
            <p:ph type="title"/>
            <p:custDataLst>
              <p:tags r:id="rId2"/>
            </p:custDataLst>
          </p:nvPr>
        </p:nvSpPr>
        <p:spPr/>
        <p:txBody>
          <a:bodyPr/>
          <a:lstStyle/>
          <a:p>
            <a:r>
              <a:rPr lang="en-US" altLang="zh-CN">
                <a:sym typeface="+mn-lt"/>
              </a:rPr>
              <a:t>PART 04</a:t>
            </a:r>
          </a:p>
        </p:txBody>
      </p:sp>
    </p:spTree>
    <p:custDataLst>
      <p:tags r:id="rId1"/>
    </p:custDataLst>
  </p:cSld>
  <p:clrMapOvr>
    <a:masterClrMapping/>
  </p:clrMapOvr>
  <p:transition spd="slow">
    <p:rand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任意多边形 71"/>
          <p:cNvSpPr/>
          <p:nvPr>
            <p:custDataLst>
              <p:tags r:id="rId2"/>
            </p:custDataLst>
          </p:nvPr>
        </p:nvSpPr>
        <p:spPr>
          <a:xfrm rot="1389710">
            <a:off x="2498092" y="4449605"/>
            <a:ext cx="2126688" cy="531531"/>
          </a:xfrm>
          <a:custGeom>
            <a:avLst/>
            <a:gdLst>
              <a:gd name="connsiteX0" fmla="*/ 0 w 2126688"/>
              <a:gd name="connsiteY0" fmla="*/ 0 h 531531"/>
              <a:gd name="connsiteX1" fmla="*/ 2126688 w 2126688"/>
              <a:gd name="connsiteY1" fmla="*/ 0 h 531531"/>
              <a:gd name="connsiteX2" fmla="*/ 2126688 w 2126688"/>
              <a:gd name="connsiteY2" fmla="*/ 531531 h 531531"/>
              <a:gd name="connsiteX3" fmla="*/ 227395 w 2126688"/>
              <a:gd name="connsiteY3" fmla="*/ 531531 h 531531"/>
            </a:gdLst>
            <a:ahLst/>
            <a:cxnLst>
              <a:cxn ang="0">
                <a:pos x="connsiteX0" y="connsiteY0"/>
              </a:cxn>
              <a:cxn ang="0">
                <a:pos x="connsiteX1" y="connsiteY1"/>
              </a:cxn>
              <a:cxn ang="0">
                <a:pos x="connsiteX2" y="connsiteY2"/>
              </a:cxn>
              <a:cxn ang="0">
                <a:pos x="connsiteX3" y="connsiteY3"/>
              </a:cxn>
            </a:cxnLst>
            <a:rect l="l" t="t" r="r" b="b"/>
            <a:pathLst>
              <a:path w="2126688" h="531531">
                <a:moveTo>
                  <a:pt x="0" y="0"/>
                </a:moveTo>
                <a:lnTo>
                  <a:pt x="2126688" y="0"/>
                </a:lnTo>
                <a:lnTo>
                  <a:pt x="2126688" y="531531"/>
                </a:lnTo>
                <a:lnTo>
                  <a:pt x="227395" y="531531"/>
                </a:lnTo>
                <a:close/>
              </a:path>
            </a:pathLst>
          </a:custGeom>
          <a:solidFill>
            <a:schemeClr val="accent1">
              <a:lumMod val="40000"/>
              <a:lumOff val="60000"/>
            </a:schemeClr>
          </a:solidFill>
        </p:spPr>
        <p:txBody>
          <a:bodyPr rot="0" spcFirstLastPara="0" vertOverflow="overflow" horzOverflow="overflow" vert="horz" wrap="square" lIns="90000" tIns="46800" rIns="90000" bIns="46800" numCol="1" spcCol="0" rtlCol="0" fromWordArt="0" anchor="ctr" anchorCtr="0" forceAA="0" compatLnSpc="1">
            <a:normAutofit/>
          </a:bodyPr>
          <a:lstStyle/>
          <a:p>
            <a:pPr algn="r">
              <a:lnSpc>
                <a:spcPct val="120000"/>
              </a:lnSpc>
            </a:pPr>
            <a:r>
              <a:rPr lang="en-US" altLang="zh-CN" dirty="0" err="1">
                <a:solidFill>
                  <a:schemeClr val="bg1"/>
                </a:solidFill>
                <a:latin typeface="+mj-lt"/>
                <a:ea typeface="+mj-ea"/>
                <a:cs typeface="+mj-cs"/>
                <a:sym typeface="+mn-lt"/>
              </a:rPr>
              <a:t>PART    4</a:t>
            </a:r>
          </a:p>
        </p:txBody>
      </p:sp>
      <p:sp>
        <p:nvSpPr>
          <p:cNvPr id="73" name="任意多边形 72"/>
          <p:cNvSpPr/>
          <p:nvPr>
            <p:custDataLst>
              <p:tags r:id="rId3"/>
            </p:custDataLst>
          </p:nvPr>
        </p:nvSpPr>
        <p:spPr>
          <a:xfrm rot="1389710">
            <a:off x="2491997" y="2719215"/>
            <a:ext cx="2126688" cy="531531"/>
          </a:xfrm>
          <a:custGeom>
            <a:avLst/>
            <a:gdLst>
              <a:gd name="connsiteX0" fmla="*/ 0 w 2126688"/>
              <a:gd name="connsiteY0" fmla="*/ 0 h 531531"/>
              <a:gd name="connsiteX1" fmla="*/ 2126688 w 2126688"/>
              <a:gd name="connsiteY1" fmla="*/ 0 h 531531"/>
              <a:gd name="connsiteX2" fmla="*/ 2126688 w 2126688"/>
              <a:gd name="connsiteY2" fmla="*/ 531531 h 531531"/>
              <a:gd name="connsiteX3" fmla="*/ 227396 w 2126688"/>
              <a:gd name="connsiteY3" fmla="*/ 531531 h 531531"/>
            </a:gdLst>
            <a:ahLst/>
            <a:cxnLst>
              <a:cxn ang="0">
                <a:pos x="connsiteX0" y="connsiteY0"/>
              </a:cxn>
              <a:cxn ang="0">
                <a:pos x="connsiteX1" y="connsiteY1"/>
              </a:cxn>
              <a:cxn ang="0">
                <a:pos x="connsiteX2" y="connsiteY2"/>
              </a:cxn>
              <a:cxn ang="0">
                <a:pos x="connsiteX3" y="connsiteY3"/>
              </a:cxn>
            </a:cxnLst>
            <a:rect l="l" t="t" r="r" b="b"/>
            <a:pathLst>
              <a:path w="2126688" h="531531">
                <a:moveTo>
                  <a:pt x="0" y="0"/>
                </a:moveTo>
                <a:lnTo>
                  <a:pt x="2126688" y="0"/>
                </a:lnTo>
                <a:lnTo>
                  <a:pt x="2126688" y="531531"/>
                </a:lnTo>
                <a:lnTo>
                  <a:pt x="227396" y="531531"/>
                </a:lnTo>
                <a:close/>
              </a:path>
            </a:pathLst>
          </a:custGeom>
          <a:solidFill>
            <a:schemeClr val="accent1">
              <a:lumMod val="40000"/>
              <a:lumOff val="60000"/>
            </a:schemeClr>
          </a:solidFill>
        </p:spPr>
        <p:txBody>
          <a:bodyPr rot="0" spcFirstLastPara="0" vertOverflow="overflow" horzOverflow="overflow" vert="horz" wrap="square" lIns="90000" tIns="46800" rIns="90000" bIns="46800" numCol="1" spcCol="0" rtlCol="0" fromWordArt="0" anchor="ctr" anchorCtr="0" forceAA="0" compatLnSpc="1">
            <a:normAutofit/>
          </a:bodyPr>
          <a:lstStyle/>
          <a:p>
            <a:pPr algn="r">
              <a:lnSpc>
                <a:spcPct val="120000"/>
              </a:lnSpc>
            </a:pPr>
            <a:r>
              <a:rPr lang="en-US" altLang="zh-CN" dirty="0" err="1">
                <a:solidFill>
                  <a:schemeClr val="bg1"/>
                </a:solidFill>
                <a:latin typeface="+mj-lt"/>
                <a:ea typeface="+mj-ea"/>
                <a:cs typeface="+mj-cs"/>
                <a:sym typeface="+mn-lt"/>
              </a:rPr>
              <a:t>PART    1   </a:t>
            </a:r>
          </a:p>
        </p:txBody>
      </p:sp>
      <p:sp>
        <p:nvSpPr>
          <p:cNvPr id="74" name="任意多边形 73"/>
          <p:cNvSpPr/>
          <p:nvPr>
            <p:custDataLst>
              <p:tags r:id="rId4"/>
            </p:custDataLst>
          </p:nvPr>
        </p:nvSpPr>
        <p:spPr>
          <a:xfrm rot="1389710">
            <a:off x="2491997" y="3296899"/>
            <a:ext cx="2126688" cy="531531"/>
          </a:xfrm>
          <a:custGeom>
            <a:avLst/>
            <a:gdLst>
              <a:gd name="connsiteX0" fmla="*/ 0 w 2126688"/>
              <a:gd name="connsiteY0" fmla="*/ 0 h 531531"/>
              <a:gd name="connsiteX1" fmla="*/ 2126688 w 2126688"/>
              <a:gd name="connsiteY1" fmla="*/ 0 h 531531"/>
              <a:gd name="connsiteX2" fmla="*/ 2126688 w 2126688"/>
              <a:gd name="connsiteY2" fmla="*/ 531531 h 531531"/>
              <a:gd name="connsiteX3" fmla="*/ 227395 w 2126688"/>
              <a:gd name="connsiteY3" fmla="*/ 531531 h 531531"/>
            </a:gdLst>
            <a:ahLst/>
            <a:cxnLst>
              <a:cxn ang="0">
                <a:pos x="connsiteX0" y="connsiteY0"/>
              </a:cxn>
              <a:cxn ang="0">
                <a:pos x="connsiteX1" y="connsiteY1"/>
              </a:cxn>
              <a:cxn ang="0">
                <a:pos x="connsiteX2" y="connsiteY2"/>
              </a:cxn>
              <a:cxn ang="0">
                <a:pos x="connsiteX3" y="connsiteY3"/>
              </a:cxn>
            </a:cxnLst>
            <a:rect l="l" t="t" r="r" b="b"/>
            <a:pathLst>
              <a:path w="2126688" h="531531">
                <a:moveTo>
                  <a:pt x="0" y="0"/>
                </a:moveTo>
                <a:lnTo>
                  <a:pt x="2126688" y="0"/>
                </a:lnTo>
                <a:lnTo>
                  <a:pt x="2126688" y="531531"/>
                </a:lnTo>
                <a:lnTo>
                  <a:pt x="227395" y="531531"/>
                </a:lnTo>
                <a:close/>
              </a:path>
            </a:pathLst>
          </a:custGeom>
          <a:solidFill>
            <a:schemeClr val="accent1">
              <a:lumMod val="60000"/>
              <a:lumOff val="40000"/>
            </a:schemeClr>
          </a:solidFill>
        </p:spPr>
        <p:txBody>
          <a:bodyPr rot="0" spcFirstLastPara="0" vertOverflow="overflow" horzOverflow="overflow" vert="horz" wrap="square" lIns="90000" tIns="46800" rIns="90000" bIns="46800" numCol="1" spcCol="0" rtlCol="0" fromWordArt="0" anchor="ctr" anchorCtr="0" forceAA="0" compatLnSpc="1">
            <a:normAutofit/>
          </a:bodyPr>
          <a:lstStyle/>
          <a:p>
            <a:pPr algn="r">
              <a:lnSpc>
                <a:spcPct val="120000"/>
              </a:lnSpc>
            </a:pPr>
            <a:r>
              <a:rPr lang="en-US" altLang="zh-CN" dirty="0" err="1">
                <a:solidFill>
                  <a:schemeClr val="bg1"/>
                </a:solidFill>
                <a:latin typeface="+mj-lt"/>
                <a:ea typeface="+mj-ea"/>
                <a:cs typeface="+mj-cs"/>
                <a:sym typeface="+mn-lt"/>
              </a:rPr>
              <a:t>PART    2</a:t>
            </a:r>
          </a:p>
        </p:txBody>
      </p:sp>
      <p:sp>
        <p:nvSpPr>
          <p:cNvPr id="75" name="任意多边形 74"/>
          <p:cNvSpPr/>
          <p:nvPr>
            <p:custDataLst>
              <p:tags r:id="rId5"/>
            </p:custDataLst>
          </p:nvPr>
        </p:nvSpPr>
        <p:spPr>
          <a:xfrm rot="1389710">
            <a:off x="2491997" y="3874583"/>
            <a:ext cx="2126688" cy="531531"/>
          </a:xfrm>
          <a:custGeom>
            <a:avLst/>
            <a:gdLst>
              <a:gd name="connsiteX0" fmla="*/ 0 w 2126688"/>
              <a:gd name="connsiteY0" fmla="*/ 0 h 531531"/>
              <a:gd name="connsiteX1" fmla="*/ 2126688 w 2126688"/>
              <a:gd name="connsiteY1" fmla="*/ 0 h 531531"/>
              <a:gd name="connsiteX2" fmla="*/ 2126688 w 2126688"/>
              <a:gd name="connsiteY2" fmla="*/ 531531 h 531531"/>
              <a:gd name="connsiteX3" fmla="*/ 227395 w 2126688"/>
              <a:gd name="connsiteY3" fmla="*/ 531531 h 531531"/>
            </a:gdLst>
            <a:ahLst/>
            <a:cxnLst>
              <a:cxn ang="0">
                <a:pos x="connsiteX0" y="connsiteY0"/>
              </a:cxn>
              <a:cxn ang="0">
                <a:pos x="connsiteX1" y="connsiteY1"/>
              </a:cxn>
              <a:cxn ang="0">
                <a:pos x="connsiteX2" y="connsiteY2"/>
              </a:cxn>
              <a:cxn ang="0">
                <a:pos x="connsiteX3" y="connsiteY3"/>
              </a:cxn>
            </a:cxnLst>
            <a:rect l="l" t="t" r="r" b="b"/>
            <a:pathLst>
              <a:path w="2126688" h="531531">
                <a:moveTo>
                  <a:pt x="0" y="0"/>
                </a:moveTo>
                <a:lnTo>
                  <a:pt x="2126688" y="0"/>
                </a:lnTo>
                <a:lnTo>
                  <a:pt x="2126688" y="531531"/>
                </a:lnTo>
                <a:lnTo>
                  <a:pt x="227395" y="531531"/>
                </a:lnTo>
                <a:close/>
              </a:path>
            </a:pathLst>
          </a:custGeom>
          <a:solidFill>
            <a:schemeClr val="accent1"/>
          </a:solidFill>
        </p:spPr>
        <p:txBody>
          <a:bodyPr rot="0" spcFirstLastPara="0" vertOverflow="overflow" horzOverflow="overflow" vert="horz" wrap="square" lIns="90000" tIns="46800" rIns="90000" bIns="46800" numCol="1" spcCol="0" rtlCol="0" fromWordArt="0" anchor="ctr" anchorCtr="0" forceAA="0" compatLnSpc="1">
            <a:normAutofit/>
          </a:bodyPr>
          <a:lstStyle/>
          <a:p>
            <a:pPr algn="r">
              <a:lnSpc>
                <a:spcPct val="120000"/>
              </a:lnSpc>
            </a:pPr>
            <a:r>
              <a:rPr lang="en-US" altLang="zh-CN" dirty="0" err="1">
                <a:solidFill>
                  <a:schemeClr val="bg1"/>
                </a:solidFill>
                <a:latin typeface="+mj-lt"/>
                <a:ea typeface="+mj-ea"/>
                <a:cs typeface="+mj-cs"/>
                <a:sym typeface="+mn-lt"/>
              </a:rPr>
              <a:t>PART    3</a:t>
            </a:r>
          </a:p>
        </p:txBody>
      </p:sp>
      <p:cxnSp>
        <p:nvCxnSpPr>
          <p:cNvPr id="77" name="直接连接符 76"/>
          <p:cNvCxnSpPr/>
          <p:nvPr>
            <p:custDataLst>
              <p:tags r:id="rId6"/>
            </p:custDataLst>
          </p:nvPr>
        </p:nvCxnSpPr>
        <p:spPr>
          <a:xfrm>
            <a:off x="4746875" y="3647569"/>
            <a:ext cx="4932000"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custDataLst>
              <p:tags r:id="rId7"/>
            </p:custDataLst>
          </p:nvPr>
        </p:nvCxnSpPr>
        <p:spPr>
          <a:xfrm>
            <a:off x="4746875" y="4225253"/>
            <a:ext cx="4932000"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custDataLst>
              <p:tags r:id="rId8"/>
            </p:custDataLst>
          </p:nvPr>
        </p:nvCxnSpPr>
        <p:spPr>
          <a:xfrm>
            <a:off x="4746875" y="4802937"/>
            <a:ext cx="4932000"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custDataLst>
              <p:tags r:id="rId9"/>
            </p:custDataLst>
          </p:nvPr>
        </p:nvCxnSpPr>
        <p:spPr>
          <a:xfrm>
            <a:off x="4746875" y="5380621"/>
            <a:ext cx="4932000"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pic>
        <p:nvPicPr>
          <p:cNvPr id="84" name="图片 83"/>
          <p:cNvPicPr>
            <a:picLocks noChangeAspect="1"/>
          </p:cNvPicPr>
          <p:nvPr>
            <p:custDataLst>
              <p:tags r:id="rId10"/>
            </p:custDataLst>
          </p:nvPr>
        </p:nvPicPr>
        <p:blipFill>
          <a:blip r:embed="rId18"/>
          <a:srcRect l="50449"/>
          <a:stretch>
            <a:fillRect/>
          </a:stretch>
        </p:blipFill>
        <p:spPr>
          <a:xfrm>
            <a:off x="2684579" y="1397004"/>
            <a:ext cx="91020" cy="4320000"/>
          </a:xfrm>
          <a:custGeom>
            <a:avLst/>
            <a:gdLst>
              <a:gd name="connsiteX0" fmla="*/ 0 w 4806245"/>
              <a:gd name="connsiteY0" fmla="*/ 0 h 9705673"/>
              <a:gd name="connsiteX1" fmla="*/ 4806245 w 4806245"/>
              <a:gd name="connsiteY1" fmla="*/ 0 h 9705673"/>
              <a:gd name="connsiteX2" fmla="*/ 4806245 w 4806245"/>
              <a:gd name="connsiteY2" fmla="*/ 9705673 h 9705673"/>
              <a:gd name="connsiteX3" fmla="*/ 0 w 4806245"/>
              <a:gd name="connsiteY3" fmla="*/ 9705673 h 9705673"/>
            </a:gdLst>
            <a:ahLst/>
            <a:cxnLst>
              <a:cxn ang="0">
                <a:pos x="connsiteX0" y="connsiteY0"/>
              </a:cxn>
              <a:cxn ang="0">
                <a:pos x="connsiteX1" y="connsiteY1"/>
              </a:cxn>
              <a:cxn ang="0">
                <a:pos x="connsiteX2" y="connsiteY2"/>
              </a:cxn>
              <a:cxn ang="0">
                <a:pos x="connsiteX3" y="connsiteY3"/>
              </a:cxn>
            </a:cxnLst>
            <a:rect l="l" t="t" r="r" b="b"/>
            <a:pathLst>
              <a:path w="4806245" h="9705673">
                <a:moveTo>
                  <a:pt x="0" y="0"/>
                </a:moveTo>
                <a:lnTo>
                  <a:pt x="4806245" y="0"/>
                </a:lnTo>
                <a:lnTo>
                  <a:pt x="4806245" y="9705673"/>
                </a:lnTo>
                <a:lnTo>
                  <a:pt x="0" y="9705673"/>
                </a:lnTo>
                <a:close/>
              </a:path>
            </a:pathLst>
          </a:custGeom>
        </p:spPr>
      </p:pic>
      <p:grpSp>
        <p:nvGrpSpPr>
          <p:cNvPr id="2" name="组合 1"/>
          <p:cNvGrpSpPr/>
          <p:nvPr/>
        </p:nvGrpSpPr>
        <p:grpSpPr>
          <a:xfrm>
            <a:off x="4746625" y="3195320"/>
            <a:ext cx="4958080" cy="2185035"/>
            <a:chOff x="7475" y="5032"/>
            <a:chExt cx="7808" cy="3441"/>
          </a:xfrm>
        </p:grpSpPr>
        <p:sp>
          <p:nvSpPr>
            <p:cNvPr id="4" name="文本框 3"/>
            <p:cNvSpPr txBox="1"/>
            <p:nvPr>
              <p:custDataLst>
                <p:tags r:id="rId12"/>
              </p:custDataLst>
            </p:nvPr>
          </p:nvSpPr>
          <p:spPr>
            <a:xfrm>
              <a:off x="7475" y="7761"/>
              <a:ext cx="7809" cy="712"/>
            </a:xfrm>
            <a:prstGeom prst="rect">
              <a:avLst/>
            </a:prstGeom>
          </p:spPr>
          <p:txBody>
            <a:bodyPr vert="horz" wrap="square" lIns="90000" tIns="46800" rIns="90000" bIns="46800" anchor="ctr" anchorCtr="0">
              <a:noAutofit/>
            </a:bodyPr>
            <a:lstStyle>
              <a:defPPr>
                <a:defRPr lang="zh-CN"/>
              </a:defPPr>
              <a:lvl1pPr>
                <a:lnSpc>
                  <a:spcPct val="130000"/>
                </a:lnSpc>
                <a:defRPr kern="0"/>
              </a:lvl1pPr>
            </a:lstStyle>
            <a:p>
              <a:r>
                <a:rPr lang="zh-CN" altLang="en-US" sz="2800">
                  <a:solidFill>
                    <a:schemeClr val="tx1"/>
                  </a:solidFill>
                  <a:latin typeface="+mn-lt"/>
                  <a:ea typeface="+mn-ea"/>
                  <a:cs typeface="+mn-cs"/>
                  <a:sym typeface="+mn-lt"/>
                </a:rPr>
                <a:t>整体系统构架</a:t>
              </a:r>
            </a:p>
          </p:txBody>
        </p:sp>
        <p:sp>
          <p:nvSpPr>
            <p:cNvPr id="5" name="文本框 4"/>
            <p:cNvSpPr txBox="1"/>
            <p:nvPr>
              <p:custDataLst>
                <p:tags r:id="rId13"/>
              </p:custDataLst>
            </p:nvPr>
          </p:nvSpPr>
          <p:spPr>
            <a:xfrm>
              <a:off x="7475" y="5941"/>
              <a:ext cx="7809" cy="712"/>
            </a:xfrm>
            <a:prstGeom prst="rect">
              <a:avLst/>
            </a:prstGeom>
          </p:spPr>
          <p:txBody>
            <a:bodyPr vert="horz" wrap="square" lIns="90000" tIns="46800" rIns="90000" bIns="46800" anchor="ctr" anchorCtr="0">
              <a:noAutofit/>
            </a:bodyPr>
            <a:lstStyle>
              <a:defPPr>
                <a:defRPr lang="zh-CN"/>
              </a:defPPr>
              <a:lvl1pPr>
                <a:lnSpc>
                  <a:spcPct val="130000"/>
                </a:lnSpc>
                <a:defRPr kern="0"/>
              </a:lvl1pPr>
            </a:lstStyle>
            <a:p>
              <a:r>
                <a:rPr lang="zh-CN" altLang="en-US" sz="2800">
                  <a:solidFill>
                    <a:schemeClr val="tx1"/>
                  </a:solidFill>
                  <a:latin typeface="+mn-lt"/>
                  <a:ea typeface="+mn-ea"/>
                  <a:cs typeface="+mn-cs"/>
                  <a:sym typeface="+mn-lt"/>
                </a:rPr>
                <a:t>热点话题发现过程</a:t>
              </a:r>
            </a:p>
          </p:txBody>
        </p:sp>
        <p:sp>
          <p:nvSpPr>
            <p:cNvPr id="6" name="文本框 5"/>
            <p:cNvSpPr txBox="1"/>
            <p:nvPr>
              <p:custDataLst>
                <p:tags r:id="rId14"/>
              </p:custDataLst>
            </p:nvPr>
          </p:nvSpPr>
          <p:spPr>
            <a:xfrm>
              <a:off x="7475" y="6851"/>
              <a:ext cx="7809" cy="712"/>
            </a:xfrm>
            <a:prstGeom prst="rect">
              <a:avLst/>
            </a:prstGeom>
          </p:spPr>
          <p:txBody>
            <a:bodyPr vert="horz" wrap="square" lIns="90000" tIns="46800" rIns="90000" bIns="46800" anchor="ctr" anchorCtr="0">
              <a:noAutofit/>
            </a:bodyPr>
            <a:lstStyle>
              <a:defPPr>
                <a:defRPr lang="zh-CN"/>
              </a:defPPr>
              <a:lvl1pPr>
                <a:lnSpc>
                  <a:spcPct val="130000"/>
                </a:lnSpc>
                <a:defRPr kern="0"/>
              </a:lvl1pPr>
            </a:lstStyle>
            <a:p>
              <a:r>
                <a:rPr lang="zh-CN" altLang="en-US" sz="2800">
                  <a:solidFill>
                    <a:schemeClr val="tx1"/>
                  </a:solidFill>
                  <a:latin typeface="+mn-lt"/>
                  <a:ea typeface="+mn-ea"/>
                  <a:cs typeface="+mn-cs"/>
                  <a:sym typeface="+mn-lt"/>
                </a:rPr>
                <a:t>热点话题演化过程</a:t>
              </a:r>
            </a:p>
          </p:txBody>
        </p:sp>
        <p:sp>
          <p:nvSpPr>
            <p:cNvPr id="7" name="文本框 6"/>
            <p:cNvSpPr txBox="1"/>
            <p:nvPr>
              <p:custDataLst>
                <p:tags r:id="rId15"/>
              </p:custDataLst>
            </p:nvPr>
          </p:nvSpPr>
          <p:spPr>
            <a:xfrm>
              <a:off x="7475" y="5032"/>
              <a:ext cx="7809" cy="712"/>
            </a:xfrm>
            <a:prstGeom prst="rect">
              <a:avLst/>
            </a:prstGeom>
          </p:spPr>
          <p:txBody>
            <a:bodyPr vert="horz" wrap="square" lIns="90000" tIns="46800" rIns="90000" bIns="46800" anchor="ctr" anchorCtr="0">
              <a:noAutofit/>
            </a:bodyPr>
            <a:lstStyle>
              <a:defPPr>
                <a:defRPr lang="zh-CN"/>
              </a:defPPr>
              <a:lvl1pPr>
                <a:lnSpc>
                  <a:spcPct val="130000"/>
                </a:lnSpc>
                <a:defRPr kern="0"/>
              </a:lvl1pPr>
            </a:lstStyle>
            <a:p>
              <a:r>
                <a:rPr lang="zh-CN" altLang="en-US" sz="2800">
                  <a:solidFill>
                    <a:schemeClr val="tx1"/>
                  </a:solidFill>
                  <a:latin typeface="+mn-lt"/>
                  <a:ea typeface="+mn-ea"/>
                  <a:cs typeface="+mn-cs"/>
                  <a:sym typeface="+mn-lt"/>
                </a:rPr>
                <a:t>关于热点的解析</a:t>
              </a:r>
            </a:p>
          </p:txBody>
        </p:sp>
      </p:grpSp>
      <p:sp>
        <p:nvSpPr>
          <p:cNvPr id="8" name="文本框 7"/>
          <p:cNvSpPr txBox="1"/>
          <p:nvPr>
            <p:custDataLst>
              <p:tags r:id="rId11"/>
            </p:custDataLst>
          </p:nvPr>
        </p:nvSpPr>
        <p:spPr>
          <a:xfrm>
            <a:off x="2211705" y="584570"/>
            <a:ext cx="7768590" cy="759311"/>
          </a:xfrm>
          <a:prstGeom prst="rect">
            <a:avLst/>
          </a:prstGeom>
        </p:spPr>
        <p:txBody>
          <a:bodyPr vert="horz" wrap="square" lIns="90000" tIns="46800" rIns="90000" bIns="46800" anchor="ctr" anchorCtr="0">
            <a:normAutofit/>
          </a:bodyPr>
          <a:lstStyle>
            <a:defPPr>
              <a:defRPr lang="zh-CN"/>
            </a:defPPr>
            <a:lvl1pPr algn="ctr">
              <a:defRPr sz="3200" kern="0">
                <a:latin typeface="+mj-lt"/>
                <a:ea typeface="+mj-ea"/>
                <a:cs typeface="+mj-cs"/>
              </a:defRPr>
            </a:lvl1pPr>
          </a:lstStyle>
          <a:p>
            <a:pPr>
              <a:lnSpc>
                <a:spcPct val="120000"/>
              </a:lnSpc>
            </a:pPr>
            <a:r>
              <a:rPr lang="zh-CN" altLang="en-US" sz="3600" b="0">
                <a:solidFill>
                  <a:schemeClr val="tx1"/>
                </a:solidFill>
                <a:sym typeface="+mn-lt"/>
              </a:rPr>
              <a:t>任务</a:t>
            </a:r>
          </a:p>
        </p:txBody>
      </p:sp>
    </p:spTree>
    <p:custDataLst>
      <p:tags r:id="rId1"/>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custDataLst>
              <p:tags r:id="rId2"/>
            </p:custDataLst>
          </p:nvPr>
        </p:nvSpPr>
        <p:spPr>
          <a:xfrm rot="1389710">
            <a:off x="2444879" y="2889746"/>
            <a:ext cx="2126688" cy="531531"/>
          </a:xfrm>
          <a:custGeom>
            <a:avLst/>
            <a:gdLst>
              <a:gd name="connsiteX0" fmla="*/ 0 w 2126688"/>
              <a:gd name="connsiteY0" fmla="*/ 0 h 531531"/>
              <a:gd name="connsiteX1" fmla="*/ 2126688 w 2126688"/>
              <a:gd name="connsiteY1" fmla="*/ 0 h 531531"/>
              <a:gd name="connsiteX2" fmla="*/ 2126688 w 2126688"/>
              <a:gd name="connsiteY2" fmla="*/ 531531 h 531531"/>
              <a:gd name="connsiteX3" fmla="*/ 227396 w 2126688"/>
              <a:gd name="connsiteY3" fmla="*/ 531531 h 531531"/>
            </a:gdLst>
            <a:ahLst/>
            <a:cxnLst>
              <a:cxn ang="0">
                <a:pos x="connsiteX0" y="connsiteY0"/>
              </a:cxn>
              <a:cxn ang="0">
                <a:pos x="connsiteX1" y="connsiteY1"/>
              </a:cxn>
              <a:cxn ang="0">
                <a:pos x="connsiteX2" y="connsiteY2"/>
              </a:cxn>
              <a:cxn ang="0">
                <a:pos x="connsiteX3" y="connsiteY3"/>
              </a:cxn>
            </a:cxnLst>
            <a:rect l="l" t="t" r="r" b="b"/>
            <a:pathLst>
              <a:path w="2126688" h="531531">
                <a:moveTo>
                  <a:pt x="0" y="0"/>
                </a:moveTo>
                <a:lnTo>
                  <a:pt x="2126688" y="0"/>
                </a:lnTo>
                <a:lnTo>
                  <a:pt x="2126688" y="531531"/>
                </a:lnTo>
                <a:lnTo>
                  <a:pt x="227396" y="531531"/>
                </a:lnTo>
                <a:close/>
              </a:path>
            </a:pathLst>
          </a:custGeom>
          <a:solidFill>
            <a:schemeClr val="accent1">
              <a:lumMod val="40000"/>
              <a:lumOff val="60000"/>
            </a:schemeClr>
          </a:solidFill>
        </p:spPr>
        <p:txBody>
          <a:bodyPr rot="0" spcFirstLastPara="0" vertOverflow="overflow" horzOverflow="overflow" vert="horz" wrap="square" lIns="90000" tIns="46800" rIns="90000" bIns="46800" numCol="1" spcCol="0" rtlCol="0" fromWordArt="0" anchor="ctr" anchorCtr="0" forceAA="0" compatLnSpc="1">
            <a:normAutofit/>
          </a:bodyPr>
          <a:lstStyle/>
          <a:p>
            <a:pPr algn="r">
              <a:lnSpc>
                <a:spcPct val="120000"/>
              </a:lnSpc>
            </a:pPr>
            <a:r>
              <a:rPr lang="en-US" altLang="zh-CN" dirty="0" err="1">
                <a:solidFill>
                  <a:schemeClr val="bg1"/>
                </a:solidFill>
                <a:latin typeface="+mj-lt"/>
                <a:ea typeface="+mj-ea"/>
                <a:cs typeface="+mj-cs"/>
                <a:sym typeface="+mn-lt"/>
              </a:rPr>
              <a:t>PART   I</a:t>
            </a:r>
          </a:p>
        </p:txBody>
      </p:sp>
      <p:cxnSp>
        <p:nvCxnSpPr>
          <p:cNvPr id="12" name="直接连接符 11"/>
          <p:cNvCxnSpPr/>
          <p:nvPr>
            <p:custDataLst>
              <p:tags r:id="rId3"/>
            </p:custDataLst>
          </p:nvPr>
        </p:nvCxnSpPr>
        <p:spPr>
          <a:xfrm>
            <a:off x="4699757" y="4063675"/>
            <a:ext cx="4932000"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custDataLst>
              <p:tags r:id="rId4"/>
            </p:custDataLst>
          </p:nvPr>
        </p:nvPicPr>
        <p:blipFill>
          <a:blip r:embed="rId8"/>
          <a:srcRect l="50449"/>
          <a:stretch>
            <a:fillRect/>
          </a:stretch>
        </p:blipFill>
        <p:spPr>
          <a:xfrm>
            <a:off x="2637458" y="970032"/>
            <a:ext cx="75850" cy="3600000"/>
          </a:xfrm>
          <a:custGeom>
            <a:avLst/>
            <a:gdLst>
              <a:gd name="connsiteX0" fmla="*/ 0 w 4806245"/>
              <a:gd name="connsiteY0" fmla="*/ 0 h 9705673"/>
              <a:gd name="connsiteX1" fmla="*/ 4806245 w 4806245"/>
              <a:gd name="connsiteY1" fmla="*/ 0 h 9705673"/>
              <a:gd name="connsiteX2" fmla="*/ 4806245 w 4806245"/>
              <a:gd name="connsiteY2" fmla="*/ 9705673 h 9705673"/>
              <a:gd name="connsiteX3" fmla="*/ 0 w 4806245"/>
              <a:gd name="connsiteY3" fmla="*/ 9705673 h 9705673"/>
            </a:gdLst>
            <a:ahLst/>
            <a:cxnLst>
              <a:cxn ang="0">
                <a:pos x="connsiteX0" y="connsiteY0"/>
              </a:cxn>
              <a:cxn ang="0">
                <a:pos x="connsiteX1" y="connsiteY1"/>
              </a:cxn>
              <a:cxn ang="0">
                <a:pos x="connsiteX2" y="connsiteY2"/>
              </a:cxn>
              <a:cxn ang="0">
                <a:pos x="connsiteX3" y="connsiteY3"/>
              </a:cxn>
            </a:cxnLst>
            <a:rect l="l" t="t" r="r" b="b"/>
            <a:pathLst>
              <a:path w="4806245" h="9705673">
                <a:moveTo>
                  <a:pt x="0" y="0"/>
                </a:moveTo>
                <a:lnTo>
                  <a:pt x="4806245" y="0"/>
                </a:lnTo>
                <a:lnTo>
                  <a:pt x="4806245" y="9705673"/>
                </a:lnTo>
                <a:lnTo>
                  <a:pt x="0" y="9705673"/>
                </a:lnTo>
                <a:close/>
              </a:path>
            </a:pathLst>
          </a:custGeom>
        </p:spPr>
      </p:pic>
      <p:sp>
        <p:nvSpPr>
          <p:cNvPr id="4" name="文本框 3"/>
          <p:cNvSpPr txBox="1"/>
          <p:nvPr>
            <p:custDataLst>
              <p:tags r:id="rId5"/>
            </p:custDataLst>
          </p:nvPr>
        </p:nvSpPr>
        <p:spPr>
          <a:xfrm>
            <a:off x="4590415" y="3202940"/>
            <a:ext cx="6123305" cy="452120"/>
          </a:xfrm>
          <a:prstGeom prst="rect">
            <a:avLst/>
          </a:prstGeom>
        </p:spPr>
        <p:txBody>
          <a:bodyPr vert="horz" wrap="square" lIns="90000" tIns="46800" rIns="90000" bIns="46800" anchor="ctr" anchorCtr="0">
            <a:noAutofit/>
          </a:bodyPr>
          <a:lstStyle>
            <a:defPPr>
              <a:defRPr lang="zh-CN"/>
            </a:defPPr>
            <a:lvl1pPr>
              <a:lnSpc>
                <a:spcPct val="130000"/>
              </a:lnSpc>
              <a:defRPr kern="0"/>
            </a:lvl1pPr>
          </a:lstStyle>
          <a:p>
            <a:r>
              <a:rPr lang="zh-CN" altLang="en-US" sz="4800" dirty="0">
                <a:solidFill>
                  <a:schemeClr val="tx1"/>
                </a:solidFill>
                <a:latin typeface="+mn-lt"/>
                <a:ea typeface="+mn-ea"/>
                <a:cs typeface="+mn-cs"/>
                <a:sym typeface="+mn-lt"/>
              </a:rPr>
              <a:t>关于热点的解析</a:t>
            </a:r>
          </a:p>
        </p:txBody>
      </p:sp>
    </p:spTree>
    <p:custDataLst>
      <p:tags r:id="rId1"/>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afterEffect">
                                  <p:stCondLst>
                                    <p:cond delay="0"/>
                                  </p:stCondLst>
                                  <p:childTnLst>
                                    <p:animRot by="21600000">
                                      <p:cBhvr>
                                        <p:cTn id="6" dur="1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2157095" y="32385"/>
            <a:ext cx="3813175" cy="6782435"/>
          </a:xfrm>
          <a:prstGeom prst="rect">
            <a:avLst/>
          </a:prstGeom>
        </p:spPr>
      </p:pic>
      <p:pic>
        <p:nvPicPr>
          <p:cNvPr id="3" name="图片 2"/>
          <p:cNvPicPr>
            <a:picLocks noChangeAspect="1"/>
          </p:cNvPicPr>
          <p:nvPr/>
        </p:nvPicPr>
        <p:blipFill>
          <a:blip r:embed="rId4"/>
          <a:stretch>
            <a:fillRect/>
          </a:stretch>
        </p:blipFill>
        <p:spPr>
          <a:xfrm>
            <a:off x="3839845" y="32385"/>
            <a:ext cx="3813810" cy="6782435"/>
          </a:xfrm>
          <a:prstGeom prst="rect">
            <a:avLst/>
          </a:prstGeom>
        </p:spPr>
      </p:pic>
    </p:spTree>
    <p:custDataLst>
      <p:tags r:id="rId1"/>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0-ppt_w/2"/>
                                          </p:val>
                                        </p:tav>
                                      </p:tavLst>
                                    </p:anim>
                                    <p:anim calcmode="lin" valueType="num">
                                      <p:cBhvr additive="base">
                                        <p:cTn id="7" dur="500"/>
                                        <p:tgtEl>
                                          <p:spTgt spid="2"/>
                                        </p:tgtEl>
                                        <p:attrNameLst>
                                          <p:attrName>ppt_y</p:attrName>
                                        </p:attrNameLst>
                                      </p:cBhvr>
                                      <p:tavLst>
                                        <p:tav tm="0">
                                          <p:val>
                                            <p:strVal val="ppt_y"/>
                                          </p:val>
                                        </p:tav>
                                        <p:tav tm="100000">
                                          <p:val>
                                            <p:strVal val="ppt_y"/>
                                          </p:val>
                                        </p:tav>
                                      </p:tavLst>
                                    </p:anim>
                                    <p:set>
                                      <p:cBhvr>
                                        <p:cTn id="8" dur="1" fill="hold">
                                          <p:stCondLst>
                                            <p:cond delay="499"/>
                                          </p:stCondLst>
                                        </p:cTn>
                                        <p:tgtEl>
                                          <p:spTgt spid="2"/>
                                        </p:tgtEl>
                                        <p:attrNameLst>
                                          <p:attrName>style.visibility</p:attrName>
                                        </p:attrNameLst>
                                      </p:cBhvr>
                                      <p:to>
                                        <p:strVal val="hidden"/>
                                      </p:to>
                                    </p:set>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637155" y="351790"/>
            <a:ext cx="7698740" cy="6154420"/>
          </a:xfrm>
          <a:prstGeom prst="rect">
            <a:avLst/>
          </a:prstGeom>
          <a:noFill/>
        </p:spPr>
        <p:txBody>
          <a:bodyPr wrap="square" rtlCol="0" anchor="t">
            <a:spAutoFit/>
          </a:bodyPr>
          <a:lstStyle/>
          <a:p>
            <a:r>
              <a:rPr lang="en-US" altLang="zh-CN"/>
              <a:t>                       </a:t>
            </a:r>
            <a:r>
              <a:rPr lang="en-US" altLang="zh-CN" sz="4400"/>
              <a:t>      </a:t>
            </a:r>
            <a:r>
              <a:rPr lang="zh-CN" altLang="en-US" sz="4400"/>
              <a:t>声    明</a:t>
            </a:r>
          </a:p>
          <a:p>
            <a:endParaRPr lang="zh-CN" altLang="en-US" sz="4400"/>
          </a:p>
          <a:p>
            <a:endParaRPr lang="zh-CN" altLang="en-US"/>
          </a:p>
          <a:p>
            <a:r>
              <a:rPr lang="zh-CN" altLang="en-US"/>
              <a:t>        </a:t>
            </a:r>
            <a:r>
              <a:rPr lang="zh-CN" altLang="en-US" sz="2400"/>
              <a:t>今日，本人杨可于各大网络平台中看到了</a:t>
            </a:r>
            <a:r>
              <a:rPr lang="en-US" altLang="zh-CN" sz="2400"/>
              <a:t>“DG</a:t>
            </a:r>
            <a:r>
              <a:rPr lang="zh-CN" altLang="en-US" sz="2400"/>
              <a:t>设计师发表辱华言论</a:t>
            </a:r>
            <a:r>
              <a:rPr lang="en-US" altLang="zh-CN" sz="2400"/>
              <a:t>”</a:t>
            </a:r>
            <a:r>
              <a:rPr lang="zh-CN" altLang="en-US" sz="2400"/>
              <a:t>的新闻，我作为中华人名共和国公民，对此事感到无比愤慨！</a:t>
            </a:r>
          </a:p>
          <a:p>
            <a:endParaRPr lang="zh-CN" altLang="en-US" sz="2400"/>
          </a:p>
          <a:p>
            <a:r>
              <a:rPr lang="zh-CN" altLang="en-US" sz="2400"/>
              <a:t>         由于DG设计师的辱华言论，本人将不会出席今晚Dolce&amp;Gabbana在上海举办的活动！</a:t>
            </a:r>
            <a:r>
              <a:rPr lang="zh-CN" altLang="en-US" sz="2400" b="1">
                <a:solidFill>
                  <a:srgbClr val="0070C0"/>
                </a:solidFill>
              </a:rPr>
              <a:t>行程改为在实验室加班！</a:t>
            </a:r>
          </a:p>
          <a:p>
            <a:endParaRPr lang="zh-CN" altLang="en-US" sz="2400"/>
          </a:p>
          <a:p>
            <a:r>
              <a:rPr lang="zh-CN" altLang="en-US" sz="2400"/>
              <a:t>       无论何时何地，祖国不容侵犯！</a:t>
            </a:r>
          </a:p>
          <a:p>
            <a:endParaRPr lang="zh-CN" altLang="en-US"/>
          </a:p>
          <a:p>
            <a:endParaRPr lang="zh-CN" altLang="en-US"/>
          </a:p>
          <a:p>
            <a:endParaRPr lang="zh-CN" altLang="en-US"/>
          </a:p>
          <a:p>
            <a:r>
              <a:rPr lang="zh-CN" altLang="en-US"/>
              <a:t>                                                                                      2018.11.21    杨可</a:t>
            </a:r>
          </a:p>
        </p:txBody>
      </p:sp>
    </p:spTree>
    <p:custDataLst>
      <p:tags r:id="rId1"/>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91440" tIns="45720" rIns="91440" bIns="45720" rtlCol="0" anchor="ctr">
            <a:normAutofit/>
          </a:bodyPr>
          <a:lstStyle/>
          <a:p>
            <a:r>
              <a:rPr lang="zh-CN" altLang="en-US" dirty="0">
                <a:solidFill>
                  <a:schemeClr val="accent1"/>
                </a:solidFill>
                <a:effectLst>
                  <a:outerShdw blurRad="38100" dist="25400" dir="5400000" algn="ctr" rotWithShape="0">
                    <a:srgbClr val="6E747A">
                      <a:alpha val="43000"/>
                    </a:srgbClr>
                  </a:outerShdw>
                </a:effectLst>
                <a:sym typeface="+mn-lt"/>
              </a:rPr>
              <a:t>热点？</a:t>
            </a:r>
          </a:p>
        </p:txBody>
      </p:sp>
      <p:sp>
        <p:nvSpPr>
          <p:cNvPr id="3" name="内容占位符 2"/>
          <p:cNvSpPr>
            <a:spLocks noGrp="1"/>
          </p:cNvSpPr>
          <p:nvPr>
            <p:ph idx="1"/>
            <p:custDataLst>
              <p:tags r:id="rId3"/>
            </p:custDataLst>
          </p:nvPr>
        </p:nvSpPr>
        <p:spPr>
          <a:xfrm>
            <a:off x="838200" y="1691005"/>
            <a:ext cx="10515600" cy="783590"/>
          </a:xfrm>
        </p:spPr>
        <p:txBody>
          <a:bodyPr>
            <a:noAutofit/>
          </a:bodyPr>
          <a:lstStyle/>
          <a:p>
            <a:pPr algn="just">
              <a:spcBef>
                <a:spcPts val="0"/>
              </a:spcBef>
            </a:pPr>
            <a:r>
              <a:rPr lang="zh-CN" altLang="en-US" dirty="0">
                <a:sym typeface="+mn-lt"/>
              </a:rPr>
              <a:t>热点话题：一段时间内多个新闻媒体同时报道的话题，与此同时，该话题能进一步发展成社会热点关注的话题，还必须与网民的关注和社会大众的关注有密切关系。</a:t>
            </a:r>
          </a:p>
          <a:p>
            <a:pPr algn="just">
              <a:spcBef>
                <a:spcPts val="0"/>
              </a:spcBef>
            </a:pPr>
            <a:endParaRPr lang="zh-CN" altLang="en-US" dirty="0">
              <a:sym typeface="+mn-lt"/>
            </a:endParaRPr>
          </a:p>
        </p:txBody>
      </p:sp>
      <p:sp>
        <p:nvSpPr>
          <p:cNvPr id="4" name="圆角矩形 3"/>
          <p:cNvSpPr/>
          <p:nvPr/>
        </p:nvSpPr>
        <p:spPr>
          <a:xfrm>
            <a:off x="1016635" y="3855720"/>
            <a:ext cx="1606550" cy="869950"/>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t>热点话题</a:t>
            </a:r>
          </a:p>
        </p:txBody>
      </p:sp>
      <p:sp>
        <p:nvSpPr>
          <p:cNvPr id="5" name="线形标注 1(无边框) 4"/>
          <p:cNvSpPr/>
          <p:nvPr/>
        </p:nvSpPr>
        <p:spPr>
          <a:xfrm>
            <a:off x="4121150" y="3059430"/>
            <a:ext cx="2727960" cy="796290"/>
          </a:xfrm>
          <a:prstGeom prst="callout1">
            <a:avLst>
              <a:gd name="adj1" fmla="val 52073"/>
              <a:gd name="adj2" fmla="val -740"/>
              <a:gd name="adj3" fmla="val 142105"/>
              <a:gd name="adj4" fmla="val -55353"/>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t>媒体关注度</a:t>
            </a:r>
          </a:p>
        </p:txBody>
      </p:sp>
      <p:sp>
        <p:nvSpPr>
          <p:cNvPr id="6" name="线形标注 1(无边框) 5"/>
          <p:cNvSpPr/>
          <p:nvPr/>
        </p:nvSpPr>
        <p:spPr>
          <a:xfrm>
            <a:off x="4121150" y="4725670"/>
            <a:ext cx="2727960" cy="796290"/>
          </a:xfrm>
          <a:prstGeom prst="callout1">
            <a:avLst>
              <a:gd name="adj1" fmla="val 52073"/>
              <a:gd name="adj2" fmla="val -740"/>
              <a:gd name="adj3" fmla="val -31897"/>
              <a:gd name="adj4" fmla="val -53538"/>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t>用户关注度</a:t>
            </a:r>
          </a:p>
        </p:txBody>
      </p:sp>
      <p:grpSp>
        <p:nvGrpSpPr>
          <p:cNvPr id="12" name="组合 11"/>
          <p:cNvGrpSpPr/>
          <p:nvPr/>
        </p:nvGrpSpPr>
        <p:grpSpPr>
          <a:xfrm>
            <a:off x="6943090" y="2988310"/>
            <a:ext cx="4595495" cy="2458085"/>
            <a:chOff x="10957" y="4586"/>
            <a:chExt cx="7237" cy="3871"/>
          </a:xfrm>
        </p:grpSpPr>
        <p:sp>
          <p:nvSpPr>
            <p:cNvPr id="9" name="圆角矩形 8"/>
            <p:cNvSpPr/>
            <p:nvPr/>
          </p:nvSpPr>
          <p:spPr>
            <a:xfrm>
              <a:off x="13906" y="4586"/>
              <a:ext cx="3783" cy="952"/>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网络新闻媒体对话题的关注</a:t>
              </a:r>
            </a:p>
          </p:txBody>
        </p:sp>
        <p:sp>
          <p:nvSpPr>
            <p:cNvPr id="8" name="任意多边形 7"/>
            <p:cNvSpPr/>
            <p:nvPr/>
          </p:nvSpPr>
          <p:spPr>
            <a:xfrm>
              <a:off x="10957" y="4698"/>
              <a:ext cx="2953" cy="1096"/>
            </a:xfrm>
            <a:custGeom>
              <a:avLst/>
              <a:gdLst>
                <a:gd name="connisteX0" fmla="*/ 0 w 1875111"/>
                <a:gd name="connsiteY0" fmla="*/ 459442 h 696159"/>
                <a:gd name="connisteX1" fmla="*/ 589915 w 1875111"/>
                <a:gd name="connsiteY1" fmla="*/ 680422 h 696159"/>
                <a:gd name="connisteX2" fmla="*/ 1105535 w 1875111"/>
                <a:gd name="connsiteY2" fmla="*/ 61297 h 696159"/>
                <a:gd name="connisteX3" fmla="*/ 1813560 w 1875111"/>
                <a:gd name="connsiteY3" fmla="*/ 46692 h 696159"/>
                <a:gd name="connisteX4" fmla="*/ 1798955 w 1875111"/>
                <a:gd name="connsiteY4" fmla="*/ 75902 h 696159"/>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1875111" h="696159">
                  <a:moveTo>
                    <a:pt x="0" y="459442"/>
                  </a:moveTo>
                  <a:cubicBezTo>
                    <a:pt x="107950" y="515957"/>
                    <a:pt x="368935" y="759797"/>
                    <a:pt x="589915" y="680422"/>
                  </a:cubicBezTo>
                  <a:cubicBezTo>
                    <a:pt x="810895" y="601047"/>
                    <a:pt x="861060" y="188297"/>
                    <a:pt x="1105535" y="61297"/>
                  </a:cubicBezTo>
                  <a:cubicBezTo>
                    <a:pt x="1350010" y="-65703"/>
                    <a:pt x="1675130" y="43517"/>
                    <a:pt x="1813560" y="46692"/>
                  </a:cubicBezTo>
                  <a:cubicBezTo>
                    <a:pt x="1951990" y="49867"/>
                    <a:pt x="1816100" y="69552"/>
                    <a:pt x="1798955" y="7590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10957" y="7505"/>
              <a:ext cx="3455" cy="786"/>
            </a:xfrm>
            <a:custGeom>
              <a:avLst/>
              <a:gdLst>
                <a:gd name="connisteX0" fmla="*/ 0 w 2429475"/>
                <a:gd name="connsiteY0" fmla="*/ 299004 h 499330"/>
                <a:gd name="connisteX1" fmla="*/ 678180 w 2429475"/>
                <a:gd name="connsiteY1" fmla="*/ 3729 h 499330"/>
                <a:gd name="connisteX2" fmla="*/ 1489075 w 2429475"/>
                <a:gd name="connsiteY2" fmla="*/ 490139 h 499330"/>
                <a:gd name="connisteX3" fmla="*/ 2329180 w 2429475"/>
                <a:gd name="connsiteY3" fmla="*/ 283764 h 499330"/>
                <a:gd name="connisteX4" fmla="*/ 2388235 w 2429475"/>
                <a:gd name="connsiteY4" fmla="*/ 254554 h 49933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429475" h="499330">
                  <a:moveTo>
                    <a:pt x="0" y="299004"/>
                  </a:moveTo>
                  <a:cubicBezTo>
                    <a:pt x="119380" y="230424"/>
                    <a:pt x="380365" y="-34371"/>
                    <a:pt x="678180" y="3729"/>
                  </a:cubicBezTo>
                  <a:cubicBezTo>
                    <a:pt x="975995" y="41829"/>
                    <a:pt x="1158875" y="434259"/>
                    <a:pt x="1489075" y="490139"/>
                  </a:cubicBezTo>
                  <a:cubicBezTo>
                    <a:pt x="1819275" y="546019"/>
                    <a:pt x="2149475" y="330754"/>
                    <a:pt x="2329180" y="283764"/>
                  </a:cubicBezTo>
                  <a:cubicBezTo>
                    <a:pt x="2508885" y="236774"/>
                    <a:pt x="2393315" y="256459"/>
                    <a:pt x="2388235" y="25455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p:cNvSpPr/>
            <p:nvPr/>
          </p:nvSpPr>
          <p:spPr>
            <a:xfrm>
              <a:off x="14412" y="7505"/>
              <a:ext cx="3783" cy="952"/>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网民及社会群众对</a:t>
              </a:r>
            </a:p>
            <a:p>
              <a:pPr algn="ctr"/>
              <a:r>
                <a:rPr lang="zh-CN" altLang="en-US"/>
                <a:t>新闻话题的关注</a:t>
              </a:r>
            </a:p>
          </p:txBody>
        </p:sp>
      </p:grpSp>
      <p:grpSp>
        <p:nvGrpSpPr>
          <p:cNvPr id="19" name="组合 18"/>
          <p:cNvGrpSpPr/>
          <p:nvPr/>
        </p:nvGrpSpPr>
        <p:grpSpPr>
          <a:xfrm>
            <a:off x="6849110" y="1747520"/>
            <a:ext cx="5003165" cy="3399155"/>
            <a:chOff x="10786" y="2752"/>
            <a:chExt cx="7879" cy="5353"/>
          </a:xfrm>
        </p:grpSpPr>
        <p:cxnSp>
          <p:nvCxnSpPr>
            <p:cNvPr id="15" name="直接连接符 14"/>
            <p:cNvCxnSpPr>
              <a:endCxn id="16" idx="1"/>
            </p:cNvCxnSpPr>
            <p:nvPr/>
          </p:nvCxnSpPr>
          <p:spPr>
            <a:xfrm flipV="1">
              <a:off x="10934" y="3252"/>
              <a:ext cx="3297" cy="1729"/>
            </a:xfrm>
            <a:prstGeom prst="line">
              <a:avLst/>
            </a:prstGeom>
          </p:spPr>
          <p:style>
            <a:lnRef idx="1">
              <a:schemeClr val="accent1"/>
            </a:lnRef>
            <a:fillRef idx="0">
              <a:schemeClr val="accent1"/>
            </a:fillRef>
            <a:effectRef idx="0">
              <a:schemeClr val="accent1"/>
            </a:effectRef>
            <a:fontRef idx="minor">
              <a:schemeClr val="tx1"/>
            </a:fontRef>
          </p:style>
        </p:cxnSp>
        <p:sp>
          <p:nvSpPr>
            <p:cNvPr id="16" name="圆角矩形 15"/>
            <p:cNvSpPr/>
            <p:nvPr/>
          </p:nvSpPr>
          <p:spPr>
            <a:xfrm>
              <a:off x="14231" y="2752"/>
              <a:ext cx="4434" cy="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accent5"/>
                  </a:solidFill>
                  <a:uFillTx/>
                </a:rPr>
                <a:t>从新闻发送方角度</a:t>
              </a:r>
            </a:p>
          </p:txBody>
        </p:sp>
        <p:cxnSp>
          <p:nvCxnSpPr>
            <p:cNvPr id="17" name="直接连接符 16"/>
            <p:cNvCxnSpPr/>
            <p:nvPr/>
          </p:nvCxnSpPr>
          <p:spPr>
            <a:xfrm flipV="1">
              <a:off x="10786" y="6377"/>
              <a:ext cx="3297" cy="1729"/>
            </a:xfrm>
            <a:prstGeom prst="line">
              <a:avLst/>
            </a:prstGeom>
          </p:spPr>
          <p:style>
            <a:lnRef idx="1">
              <a:schemeClr val="accent1"/>
            </a:lnRef>
            <a:fillRef idx="0">
              <a:schemeClr val="accent1"/>
            </a:fillRef>
            <a:effectRef idx="0">
              <a:schemeClr val="accent1"/>
            </a:effectRef>
            <a:fontRef idx="minor">
              <a:schemeClr val="tx1"/>
            </a:fontRef>
          </p:style>
        </p:cxnSp>
        <p:sp>
          <p:nvSpPr>
            <p:cNvPr id="18" name="圆角矩形 17"/>
            <p:cNvSpPr/>
            <p:nvPr/>
          </p:nvSpPr>
          <p:spPr>
            <a:xfrm>
              <a:off x="14231" y="5794"/>
              <a:ext cx="4434" cy="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accent5"/>
                  </a:solidFill>
                  <a:uFillTx/>
                </a:rPr>
                <a:t>从新闻接受方和二次传播角度</a:t>
              </a:r>
            </a:p>
          </p:txBody>
        </p:sp>
      </p:grpSp>
      <p:sp>
        <p:nvSpPr>
          <p:cNvPr id="26" name="上箭头 25"/>
          <p:cNvSpPr/>
          <p:nvPr/>
        </p:nvSpPr>
        <p:spPr>
          <a:xfrm>
            <a:off x="5182870" y="3903980"/>
            <a:ext cx="604520" cy="7734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6"/>
          <a:stretch>
            <a:fillRect/>
          </a:stretch>
        </p:blipFill>
        <p:spPr>
          <a:xfrm>
            <a:off x="2009775" y="634365"/>
            <a:ext cx="4048760" cy="5647055"/>
          </a:xfrm>
          <a:prstGeom prst="rect">
            <a:avLst/>
          </a:prstGeom>
        </p:spPr>
      </p:pic>
      <p:pic>
        <p:nvPicPr>
          <p:cNvPr id="13" name="图片 12"/>
          <p:cNvPicPr>
            <a:picLocks noChangeAspect="1"/>
          </p:cNvPicPr>
          <p:nvPr/>
        </p:nvPicPr>
        <p:blipFill>
          <a:blip r:embed="rId7"/>
          <a:stretch>
            <a:fillRect/>
          </a:stretch>
        </p:blipFill>
        <p:spPr>
          <a:xfrm>
            <a:off x="2623185" y="634365"/>
            <a:ext cx="4697730" cy="5698490"/>
          </a:xfrm>
          <a:prstGeom prst="rect">
            <a:avLst/>
          </a:prstGeom>
        </p:spPr>
      </p:pic>
      <p:pic>
        <p:nvPicPr>
          <p:cNvPr id="14" name="图片 13"/>
          <p:cNvPicPr>
            <a:picLocks noChangeAspect="1"/>
          </p:cNvPicPr>
          <p:nvPr/>
        </p:nvPicPr>
        <p:blipFill>
          <a:blip r:embed="rId8"/>
          <a:stretch>
            <a:fillRect/>
          </a:stretch>
        </p:blipFill>
        <p:spPr>
          <a:xfrm>
            <a:off x="3583305" y="741045"/>
            <a:ext cx="4272915" cy="5540375"/>
          </a:xfrm>
          <a:prstGeom prst="rect">
            <a:avLst/>
          </a:prstGeom>
        </p:spPr>
      </p:pic>
      <p:pic>
        <p:nvPicPr>
          <p:cNvPr id="20" name="图片 19"/>
          <p:cNvPicPr>
            <a:picLocks noChangeAspect="1"/>
          </p:cNvPicPr>
          <p:nvPr/>
        </p:nvPicPr>
        <p:blipFill>
          <a:blip r:embed="rId9"/>
          <a:stretch>
            <a:fillRect/>
          </a:stretch>
        </p:blipFill>
        <p:spPr>
          <a:xfrm>
            <a:off x="4405630" y="741680"/>
            <a:ext cx="3831590" cy="5470525"/>
          </a:xfrm>
          <a:prstGeom prst="rect">
            <a:avLst/>
          </a:prstGeom>
        </p:spPr>
      </p:pic>
      <p:pic>
        <p:nvPicPr>
          <p:cNvPr id="21" name="图片 20"/>
          <p:cNvPicPr>
            <a:picLocks noChangeAspect="1"/>
          </p:cNvPicPr>
          <p:nvPr/>
        </p:nvPicPr>
        <p:blipFill>
          <a:blip r:embed="rId10"/>
          <a:stretch>
            <a:fillRect/>
          </a:stretch>
        </p:blipFill>
        <p:spPr>
          <a:xfrm>
            <a:off x="5027295" y="810895"/>
            <a:ext cx="4286885" cy="5228590"/>
          </a:xfrm>
          <a:prstGeom prst="rect">
            <a:avLst/>
          </a:prstGeom>
        </p:spPr>
      </p:pic>
      <p:pic>
        <p:nvPicPr>
          <p:cNvPr id="23" name="图片 22"/>
          <p:cNvPicPr>
            <a:picLocks noChangeAspect="1"/>
          </p:cNvPicPr>
          <p:nvPr/>
        </p:nvPicPr>
        <p:blipFill>
          <a:blip r:embed="rId11"/>
          <a:stretch>
            <a:fillRect/>
          </a:stretch>
        </p:blipFill>
        <p:spPr>
          <a:xfrm>
            <a:off x="1016635" y="192405"/>
            <a:ext cx="3388995" cy="6331585"/>
          </a:xfrm>
          <a:prstGeom prst="rect">
            <a:avLst/>
          </a:prstGeom>
        </p:spPr>
      </p:pic>
      <p:pic>
        <p:nvPicPr>
          <p:cNvPr id="24" name="图片 23"/>
          <p:cNvPicPr>
            <a:picLocks noChangeAspect="1"/>
          </p:cNvPicPr>
          <p:nvPr/>
        </p:nvPicPr>
        <p:blipFill>
          <a:blip r:embed="rId12"/>
          <a:stretch>
            <a:fillRect/>
          </a:stretch>
        </p:blipFill>
        <p:spPr>
          <a:xfrm>
            <a:off x="1920875" y="103505"/>
            <a:ext cx="5838825" cy="6108700"/>
          </a:xfrm>
          <a:prstGeom prst="rect">
            <a:avLst/>
          </a:prstGeom>
        </p:spPr>
      </p:pic>
      <p:pic>
        <p:nvPicPr>
          <p:cNvPr id="25" name="图片 24"/>
          <p:cNvPicPr>
            <a:picLocks noChangeAspect="1"/>
          </p:cNvPicPr>
          <p:nvPr/>
        </p:nvPicPr>
        <p:blipFill>
          <a:blip r:embed="rId13"/>
          <a:stretch>
            <a:fillRect/>
          </a:stretch>
        </p:blipFill>
        <p:spPr>
          <a:xfrm>
            <a:off x="3454400" y="192405"/>
            <a:ext cx="5282565" cy="5372735"/>
          </a:xfrm>
          <a:prstGeom prst="rect">
            <a:avLst/>
          </a:prstGeom>
        </p:spPr>
      </p:pic>
      <p:pic>
        <p:nvPicPr>
          <p:cNvPr id="27" name="图片 26"/>
          <p:cNvPicPr>
            <a:picLocks noChangeAspect="1"/>
          </p:cNvPicPr>
          <p:nvPr/>
        </p:nvPicPr>
        <p:blipFill>
          <a:blip r:embed="rId14"/>
          <a:stretch>
            <a:fillRect/>
          </a:stretch>
        </p:blipFill>
        <p:spPr>
          <a:xfrm>
            <a:off x="4405630" y="634365"/>
            <a:ext cx="5304790" cy="5405120"/>
          </a:xfrm>
          <a:prstGeom prst="rect">
            <a:avLst/>
          </a:prstGeom>
        </p:spPr>
      </p:pic>
      <p:pic>
        <p:nvPicPr>
          <p:cNvPr id="28" name="图片 27"/>
          <p:cNvPicPr>
            <a:picLocks noChangeAspect="1"/>
          </p:cNvPicPr>
          <p:nvPr/>
        </p:nvPicPr>
        <p:blipFill>
          <a:blip r:embed="rId15"/>
          <a:stretch>
            <a:fillRect/>
          </a:stretch>
        </p:blipFill>
        <p:spPr>
          <a:xfrm>
            <a:off x="6736080" y="131445"/>
            <a:ext cx="4003675" cy="6391910"/>
          </a:xfrm>
          <a:prstGeom prst="rect">
            <a:avLst/>
          </a:prstGeom>
        </p:spPr>
      </p:pic>
      <p:pic>
        <p:nvPicPr>
          <p:cNvPr id="29" name="图片 28"/>
          <p:cNvPicPr>
            <a:picLocks noChangeAspect="1"/>
          </p:cNvPicPr>
          <p:nvPr/>
        </p:nvPicPr>
        <p:blipFill>
          <a:blip r:embed="rId16"/>
          <a:stretch>
            <a:fillRect/>
          </a:stretch>
        </p:blipFill>
        <p:spPr>
          <a:xfrm>
            <a:off x="3583305" y="365125"/>
            <a:ext cx="4839335" cy="6158865"/>
          </a:xfrm>
          <a:prstGeom prst="rect">
            <a:avLst/>
          </a:prstGeom>
        </p:spPr>
      </p:pic>
      <p:pic>
        <p:nvPicPr>
          <p:cNvPr id="30" name="图片 29"/>
          <p:cNvPicPr>
            <a:picLocks noChangeAspect="1"/>
          </p:cNvPicPr>
          <p:nvPr/>
        </p:nvPicPr>
        <p:blipFill>
          <a:blip r:embed="rId17"/>
          <a:stretch>
            <a:fillRect/>
          </a:stretch>
        </p:blipFill>
        <p:spPr>
          <a:xfrm>
            <a:off x="3583940" y="365125"/>
            <a:ext cx="4838700" cy="5847715"/>
          </a:xfrm>
          <a:prstGeom prst="rect">
            <a:avLst/>
          </a:prstGeom>
        </p:spPr>
      </p:pic>
      <p:pic>
        <p:nvPicPr>
          <p:cNvPr id="31" name="图片 30"/>
          <p:cNvPicPr>
            <a:picLocks noChangeAspect="1"/>
          </p:cNvPicPr>
          <p:nvPr/>
        </p:nvPicPr>
        <p:blipFill>
          <a:blip r:embed="rId18"/>
          <a:stretch>
            <a:fillRect/>
          </a:stretch>
        </p:blipFill>
        <p:spPr>
          <a:xfrm>
            <a:off x="3935095" y="269240"/>
            <a:ext cx="4302125" cy="6012180"/>
          </a:xfrm>
          <a:prstGeom prst="rect">
            <a:avLst/>
          </a:prstGeom>
        </p:spPr>
      </p:pic>
      <p:pic>
        <p:nvPicPr>
          <p:cNvPr id="32" name="图片 31">
            <a:extLst>
              <a:ext uri="{FF2B5EF4-FFF2-40B4-BE49-F238E27FC236}">
                <a16:creationId xmlns:a16="http://schemas.microsoft.com/office/drawing/2014/main" id="{879A6230-2B93-4AB8-A355-B38239A6659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807777" y="15557"/>
            <a:ext cx="4473258" cy="6858000"/>
          </a:xfrm>
          <a:prstGeom prst="rect">
            <a:avLst/>
          </a:prstGeom>
        </p:spPr>
      </p:pic>
    </p:spTree>
    <p:custDataLst>
      <p:tags r:id="rId1"/>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12"/>
                                        </p:tgtEl>
                                        <p:attrNameLst>
                                          <p:attrName>ppt_x</p:attrName>
                                        </p:attrNameLst>
                                      </p:cBhvr>
                                      <p:tavLst>
                                        <p:tav tm="0">
                                          <p:val>
                                            <p:strVal val="ppt_x"/>
                                          </p:val>
                                        </p:tav>
                                        <p:tav tm="100000">
                                          <p:val>
                                            <p:strVal val="ppt_x"/>
                                          </p:val>
                                        </p:tav>
                                      </p:tavLst>
                                    </p:anim>
                                    <p:anim calcmode="lin" valueType="num">
                                      <p:cBhvr additive="base">
                                        <p:cTn id="12" dur="500"/>
                                        <p:tgtEl>
                                          <p:spTgt spid="12"/>
                                        </p:tgtEl>
                                        <p:attrNameLst>
                                          <p:attrName>ppt_y</p:attrName>
                                        </p:attrNameLst>
                                      </p:cBhvr>
                                      <p:tavLst>
                                        <p:tav tm="0">
                                          <p:val>
                                            <p:strVal val="ppt_y"/>
                                          </p:val>
                                        </p:tav>
                                        <p:tav tm="100000">
                                          <p:val>
                                            <p:strVal val="1+ppt_h/2"/>
                                          </p:val>
                                        </p:tav>
                                      </p:tavLst>
                                    </p:anim>
                                    <p:set>
                                      <p:cBhvr>
                                        <p:cTn id="13" dur="1" fill="hold">
                                          <p:stCondLst>
                                            <p:cond delay="499"/>
                                          </p:stCondLst>
                                        </p:cTn>
                                        <p:tgtEl>
                                          <p:spTgt spid="12"/>
                                        </p:tgtEl>
                                        <p:attrNameLst>
                                          <p:attrName>style.visibility</p:attrName>
                                        </p:attrNameLst>
                                      </p:cBhvr>
                                      <p:to>
                                        <p:strVal val="hidden"/>
                                      </p:to>
                                    </p:set>
                                  </p:childTnLst>
                                </p:cTn>
                              </p:par>
                            </p:childTnLst>
                          </p:cTn>
                        </p:par>
                        <p:par>
                          <p:cTn id="14" fill="hold">
                            <p:stCondLst>
                              <p:cond delay="500"/>
                            </p:stCondLst>
                            <p:childTnLst>
                              <p:par>
                                <p:cTn id="15" presetID="3" presetClass="entr" presetSubtype="1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19"/>
                                        </p:tgtEl>
                                        <p:attrNameLst>
                                          <p:attrName>ppt_x</p:attrName>
                                        </p:attrNameLst>
                                      </p:cBhvr>
                                      <p:tavLst>
                                        <p:tav tm="0">
                                          <p:val>
                                            <p:strVal val="ppt_x"/>
                                          </p:val>
                                        </p:tav>
                                        <p:tav tm="100000">
                                          <p:val>
                                            <p:strVal val="ppt_x"/>
                                          </p:val>
                                        </p:tav>
                                      </p:tavLst>
                                    </p:anim>
                                    <p:anim calcmode="lin" valueType="num">
                                      <p:cBhvr additive="base">
                                        <p:cTn id="22" dur="500"/>
                                        <p:tgtEl>
                                          <p:spTgt spid="19"/>
                                        </p:tgtEl>
                                        <p:attrNameLst>
                                          <p:attrName>ppt_y</p:attrName>
                                        </p:attrNameLst>
                                      </p:cBhvr>
                                      <p:tavLst>
                                        <p:tav tm="0">
                                          <p:val>
                                            <p:strVal val="ppt_y"/>
                                          </p:val>
                                        </p:tav>
                                        <p:tav tm="100000">
                                          <p:val>
                                            <p:strVal val="1+ppt_h/2"/>
                                          </p:val>
                                        </p:tav>
                                      </p:tavLst>
                                    </p:anim>
                                    <p:set>
                                      <p:cBhvr>
                                        <p:cTn id="23" dur="1" fill="hold">
                                          <p:stCondLst>
                                            <p:cond delay="499"/>
                                          </p:stCondLst>
                                        </p:cTn>
                                        <p:tgtEl>
                                          <p:spTgt spid="19"/>
                                        </p:tgtEl>
                                        <p:attrNameLst>
                                          <p:attrName>style.visibility</p:attrName>
                                        </p:attrNameLst>
                                      </p:cBhvr>
                                      <p:to>
                                        <p:strVal val="hidden"/>
                                      </p:to>
                                    </p:se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21"/>
                                        </p:tgtEl>
                                        <p:attrNameLst>
                                          <p:attrName>ppt_x</p:attrName>
                                        </p:attrNameLst>
                                      </p:cBhvr>
                                      <p:tavLst>
                                        <p:tav tm="0">
                                          <p:val>
                                            <p:strVal val="ppt_x"/>
                                          </p:val>
                                        </p:tav>
                                        <p:tav tm="100000">
                                          <p:val>
                                            <p:strVal val="ppt_x"/>
                                          </p:val>
                                        </p:tav>
                                      </p:tavLst>
                                    </p:anim>
                                    <p:anim calcmode="lin" valueType="num">
                                      <p:cBhvr additive="base">
                                        <p:cTn id="61" dur="500"/>
                                        <p:tgtEl>
                                          <p:spTgt spid="21"/>
                                        </p:tgtEl>
                                        <p:attrNameLst>
                                          <p:attrName>ppt_y</p:attrName>
                                        </p:attrNameLst>
                                      </p:cBhvr>
                                      <p:tavLst>
                                        <p:tav tm="0">
                                          <p:val>
                                            <p:strVal val="ppt_y"/>
                                          </p:val>
                                        </p:tav>
                                        <p:tav tm="100000">
                                          <p:val>
                                            <p:strVal val="1+ppt_h/2"/>
                                          </p:val>
                                        </p:tav>
                                      </p:tavLst>
                                    </p:anim>
                                    <p:set>
                                      <p:cBhvr>
                                        <p:cTn id="62" dur="1" fill="hold">
                                          <p:stCondLst>
                                            <p:cond delay="499"/>
                                          </p:stCondLst>
                                        </p:cTn>
                                        <p:tgtEl>
                                          <p:spTgt spid="21"/>
                                        </p:tgtEl>
                                        <p:attrNameLst>
                                          <p:attrName>style.visibility</p:attrName>
                                        </p:attrNameLst>
                                      </p:cBhvr>
                                      <p:to>
                                        <p:strVal val="hidden"/>
                                      </p:to>
                                    </p:set>
                                  </p:childTnLst>
                                </p:cTn>
                              </p:par>
                            </p:childTnLst>
                          </p:cTn>
                        </p:par>
                        <p:par>
                          <p:cTn id="63" fill="hold">
                            <p:stCondLst>
                              <p:cond delay="500"/>
                            </p:stCondLst>
                            <p:childTnLst>
                              <p:par>
                                <p:cTn id="64" presetID="2" presetClass="exit" presetSubtype="4" fill="hold" nodeType="afterEffect">
                                  <p:stCondLst>
                                    <p:cond delay="0"/>
                                  </p:stCondLst>
                                  <p:childTnLst>
                                    <p:anim calcmode="lin" valueType="num">
                                      <p:cBhvr additive="base">
                                        <p:cTn id="65" dur="500"/>
                                        <p:tgtEl>
                                          <p:spTgt spid="20"/>
                                        </p:tgtEl>
                                        <p:attrNameLst>
                                          <p:attrName>ppt_x</p:attrName>
                                        </p:attrNameLst>
                                      </p:cBhvr>
                                      <p:tavLst>
                                        <p:tav tm="0">
                                          <p:val>
                                            <p:strVal val="ppt_x"/>
                                          </p:val>
                                        </p:tav>
                                        <p:tav tm="100000">
                                          <p:val>
                                            <p:strVal val="ppt_x"/>
                                          </p:val>
                                        </p:tav>
                                      </p:tavLst>
                                    </p:anim>
                                    <p:anim calcmode="lin" valueType="num">
                                      <p:cBhvr additive="base">
                                        <p:cTn id="66" dur="500"/>
                                        <p:tgtEl>
                                          <p:spTgt spid="20"/>
                                        </p:tgtEl>
                                        <p:attrNameLst>
                                          <p:attrName>ppt_y</p:attrName>
                                        </p:attrNameLst>
                                      </p:cBhvr>
                                      <p:tavLst>
                                        <p:tav tm="0">
                                          <p:val>
                                            <p:strVal val="ppt_y"/>
                                          </p:val>
                                        </p:tav>
                                        <p:tav tm="100000">
                                          <p:val>
                                            <p:strVal val="1+ppt_h/2"/>
                                          </p:val>
                                        </p:tav>
                                      </p:tavLst>
                                    </p:anim>
                                    <p:set>
                                      <p:cBhvr>
                                        <p:cTn id="67" dur="1" fill="hold">
                                          <p:stCondLst>
                                            <p:cond delay="499"/>
                                          </p:stCondLst>
                                        </p:cTn>
                                        <p:tgtEl>
                                          <p:spTgt spid="20"/>
                                        </p:tgtEl>
                                        <p:attrNameLst>
                                          <p:attrName>style.visibility</p:attrName>
                                        </p:attrNameLst>
                                      </p:cBhvr>
                                      <p:to>
                                        <p:strVal val="hidden"/>
                                      </p:to>
                                    </p:set>
                                  </p:childTnLst>
                                </p:cTn>
                              </p:par>
                            </p:childTnLst>
                          </p:cTn>
                        </p:par>
                        <p:par>
                          <p:cTn id="68" fill="hold">
                            <p:stCondLst>
                              <p:cond delay="1000"/>
                            </p:stCondLst>
                            <p:childTnLst>
                              <p:par>
                                <p:cTn id="69" presetID="2" presetClass="exit" presetSubtype="4" fill="hold" nodeType="afterEffect">
                                  <p:stCondLst>
                                    <p:cond delay="0"/>
                                  </p:stCondLst>
                                  <p:childTnLst>
                                    <p:anim calcmode="lin" valueType="num">
                                      <p:cBhvr additive="base">
                                        <p:cTn id="70" dur="500"/>
                                        <p:tgtEl>
                                          <p:spTgt spid="14"/>
                                        </p:tgtEl>
                                        <p:attrNameLst>
                                          <p:attrName>ppt_x</p:attrName>
                                        </p:attrNameLst>
                                      </p:cBhvr>
                                      <p:tavLst>
                                        <p:tav tm="0">
                                          <p:val>
                                            <p:strVal val="ppt_x"/>
                                          </p:val>
                                        </p:tav>
                                        <p:tav tm="100000">
                                          <p:val>
                                            <p:strVal val="ppt_x"/>
                                          </p:val>
                                        </p:tav>
                                      </p:tavLst>
                                    </p:anim>
                                    <p:anim calcmode="lin" valueType="num">
                                      <p:cBhvr additive="base">
                                        <p:cTn id="71" dur="500"/>
                                        <p:tgtEl>
                                          <p:spTgt spid="14"/>
                                        </p:tgtEl>
                                        <p:attrNameLst>
                                          <p:attrName>ppt_y</p:attrName>
                                        </p:attrNameLst>
                                      </p:cBhvr>
                                      <p:tavLst>
                                        <p:tav tm="0">
                                          <p:val>
                                            <p:strVal val="ppt_y"/>
                                          </p:val>
                                        </p:tav>
                                        <p:tav tm="100000">
                                          <p:val>
                                            <p:strVal val="1+ppt_h/2"/>
                                          </p:val>
                                        </p:tav>
                                      </p:tavLst>
                                    </p:anim>
                                    <p:set>
                                      <p:cBhvr>
                                        <p:cTn id="72" dur="1" fill="hold">
                                          <p:stCondLst>
                                            <p:cond delay="499"/>
                                          </p:stCondLst>
                                        </p:cTn>
                                        <p:tgtEl>
                                          <p:spTgt spid="14"/>
                                        </p:tgtEl>
                                        <p:attrNameLst>
                                          <p:attrName>style.visibility</p:attrName>
                                        </p:attrNameLst>
                                      </p:cBhvr>
                                      <p:to>
                                        <p:strVal val="hidden"/>
                                      </p:to>
                                    </p:set>
                                  </p:childTnLst>
                                </p:cTn>
                              </p:par>
                            </p:childTnLst>
                          </p:cTn>
                        </p:par>
                        <p:par>
                          <p:cTn id="73" fill="hold">
                            <p:stCondLst>
                              <p:cond delay="1500"/>
                            </p:stCondLst>
                            <p:childTnLst>
                              <p:par>
                                <p:cTn id="74" presetID="2" presetClass="exit" presetSubtype="4" fill="hold" nodeType="afterEffect">
                                  <p:stCondLst>
                                    <p:cond delay="0"/>
                                  </p:stCondLst>
                                  <p:childTnLst>
                                    <p:anim calcmode="lin" valueType="num">
                                      <p:cBhvr additive="base">
                                        <p:cTn id="75" dur="500"/>
                                        <p:tgtEl>
                                          <p:spTgt spid="13"/>
                                        </p:tgtEl>
                                        <p:attrNameLst>
                                          <p:attrName>ppt_x</p:attrName>
                                        </p:attrNameLst>
                                      </p:cBhvr>
                                      <p:tavLst>
                                        <p:tav tm="0">
                                          <p:val>
                                            <p:strVal val="ppt_x"/>
                                          </p:val>
                                        </p:tav>
                                        <p:tav tm="100000">
                                          <p:val>
                                            <p:strVal val="ppt_x"/>
                                          </p:val>
                                        </p:tav>
                                      </p:tavLst>
                                    </p:anim>
                                    <p:anim calcmode="lin" valueType="num">
                                      <p:cBhvr additive="base">
                                        <p:cTn id="76" dur="500"/>
                                        <p:tgtEl>
                                          <p:spTgt spid="13"/>
                                        </p:tgtEl>
                                        <p:attrNameLst>
                                          <p:attrName>ppt_y</p:attrName>
                                        </p:attrNameLst>
                                      </p:cBhvr>
                                      <p:tavLst>
                                        <p:tav tm="0">
                                          <p:val>
                                            <p:strVal val="ppt_y"/>
                                          </p:val>
                                        </p:tav>
                                        <p:tav tm="100000">
                                          <p:val>
                                            <p:strVal val="1+ppt_h/2"/>
                                          </p:val>
                                        </p:tav>
                                      </p:tavLst>
                                    </p:anim>
                                    <p:set>
                                      <p:cBhvr>
                                        <p:cTn id="77" dur="1" fill="hold">
                                          <p:stCondLst>
                                            <p:cond delay="499"/>
                                          </p:stCondLst>
                                        </p:cTn>
                                        <p:tgtEl>
                                          <p:spTgt spid="13"/>
                                        </p:tgtEl>
                                        <p:attrNameLst>
                                          <p:attrName>style.visibility</p:attrName>
                                        </p:attrNameLst>
                                      </p:cBhvr>
                                      <p:to>
                                        <p:strVal val="hidden"/>
                                      </p:to>
                                    </p:set>
                                  </p:childTnLst>
                                </p:cTn>
                              </p:par>
                            </p:childTnLst>
                          </p:cTn>
                        </p:par>
                        <p:par>
                          <p:cTn id="78" fill="hold">
                            <p:stCondLst>
                              <p:cond delay="2000"/>
                            </p:stCondLst>
                            <p:childTnLst>
                              <p:par>
                                <p:cTn id="79" presetID="2" presetClass="exit" presetSubtype="4" fill="hold" nodeType="afterEffect">
                                  <p:stCondLst>
                                    <p:cond delay="0"/>
                                  </p:stCondLst>
                                  <p:childTnLst>
                                    <p:anim calcmode="lin" valueType="num">
                                      <p:cBhvr additive="base">
                                        <p:cTn id="80" dur="500"/>
                                        <p:tgtEl>
                                          <p:spTgt spid="7"/>
                                        </p:tgtEl>
                                        <p:attrNameLst>
                                          <p:attrName>ppt_x</p:attrName>
                                        </p:attrNameLst>
                                      </p:cBhvr>
                                      <p:tavLst>
                                        <p:tav tm="0">
                                          <p:val>
                                            <p:strVal val="ppt_x"/>
                                          </p:val>
                                        </p:tav>
                                        <p:tav tm="100000">
                                          <p:val>
                                            <p:strVal val="ppt_x"/>
                                          </p:val>
                                        </p:tav>
                                      </p:tavLst>
                                    </p:anim>
                                    <p:anim calcmode="lin" valueType="num">
                                      <p:cBhvr additive="base">
                                        <p:cTn id="81" dur="500"/>
                                        <p:tgtEl>
                                          <p:spTgt spid="7"/>
                                        </p:tgtEl>
                                        <p:attrNameLst>
                                          <p:attrName>ppt_y</p:attrName>
                                        </p:attrNameLst>
                                      </p:cBhvr>
                                      <p:tavLst>
                                        <p:tav tm="0">
                                          <p:val>
                                            <p:strVal val="ppt_y"/>
                                          </p:val>
                                        </p:tav>
                                        <p:tav tm="100000">
                                          <p:val>
                                            <p:strVal val="1+ppt_h/2"/>
                                          </p:val>
                                        </p:tav>
                                      </p:tavLst>
                                    </p:anim>
                                    <p:set>
                                      <p:cBhvr>
                                        <p:cTn id="82" dur="1" fill="hold">
                                          <p:stCondLst>
                                            <p:cond delay="499"/>
                                          </p:stCondLst>
                                        </p:cTn>
                                        <p:tgtEl>
                                          <p:spTgt spid="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23"/>
                                        </p:tgtEl>
                                        <p:attrNameLst>
                                          <p:attrName>style.visibility</p:attrName>
                                        </p:attrNameLst>
                                      </p:cBhvr>
                                      <p:to>
                                        <p:strVal val="visible"/>
                                      </p:to>
                                    </p:set>
                                    <p:anim calcmode="lin" valueType="num">
                                      <p:cBhvr additive="base">
                                        <p:cTn id="87" dur="500" fill="hold"/>
                                        <p:tgtEl>
                                          <p:spTgt spid="23"/>
                                        </p:tgtEl>
                                        <p:attrNameLst>
                                          <p:attrName>ppt_x</p:attrName>
                                        </p:attrNameLst>
                                      </p:cBhvr>
                                      <p:tavLst>
                                        <p:tav tm="0">
                                          <p:val>
                                            <p:strVal val="#ppt_x"/>
                                          </p:val>
                                        </p:tav>
                                        <p:tav tm="100000">
                                          <p:val>
                                            <p:strVal val="#ppt_x"/>
                                          </p:val>
                                        </p:tav>
                                      </p:tavLst>
                                    </p:anim>
                                    <p:anim calcmode="lin" valueType="num">
                                      <p:cBhvr additive="base">
                                        <p:cTn id="8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additive="base">
                                        <p:cTn id="93" dur="500" fill="hold"/>
                                        <p:tgtEl>
                                          <p:spTgt spid="24"/>
                                        </p:tgtEl>
                                        <p:attrNameLst>
                                          <p:attrName>ppt_x</p:attrName>
                                        </p:attrNameLst>
                                      </p:cBhvr>
                                      <p:tavLst>
                                        <p:tav tm="0">
                                          <p:val>
                                            <p:strVal val="#ppt_x"/>
                                          </p:val>
                                        </p:tav>
                                        <p:tav tm="100000">
                                          <p:val>
                                            <p:strVal val="#ppt_x"/>
                                          </p:val>
                                        </p:tav>
                                      </p:tavLst>
                                    </p:anim>
                                    <p:anim calcmode="lin" valueType="num">
                                      <p:cBhvr additive="base">
                                        <p:cTn id="9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25"/>
                                        </p:tgtEl>
                                        <p:attrNameLst>
                                          <p:attrName>style.visibility</p:attrName>
                                        </p:attrNameLst>
                                      </p:cBhvr>
                                      <p:to>
                                        <p:strVal val="visible"/>
                                      </p:to>
                                    </p:set>
                                    <p:anim calcmode="lin" valueType="num">
                                      <p:cBhvr additive="base">
                                        <p:cTn id="99" dur="500" fill="hold"/>
                                        <p:tgtEl>
                                          <p:spTgt spid="25"/>
                                        </p:tgtEl>
                                        <p:attrNameLst>
                                          <p:attrName>ppt_x</p:attrName>
                                        </p:attrNameLst>
                                      </p:cBhvr>
                                      <p:tavLst>
                                        <p:tav tm="0">
                                          <p:val>
                                            <p:strVal val="#ppt_x"/>
                                          </p:val>
                                        </p:tav>
                                        <p:tav tm="100000">
                                          <p:val>
                                            <p:strVal val="#ppt_x"/>
                                          </p:val>
                                        </p:tav>
                                      </p:tavLst>
                                    </p:anim>
                                    <p:anim calcmode="lin" valueType="num">
                                      <p:cBhvr additive="base">
                                        <p:cTn id="10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nodeType="clickEffect">
                                  <p:stCondLst>
                                    <p:cond delay="0"/>
                                  </p:stCondLst>
                                  <p:childTnLst>
                                    <p:set>
                                      <p:cBhvr>
                                        <p:cTn id="104" dur="1" fill="hold">
                                          <p:stCondLst>
                                            <p:cond delay="0"/>
                                          </p:stCondLst>
                                        </p:cTn>
                                        <p:tgtEl>
                                          <p:spTgt spid="27"/>
                                        </p:tgtEl>
                                        <p:attrNameLst>
                                          <p:attrName>style.visibility</p:attrName>
                                        </p:attrNameLst>
                                      </p:cBhvr>
                                      <p:to>
                                        <p:strVal val="visible"/>
                                      </p:to>
                                    </p:set>
                                    <p:anim calcmode="lin" valueType="num">
                                      <p:cBhvr additive="base">
                                        <p:cTn id="105" dur="500" fill="hold"/>
                                        <p:tgtEl>
                                          <p:spTgt spid="27"/>
                                        </p:tgtEl>
                                        <p:attrNameLst>
                                          <p:attrName>ppt_x</p:attrName>
                                        </p:attrNameLst>
                                      </p:cBhvr>
                                      <p:tavLst>
                                        <p:tav tm="0">
                                          <p:val>
                                            <p:strVal val="#ppt_x"/>
                                          </p:val>
                                        </p:tav>
                                        <p:tav tm="100000">
                                          <p:val>
                                            <p:strVal val="#ppt_x"/>
                                          </p:val>
                                        </p:tav>
                                      </p:tavLst>
                                    </p:anim>
                                    <p:anim calcmode="lin" valueType="num">
                                      <p:cBhvr additive="base">
                                        <p:cTn id="10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nodeType="clickEffect">
                                  <p:stCondLst>
                                    <p:cond delay="0"/>
                                  </p:stCondLst>
                                  <p:childTnLst>
                                    <p:set>
                                      <p:cBhvr>
                                        <p:cTn id="110" dur="1" fill="hold">
                                          <p:stCondLst>
                                            <p:cond delay="0"/>
                                          </p:stCondLst>
                                        </p:cTn>
                                        <p:tgtEl>
                                          <p:spTgt spid="28"/>
                                        </p:tgtEl>
                                        <p:attrNameLst>
                                          <p:attrName>style.visibility</p:attrName>
                                        </p:attrNameLst>
                                      </p:cBhvr>
                                      <p:to>
                                        <p:strVal val="visible"/>
                                      </p:to>
                                    </p:set>
                                    <p:anim calcmode="lin" valueType="num">
                                      <p:cBhvr additive="base">
                                        <p:cTn id="111" dur="500" fill="hold"/>
                                        <p:tgtEl>
                                          <p:spTgt spid="28"/>
                                        </p:tgtEl>
                                        <p:attrNameLst>
                                          <p:attrName>ppt_x</p:attrName>
                                        </p:attrNameLst>
                                      </p:cBhvr>
                                      <p:tavLst>
                                        <p:tav tm="0">
                                          <p:val>
                                            <p:strVal val="#ppt_x"/>
                                          </p:val>
                                        </p:tav>
                                        <p:tav tm="100000">
                                          <p:val>
                                            <p:strVal val="#ppt_x"/>
                                          </p:val>
                                        </p:tav>
                                      </p:tavLst>
                                    </p:anim>
                                    <p:anim calcmode="lin" valueType="num">
                                      <p:cBhvr additive="base">
                                        <p:cTn id="1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xit" presetSubtype="4" fill="hold" nodeType="clickEffect">
                                  <p:stCondLst>
                                    <p:cond delay="0"/>
                                  </p:stCondLst>
                                  <p:childTnLst>
                                    <p:anim calcmode="lin" valueType="num">
                                      <p:cBhvr additive="base">
                                        <p:cTn id="116" dur="500"/>
                                        <p:tgtEl>
                                          <p:spTgt spid="28"/>
                                        </p:tgtEl>
                                        <p:attrNameLst>
                                          <p:attrName>ppt_x</p:attrName>
                                        </p:attrNameLst>
                                      </p:cBhvr>
                                      <p:tavLst>
                                        <p:tav tm="0">
                                          <p:val>
                                            <p:strVal val="ppt_x"/>
                                          </p:val>
                                        </p:tav>
                                        <p:tav tm="100000">
                                          <p:val>
                                            <p:strVal val="ppt_x"/>
                                          </p:val>
                                        </p:tav>
                                      </p:tavLst>
                                    </p:anim>
                                    <p:anim calcmode="lin" valueType="num">
                                      <p:cBhvr additive="base">
                                        <p:cTn id="117" dur="500"/>
                                        <p:tgtEl>
                                          <p:spTgt spid="28"/>
                                        </p:tgtEl>
                                        <p:attrNameLst>
                                          <p:attrName>ppt_y</p:attrName>
                                        </p:attrNameLst>
                                      </p:cBhvr>
                                      <p:tavLst>
                                        <p:tav tm="0">
                                          <p:val>
                                            <p:strVal val="ppt_y"/>
                                          </p:val>
                                        </p:tav>
                                        <p:tav tm="100000">
                                          <p:val>
                                            <p:strVal val="1+ppt_h/2"/>
                                          </p:val>
                                        </p:tav>
                                      </p:tavLst>
                                    </p:anim>
                                    <p:set>
                                      <p:cBhvr>
                                        <p:cTn id="118" dur="1" fill="hold">
                                          <p:stCondLst>
                                            <p:cond delay="499"/>
                                          </p:stCondLst>
                                        </p:cTn>
                                        <p:tgtEl>
                                          <p:spTgt spid="28"/>
                                        </p:tgtEl>
                                        <p:attrNameLst>
                                          <p:attrName>style.visibility</p:attrName>
                                        </p:attrNameLst>
                                      </p:cBhvr>
                                      <p:to>
                                        <p:strVal val="hidden"/>
                                      </p:to>
                                    </p:set>
                                  </p:childTnLst>
                                </p:cTn>
                              </p:par>
                            </p:childTnLst>
                          </p:cTn>
                        </p:par>
                        <p:par>
                          <p:cTn id="119" fill="hold">
                            <p:stCondLst>
                              <p:cond delay="500"/>
                            </p:stCondLst>
                            <p:childTnLst>
                              <p:par>
                                <p:cTn id="120" presetID="2" presetClass="exit" presetSubtype="4" fill="hold" nodeType="afterEffect">
                                  <p:stCondLst>
                                    <p:cond delay="0"/>
                                  </p:stCondLst>
                                  <p:childTnLst>
                                    <p:anim calcmode="lin" valueType="num">
                                      <p:cBhvr additive="base">
                                        <p:cTn id="121" dur="500"/>
                                        <p:tgtEl>
                                          <p:spTgt spid="27"/>
                                        </p:tgtEl>
                                        <p:attrNameLst>
                                          <p:attrName>ppt_x</p:attrName>
                                        </p:attrNameLst>
                                      </p:cBhvr>
                                      <p:tavLst>
                                        <p:tav tm="0">
                                          <p:val>
                                            <p:strVal val="ppt_x"/>
                                          </p:val>
                                        </p:tav>
                                        <p:tav tm="100000">
                                          <p:val>
                                            <p:strVal val="ppt_x"/>
                                          </p:val>
                                        </p:tav>
                                      </p:tavLst>
                                    </p:anim>
                                    <p:anim calcmode="lin" valueType="num">
                                      <p:cBhvr additive="base">
                                        <p:cTn id="122" dur="500"/>
                                        <p:tgtEl>
                                          <p:spTgt spid="27"/>
                                        </p:tgtEl>
                                        <p:attrNameLst>
                                          <p:attrName>ppt_y</p:attrName>
                                        </p:attrNameLst>
                                      </p:cBhvr>
                                      <p:tavLst>
                                        <p:tav tm="0">
                                          <p:val>
                                            <p:strVal val="ppt_y"/>
                                          </p:val>
                                        </p:tav>
                                        <p:tav tm="100000">
                                          <p:val>
                                            <p:strVal val="1+ppt_h/2"/>
                                          </p:val>
                                        </p:tav>
                                      </p:tavLst>
                                    </p:anim>
                                    <p:set>
                                      <p:cBhvr>
                                        <p:cTn id="123" dur="1" fill="hold">
                                          <p:stCondLst>
                                            <p:cond delay="499"/>
                                          </p:stCondLst>
                                        </p:cTn>
                                        <p:tgtEl>
                                          <p:spTgt spid="27"/>
                                        </p:tgtEl>
                                        <p:attrNameLst>
                                          <p:attrName>style.visibility</p:attrName>
                                        </p:attrNameLst>
                                      </p:cBhvr>
                                      <p:to>
                                        <p:strVal val="hidden"/>
                                      </p:to>
                                    </p:set>
                                  </p:childTnLst>
                                </p:cTn>
                              </p:par>
                            </p:childTnLst>
                          </p:cTn>
                        </p:par>
                        <p:par>
                          <p:cTn id="124" fill="hold">
                            <p:stCondLst>
                              <p:cond delay="1000"/>
                            </p:stCondLst>
                            <p:childTnLst>
                              <p:par>
                                <p:cTn id="125" presetID="2" presetClass="exit" presetSubtype="4" fill="hold" nodeType="afterEffect">
                                  <p:stCondLst>
                                    <p:cond delay="0"/>
                                  </p:stCondLst>
                                  <p:childTnLst>
                                    <p:anim calcmode="lin" valueType="num">
                                      <p:cBhvr additive="base">
                                        <p:cTn id="126" dur="500"/>
                                        <p:tgtEl>
                                          <p:spTgt spid="25"/>
                                        </p:tgtEl>
                                        <p:attrNameLst>
                                          <p:attrName>ppt_x</p:attrName>
                                        </p:attrNameLst>
                                      </p:cBhvr>
                                      <p:tavLst>
                                        <p:tav tm="0">
                                          <p:val>
                                            <p:strVal val="ppt_x"/>
                                          </p:val>
                                        </p:tav>
                                        <p:tav tm="100000">
                                          <p:val>
                                            <p:strVal val="ppt_x"/>
                                          </p:val>
                                        </p:tav>
                                      </p:tavLst>
                                    </p:anim>
                                    <p:anim calcmode="lin" valueType="num">
                                      <p:cBhvr additive="base">
                                        <p:cTn id="127" dur="500"/>
                                        <p:tgtEl>
                                          <p:spTgt spid="25"/>
                                        </p:tgtEl>
                                        <p:attrNameLst>
                                          <p:attrName>ppt_y</p:attrName>
                                        </p:attrNameLst>
                                      </p:cBhvr>
                                      <p:tavLst>
                                        <p:tav tm="0">
                                          <p:val>
                                            <p:strVal val="ppt_y"/>
                                          </p:val>
                                        </p:tav>
                                        <p:tav tm="100000">
                                          <p:val>
                                            <p:strVal val="1+ppt_h/2"/>
                                          </p:val>
                                        </p:tav>
                                      </p:tavLst>
                                    </p:anim>
                                    <p:set>
                                      <p:cBhvr>
                                        <p:cTn id="128" dur="1" fill="hold">
                                          <p:stCondLst>
                                            <p:cond delay="499"/>
                                          </p:stCondLst>
                                        </p:cTn>
                                        <p:tgtEl>
                                          <p:spTgt spid="25"/>
                                        </p:tgtEl>
                                        <p:attrNameLst>
                                          <p:attrName>style.visibility</p:attrName>
                                        </p:attrNameLst>
                                      </p:cBhvr>
                                      <p:to>
                                        <p:strVal val="hidden"/>
                                      </p:to>
                                    </p:set>
                                  </p:childTnLst>
                                </p:cTn>
                              </p:par>
                            </p:childTnLst>
                          </p:cTn>
                        </p:par>
                        <p:par>
                          <p:cTn id="129" fill="hold">
                            <p:stCondLst>
                              <p:cond delay="1500"/>
                            </p:stCondLst>
                            <p:childTnLst>
                              <p:par>
                                <p:cTn id="130" presetID="2" presetClass="exit" presetSubtype="4" fill="hold" nodeType="afterEffect">
                                  <p:stCondLst>
                                    <p:cond delay="0"/>
                                  </p:stCondLst>
                                  <p:childTnLst>
                                    <p:anim calcmode="lin" valueType="num">
                                      <p:cBhvr additive="base">
                                        <p:cTn id="131" dur="500"/>
                                        <p:tgtEl>
                                          <p:spTgt spid="24"/>
                                        </p:tgtEl>
                                        <p:attrNameLst>
                                          <p:attrName>ppt_x</p:attrName>
                                        </p:attrNameLst>
                                      </p:cBhvr>
                                      <p:tavLst>
                                        <p:tav tm="0">
                                          <p:val>
                                            <p:strVal val="ppt_x"/>
                                          </p:val>
                                        </p:tav>
                                        <p:tav tm="100000">
                                          <p:val>
                                            <p:strVal val="ppt_x"/>
                                          </p:val>
                                        </p:tav>
                                      </p:tavLst>
                                    </p:anim>
                                    <p:anim calcmode="lin" valueType="num">
                                      <p:cBhvr additive="base">
                                        <p:cTn id="132" dur="500"/>
                                        <p:tgtEl>
                                          <p:spTgt spid="24"/>
                                        </p:tgtEl>
                                        <p:attrNameLst>
                                          <p:attrName>ppt_y</p:attrName>
                                        </p:attrNameLst>
                                      </p:cBhvr>
                                      <p:tavLst>
                                        <p:tav tm="0">
                                          <p:val>
                                            <p:strVal val="ppt_y"/>
                                          </p:val>
                                        </p:tav>
                                        <p:tav tm="100000">
                                          <p:val>
                                            <p:strVal val="1+ppt_h/2"/>
                                          </p:val>
                                        </p:tav>
                                      </p:tavLst>
                                    </p:anim>
                                    <p:set>
                                      <p:cBhvr>
                                        <p:cTn id="133" dur="1" fill="hold">
                                          <p:stCondLst>
                                            <p:cond delay="499"/>
                                          </p:stCondLst>
                                        </p:cTn>
                                        <p:tgtEl>
                                          <p:spTgt spid="24"/>
                                        </p:tgtEl>
                                        <p:attrNameLst>
                                          <p:attrName>style.visibility</p:attrName>
                                        </p:attrNameLst>
                                      </p:cBhvr>
                                      <p:to>
                                        <p:strVal val="hidden"/>
                                      </p:to>
                                    </p:set>
                                  </p:childTnLst>
                                </p:cTn>
                              </p:par>
                            </p:childTnLst>
                          </p:cTn>
                        </p:par>
                        <p:par>
                          <p:cTn id="134" fill="hold">
                            <p:stCondLst>
                              <p:cond delay="2000"/>
                            </p:stCondLst>
                            <p:childTnLst>
                              <p:par>
                                <p:cTn id="135" presetID="2" presetClass="exit" presetSubtype="4" fill="hold" nodeType="afterEffect">
                                  <p:stCondLst>
                                    <p:cond delay="0"/>
                                  </p:stCondLst>
                                  <p:childTnLst>
                                    <p:anim calcmode="lin" valueType="num">
                                      <p:cBhvr additive="base">
                                        <p:cTn id="136" dur="500"/>
                                        <p:tgtEl>
                                          <p:spTgt spid="23"/>
                                        </p:tgtEl>
                                        <p:attrNameLst>
                                          <p:attrName>ppt_x</p:attrName>
                                        </p:attrNameLst>
                                      </p:cBhvr>
                                      <p:tavLst>
                                        <p:tav tm="0">
                                          <p:val>
                                            <p:strVal val="ppt_x"/>
                                          </p:val>
                                        </p:tav>
                                        <p:tav tm="100000">
                                          <p:val>
                                            <p:strVal val="ppt_x"/>
                                          </p:val>
                                        </p:tav>
                                      </p:tavLst>
                                    </p:anim>
                                    <p:anim calcmode="lin" valueType="num">
                                      <p:cBhvr additive="base">
                                        <p:cTn id="137" dur="500"/>
                                        <p:tgtEl>
                                          <p:spTgt spid="23"/>
                                        </p:tgtEl>
                                        <p:attrNameLst>
                                          <p:attrName>ppt_y</p:attrName>
                                        </p:attrNameLst>
                                      </p:cBhvr>
                                      <p:tavLst>
                                        <p:tav tm="0">
                                          <p:val>
                                            <p:strVal val="ppt_y"/>
                                          </p:val>
                                        </p:tav>
                                        <p:tav tm="100000">
                                          <p:val>
                                            <p:strVal val="1+ppt_h/2"/>
                                          </p:val>
                                        </p:tav>
                                      </p:tavLst>
                                    </p:anim>
                                    <p:set>
                                      <p:cBhvr>
                                        <p:cTn id="138" dur="1" fill="hold">
                                          <p:stCondLst>
                                            <p:cond delay="499"/>
                                          </p:stCondLst>
                                        </p:cTn>
                                        <p:tgtEl>
                                          <p:spTgt spid="23"/>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5" presetClass="entr" presetSubtype="10" fill="hold" nodeType="clickEffect">
                                  <p:stCondLst>
                                    <p:cond delay="0"/>
                                  </p:stCondLst>
                                  <p:childTnLst>
                                    <p:set>
                                      <p:cBhvr>
                                        <p:cTn id="142" dur="1" fill="hold">
                                          <p:stCondLst>
                                            <p:cond delay="0"/>
                                          </p:stCondLst>
                                        </p:cTn>
                                        <p:tgtEl>
                                          <p:spTgt spid="29"/>
                                        </p:tgtEl>
                                        <p:attrNameLst>
                                          <p:attrName>style.visibility</p:attrName>
                                        </p:attrNameLst>
                                      </p:cBhvr>
                                      <p:to>
                                        <p:strVal val="visible"/>
                                      </p:to>
                                    </p:set>
                                    <p:animEffect transition="in" filter="checkerboard(across)">
                                      <p:cBhvr>
                                        <p:cTn id="143" dur="500"/>
                                        <p:tgtEl>
                                          <p:spTgt spid="29"/>
                                        </p:tgtEl>
                                      </p:cBhvr>
                                    </p:animEffect>
                                  </p:childTnLst>
                                </p:cTn>
                              </p:par>
                            </p:childTnLst>
                          </p:cTn>
                        </p:par>
                      </p:childTnLst>
                    </p:cTn>
                  </p:par>
                  <p:par>
                    <p:cTn id="144" fill="hold">
                      <p:stCondLst>
                        <p:cond delay="indefinite"/>
                      </p:stCondLst>
                      <p:childTnLst>
                        <p:par>
                          <p:cTn id="145" fill="hold">
                            <p:stCondLst>
                              <p:cond delay="0"/>
                            </p:stCondLst>
                            <p:childTnLst>
                              <p:par>
                                <p:cTn id="146" presetID="2" presetClass="entr" presetSubtype="4" fill="hold" nodeType="clickEffect">
                                  <p:stCondLst>
                                    <p:cond delay="0"/>
                                  </p:stCondLst>
                                  <p:childTnLst>
                                    <p:set>
                                      <p:cBhvr>
                                        <p:cTn id="147" dur="1" fill="hold">
                                          <p:stCondLst>
                                            <p:cond delay="0"/>
                                          </p:stCondLst>
                                        </p:cTn>
                                        <p:tgtEl>
                                          <p:spTgt spid="30"/>
                                        </p:tgtEl>
                                        <p:attrNameLst>
                                          <p:attrName>style.visibility</p:attrName>
                                        </p:attrNameLst>
                                      </p:cBhvr>
                                      <p:to>
                                        <p:strVal val="visible"/>
                                      </p:to>
                                    </p:set>
                                    <p:anim calcmode="lin" valueType="num">
                                      <p:cBhvr additive="base">
                                        <p:cTn id="148" dur="500" fill="hold"/>
                                        <p:tgtEl>
                                          <p:spTgt spid="30"/>
                                        </p:tgtEl>
                                        <p:attrNameLst>
                                          <p:attrName>ppt_x</p:attrName>
                                        </p:attrNameLst>
                                      </p:cBhvr>
                                      <p:tavLst>
                                        <p:tav tm="0">
                                          <p:val>
                                            <p:strVal val="#ppt_x"/>
                                          </p:val>
                                        </p:tav>
                                        <p:tav tm="100000">
                                          <p:val>
                                            <p:strVal val="#ppt_x"/>
                                          </p:val>
                                        </p:tav>
                                      </p:tavLst>
                                    </p:anim>
                                    <p:anim calcmode="lin" valueType="num">
                                      <p:cBhvr additive="base">
                                        <p:cTn id="14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2" presetClass="entr" presetSubtype="4" fill="hold" nodeType="clickEffect">
                                  <p:stCondLst>
                                    <p:cond delay="0"/>
                                  </p:stCondLst>
                                  <p:childTnLst>
                                    <p:set>
                                      <p:cBhvr>
                                        <p:cTn id="153" dur="1" fill="hold">
                                          <p:stCondLst>
                                            <p:cond delay="0"/>
                                          </p:stCondLst>
                                        </p:cTn>
                                        <p:tgtEl>
                                          <p:spTgt spid="31"/>
                                        </p:tgtEl>
                                        <p:attrNameLst>
                                          <p:attrName>style.visibility</p:attrName>
                                        </p:attrNameLst>
                                      </p:cBhvr>
                                      <p:to>
                                        <p:strVal val="visible"/>
                                      </p:to>
                                    </p:set>
                                    <p:anim calcmode="lin" valueType="num">
                                      <p:cBhvr additive="base">
                                        <p:cTn id="154" dur="500" fill="hold"/>
                                        <p:tgtEl>
                                          <p:spTgt spid="31"/>
                                        </p:tgtEl>
                                        <p:attrNameLst>
                                          <p:attrName>ppt_x</p:attrName>
                                        </p:attrNameLst>
                                      </p:cBhvr>
                                      <p:tavLst>
                                        <p:tav tm="0">
                                          <p:val>
                                            <p:strVal val="#ppt_x"/>
                                          </p:val>
                                        </p:tav>
                                        <p:tav tm="100000">
                                          <p:val>
                                            <p:strVal val="#ppt_x"/>
                                          </p:val>
                                        </p:tav>
                                      </p:tavLst>
                                    </p:anim>
                                    <p:anim calcmode="lin" valueType="num">
                                      <p:cBhvr additive="base">
                                        <p:cTn id="155"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6" fill="hold">
                      <p:stCondLst>
                        <p:cond delay="indefinite"/>
                      </p:stCondLst>
                      <p:childTnLst>
                        <p:par>
                          <p:cTn id="157" fill="hold">
                            <p:stCondLst>
                              <p:cond delay="0"/>
                            </p:stCondLst>
                            <p:childTnLst>
                              <p:par>
                                <p:cTn id="158" presetID="2" presetClass="entr" presetSubtype="4" fill="hold" nodeType="clickEffect">
                                  <p:stCondLst>
                                    <p:cond delay="0"/>
                                  </p:stCondLst>
                                  <p:childTnLst>
                                    <p:set>
                                      <p:cBhvr>
                                        <p:cTn id="159" dur="1" fill="hold">
                                          <p:stCondLst>
                                            <p:cond delay="0"/>
                                          </p:stCondLst>
                                        </p:cTn>
                                        <p:tgtEl>
                                          <p:spTgt spid="32"/>
                                        </p:tgtEl>
                                        <p:attrNameLst>
                                          <p:attrName>style.visibility</p:attrName>
                                        </p:attrNameLst>
                                      </p:cBhvr>
                                      <p:to>
                                        <p:strVal val="visible"/>
                                      </p:to>
                                    </p:set>
                                    <p:anim calcmode="lin" valueType="num">
                                      <p:cBhvr additive="base">
                                        <p:cTn id="160" dur="500" fill="hold"/>
                                        <p:tgtEl>
                                          <p:spTgt spid="32"/>
                                        </p:tgtEl>
                                        <p:attrNameLst>
                                          <p:attrName>ppt_x</p:attrName>
                                        </p:attrNameLst>
                                      </p:cBhvr>
                                      <p:tavLst>
                                        <p:tav tm="0">
                                          <p:val>
                                            <p:strVal val="#ppt_x"/>
                                          </p:val>
                                        </p:tav>
                                        <p:tav tm="100000">
                                          <p:val>
                                            <p:strVal val="#ppt_x"/>
                                          </p:val>
                                        </p:tav>
                                      </p:tavLst>
                                    </p:anim>
                                    <p:anim calcmode="lin" valueType="num">
                                      <p:cBhvr additive="base">
                                        <p:cTn id="161"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AB93D9C7-9B02-4EA7-AA23-BD6242F881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6463" y="661409"/>
            <a:ext cx="7735696" cy="2466801"/>
          </a:xfrm>
        </p:spPr>
      </p:pic>
      <p:pic>
        <p:nvPicPr>
          <p:cNvPr id="9" name="图片 8">
            <a:extLst>
              <a:ext uri="{FF2B5EF4-FFF2-40B4-BE49-F238E27FC236}">
                <a16:creationId xmlns:a16="http://schemas.microsoft.com/office/drawing/2014/main" id="{81AE758A-9BFF-4302-BAA3-F81583B5A7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4922" y="1572376"/>
            <a:ext cx="7013910" cy="4051725"/>
          </a:xfrm>
          <a:prstGeom prst="rect">
            <a:avLst/>
          </a:prstGeom>
        </p:spPr>
      </p:pic>
      <p:pic>
        <p:nvPicPr>
          <p:cNvPr id="11" name="图片 10">
            <a:extLst>
              <a:ext uri="{FF2B5EF4-FFF2-40B4-BE49-F238E27FC236}">
                <a16:creationId xmlns:a16="http://schemas.microsoft.com/office/drawing/2014/main" id="{E81E41BE-7B50-4DF4-9946-9A6B227CE4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3376" y="2417137"/>
            <a:ext cx="8217781" cy="2997073"/>
          </a:xfrm>
          <a:prstGeom prst="rect">
            <a:avLst/>
          </a:prstGeom>
        </p:spPr>
      </p:pic>
      <p:pic>
        <p:nvPicPr>
          <p:cNvPr id="13" name="图片 12">
            <a:extLst>
              <a:ext uri="{FF2B5EF4-FFF2-40B4-BE49-F238E27FC236}">
                <a16:creationId xmlns:a16="http://schemas.microsoft.com/office/drawing/2014/main" id="{4B987B4E-6BBF-4299-A9CB-7E9859624F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9040" y="2796633"/>
            <a:ext cx="7498749" cy="2997073"/>
          </a:xfrm>
          <a:prstGeom prst="rect">
            <a:avLst/>
          </a:prstGeom>
        </p:spPr>
      </p:pic>
      <p:pic>
        <p:nvPicPr>
          <p:cNvPr id="17" name="图片 16">
            <a:extLst>
              <a:ext uri="{FF2B5EF4-FFF2-40B4-BE49-F238E27FC236}">
                <a16:creationId xmlns:a16="http://schemas.microsoft.com/office/drawing/2014/main" id="{9973FCA0-4BEE-42D1-BF27-FE67C36335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67187" y="144378"/>
            <a:ext cx="3857625" cy="6713621"/>
          </a:xfrm>
          <a:prstGeom prst="rect">
            <a:avLst/>
          </a:prstGeom>
        </p:spPr>
      </p:pic>
    </p:spTree>
    <p:extLst>
      <p:ext uri="{BB962C8B-B14F-4D97-AF65-F5344CB8AC3E}">
        <p14:creationId xmlns:p14="http://schemas.microsoft.com/office/powerpoint/2010/main" val="126041682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91440" tIns="45720" rIns="91440" bIns="45720" rtlCol="0" anchor="ctr">
            <a:normAutofit/>
          </a:bodyPr>
          <a:lstStyle/>
          <a:p>
            <a:r>
              <a:rPr lang="zh-CN" altLang="en-US" dirty="0">
                <a:solidFill>
                  <a:schemeClr val="accent1"/>
                </a:solidFill>
                <a:effectLst>
                  <a:outerShdw blurRad="38100" dist="25400" dir="5400000" algn="ctr" rotWithShape="0">
                    <a:srgbClr val="6E747A">
                      <a:alpha val="43000"/>
                    </a:srgbClr>
                  </a:outerShdw>
                </a:effectLst>
                <a:sym typeface="+mn-lt"/>
              </a:rPr>
              <a:t>热点话题的演化过程？</a:t>
            </a:r>
          </a:p>
        </p:txBody>
      </p:sp>
      <p:sp>
        <p:nvSpPr>
          <p:cNvPr id="3" name="内容占位符 2"/>
          <p:cNvSpPr>
            <a:spLocks noGrp="1"/>
          </p:cNvSpPr>
          <p:nvPr>
            <p:ph idx="1"/>
            <p:custDataLst>
              <p:tags r:id="rId3"/>
            </p:custDataLst>
          </p:nvPr>
        </p:nvSpPr>
        <p:spPr>
          <a:xfrm>
            <a:off x="838200" y="1825625"/>
            <a:ext cx="10515600" cy="4124325"/>
          </a:xfrm>
        </p:spPr>
        <p:txBody>
          <a:bodyPr>
            <a:normAutofit/>
          </a:bodyPr>
          <a:lstStyle/>
          <a:p>
            <a:pPr algn="just">
              <a:spcBef>
                <a:spcPts val="0"/>
              </a:spcBef>
            </a:pPr>
            <a:endParaRPr lang="zh-CN" altLang="en-US" dirty="0">
              <a:sym typeface="+mn-lt"/>
            </a:endParaRPr>
          </a:p>
          <a:p>
            <a:pPr algn="just">
              <a:spcBef>
                <a:spcPts val="0"/>
              </a:spcBef>
            </a:pPr>
            <a:r>
              <a:rPr lang="zh-CN" altLang="en-US" sz="2400" dirty="0">
                <a:sym typeface="+mn-lt"/>
              </a:rPr>
              <a:t>每个热点话题从开始形成到结束消失都有</a:t>
            </a:r>
            <a:r>
              <a:rPr lang="zh-CN" altLang="en-US" sz="2400" b="1" dirty="0">
                <a:solidFill>
                  <a:schemeClr val="accent4">
                    <a:lumMod val="75000"/>
                  </a:schemeClr>
                </a:solidFill>
                <a:sym typeface="+mn-lt"/>
              </a:rPr>
              <a:t>生命周期</a:t>
            </a:r>
            <a:r>
              <a:rPr lang="zh-CN" altLang="en-US" sz="2400" dirty="0">
                <a:sym typeface="+mn-lt"/>
              </a:rPr>
              <a:t>，一般包括</a:t>
            </a:r>
            <a:r>
              <a:rPr lang="zh-CN" altLang="en-US" sz="2400" b="1" dirty="0">
                <a:solidFill>
                  <a:schemeClr val="accent4">
                    <a:lumMod val="75000"/>
                  </a:schemeClr>
                </a:solidFill>
                <a:sym typeface="+mn-lt"/>
              </a:rPr>
              <a:t>产生、发展、成熟、消亡</a:t>
            </a:r>
            <a:r>
              <a:rPr lang="zh-CN" altLang="en-US" sz="2400" dirty="0">
                <a:sym typeface="+mn-lt"/>
              </a:rPr>
              <a:t>四个阶段。其中在话题的成熟期，往往还会衍生出其他子话题，这些子话题有时作为该话题的补充，有时会完全取代该话题，成为一个新的热点话题。</a:t>
            </a:r>
          </a:p>
          <a:p>
            <a:pPr algn="just">
              <a:spcBef>
                <a:spcPts val="0"/>
              </a:spcBef>
            </a:pPr>
            <a:endParaRPr lang="zh-CN" altLang="en-US" sz="2400" dirty="0">
              <a:sym typeface="+mn-lt"/>
            </a:endParaRPr>
          </a:p>
          <a:p>
            <a:pPr algn="just">
              <a:spcBef>
                <a:spcPts val="0"/>
              </a:spcBef>
            </a:pPr>
            <a:r>
              <a:rPr lang="zh-CN" altLang="en-US" sz="2400" dirty="0">
                <a:sym typeface="+mn-lt"/>
              </a:rPr>
              <a:t>即新产生的话题是已有话题的延续，已有的老话题在成熟期或者发展期直接消退，演化产生的相关话题直接成为一个成熟的热点话题，或进一步成为更热门的话题</a:t>
            </a:r>
            <a:r>
              <a:rPr lang="zh-CN" altLang="en-US" sz="2000" dirty="0">
                <a:sym typeface="+mn-lt"/>
              </a:rPr>
              <a:t>。</a:t>
            </a:r>
          </a:p>
          <a:p>
            <a:pPr algn="just">
              <a:spcBef>
                <a:spcPts val="0"/>
              </a:spcBef>
            </a:pPr>
            <a:endParaRPr lang="zh-CN" altLang="en-US" sz="2000" dirty="0">
              <a:sym typeface="+mn-lt"/>
            </a:endParaRPr>
          </a:p>
          <a:p>
            <a:pPr algn="just">
              <a:spcBef>
                <a:spcPts val="0"/>
              </a:spcBef>
            </a:pPr>
            <a:endParaRPr lang="zh-CN" altLang="en-US" sz="2000" dirty="0">
              <a:sym typeface="+mn-lt"/>
            </a:endParaRPr>
          </a:p>
        </p:txBody>
      </p:sp>
    </p:spTree>
    <p:custDataLst>
      <p:tags r:id="rId1"/>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checkerboard(across)">
                                      <p:cBhvr>
                                        <p:cTn id="1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2609215" y="633730"/>
            <a:ext cx="5658485" cy="5248910"/>
          </a:xfrm>
          <a:prstGeom prst="rect">
            <a:avLst/>
          </a:prstGeom>
        </p:spPr>
      </p:pic>
      <p:pic>
        <p:nvPicPr>
          <p:cNvPr id="5" name="图片 4"/>
          <p:cNvPicPr>
            <a:picLocks noChangeAspect="1"/>
          </p:cNvPicPr>
          <p:nvPr/>
        </p:nvPicPr>
        <p:blipFill>
          <a:blip r:embed="rId4"/>
          <a:stretch>
            <a:fillRect/>
          </a:stretch>
        </p:blipFill>
        <p:spPr>
          <a:xfrm>
            <a:off x="2210435" y="100965"/>
            <a:ext cx="6219190" cy="6551930"/>
          </a:xfrm>
          <a:prstGeom prst="rect">
            <a:avLst/>
          </a:prstGeom>
        </p:spPr>
      </p:pic>
      <p:pic>
        <p:nvPicPr>
          <p:cNvPr id="6" name="图片 5"/>
          <p:cNvPicPr>
            <a:picLocks noChangeAspect="1"/>
          </p:cNvPicPr>
          <p:nvPr/>
        </p:nvPicPr>
        <p:blipFill>
          <a:blip r:embed="rId5"/>
          <a:stretch>
            <a:fillRect/>
          </a:stretch>
        </p:blipFill>
        <p:spPr>
          <a:xfrm>
            <a:off x="2832100" y="41910"/>
            <a:ext cx="4975860" cy="6774180"/>
          </a:xfrm>
          <a:prstGeom prst="rect">
            <a:avLst/>
          </a:prstGeom>
        </p:spPr>
      </p:pic>
    </p:spTree>
    <p:custDataLst>
      <p:tags r:id="rId1"/>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custDataLst>
              <p:tags r:id="rId2"/>
            </p:custDataLst>
          </p:nvPr>
        </p:nvSpPr>
        <p:spPr>
          <a:xfrm rot="1389710">
            <a:off x="2444879" y="2889746"/>
            <a:ext cx="2126688" cy="531531"/>
          </a:xfrm>
          <a:custGeom>
            <a:avLst/>
            <a:gdLst>
              <a:gd name="connsiteX0" fmla="*/ 0 w 2126688"/>
              <a:gd name="connsiteY0" fmla="*/ 0 h 531531"/>
              <a:gd name="connsiteX1" fmla="*/ 2126688 w 2126688"/>
              <a:gd name="connsiteY1" fmla="*/ 0 h 531531"/>
              <a:gd name="connsiteX2" fmla="*/ 2126688 w 2126688"/>
              <a:gd name="connsiteY2" fmla="*/ 531531 h 531531"/>
              <a:gd name="connsiteX3" fmla="*/ 227396 w 2126688"/>
              <a:gd name="connsiteY3" fmla="*/ 531531 h 531531"/>
            </a:gdLst>
            <a:ahLst/>
            <a:cxnLst>
              <a:cxn ang="0">
                <a:pos x="connsiteX0" y="connsiteY0"/>
              </a:cxn>
              <a:cxn ang="0">
                <a:pos x="connsiteX1" y="connsiteY1"/>
              </a:cxn>
              <a:cxn ang="0">
                <a:pos x="connsiteX2" y="connsiteY2"/>
              </a:cxn>
              <a:cxn ang="0">
                <a:pos x="connsiteX3" y="connsiteY3"/>
              </a:cxn>
            </a:cxnLst>
            <a:rect l="l" t="t" r="r" b="b"/>
            <a:pathLst>
              <a:path w="2126688" h="531531">
                <a:moveTo>
                  <a:pt x="0" y="0"/>
                </a:moveTo>
                <a:lnTo>
                  <a:pt x="2126688" y="0"/>
                </a:lnTo>
                <a:lnTo>
                  <a:pt x="2126688" y="531531"/>
                </a:lnTo>
                <a:lnTo>
                  <a:pt x="227396" y="531531"/>
                </a:lnTo>
                <a:close/>
              </a:path>
            </a:pathLst>
          </a:custGeom>
          <a:solidFill>
            <a:schemeClr val="accent1">
              <a:lumMod val="40000"/>
              <a:lumOff val="60000"/>
            </a:schemeClr>
          </a:solidFill>
        </p:spPr>
        <p:txBody>
          <a:bodyPr rot="0" spcFirstLastPara="0" vertOverflow="overflow" horzOverflow="overflow" vert="horz" wrap="square" lIns="90000" tIns="46800" rIns="90000" bIns="46800" numCol="1" spcCol="0" rtlCol="0" fromWordArt="0" anchor="ctr" anchorCtr="0" forceAA="0" compatLnSpc="1">
            <a:normAutofit/>
          </a:bodyPr>
          <a:lstStyle/>
          <a:p>
            <a:pPr algn="r">
              <a:lnSpc>
                <a:spcPct val="120000"/>
              </a:lnSpc>
            </a:pPr>
            <a:r>
              <a:rPr lang="en-US" altLang="zh-CN" dirty="0" err="1">
                <a:solidFill>
                  <a:schemeClr val="bg1"/>
                </a:solidFill>
                <a:latin typeface="+mj-lt"/>
                <a:ea typeface="+mj-ea"/>
                <a:cs typeface="+mj-cs"/>
                <a:sym typeface="+mn-lt"/>
              </a:rPr>
              <a:t>PART   I</a:t>
            </a:r>
          </a:p>
        </p:txBody>
      </p:sp>
      <p:cxnSp>
        <p:nvCxnSpPr>
          <p:cNvPr id="12" name="直接连接符 11"/>
          <p:cNvCxnSpPr/>
          <p:nvPr>
            <p:custDataLst>
              <p:tags r:id="rId3"/>
            </p:custDataLst>
          </p:nvPr>
        </p:nvCxnSpPr>
        <p:spPr>
          <a:xfrm>
            <a:off x="4699757" y="4063675"/>
            <a:ext cx="4932000"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custDataLst>
              <p:tags r:id="rId4"/>
            </p:custDataLst>
          </p:nvPr>
        </p:nvPicPr>
        <p:blipFill>
          <a:blip r:embed="rId8"/>
          <a:srcRect l="50449"/>
          <a:stretch>
            <a:fillRect/>
          </a:stretch>
        </p:blipFill>
        <p:spPr>
          <a:xfrm>
            <a:off x="2637458" y="970032"/>
            <a:ext cx="75850" cy="3600000"/>
          </a:xfrm>
          <a:custGeom>
            <a:avLst/>
            <a:gdLst>
              <a:gd name="connsiteX0" fmla="*/ 0 w 4806245"/>
              <a:gd name="connsiteY0" fmla="*/ 0 h 9705673"/>
              <a:gd name="connsiteX1" fmla="*/ 4806245 w 4806245"/>
              <a:gd name="connsiteY1" fmla="*/ 0 h 9705673"/>
              <a:gd name="connsiteX2" fmla="*/ 4806245 w 4806245"/>
              <a:gd name="connsiteY2" fmla="*/ 9705673 h 9705673"/>
              <a:gd name="connsiteX3" fmla="*/ 0 w 4806245"/>
              <a:gd name="connsiteY3" fmla="*/ 9705673 h 9705673"/>
            </a:gdLst>
            <a:ahLst/>
            <a:cxnLst>
              <a:cxn ang="0">
                <a:pos x="connsiteX0" y="connsiteY0"/>
              </a:cxn>
              <a:cxn ang="0">
                <a:pos x="connsiteX1" y="connsiteY1"/>
              </a:cxn>
              <a:cxn ang="0">
                <a:pos x="connsiteX2" y="connsiteY2"/>
              </a:cxn>
              <a:cxn ang="0">
                <a:pos x="connsiteX3" y="connsiteY3"/>
              </a:cxn>
            </a:cxnLst>
            <a:rect l="l" t="t" r="r" b="b"/>
            <a:pathLst>
              <a:path w="4806245" h="9705673">
                <a:moveTo>
                  <a:pt x="0" y="0"/>
                </a:moveTo>
                <a:lnTo>
                  <a:pt x="4806245" y="0"/>
                </a:lnTo>
                <a:lnTo>
                  <a:pt x="4806245" y="9705673"/>
                </a:lnTo>
                <a:lnTo>
                  <a:pt x="0" y="9705673"/>
                </a:lnTo>
                <a:close/>
              </a:path>
            </a:pathLst>
          </a:custGeom>
        </p:spPr>
      </p:pic>
      <p:sp>
        <p:nvSpPr>
          <p:cNvPr id="7" name="文本框 6">
            <a:extLst>
              <a:ext uri="{FF2B5EF4-FFF2-40B4-BE49-F238E27FC236}">
                <a16:creationId xmlns:a16="http://schemas.microsoft.com/office/drawing/2014/main" id="{6268F309-D39D-47F6-96AF-D4064CB3DDF6}"/>
              </a:ext>
            </a:extLst>
          </p:cNvPr>
          <p:cNvSpPr txBox="1"/>
          <p:nvPr>
            <p:custDataLst>
              <p:tags r:id="rId5"/>
            </p:custDataLst>
          </p:nvPr>
        </p:nvSpPr>
        <p:spPr>
          <a:xfrm>
            <a:off x="4699757" y="3230513"/>
            <a:ext cx="6123305" cy="452120"/>
          </a:xfrm>
          <a:prstGeom prst="rect">
            <a:avLst/>
          </a:prstGeom>
        </p:spPr>
        <p:txBody>
          <a:bodyPr vert="horz" wrap="square" lIns="90000" tIns="46800" rIns="90000" bIns="46800" anchor="ctr" anchorCtr="0">
            <a:noAutofit/>
          </a:bodyPr>
          <a:lstStyle>
            <a:defPPr>
              <a:defRPr lang="zh-CN"/>
            </a:defPPr>
            <a:lvl1pPr>
              <a:lnSpc>
                <a:spcPct val="130000"/>
              </a:lnSpc>
              <a:defRPr kern="0"/>
            </a:lvl1pPr>
          </a:lstStyle>
          <a:p>
            <a:r>
              <a:rPr lang="zh-CN" altLang="en-US" sz="4800" dirty="0">
                <a:sym typeface="+mn-lt"/>
              </a:rPr>
              <a:t>为什么研究热点话题？</a:t>
            </a:r>
            <a:endParaRPr lang="zh-CN" altLang="en-US" sz="4800" dirty="0">
              <a:solidFill>
                <a:schemeClr val="tx1"/>
              </a:solidFill>
              <a:latin typeface="+mn-lt"/>
              <a:ea typeface="+mn-ea"/>
              <a:cs typeface="+mn-cs"/>
              <a:sym typeface="+mn-lt"/>
            </a:endParaRPr>
          </a:p>
        </p:txBody>
      </p:sp>
      <p:sp>
        <p:nvSpPr>
          <p:cNvPr id="10" name="文本框 9">
            <a:extLst>
              <a:ext uri="{FF2B5EF4-FFF2-40B4-BE49-F238E27FC236}">
                <a16:creationId xmlns:a16="http://schemas.microsoft.com/office/drawing/2014/main" id="{E3AD39D6-0830-4FD5-9F59-2B546A8AC024}"/>
              </a:ext>
            </a:extLst>
          </p:cNvPr>
          <p:cNvSpPr txBox="1"/>
          <p:nvPr/>
        </p:nvSpPr>
        <p:spPr>
          <a:xfrm>
            <a:off x="4699757" y="4315953"/>
            <a:ext cx="6209160" cy="646331"/>
          </a:xfrm>
          <a:prstGeom prst="rect">
            <a:avLst/>
          </a:prstGeom>
          <a:noFill/>
        </p:spPr>
        <p:txBody>
          <a:bodyPr wrap="square" rtlCol="0">
            <a:spAutoFit/>
          </a:bodyPr>
          <a:lstStyle/>
          <a:p>
            <a:r>
              <a:rPr lang="zh-CN" altLang="en-US" dirty="0"/>
              <a:t>热点话题可以一定程度上反应社会趋势，这种社会趋势可以揭示当前正在发生的事情，更能代表公众关注的问题。</a:t>
            </a:r>
            <a:endParaRPr lang="en-US" altLang="zh-CN" dirty="0"/>
          </a:p>
        </p:txBody>
      </p:sp>
    </p:spTree>
    <p:custDataLst>
      <p:tags r:id="rId1"/>
    </p:custDataLst>
    <p:extLst>
      <p:ext uri="{BB962C8B-B14F-4D97-AF65-F5344CB8AC3E}">
        <p14:creationId xmlns:p14="http://schemas.microsoft.com/office/powerpoint/2010/main" val="145763174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custDataLst>
              <p:tags r:id="rId2"/>
            </p:custDataLst>
          </p:nvPr>
        </p:nvSpPr>
        <p:spPr>
          <a:xfrm rot="1389710">
            <a:off x="2444879" y="2889746"/>
            <a:ext cx="2126688" cy="531531"/>
          </a:xfrm>
          <a:custGeom>
            <a:avLst/>
            <a:gdLst>
              <a:gd name="connsiteX0" fmla="*/ 0 w 2126688"/>
              <a:gd name="connsiteY0" fmla="*/ 0 h 531531"/>
              <a:gd name="connsiteX1" fmla="*/ 2126688 w 2126688"/>
              <a:gd name="connsiteY1" fmla="*/ 0 h 531531"/>
              <a:gd name="connsiteX2" fmla="*/ 2126688 w 2126688"/>
              <a:gd name="connsiteY2" fmla="*/ 531531 h 531531"/>
              <a:gd name="connsiteX3" fmla="*/ 227396 w 2126688"/>
              <a:gd name="connsiteY3" fmla="*/ 531531 h 531531"/>
            </a:gdLst>
            <a:ahLst/>
            <a:cxnLst>
              <a:cxn ang="0">
                <a:pos x="connsiteX0" y="connsiteY0"/>
              </a:cxn>
              <a:cxn ang="0">
                <a:pos x="connsiteX1" y="connsiteY1"/>
              </a:cxn>
              <a:cxn ang="0">
                <a:pos x="connsiteX2" y="connsiteY2"/>
              </a:cxn>
              <a:cxn ang="0">
                <a:pos x="connsiteX3" y="connsiteY3"/>
              </a:cxn>
            </a:cxnLst>
            <a:rect l="l" t="t" r="r" b="b"/>
            <a:pathLst>
              <a:path w="2126688" h="531531">
                <a:moveTo>
                  <a:pt x="0" y="0"/>
                </a:moveTo>
                <a:lnTo>
                  <a:pt x="2126688" y="0"/>
                </a:lnTo>
                <a:lnTo>
                  <a:pt x="2126688" y="531531"/>
                </a:lnTo>
                <a:lnTo>
                  <a:pt x="227396" y="531531"/>
                </a:lnTo>
                <a:close/>
              </a:path>
            </a:pathLst>
          </a:custGeom>
          <a:solidFill>
            <a:schemeClr val="accent1">
              <a:lumMod val="40000"/>
              <a:lumOff val="60000"/>
            </a:schemeClr>
          </a:solidFill>
        </p:spPr>
        <p:txBody>
          <a:bodyPr rot="0" spcFirstLastPara="0" vertOverflow="overflow" horzOverflow="overflow" vert="horz" wrap="square" lIns="90000" tIns="46800" rIns="90000" bIns="46800" numCol="1" spcCol="0" rtlCol="0" fromWordArt="0" anchor="ctr" anchorCtr="0" forceAA="0" compatLnSpc="1">
            <a:normAutofit/>
          </a:bodyPr>
          <a:lstStyle/>
          <a:p>
            <a:pPr algn="r">
              <a:lnSpc>
                <a:spcPct val="120000"/>
              </a:lnSpc>
            </a:pPr>
            <a:r>
              <a:rPr lang="en-US" altLang="zh-CN" dirty="0" err="1">
                <a:solidFill>
                  <a:schemeClr val="bg1"/>
                </a:solidFill>
                <a:latin typeface="+mj-lt"/>
                <a:ea typeface="+mj-ea"/>
                <a:cs typeface="+mj-cs"/>
                <a:sym typeface="+mn-lt"/>
              </a:rPr>
              <a:t>PART   2</a:t>
            </a:r>
          </a:p>
        </p:txBody>
      </p:sp>
      <p:cxnSp>
        <p:nvCxnSpPr>
          <p:cNvPr id="12" name="直接连接符 11"/>
          <p:cNvCxnSpPr/>
          <p:nvPr>
            <p:custDataLst>
              <p:tags r:id="rId3"/>
            </p:custDataLst>
          </p:nvPr>
        </p:nvCxnSpPr>
        <p:spPr>
          <a:xfrm>
            <a:off x="4699757" y="4063675"/>
            <a:ext cx="4932000"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custDataLst>
              <p:tags r:id="rId4"/>
            </p:custDataLst>
          </p:nvPr>
        </p:nvPicPr>
        <p:blipFill>
          <a:blip r:embed="rId8"/>
          <a:srcRect l="50449"/>
          <a:stretch>
            <a:fillRect/>
          </a:stretch>
        </p:blipFill>
        <p:spPr>
          <a:xfrm>
            <a:off x="2637458" y="970032"/>
            <a:ext cx="75850" cy="3600000"/>
          </a:xfrm>
          <a:custGeom>
            <a:avLst/>
            <a:gdLst>
              <a:gd name="connsiteX0" fmla="*/ 0 w 4806245"/>
              <a:gd name="connsiteY0" fmla="*/ 0 h 9705673"/>
              <a:gd name="connsiteX1" fmla="*/ 4806245 w 4806245"/>
              <a:gd name="connsiteY1" fmla="*/ 0 h 9705673"/>
              <a:gd name="connsiteX2" fmla="*/ 4806245 w 4806245"/>
              <a:gd name="connsiteY2" fmla="*/ 9705673 h 9705673"/>
              <a:gd name="connsiteX3" fmla="*/ 0 w 4806245"/>
              <a:gd name="connsiteY3" fmla="*/ 9705673 h 9705673"/>
            </a:gdLst>
            <a:ahLst/>
            <a:cxnLst>
              <a:cxn ang="0">
                <a:pos x="connsiteX0" y="connsiteY0"/>
              </a:cxn>
              <a:cxn ang="0">
                <a:pos x="connsiteX1" y="connsiteY1"/>
              </a:cxn>
              <a:cxn ang="0">
                <a:pos x="connsiteX2" y="connsiteY2"/>
              </a:cxn>
              <a:cxn ang="0">
                <a:pos x="connsiteX3" y="connsiteY3"/>
              </a:cxn>
            </a:cxnLst>
            <a:rect l="l" t="t" r="r" b="b"/>
            <a:pathLst>
              <a:path w="4806245" h="9705673">
                <a:moveTo>
                  <a:pt x="0" y="0"/>
                </a:moveTo>
                <a:lnTo>
                  <a:pt x="4806245" y="0"/>
                </a:lnTo>
                <a:lnTo>
                  <a:pt x="4806245" y="9705673"/>
                </a:lnTo>
                <a:lnTo>
                  <a:pt x="0" y="9705673"/>
                </a:lnTo>
                <a:close/>
              </a:path>
            </a:pathLst>
          </a:custGeom>
        </p:spPr>
      </p:pic>
      <p:sp>
        <p:nvSpPr>
          <p:cNvPr id="4" name="文本框 3"/>
          <p:cNvSpPr txBox="1"/>
          <p:nvPr>
            <p:custDataLst>
              <p:tags r:id="rId5"/>
            </p:custDataLst>
          </p:nvPr>
        </p:nvSpPr>
        <p:spPr>
          <a:xfrm>
            <a:off x="4699635" y="3202940"/>
            <a:ext cx="6123305" cy="452120"/>
          </a:xfrm>
          <a:prstGeom prst="rect">
            <a:avLst/>
          </a:prstGeom>
        </p:spPr>
        <p:txBody>
          <a:bodyPr vert="horz" wrap="square" lIns="90000" tIns="46800" rIns="90000" bIns="46800" anchor="ctr" anchorCtr="0">
            <a:noAutofit/>
          </a:bodyPr>
          <a:lstStyle>
            <a:defPPr>
              <a:defRPr lang="zh-CN"/>
            </a:defPPr>
            <a:lvl1pPr>
              <a:lnSpc>
                <a:spcPct val="130000"/>
              </a:lnSpc>
              <a:defRPr kern="0"/>
            </a:lvl1pPr>
          </a:lstStyle>
          <a:p>
            <a:r>
              <a:rPr lang="zh-CN" altLang="en-US" sz="4800">
                <a:sym typeface="+mn-lt"/>
              </a:rPr>
              <a:t>热点话题发现过程</a:t>
            </a:r>
            <a:endParaRPr lang="zh-CN" altLang="en-US" sz="4800" dirty="0">
              <a:solidFill>
                <a:schemeClr val="tx1"/>
              </a:solidFill>
              <a:latin typeface="+mn-lt"/>
              <a:ea typeface="+mn-ea"/>
              <a:cs typeface="+mn-cs"/>
              <a:sym typeface="+mn-lt"/>
            </a:endParaRPr>
          </a:p>
        </p:txBody>
      </p:sp>
    </p:spTree>
    <p:custDataLst>
      <p:tags r:id="rId1"/>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afterEffect">
                                  <p:stCondLst>
                                    <p:cond delay="0"/>
                                  </p:stCondLst>
                                  <p:childTnLst>
                                    <p:animRot by="21600000">
                                      <p:cBhvr>
                                        <p:cTn id="6" dur="1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91440" tIns="45720" rIns="91440" bIns="45720" rtlCol="0" anchor="ctr">
            <a:normAutofit/>
          </a:bodyPr>
          <a:lstStyle/>
          <a:p>
            <a:r>
              <a:rPr lang="zh-CN" altLang="en-US" dirty="0">
                <a:solidFill>
                  <a:schemeClr val="accent1"/>
                </a:solidFill>
                <a:effectLst>
                  <a:outerShdw blurRad="38100" dist="25400" dir="5400000" algn="ctr" rotWithShape="0">
                    <a:srgbClr val="6E747A">
                      <a:alpha val="43000"/>
                    </a:srgbClr>
                  </a:outerShdw>
                </a:effectLst>
                <a:sym typeface="+mn-lt"/>
              </a:rPr>
              <a:t>热点话题发现模型</a:t>
            </a:r>
          </a:p>
        </p:txBody>
      </p:sp>
      <p:sp>
        <p:nvSpPr>
          <p:cNvPr id="3" name="内容占位符 2"/>
          <p:cNvSpPr>
            <a:spLocks noGrp="1"/>
          </p:cNvSpPr>
          <p:nvPr>
            <p:ph idx="1"/>
            <p:custDataLst>
              <p:tags r:id="rId3"/>
            </p:custDataLst>
          </p:nvPr>
        </p:nvSpPr>
        <p:spPr>
          <a:xfrm>
            <a:off x="838200" y="1691005"/>
            <a:ext cx="10515600" cy="932180"/>
          </a:xfrm>
        </p:spPr>
        <p:txBody>
          <a:bodyPr>
            <a:normAutofit/>
          </a:bodyPr>
          <a:lstStyle/>
          <a:p>
            <a:pPr algn="just">
              <a:spcBef>
                <a:spcPts val="0"/>
              </a:spcBef>
            </a:pPr>
            <a:r>
              <a:rPr lang="zh-CN" altLang="en-US" sz="2000" dirty="0">
                <a:sym typeface="+mn-lt"/>
              </a:rPr>
              <a:t>基于TF</a:t>
            </a:r>
            <a:r>
              <a:rPr lang="en-US" altLang="zh-CN" sz="2000" dirty="0">
                <a:sym typeface="+mn-lt"/>
              </a:rPr>
              <a:t>--</a:t>
            </a:r>
            <a:r>
              <a:rPr lang="zh-CN" altLang="en-US" sz="2000" dirty="0">
                <a:sym typeface="+mn-lt"/>
              </a:rPr>
              <a:t>PDF的媒体关注度模型（</a:t>
            </a:r>
            <a:r>
              <a:rPr lang="en-US" altLang="zh-CN" sz="2000" dirty="0">
                <a:sym typeface="+mn-lt"/>
              </a:rPr>
              <a:t>TMA</a:t>
            </a:r>
            <a:r>
              <a:rPr lang="zh-CN" altLang="en-US" sz="2000" dirty="0">
                <a:sym typeface="+mn-lt"/>
              </a:rPr>
              <a:t>）</a:t>
            </a:r>
          </a:p>
          <a:p>
            <a:pPr algn="just">
              <a:spcBef>
                <a:spcPts val="0"/>
              </a:spcBef>
            </a:pPr>
            <a:r>
              <a:rPr lang="zh-CN" altLang="en-US" sz="2000" dirty="0">
                <a:sym typeface="+mn-lt"/>
              </a:rPr>
              <a:t>基于用户浏览行为的用户关注度模型 </a:t>
            </a:r>
            <a:r>
              <a:rPr lang="en-US" altLang="zh-CN" sz="2000" dirty="0">
                <a:sym typeface="+mn-lt"/>
              </a:rPr>
              <a:t>(TUA)</a:t>
            </a:r>
            <a:endParaRPr lang="zh-CN" altLang="en-US" sz="2000" dirty="0">
              <a:sym typeface="+mn-lt"/>
            </a:endParaRPr>
          </a:p>
          <a:p>
            <a:pPr algn="just">
              <a:spcBef>
                <a:spcPts val="0"/>
              </a:spcBef>
            </a:pPr>
            <a:endParaRPr lang="zh-CN" altLang="en-US" sz="2000" dirty="0">
              <a:sym typeface="+mn-lt"/>
            </a:endParaRPr>
          </a:p>
          <a:p>
            <a:pPr algn="just">
              <a:spcBef>
                <a:spcPts val="0"/>
              </a:spcBef>
            </a:pPr>
            <a:endParaRPr lang="zh-CN" altLang="en-US" sz="2000" dirty="0">
              <a:sym typeface="+mn-lt"/>
            </a:endParaRPr>
          </a:p>
        </p:txBody>
      </p:sp>
      <p:pic>
        <p:nvPicPr>
          <p:cNvPr id="4" name="图片 3"/>
          <p:cNvPicPr>
            <a:picLocks noChangeAspect="1"/>
          </p:cNvPicPr>
          <p:nvPr/>
        </p:nvPicPr>
        <p:blipFill>
          <a:blip r:embed="rId7"/>
          <a:stretch>
            <a:fillRect/>
          </a:stretch>
        </p:blipFill>
        <p:spPr>
          <a:xfrm>
            <a:off x="3388995" y="2623185"/>
            <a:ext cx="5058410" cy="2222500"/>
          </a:xfrm>
          <a:prstGeom prst="rect">
            <a:avLst/>
          </a:prstGeom>
        </p:spPr>
      </p:pic>
      <p:grpSp>
        <p:nvGrpSpPr>
          <p:cNvPr id="11" name="组合 10"/>
          <p:cNvGrpSpPr/>
          <p:nvPr/>
        </p:nvGrpSpPr>
        <p:grpSpPr>
          <a:xfrm>
            <a:off x="838200" y="4957445"/>
            <a:ext cx="10515600" cy="1391920"/>
            <a:chOff x="1320" y="7807"/>
            <a:chExt cx="16560" cy="2192"/>
          </a:xfrm>
        </p:grpSpPr>
        <p:sp>
          <p:nvSpPr>
            <p:cNvPr id="5" name="内容占位符 2"/>
            <p:cNvSpPr>
              <a:spLocks noGrp="1"/>
            </p:cNvSpPr>
            <p:nvPr>
              <p:custDataLst>
                <p:tags r:id="rId4"/>
              </p:custDataLst>
            </p:nvPr>
          </p:nvSpPr>
          <p:spPr>
            <a:xfrm>
              <a:off x="1320" y="7807"/>
              <a:ext cx="16560" cy="123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pPr>
              <a:r>
                <a:rPr lang="zh-CN" altLang="en-US" sz="2000" dirty="0">
                  <a:sym typeface="+mn-lt"/>
                </a:rPr>
                <a:t>新闻热点话题发现复合关注度模型</a:t>
              </a:r>
            </a:p>
            <a:p>
              <a:pPr algn="just">
                <a:spcBef>
                  <a:spcPts val="0"/>
                </a:spcBef>
              </a:pPr>
              <a:endParaRPr lang="zh-CN" altLang="en-US" sz="2000" dirty="0">
                <a:sym typeface="+mn-lt"/>
              </a:endParaRPr>
            </a:p>
          </p:txBody>
        </p:sp>
        <p:pic>
          <p:nvPicPr>
            <p:cNvPr id="7" name="图片 6"/>
            <p:cNvPicPr>
              <a:picLocks noChangeAspect="1"/>
            </p:cNvPicPr>
            <p:nvPr/>
          </p:nvPicPr>
          <p:blipFill>
            <a:blip r:embed="rId8"/>
            <a:stretch>
              <a:fillRect/>
            </a:stretch>
          </p:blipFill>
          <p:spPr>
            <a:xfrm>
              <a:off x="5638" y="8845"/>
              <a:ext cx="7365" cy="1154"/>
            </a:xfrm>
            <a:prstGeom prst="rect">
              <a:avLst/>
            </a:prstGeom>
          </p:spPr>
        </p:pic>
      </p:grpSp>
      <p:grpSp>
        <p:nvGrpSpPr>
          <p:cNvPr id="10" name="组合 9"/>
          <p:cNvGrpSpPr/>
          <p:nvPr/>
        </p:nvGrpSpPr>
        <p:grpSpPr>
          <a:xfrm>
            <a:off x="554355" y="2997200"/>
            <a:ext cx="2095500" cy="1473835"/>
            <a:chOff x="948" y="4724"/>
            <a:chExt cx="3300" cy="2321"/>
          </a:xfrm>
        </p:grpSpPr>
        <p:sp>
          <p:nvSpPr>
            <p:cNvPr id="8" name="线形标注 1 7"/>
            <p:cNvSpPr/>
            <p:nvPr/>
          </p:nvSpPr>
          <p:spPr>
            <a:xfrm>
              <a:off x="948" y="4724"/>
              <a:ext cx="3300" cy="1022"/>
            </a:xfrm>
            <a:prstGeom prst="borderCallout1">
              <a:avLst>
                <a:gd name="adj1" fmla="val 47945"/>
                <a:gd name="adj2" fmla="val 100000"/>
                <a:gd name="adj3" fmla="val 94129"/>
                <a:gd name="adj4" fmla="val 1454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t>话题T被阅读次</a:t>
              </a:r>
            </a:p>
            <a:p>
              <a:pPr algn="ctr"/>
              <a:r>
                <a:rPr lang="zh-CN" altLang="en-US" b="1"/>
                <a:t>数所占比例</a:t>
              </a:r>
            </a:p>
          </p:txBody>
        </p:sp>
        <p:sp>
          <p:nvSpPr>
            <p:cNvPr id="9" name="线形标注 1 8"/>
            <p:cNvSpPr/>
            <p:nvPr/>
          </p:nvSpPr>
          <p:spPr>
            <a:xfrm>
              <a:off x="948" y="6023"/>
              <a:ext cx="3300" cy="1022"/>
            </a:xfrm>
            <a:prstGeom prst="borderCallout1">
              <a:avLst>
                <a:gd name="adj1" fmla="val 47945"/>
                <a:gd name="adj2" fmla="val 100000"/>
                <a:gd name="adj3" fmla="val 94129"/>
                <a:gd name="adj4" fmla="val 1454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t>话题T被评论次</a:t>
              </a:r>
            </a:p>
            <a:p>
              <a:pPr algn="ctr"/>
              <a:r>
                <a:rPr lang="zh-CN" altLang="en-US" b="1"/>
                <a:t>数所占比例</a:t>
              </a:r>
            </a:p>
          </p:txBody>
        </p:sp>
      </p:grpSp>
    </p:spTree>
    <p:custDataLst>
      <p:tags r:id="rId1"/>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500"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5"/>
          <a:stretch>
            <a:fillRect/>
          </a:stretch>
        </p:blipFill>
        <p:spPr>
          <a:xfrm>
            <a:off x="2608580" y="111760"/>
            <a:ext cx="7941945" cy="6802120"/>
          </a:xfrm>
          <a:prstGeom prst="rect">
            <a:avLst/>
          </a:prstGeom>
        </p:spPr>
      </p:pic>
      <p:sp>
        <p:nvSpPr>
          <p:cNvPr id="2" name="标题 1"/>
          <p:cNvSpPr>
            <a:spLocks noGrp="1"/>
          </p:cNvSpPr>
          <p:nvPr>
            <p:ph type="title"/>
            <p:custDataLst>
              <p:tags r:id="rId2"/>
            </p:custDataLst>
          </p:nvPr>
        </p:nvSpPr>
        <p:spPr>
          <a:xfrm>
            <a:off x="838200" y="111125"/>
            <a:ext cx="10515600" cy="724535"/>
          </a:xfrm>
        </p:spPr>
        <p:txBody>
          <a:bodyPr vert="horz" wrap="square" lIns="91440" tIns="45720" rIns="91440" bIns="45720" rtlCol="0" anchor="ctr">
            <a:normAutofit/>
          </a:bodyPr>
          <a:lstStyle/>
          <a:p>
            <a:r>
              <a:rPr lang="zh-CN" altLang="en-US" sz="2800" b="1" dirty="0">
                <a:solidFill>
                  <a:schemeClr val="accent1"/>
                </a:solidFill>
                <a:effectLst>
                  <a:outerShdw blurRad="38100" dist="25400" dir="5400000" algn="ctr" rotWithShape="0">
                    <a:srgbClr val="6E747A">
                      <a:alpha val="43000"/>
                    </a:srgbClr>
                  </a:outerShdw>
                </a:effectLst>
                <a:sym typeface="+mn-lt"/>
              </a:rPr>
              <a:t>热点话题发现流程图</a:t>
            </a:r>
          </a:p>
        </p:txBody>
      </p:sp>
    </p:spTree>
    <p:custDataLst>
      <p:tags r:id="rId1"/>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custDataLst>
              <p:tags r:id="rId2"/>
            </p:custDataLst>
          </p:nvPr>
        </p:nvSpPr>
        <p:spPr>
          <a:xfrm rot="1389710">
            <a:off x="2444879" y="2889746"/>
            <a:ext cx="2126688" cy="531531"/>
          </a:xfrm>
          <a:custGeom>
            <a:avLst/>
            <a:gdLst>
              <a:gd name="connsiteX0" fmla="*/ 0 w 2126688"/>
              <a:gd name="connsiteY0" fmla="*/ 0 h 531531"/>
              <a:gd name="connsiteX1" fmla="*/ 2126688 w 2126688"/>
              <a:gd name="connsiteY1" fmla="*/ 0 h 531531"/>
              <a:gd name="connsiteX2" fmla="*/ 2126688 w 2126688"/>
              <a:gd name="connsiteY2" fmla="*/ 531531 h 531531"/>
              <a:gd name="connsiteX3" fmla="*/ 227396 w 2126688"/>
              <a:gd name="connsiteY3" fmla="*/ 531531 h 531531"/>
            </a:gdLst>
            <a:ahLst/>
            <a:cxnLst>
              <a:cxn ang="0">
                <a:pos x="connsiteX0" y="connsiteY0"/>
              </a:cxn>
              <a:cxn ang="0">
                <a:pos x="connsiteX1" y="connsiteY1"/>
              </a:cxn>
              <a:cxn ang="0">
                <a:pos x="connsiteX2" y="connsiteY2"/>
              </a:cxn>
              <a:cxn ang="0">
                <a:pos x="connsiteX3" y="connsiteY3"/>
              </a:cxn>
            </a:cxnLst>
            <a:rect l="l" t="t" r="r" b="b"/>
            <a:pathLst>
              <a:path w="2126688" h="531531">
                <a:moveTo>
                  <a:pt x="0" y="0"/>
                </a:moveTo>
                <a:lnTo>
                  <a:pt x="2126688" y="0"/>
                </a:lnTo>
                <a:lnTo>
                  <a:pt x="2126688" y="531531"/>
                </a:lnTo>
                <a:lnTo>
                  <a:pt x="227396" y="531531"/>
                </a:lnTo>
                <a:close/>
              </a:path>
            </a:pathLst>
          </a:custGeom>
          <a:solidFill>
            <a:schemeClr val="accent1">
              <a:lumMod val="40000"/>
              <a:lumOff val="60000"/>
            </a:schemeClr>
          </a:solidFill>
        </p:spPr>
        <p:txBody>
          <a:bodyPr rot="0" spcFirstLastPara="0" vertOverflow="overflow" horzOverflow="overflow" vert="horz" wrap="square" lIns="90000" tIns="46800" rIns="90000" bIns="46800" numCol="1" spcCol="0" rtlCol="0" fromWordArt="0" anchor="ctr" anchorCtr="0" forceAA="0" compatLnSpc="1">
            <a:normAutofit/>
          </a:bodyPr>
          <a:lstStyle/>
          <a:p>
            <a:pPr algn="r">
              <a:lnSpc>
                <a:spcPct val="120000"/>
              </a:lnSpc>
            </a:pPr>
            <a:r>
              <a:rPr lang="en-US" altLang="zh-CN" dirty="0" err="1">
                <a:solidFill>
                  <a:schemeClr val="bg1"/>
                </a:solidFill>
                <a:latin typeface="+mj-lt"/>
                <a:ea typeface="+mj-ea"/>
                <a:cs typeface="+mj-cs"/>
                <a:sym typeface="+mn-lt"/>
              </a:rPr>
              <a:t>PART   3</a:t>
            </a:r>
          </a:p>
        </p:txBody>
      </p:sp>
      <p:cxnSp>
        <p:nvCxnSpPr>
          <p:cNvPr id="12" name="直接连接符 11"/>
          <p:cNvCxnSpPr/>
          <p:nvPr>
            <p:custDataLst>
              <p:tags r:id="rId3"/>
            </p:custDataLst>
          </p:nvPr>
        </p:nvCxnSpPr>
        <p:spPr>
          <a:xfrm>
            <a:off x="4699757" y="4063675"/>
            <a:ext cx="4932000"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custDataLst>
              <p:tags r:id="rId4"/>
            </p:custDataLst>
          </p:nvPr>
        </p:nvPicPr>
        <p:blipFill>
          <a:blip r:embed="rId8"/>
          <a:srcRect l="50449"/>
          <a:stretch>
            <a:fillRect/>
          </a:stretch>
        </p:blipFill>
        <p:spPr>
          <a:xfrm>
            <a:off x="2637458" y="970032"/>
            <a:ext cx="75850" cy="3600000"/>
          </a:xfrm>
          <a:custGeom>
            <a:avLst/>
            <a:gdLst>
              <a:gd name="connsiteX0" fmla="*/ 0 w 4806245"/>
              <a:gd name="connsiteY0" fmla="*/ 0 h 9705673"/>
              <a:gd name="connsiteX1" fmla="*/ 4806245 w 4806245"/>
              <a:gd name="connsiteY1" fmla="*/ 0 h 9705673"/>
              <a:gd name="connsiteX2" fmla="*/ 4806245 w 4806245"/>
              <a:gd name="connsiteY2" fmla="*/ 9705673 h 9705673"/>
              <a:gd name="connsiteX3" fmla="*/ 0 w 4806245"/>
              <a:gd name="connsiteY3" fmla="*/ 9705673 h 9705673"/>
            </a:gdLst>
            <a:ahLst/>
            <a:cxnLst>
              <a:cxn ang="0">
                <a:pos x="connsiteX0" y="connsiteY0"/>
              </a:cxn>
              <a:cxn ang="0">
                <a:pos x="connsiteX1" y="connsiteY1"/>
              </a:cxn>
              <a:cxn ang="0">
                <a:pos x="connsiteX2" y="connsiteY2"/>
              </a:cxn>
              <a:cxn ang="0">
                <a:pos x="connsiteX3" y="connsiteY3"/>
              </a:cxn>
            </a:cxnLst>
            <a:rect l="l" t="t" r="r" b="b"/>
            <a:pathLst>
              <a:path w="4806245" h="9705673">
                <a:moveTo>
                  <a:pt x="0" y="0"/>
                </a:moveTo>
                <a:lnTo>
                  <a:pt x="4806245" y="0"/>
                </a:lnTo>
                <a:lnTo>
                  <a:pt x="4806245" y="9705673"/>
                </a:lnTo>
                <a:lnTo>
                  <a:pt x="0" y="9705673"/>
                </a:lnTo>
                <a:close/>
              </a:path>
            </a:pathLst>
          </a:custGeom>
        </p:spPr>
      </p:pic>
      <p:sp>
        <p:nvSpPr>
          <p:cNvPr id="4" name="文本框 3"/>
          <p:cNvSpPr txBox="1"/>
          <p:nvPr>
            <p:custDataLst>
              <p:tags r:id="rId5"/>
            </p:custDataLst>
          </p:nvPr>
        </p:nvSpPr>
        <p:spPr>
          <a:xfrm>
            <a:off x="4699635" y="3202940"/>
            <a:ext cx="6123305" cy="452120"/>
          </a:xfrm>
          <a:prstGeom prst="rect">
            <a:avLst/>
          </a:prstGeom>
        </p:spPr>
        <p:txBody>
          <a:bodyPr vert="horz" wrap="square" lIns="90000" tIns="46800" rIns="90000" bIns="46800" anchor="ctr" anchorCtr="0">
            <a:noAutofit/>
          </a:bodyPr>
          <a:lstStyle>
            <a:defPPr>
              <a:defRPr lang="zh-CN"/>
            </a:defPPr>
            <a:lvl1pPr>
              <a:lnSpc>
                <a:spcPct val="130000"/>
              </a:lnSpc>
              <a:defRPr kern="0"/>
            </a:lvl1pPr>
          </a:lstStyle>
          <a:p>
            <a:r>
              <a:rPr lang="zh-CN" altLang="en-US" sz="4800">
                <a:sym typeface="+mn-lt"/>
              </a:rPr>
              <a:t>热点话题演化过程</a:t>
            </a:r>
            <a:endParaRPr lang="zh-CN" altLang="en-US" sz="4800" dirty="0">
              <a:solidFill>
                <a:schemeClr val="tx1"/>
              </a:solidFill>
              <a:latin typeface="+mn-lt"/>
              <a:ea typeface="+mn-ea"/>
              <a:cs typeface="+mn-cs"/>
              <a:sym typeface="+mn-lt"/>
            </a:endParaRPr>
          </a:p>
        </p:txBody>
      </p:sp>
    </p:spTree>
    <p:custDataLst>
      <p:tags r:id="rId1"/>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afterEffect">
                                  <p:stCondLst>
                                    <p:cond delay="0"/>
                                  </p:stCondLst>
                                  <p:childTnLst>
                                    <p:animRot by="21600000">
                                      <p:cBhvr>
                                        <p:cTn id="6" dur="1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46355" y="38100"/>
            <a:ext cx="3430270" cy="6782435"/>
          </a:xfrm>
          <a:prstGeom prst="rect">
            <a:avLst/>
          </a:prstGeom>
        </p:spPr>
      </p:pic>
      <p:sp>
        <p:nvSpPr>
          <p:cNvPr id="5" name="右箭头 4"/>
          <p:cNvSpPr/>
          <p:nvPr/>
        </p:nvSpPr>
        <p:spPr>
          <a:xfrm>
            <a:off x="3476625" y="3693795"/>
            <a:ext cx="1166495" cy="620395"/>
          </a:xfrm>
          <a:prstGeom prst="right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右箭头 6"/>
          <p:cNvSpPr/>
          <p:nvPr/>
        </p:nvSpPr>
        <p:spPr>
          <a:xfrm>
            <a:off x="8171180" y="3806190"/>
            <a:ext cx="1041400" cy="620395"/>
          </a:xfrm>
          <a:prstGeom prst="right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4643120" y="38735"/>
            <a:ext cx="7505065" cy="6781800"/>
            <a:chOff x="7312" y="61"/>
            <a:chExt cx="11819" cy="10680"/>
          </a:xfrm>
        </p:grpSpPr>
        <p:pic>
          <p:nvPicPr>
            <p:cNvPr id="4" name="图片 3"/>
            <p:cNvPicPr>
              <a:picLocks noChangeAspect="1"/>
            </p:cNvPicPr>
            <p:nvPr/>
          </p:nvPicPr>
          <p:blipFill>
            <a:blip r:embed="rId4"/>
            <a:stretch>
              <a:fillRect/>
            </a:stretch>
          </p:blipFill>
          <p:spPr>
            <a:xfrm>
              <a:off x="14291" y="61"/>
              <a:ext cx="4840" cy="10680"/>
            </a:xfrm>
            <a:prstGeom prst="rect">
              <a:avLst/>
            </a:prstGeom>
          </p:spPr>
        </p:pic>
        <p:sp>
          <p:nvSpPr>
            <p:cNvPr id="10" name="任意多边形 9"/>
            <p:cNvSpPr/>
            <p:nvPr/>
          </p:nvSpPr>
          <p:spPr>
            <a:xfrm>
              <a:off x="14291" y="2544"/>
              <a:ext cx="2834" cy="1129"/>
            </a:xfrm>
            <a:custGeom>
              <a:avLst/>
              <a:gdLst>
                <a:gd name="connisteX0" fmla="*/ 1482866 w 1799614"/>
                <a:gd name="connsiteY0" fmla="*/ 213630 h 716692"/>
                <a:gd name="connisteX1" fmla="*/ 1393966 w 1799614"/>
                <a:gd name="connsiteY1" fmla="*/ 169180 h 716692"/>
                <a:gd name="connisteX2" fmla="*/ 1320306 w 1799614"/>
                <a:gd name="connsiteY2" fmla="*/ 139970 h 716692"/>
                <a:gd name="connisteX3" fmla="*/ 1246646 w 1799614"/>
                <a:gd name="connsiteY3" fmla="*/ 139970 h 716692"/>
                <a:gd name="connisteX4" fmla="*/ 1172986 w 1799614"/>
                <a:gd name="connsiteY4" fmla="*/ 125365 h 716692"/>
                <a:gd name="connisteX5" fmla="*/ 1084086 w 1799614"/>
                <a:gd name="connsiteY5" fmla="*/ 154575 h 716692"/>
                <a:gd name="connisteX6" fmla="*/ 1010426 w 1799614"/>
                <a:gd name="connsiteY6" fmla="*/ 169180 h 716692"/>
                <a:gd name="connisteX7" fmla="*/ 877711 w 1799614"/>
                <a:gd name="connsiteY7" fmla="*/ 199025 h 716692"/>
                <a:gd name="connisteX8" fmla="*/ 804051 w 1799614"/>
                <a:gd name="connsiteY8" fmla="*/ 228235 h 716692"/>
                <a:gd name="connisteX9" fmla="*/ 729756 w 1799614"/>
                <a:gd name="connsiteY9" fmla="*/ 228235 h 716692"/>
                <a:gd name="connisteX10" fmla="*/ 656096 w 1799614"/>
                <a:gd name="connsiteY10" fmla="*/ 242840 h 716692"/>
                <a:gd name="connisteX11" fmla="*/ 582436 w 1799614"/>
                <a:gd name="connsiteY11" fmla="*/ 258080 h 716692"/>
                <a:gd name="connisteX12" fmla="*/ 508776 w 1799614"/>
                <a:gd name="connsiteY12" fmla="*/ 272685 h 716692"/>
                <a:gd name="connisteX13" fmla="*/ 434481 w 1799614"/>
                <a:gd name="connsiteY13" fmla="*/ 287290 h 716692"/>
                <a:gd name="connisteX14" fmla="*/ 360821 w 1799614"/>
                <a:gd name="connsiteY14" fmla="*/ 301895 h 716692"/>
                <a:gd name="connisteX15" fmla="*/ 287161 w 1799614"/>
                <a:gd name="connsiteY15" fmla="*/ 317135 h 716692"/>
                <a:gd name="connisteX16" fmla="*/ 228106 w 1799614"/>
                <a:gd name="connsiteY16" fmla="*/ 405400 h 716692"/>
                <a:gd name="connisteX17" fmla="*/ 154446 w 1799614"/>
                <a:gd name="connsiteY17" fmla="*/ 405400 h 716692"/>
                <a:gd name="connisteX18" fmla="*/ 80786 w 1799614"/>
                <a:gd name="connsiteY18" fmla="*/ 405400 h 716692"/>
                <a:gd name="connisteX19" fmla="*/ 6491 w 1799614"/>
                <a:gd name="connsiteY19" fmla="*/ 405400 h 716692"/>
                <a:gd name="connisteX20" fmla="*/ 6491 w 1799614"/>
                <a:gd name="connsiteY20" fmla="*/ 479060 h 716692"/>
                <a:gd name="connisteX21" fmla="*/ 6491 w 1799614"/>
                <a:gd name="connsiteY21" fmla="*/ 567960 h 716692"/>
                <a:gd name="connisteX22" fmla="*/ 36336 w 1799614"/>
                <a:gd name="connsiteY22" fmla="*/ 641620 h 716692"/>
                <a:gd name="connisteX23" fmla="*/ 109996 w 1799614"/>
                <a:gd name="connsiteY23" fmla="*/ 700675 h 716692"/>
                <a:gd name="connisteX24" fmla="*/ 183656 w 1799614"/>
                <a:gd name="connsiteY24" fmla="*/ 715280 h 716692"/>
                <a:gd name="connisteX25" fmla="*/ 257951 w 1799614"/>
                <a:gd name="connsiteY25" fmla="*/ 715280 h 716692"/>
                <a:gd name="connisteX26" fmla="*/ 331611 w 1799614"/>
                <a:gd name="connsiteY26" fmla="*/ 715280 h 716692"/>
                <a:gd name="connisteX27" fmla="*/ 405271 w 1799614"/>
                <a:gd name="connsiteY27" fmla="*/ 715280 h 716692"/>
                <a:gd name="connisteX28" fmla="*/ 493536 w 1799614"/>
                <a:gd name="connsiteY28" fmla="*/ 715280 h 716692"/>
                <a:gd name="connisteX29" fmla="*/ 567831 w 1799614"/>
                <a:gd name="connsiteY29" fmla="*/ 700675 h 716692"/>
                <a:gd name="connisteX30" fmla="*/ 641491 w 1799614"/>
                <a:gd name="connsiteY30" fmla="*/ 700675 h 716692"/>
                <a:gd name="connisteX31" fmla="*/ 744996 w 1799614"/>
                <a:gd name="connsiteY31" fmla="*/ 686070 h 716692"/>
                <a:gd name="connisteX32" fmla="*/ 818656 w 1799614"/>
                <a:gd name="connsiteY32" fmla="*/ 671465 h 716692"/>
                <a:gd name="connisteX33" fmla="*/ 892316 w 1799614"/>
                <a:gd name="connsiteY33" fmla="*/ 671465 h 716692"/>
                <a:gd name="connisteX34" fmla="*/ 981216 w 1799614"/>
                <a:gd name="connsiteY34" fmla="*/ 671465 h 716692"/>
                <a:gd name="connisteX35" fmla="*/ 1054876 w 1799614"/>
                <a:gd name="connsiteY35" fmla="*/ 671465 h 716692"/>
                <a:gd name="connisteX36" fmla="*/ 1128536 w 1799614"/>
                <a:gd name="connsiteY36" fmla="*/ 671465 h 716692"/>
                <a:gd name="connisteX37" fmla="*/ 1216801 w 1799614"/>
                <a:gd name="connsiteY37" fmla="*/ 656225 h 716692"/>
                <a:gd name="connisteX38" fmla="*/ 1291096 w 1799614"/>
                <a:gd name="connsiteY38" fmla="*/ 627015 h 716692"/>
                <a:gd name="connisteX39" fmla="*/ 1379361 w 1799614"/>
                <a:gd name="connsiteY39" fmla="*/ 627015 h 716692"/>
                <a:gd name="connisteX40" fmla="*/ 1453021 w 1799614"/>
                <a:gd name="connsiteY40" fmla="*/ 627015 h 716692"/>
                <a:gd name="connisteX41" fmla="*/ 1527316 w 1799614"/>
                <a:gd name="connsiteY41" fmla="*/ 627015 h 716692"/>
                <a:gd name="connisteX42" fmla="*/ 1630186 w 1799614"/>
                <a:gd name="connsiteY42" fmla="*/ 582565 h 716692"/>
                <a:gd name="connisteX43" fmla="*/ 1733691 w 1799614"/>
                <a:gd name="connsiteY43" fmla="*/ 523510 h 716692"/>
                <a:gd name="connisteX44" fmla="*/ 1792746 w 1799614"/>
                <a:gd name="connsiteY44" fmla="*/ 449850 h 716692"/>
                <a:gd name="connisteX45" fmla="*/ 1792746 w 1799614"/>
                <a:gd name="connsiteY45" fmla="*/ 376190 h 716692"/>
                <a:gd name="connisteX46" fmla="*/ 1762901 w 1799614"/>
                <a:gd name="connsiteY46" fmla="*/ 287290 h 716692"/>
                <a:gd name="connisteX47" fmla="*/ 1674636 w 1799614"/>
                <a:gd name="connsiteY47" fmla="*/ 213630 h 716692"/>
                <a:gd name="connisteX48" fmla="*/ 1600976 w 1799614"/>
                <a:gd name="connsiteY48" fmla="*/ 139970 h 716692"/>
                <a:gd name="connisteX49" fmla="*/ 1512076 w 1799614"/>
                <a:gd name="connsiteY49" fmla="*/ 80915 h 716692"/>
                <a:gd name="connisteX50" fmla="*/ 1423811 w 1799614"/>
                <a:gd name="connsiteY50" fmla="*/ 21860 h 716692"/>
                <a:gd name="connisteX51" fmla="*/ 1334911 w 1799614"/>
                <a:gd name="connsiteY51" fmla="*/ 21860 h 716692"/>
                <a:gd name="connisteX52" fmla="*/ 1261251 w 1799614"/>
                <a:gd name="connsiteY52" fmla="*/ 7255 h 716692"/>
                <a:gd name="connisteX53" fmla="*/ 1187591 w 1799614"/>
                <a:gd name="connsiteY53" fmla="*/ 7255 h 716692"/>
                <a:gd name="connisteX54" fmla="*/ 1098691 w 1799614"/>
                <a:gd name="connsiteY54" fmla="*/ 80915 h 716692"/>
                <a:gd name="connisteX55" fmla="*/ 1025031 w 1799614"/>
                <a:gd name="connsiteY55" fmla="*/ 125365 h 716692"/>
                <a:gd name="connisteX56" fmla="*/ 995821 w 1799614"/>
                <a:gd name="connsiteY56" fmla="*/ 199025 h 716692"/>
                <a:gd name="connisteX57" fmla="*/ 965976 w 1799614"/>
                <a:gd name="connsiteY57" fmla="*/ 272685 h 716692"/>
                <a:gd name="connisteX58" fmla="*/ 936766 w 1799614"/>
                <a:gd name="connsiteY58" fmla="*/ 346345 h 716692"/>
                <a:gd name="connisteX59" fmla="*/ 863106 w 1799614"/>
                <a:gd name="connsiteY59" fmla="*/ 405400 h 716692"/>
                <a:gd name="connisteX60" fmla="*/ 774206 w 1799614"/>
                <a:gd name="connsiteY60" fmla="*/ 435245 h 716692"/>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Lst>
              <a:rect l="l" t="t" r="r" b="b"/>
              <a:pathLst>
                <a:path w="1799614" h="716692">
                  <a:moveTo>
                    <a:pt x="1482866" y="213631"/>
                  </a:moveTo>
                  <a:cubicBezTo>
                    <a:pt x="1466356" y="205376"/>
                    <a:pt x="1426351" y="183786"/>
                    <a:pt x="1393966" y="169181"/>
                  </a:cubicBezTo>
                  <a:cubicBezTo>
                    <a:pt x="1361581" y="154576"/>
                    <a:pt x="1349516" y="145686"/>
                    <a:pt x="1320306" y="139971"/>
                  </a:cubicBezTo>
                  <a:cubicBezTo>
                    <a:pt x="1291096" y="134256"/>
                    <a:pt x="1275856" y="143146"/>
                    <a:pt x="1246646" y="139971"/>
                  </a:cubicBezTo>
                  <a:cubicBezTo>
                    <a:pt x="1217436" y="136796"/>
                    <a:pt x="1205371" y="122191"/>
                    <a:pt x="1172986" y="125366"/>
                  </a:cubicBezTo>
                  <a:cubicBezTo>
                    <a:pt x="1140601" y="128541"/>
                    <a:pt x="1116471" y="145686"/>
                    <a:pt x="1084086" y="154576"/>
                  </a:cubicBezTo>
                  <a:cubicBezTo>
                    <a:pt x="1051701" y="163466"/>
                    <a:pt x="1051701" y="160291"/>
                    <a:pt x="1010426" y="169181"/>
                  </a:cubicBezTo>
                  <a:cubicBezTo>
                    <a:pt x="969151" y="178071"/>
                    <a:pt x="918986" y="186961"/>
                    <a:pt x="877711" y="199026"/>
                  </a:cubicBezTo>
                  <a:cubicBezTo>
                    <a:pt x="836436" y="211091"/>
                    <a:pt x="833896" y="222521"/>
                    <a:pt x="804051" y="228236"/>
                  </a:cubicBezTo>
                  <a:cubicBezTo>
                    <a:pt x="774206" y="233951"/>
                    <a:pt x="759601" y="225061"/>
                    <a:pt x="729756" y="228236"/>
                  </a:cubicBezTo>
                  <a:cubicBezTo>
                    <a:pt x="699911" y="231411"/>
                    <a:pt x="685306" y="237126"/>
                    <a:pt x="656096" y="242841"/>
                  </a:cubicBezTo>
                  <a:cubicBezTo>
                    <a:pt x="626886" y="248556"/>
                    <a:pt x="611646" y="252366"/>
                    <a:pt x="582436" y="258081"/>
                  </a:cubicBezTo>
                  <a:cubicBezTo>
                    <a:pt x="553226" y="263796"/>
                    <a:pt x="538621" y="266971"/>
                    <a:pt x="508776" y="272686"/>
                  </a:cubicBezTo>
                  <a:cubicBezTo>
                    <a:pt x="478931" y="278401"/>
                    <a:pt x="464326" y="281576"/>
                    <a:pt x="434481" y="287291"/>
                  </a:cubicBezTo>
                  <a:cubicBezTo>
                    <a:pt x="404636" y="293006"/>
                    <a:pt x="390031" y="296181"/>
                    <a:pt x="360821" y="301896"/>
                  </a:cubicBezTo>
                  <a:cubicBezTo>
                    <a:pt x="331611" y="307611"/>
                    <a:pt x="313831" y="296181"/>
                    <a:pt x="287161" y="317136"/>
                  </a:cubicBezTo>
                  <a:cubicBezTo>
                    <a:pt x="260491" y="338091"/>
                    <a:pt x="254776" y="387621"/>
                    <a:pt x="228106" y="405401"/>
                  </a:cubicBezTo>
                  <a:cubicBezTo>
                    <a:pt x="201436" y="423181"/>
                    <a:pt x="183656" y="405401"/>
                    <a:pt x="154446" y="405401"/>
                  </a:cubicBezTo>
                  <a:cubicBezTo>
                    <a:pt x="125236" y="405401"/>
                    <a:pt x="110631" y="405401"/>
                    <a:pt x="80786" y="405401"/>
                  </a:cubicBezTo>
                  <a:cubicBezTo>
                    <a:pt x="50941" y="405401"/>
                    <a:pt x="21096" y="390796"/>
                    <a:pt x="6491" y="405401"/>
                  </a:cubicBezTo>
                  <a:cubicBezTo>
                    <a:pt x="-8114" y="420006"/>
                    <a:pt x="6491" y="446676"/>
                    <a:pt x="6491" y="479061"/>
                  </a:cubicBezTo>
                  <a:cubicBezTo>
                    <a:pt x="6491" y="511446"/>
                    <a:pt x="776" y="535576"/>
                    <a:pt x="6491" y="567961"/>
                  </a:cubicBezTo>
                  <a:cubicBezTo>
                    <a:pt x="12206" y="600346"/>
                    <a:pt x="15381" y="614951"/>
                    <a:pt x="36336" y="641621"/>
                  </a:cubicBezTo>
                  <a:cubicBezTo>
                    <a:pt x="57291" y="668291"/>
                    <a:pt x="80786" y="686071"/>
                    <a:pt x="109996" y="700676"/>
                  </a:cubicBezTo>
                  <a:cubicBezTo>
                    <a:pt x="139206" y="715281"/>
                    <a:pt x="153811" y="712106"/>
                    <a:pt x="183656" y="715281"/>
                  </a:cubicBezTo>
                  <a:cubicBezTo>
                    <a:pt x="213501" y="718456"/>
                    <a:pt x="228106" y="715281"/>
                    <a:pt x="257951" y="715281"/>
                  </a:cubicBezTo>
                  <a:cubicBezTo>
                    <a:pt x="287796" y="715281"/>
                    <a:pt x="302401" y="715281"/>
                    <a:pt x="331611" y="715281"/>
                  </a:cubicBezTo>
                  <a:cubicBezTo>
                    <a:pt x="360821" y="715281"/>
                    <a:pt x="372886" y="715281"/>
                    <a:pt x="405271" y="715281"/>
                  </a:cubicBezTo>
                  <a:cubicBezTo>
                    <a:pt x="437656" y="715281"/>
                    <a:pt x="461151" y="718456"/>
                    <a:pt x="493536" y="715281"/>
                  </a:cubicBezTo>
                  <a:cubicBezTo>
                    <a:pt x="525921" y="712106"/>
                    <a:pt x="537986" y="703851"/>
                    <a:pt x="567831" y="700676"/>
                  </a:cubicBezTo>
                  <a:cubicBezTo>
                    <a:pt x="597676" y="697501"/>
                    <a:pt x="605931" y="703851"/>
                    <a:pt x="641491" y="700676"/>
                  </a:cubicBezTo>
                  <a:cubicBezTo>
                    <a:pt x="677051" y="697501"/>
                    <a:pt x="709436" y="691786"/>
                    <a:pt x="744996" y="686071"/>
                  </a:cubicBezTo>
                  <a:cubicBezTo>
                    <a:pt x="780556" y="680356"/>
                    <a:pt x="789446" y="674641"/>
                    <a:pt x="818656" y="671466"/>
                  </a:cubicBezTo>
                  <a:cubicBezTo>
                    <a:pt x="847866" y="668291"/>
                    <a:pt x="859931" y="671466"/>
                    <a:pt x="892316" y="671466"/>
                  </a:cubicBezTo>
                  <a:cubicBezTo>
                    <a:pt x="924701" y="671466"/>
                    <a:pt x="948831" y="671466"/>
                    <a:pt x="981216" y="671466"/>
                  </a:cubicBezTo>
                  <a:cubicBezTo>
                    <a:pt x="1013601" y="671466"/>
                    <a:pt x="1025666" y="671466"/>
                    <a:pt x="1054876" y="671466"/>
                  </a:cubicBezTo>
                  <a:cubicBezTo>
                    <a:pt x="1084086" y="671466"/>
                    <a:pt x="1096151" y="674641"/>
                    <a:pt x="1128536" y="671466"/>
                  </a:cubicBezTo>
                  <a:cubicBezTo>
                    <a:pt x="1160921" y="668291"/>
                    <a:pt x="1184416" y="665116"/>
                    <a:pt x="1216801" y="656226"/>
                  </a:cubicBezTo>
                  <a:cubicBezTo>
                    <a:pt x="1249186" y="647336"/>
                    <a:pt x="1258711" y="632731"/>
                    <a:pt x="1291096" y="627016"/>
                  </a:cubicBezTo>
                  <a:cubicBezTo>
                    <a:pt x="1323481" y="621301"/>
                    <a:pt x="1346976" y="627016"/>
                    <a:pt x="1379361" y="627016"/>
                  </a:cubicBezTo>
                  <a:cubicBezTo>
                    <a:pt x="1411746" y="627016"/>
                    <a:pt x="1423176" y="627016"/>
                    <a:pt x="1453021" y="627016"/>
                  </a:cubicBezTo>
                  <a:cubicBezTo>
                    <a:pt x="1482866" y="627016"/>
                    <a:pt x="1491756" y="635906"/>
                    <a:pt x="1527316" y="627016"/>
                  </a:cubicBezTo>
                  <a:cubicBezTo>
                    <a:pt x="1562876" y="618126"/>
                    <a:pt x="1588911" y="603521"/>
                    <a:pt x="1630186" y="582566"/>
                  </a:cubicBezTo>
                  <a:cubicBezTo>
                    <a:pt x="1671461" y="561611"/>
                    <a:pt x="1701306" y="550181"/>
                    <a:pt x="1733691" y="523511"/>
                  </a:cubicBezTo>
                  <a:cubicBezTo>
                    <a:pt x="1766076" y="496841"/>
                    <a:pt x="1780681" y="479061"/>
                    <a:pt x="1792746" y="449851"/>
                  </a:cubicBezTo>
                  <a:cubicBezTo>
                    <a:pt x="1804811" y="420641"/>
                    <a:pt x="1798461" y="408576"/>
                    <a:pt x="1792746" y="376191"/>
                  </a:cubicBezTo>
                  <a:cubicBezTo>
                    <a:pt x="1787031" y="343806"/>
                    <a:pt x="1786396" y="319676"/>
                    <a:pt x="1762901" y="287291"/>
                  </a:cubicBezTo>
                  <a:cubicBezTo>
                    <a:pt x="1739406" y="254906"/>
                    <a:pt x="1707021" y="242841"/>
                    <a:pt x="1674636" y="213631"/>
                  </a:cubicBezTo>
                  <a:cubicBezTo>
                    <a:pt x="1642251" y="184421"/>
                    <a:pt x="1633361" y="166641"/>
                    <a:pt x="1600976" y="139971"/>
                  </a:cubicBezTo>
                  <a:cubicBezTo>
                    <a:pt x="1568591" y="113301"/>
                    <a:pt x="1547636" y="104411"/>
                    <a:pt x="1512076" y="80916"/>
                  </a:cubicBezTo>
                  <a:cubicBezTo>
                    <a:pt x="1476516" y="57421"/>
                    <a:pt x="1459371" y="33926"/>
                    <a:pt x="1423811" y="21861"/>
                  </a:cubicBezTo>
                  <a:cubicBezTo>
                    <a:pt x="1388251" y="9796"/>
                    <a:pt x="1367296" y="25036"/>
                    <a:pt x="1334911" y="21861"/>
                  </a:cubicBezTo>
                  <a:cubicBezTo>
                    <a:pt x="1302526" y="18686"/>
                    <a:pt x="1290461" y="10431"/>
                    <a:pt x="1261251" y="7256"/>
                  </a:cubicBezTo>
                  <a:cubicBezTo>
                    <a:pt x="1232041" y="4081"/>
                    <a:pt x="1219976" y="-7349"/>
                    <a:pt x="1187591" y="7256"/>
                  </a:cubicBezTo>
                  <a:cubicBezTo>
                    <a:pt x="1155206" y="21861"/>
                    <a:pt x="1131076" y="57421"/>
                    <a:pt x="1098691" y="80916"/>
                  </a:cubicBezTo>
                  <a:cubicBezTo>
                    <a:pt x="1066306" y="104411"/>
                    <a:pt x="1045351" y="101871"/>
                    <a:pt x="1025031" y="125366"/>
                  </a:cubicBezTo>
                  <a:cubicBezTo>
                    <a:pt x="1004711" y="148861"/>
                    <a:pt x="1007886" y="169816"/>
                    <a:pt x="995821" y="199026"/>
                  </a:cubicBezTo>
                  <a:cubicBezTo>
                    <a:pt x="983756" y="228236"/>
                    <a:pt x="978041" y="243476"/>
                    <a:pt x="965976" y="272686"/>
                  </a:cubicBezTo>
                  <a:cubicBezTo>
                    <a:pt x="953911" y="301896"/>
                    <a:pt x="957086" y="319676"/>
                    <a:pt x="936766" y="346346"/>
                  </a:cubicBezTo>
                  <a:cubicBezTo>
                    <a:pt x="916446" y="373016"/>
                    <a:pt x="895491" y="387621"/>
                    <a:pt x="863106" y="405401"/>
                  </a:cubicBezTo>
                  <a:cubicBezTo>
                    <a:pt x="830721" y="423181"/>
                    <a:pt x="790716" y="430166"/>
                    <a:pt x="774206" y="435246"/>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7312" y="204"/>
              <a:ext cx="5556" cy="10536"/>
              <a:chOff x="7312" y="204"/>
              <a:chExt cx="5556" cy="10536"/>
            </a:xfrm>
          </p:grpSpPr>
          <p:pic>
            <p:nvPicPr>
              <p:cNvPr id="6" name="图片 5"/>
              <p:cNvPicPr>
                <a:picLocks noChangeAspect="1"/>
              </p:cNvPicPr>
              <p:nvPr/>
            </p:nvPicPr>
            <p:blipFill>
              <a:blip r:embed="rId5"/>
              <a:stretch>
                <a:fillRect/>
              </a:stretch>
            </p:blipFill>
            <p:spPr>
              <a:xfrm>
                <a:off x="7312" y="204"/>
                <a:ext cx="5557" cy="10537"/>
              </a:xfrm>
              <a:prstGeom prst="rect">
                <a:avLst/>
              </a:prstGeom>
            </p:spPr>
          </p:pic>
          <p:sp>
            <p:nvSpPr>
              <p:cNvPr id="8" name="任意多边形 7"/>
              <p:cNvSpPr/>
              <p:nvPr/>
            </p:nvSpPr>
            <p:spPr>
              <a:xfrm>
                <a:off x="7534" y="5842"/>
                <a:ext cx="2834" cy="1129"/>
              </a:xfrm>
              <a:custGeom>
                <a:avLst/>
                <a:gdLst>
                  <a:gd name="connisteX0" fmla="*/ 1482866 w 1799614"/>
                  <a:gd name="connsiteY0" fmla="*/ 213630 h 716692"/>
                  <a:gd name="connisteX1" fmla="*/ 1393966 w 1799614"/>
                  <a:gd name="connsiteY1" fmla="*/ 169180 h 716692"/>
                  <a:gd name="connisteX2" fmla="*/ 1320306 w 1799614"/>
                  <a:gd name="connsiteY2" fmla="*/ 139970 h 716692"/>
                  <a:gd name="connisteX3" fmla="*/ 1246646 w 1799614"/>
                  <a:gd name="connsiteY3" fmla="*/ 139970 h 716692"/>
                  <a:gd name="connisteX4" fmla="*/ 1172986 w 1799614"/>
                  <a:gd name="connsiteY4" fmla="*/ 125365 h 716692"/>
                  <a:gd name="connisteX5" fmla="*/ 1084086 w 1799614"/>
                  <a:gd name="connsiteY5" fmla="*/ 154575 h 716692"/>
                  <a:gd name="connisteX6" fmla="*/ 1010426 w 1799614"/>
                  <a:gd name="connsiteY6" fmla="*/ 169180 h 716692"/>
                  <a:gd name="connisteX7" fmla="*/ 877711 w 1799614"/>
                  <a:gd name="connsiteY7" fmla="*/ 199025 h 716692"/>
                  <a:gd name="connisteX8" fmla="*/ 804051 w 1799614"/>
                  <a:gd name="connsiteY8" fmla="*/ 228235 h 716692"/>
                  <a:gd name="connisteX9" fmla="*/ 729756 w 1799614"/>
                  <a:gd name="connsiteY9" fmla="*/ 228235 h 716692"/>
                  <a:gd name="connisteX10" fmla="*/ 656096 w 1799614"/>
                  <a:gd name="connsiteY10" fmla="*/ 242840 h 716692"/>
                  <a:gd name="connisteX11" fmla="*/ 582436 w 1799614"/>
                  <a:gd name="connsiteY11" fmla="*/ 258080 h 716692"/>
                  <a:gd name="connisteX12" fmla="*/ 508776 w 1799614"/>
                  <a:gd name="connsiteY12" fmla="*/ 272685 h 716692"/>
                  <a:gd name="connisteX13" fmla="*/ 434481 w 1799614"/>
                  <a:gd name="connsiteY13" fmla="*/ 287290 h 716692"/>
                  <a:gd name="connisteX14" fmla="*/ 360821 w 1799614"/>
                  <a:gd name="connsiteY14" fmla="*/ 301895 h 716692"/>
                  <a:gd name="connisteX15" fmla="*/ 287161 w 1799614"/>
                  <a:gd name="connsiteY15" fmla="*/ 317135 h 716692"/>
                  <a:gd name="connisteX16" fmla="*/ 228106 w 1799614"/>
                  <a:gd name="connsiteY16" fmla="*/ 405400 h 716692"/>
                  <a:gd name="connisteX17" fmla="*/ 154446 w 1799614"/>
                  <a:gd name="connsiteY17" fmla="*/ 405400 h 716692"/>
                  <a:gd name="connisteX18" fmla="*/ 80786 w 1799614"/>
                  <a:gd name="connsiteY18" fmla="*/ 405400 h 716692"/>
                  <a:gd name="connisteX19" fmla="*/ 6491 w 1799614"/>
                  <a:gd name="connsiteY19" fmla="*/ 405400 h 716692"/>
                  <a:gd name="connisteX20" fmla="*/ 6491 w 1799614"/>
                  <a:gd name="connsiteY20" fmla="*/ 479060 h 716692"/>
                  <a:gd name="connisteX21" fmla="*/ 6491 w 1799614"/>
                  <a:gd name="connsiteY21" fmla="*/ 567960 h 716692"/>
                  <a:gd name="connisteX22" fmla="*/ 36336 w 1799614"/>
                  <a:gd name="connsiteY22" fmla="*/ 641620 h 716692"/>
                  <a:gd name="connisteX23" fmla="*/ 109996 w 1799614"/>
                  <a:gd name="connsiteY23" fmla="*/ 700675 h 716692"/>
                  <a:gd name="connisteX24" fmla="*/ 183656 w 1799614"/>
                  <a:gd name="connsiteY24" fmla="*/ 715280 h 716692"/>
                  <a:gd name="connisteX25" fmla="*/ 257951 w 1799614"/>
                  <a:gd name="connsiteY25" fmla="*/ 715280 h 716692"/>
                  <a:gd name="connisteX26" fmla="*/ 331611 w 1799614"/>
                  <a:gd name="connsiteY26" fmla="*/ 715280 h 716692"/>
                  <a:gd name="connisteX27" fmla="*/ 405271 w 1799614"/>
                  <a:gd name="connsiteY27" fmla="*/ 715280 h 716692"/>
                  <a:gd name="connisteX28" fmla="*/ 493536 w 1799614"/>
                  <a:gd name="connsiteY28" fmla="*/ 715280 h 716692"/>
                  <a:gd name="connisteX29" fmla="*/ 567831 w 1799614"/>
                  <a:gd name="connsiteY29" fmla="*/ 700675 h 716692"/>
                  <a:gd name="connisteX30" fmla="*/ 641491 w 1799614"/>
                  <a:gd name="connsiteY30" fmla="*/ 700675 h 716692"/>
                  <a:gd name="connisteX31" fmla="*/ 744996 w 1799614"/>
                  <a:gd name="connsiteY31" fmla="*/ 686070 h 716692"/>
                  <a:gd name="connisteX32" fmla="*/ 818656 w 1799614"/>
                  <a:gd name="connsiteY32" fmla="*/ 671465 h 716692"/>
                  <a:gd name="connisteX33" fmla="*/ 892316 w 1799614"/>
                  <a:gd name="connsiteY33" fmla="*/ 671465 h 716692"/>
                  <a:gd name="connisteX34" fmla="*/ 981216 w 1799614"/>
                  <a:gd name="connsiteY34" fmla="*/ 671465 h 716692"/>
                  <a:gd name="connisteX35" fmla="*/ 1054876 w 1799614"/>
                  <a:gd name="connsiteY35" fmla="*/ 671465 h 716692"/>
                  <a:gd name="connisteX36" fmla="*/ 1128536 w 1799614"/>
                  <a:gd name="connsiteY36" fmla="*/ 671465 h 716692"/>
                  <a:gd name="connisteX37" fmla="*/ 1216801 w 1799614"/>
                  <a:gd name="connsiteY37" fmla="*/ 656225 h 716692"/>
                  <a:gd name="connisteX38" fmla="*/ 1291096 w 1799614"/>
                  <a:gd name="connsiteY38" fmla="*/ 627015 h 716692"/>
                  <a:gd name="connisteX39" fmla="*/ 1379361 w 1799614"/>
                  <a:gd name="connsiteY39" fmla="*/ 627015 h 716692"/>
                  <a:gd name="connisteX40" fmla="*/ 1453021 w 1799614"/>
                  <a:gd name="connsiteY40" fmla="*/ 627015 h 716692"/>
                  <a:gd name="connisteX41" fmla="*/ 1527316 w 1799614"/>
                  <a:gd name="connsiteY41" fmla="*/ 627015 h 716692"/>
                  <a:gd name="connisteX42" fmla="*/ 1630186 w 1799614"/>
                  <a:gd name="connsiteY42" fmla="*/ 582565 h 716692"/>
                  <a:gd name="connisteX43" fmla="*/ 1733691 w 1799614"/>
                  <a:gd name="connsiteY43" fmla="*/ 523510 h 716692"/>
                  <a:gd name="connisteX44" fmla="*/ 1792746 w 1799614"/>
                  <a:gd name="connsiteY44" fmla="*/ 449850 h 716692"/>
                  <a:gd name="connisteX45" fmla="*/ 1792746 w 1799614"/>
                  <a:gd name="connsiteY45" fmla="*/ 376190 h 716692"/>
                  <a:gd name="connisteX46" fmla="*/ 1762901 w 1799614"/>
                  <a:gd name="connsiteY46" fmla="*/ 287290 h 716692"/>
                  <a:gd name="connisteX47" fmla="*/ 1674636 w 1799614"/>
                  <a:gd name="connsiteY47" fmla="*/ 213630 h 716692"/>
                  <a:gd name="connisteX48" fmla="*/ 1600976 w 1799614"/>
                  <a:gd name="connsiteY48" fmla="*/ 139970 h 716692"/>
                  <a:gd name="connisteX49" fmla="*/ 1512076 w 1799614"/>
                  <a:gd name="connsiteY49" fmla="*/ 80915 h 716692"/>
                  <a:gd name="connisteX50" fmla="*/ 1423811 w 1799614"/>
                  <a:gd name="connsiteY50" fmla="*/ 21860 h 716692"/>
                  <a:gd name="connisteX51" fmla="*/ 1334911 w 1799614"/>
                  <a:gd name="connsiteY51" fmla="*/ 21860 h 716692"/>
                  <a:gd name="connisteX52" fmla="*/ 1261251 w 1799614"/>
                  <a:gd name="connsiteY52" fmla="*/ 7255 h 716692"/>
                  <a:gd name="connisteX53" fmla="*/ 1187591 w 1799614"/>
                  <a:gd name="connsiteY53" fmla="*/ 7255 h 716692"/>
                  <a:gd name="connisteX54" fmla="*/ 1098691 w 1799614"/>
                  <a:gd name="connsiteY54" fmla="*/ 80915 h 716692"/>
                  <a:gd name="connisteX55" fmla="*/ 1025031 w 1799614"/>
                  <a:gd name="connsiteY55" fmla="*/ 125365 h 716692"/>
                  <a:gd name="connisteX56" fmla="*/ 995821 w 1799614"/>
                  <a:gd name="connsiteY56" fmla="*/ 199025 h 716692"/>
                  <a:gd name="connisteX57" fmla="*/ 965976 w 1799614"/>
                  <a:gd name="connsiteY57" fmla="*/ 272685 h 716692"/>
                  <a:gd name="connisteX58" fmla="*/ 936766 w 1799614"/>
                  <a:gd name="connsiteY58" fmla="*/ 346345 h 716692"/>
                  <a:gd name="connisteX59" fmla="*/ 863106 w 1799614"/>
                  <a:gd name="connsiteY59" fmla="*/ 405400 h 716692"/>
                  <a:gd name="connisteX60" fmla="*/ 774206 w 1799614"/>
                  <a:gd name="connsiteY60" fmla="*/ 435245 h 716692"/>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Lst>
                <a:rect l="l" t="t" r="r" b="b"/>
                <a:pathLst>
                  <a:path w="1799614" h="716692">
                    <a:moveTo>
                      <a:pt x="1482866" y="213631"/>
                    </a:moveTo>
                    <a:cubicBezTo>
                      <a:pt x="1466356" y="205376"/>
                      <a:pt x="1426351" y="183786"/>
                      <a:pt x="1393966" y="169181"/>
                    </a:cubicBezTo>
                    <a:cubicBezTo>
                      <a:pt x="1361581" y="154576"/>
                      <a:pt x="1349516" y="145686"/>
                      <a:pt x="1320306" y="139971"/>
                    </a:cubicBezTo>
                    <a:cubicBezTo>
                      <a:pt x="1291096" y="134256"/>
                      <a:pt x="1275856" y="143146"/>
                      <a:pt x="1246646" y="139971"/>
                    </a:cubicBezTo>
                    <a:cubicBezTo>
                      <a:pt x="1217436" y="136796"/>
                      <a:pt x="1205371" y="122191"/>
                      <a:pt x="1172986" y="125366"/>
                    </a:cubicBezTo>
                    <a:cubicBezTo>
                      <a:pt x="1140601" y="128541"/>
                      <a:pt x="1116471" y="145686"/>
                      <a:pt x="1084086" y="154576"/>
                    </a:cubicBezTo>
                    <a:cubicBezTo>
                      <a:pt x="1051701" y="163466"/>
                      <a:pt x="1051701" y="160291"/>
                      <a:pt x="1010426" y="169181"/>
                    </a:cubicBezTo>
                    <a:cubicBezTo>
                      <a:pt x="969151" y="178071"/>
                      <a:pt x="918986" y="186961"/>
                      <a:pt x="877711" y="199026"/>
                    </a:cubicBezTo>
                    <a:cubicBezTo>
                      <a:pt x="836436" y="211091"/>
                      <a:pt x="833896" y="222521"/>
                      <a:pt x="804051" y="228236"/>
                    </a:cubicBezTo>
                    <a:cubicBezTo>
                      <a:pt x="774206" y="233951"/>
                      <a:pt x="759601" y="225061"/>
                      <a:pt x="729756" y="228236"/>
                    </a:cubicBezTo>
                    <a:cubicBezTo>
                      <a:pt x="699911" y="231411"/>
                      <a:pt x="685306" y="237126"/>
                      <a:pt x="656096" y="242841"/>
                    </a:cubicBezTo>
                    <a:cubicBezTo>
                      <a:pt x="626886" y="248556"/>
                      <a:pt x="611646" y="252366"/>
                      <a:pt x="582436" y="258081"/>
                    </a:cubicBezTo>
                    <a:cubicBezTo>
                      <a:pt x="553226" y="263796"/>
                      <a:pt x="538621" y="266971"/>
                      <a:pt x="508776" y="272686"/>
                    </a:cubicBezTo>
                    <a:cubicBezTo>
                      <a:pt x="478931" y="278401"/>
                      <a:pt x="464326" y="281576"/>
                      <a:pt x="434481" y="287291"/>
                    </a:cubicBezTo>
                    <a:cubicBezTo>
                      <a:pt x="404636" y="293006"/>
                      <a:pt x="390031" y="296181"/>
                      <a:pt x="360821" y="301896"/>
                    </a:cubicBezTo>
                    <a:cubicBezTo>
                      <a:pt x="331611" y="307611"/>
                      <a:pt x="313831" y="296181"/>
                      <a:pt x="287161" y="317136"/>
                    </a:cubicBezTo>
                    <a:cubicBezTo>
                      <a:pt x="260491" y="338091"/>
                      <a:pt x="254776" y="387621"/>
                      <a:pt x="228106" y="405401"/>
                    </a:cubicBezTo>
                    <a:cubicBezTo>
                      <a:pt x="201436" y="423181"/>
                      <a:pt x="183656" y="405401"/>
                      <a:pt x="154446" y="405401"/>
                    </a:cubicBezTo>
                    <a:cubicBezTo>
                      <a:pt x="125236" y="405401"/>
                      <a:pt x="110631" y="405401"/>
                      <a:pt x="80786" y="405401"/>
                    </a:cubicBezTo>
                    <a:cubicBezTo>
                      <a:pt x="50941" y="405401"/>
                      <a:pt x="21096" y="390796"/>
                      <a:pt x="6491" y="405401"/>
                    </a:cubicBezTo>
                    <a:cubicBezTo>
                      <a:pt x="-8114" y="420006"/>
                      <a:pt x="6491" y="446676"/>
                      <a:pt x="6491" y="479061"/>
                    </a:cubicBezTo>
                    <a:cubicBezTo>
                      <a:pt x="6491" y="511446"/>
                      <a:pt x="776" y="535576"/>
                      <a:pt x="6491" y="567961"/>
                    </a:cubicBezTo>
                    <a:cubicBezTo>
                      <a:pt x="12206" y="600346"/>
                      <a:pt x="15381" y="614951"/>
                      <a:pt x="36336" y="641621"/>
                    </a:cubicBezTo>
                    <a:cubicBezTo>
                      <a:pt x="57291" y="668291"/>
                      <a:pt x="80786" y="686071"/>
                      <a:pt x="109996" y="700676"/>
                    </a:cubicBezTo>
                    <a:cubicBezTo>
                      <a:pt x="139206" y="715281"/>
                      <a:pt x="153811" y="712106"/>
                      <a:pt x="183656" y="715281"/>
                    </a:cubicBezTo>
                    <a:cubicBezTo>
                      <a:pt x="213501" y="718456"/>
                      <a:pt x="228106" y="715281"/>
                      <a:pt x="257951" y="715281"/>
                    </a:cubicBezTo>
                    <a:cubicBezTo>
                      <a:pt x="287796" y="715281"/>
                      <a:pt x="302401" y="715281"/>
                      <a:pt x="331611" y="715281"/>
                    </a:cubicBezTo>
                    <a:cubicBezTo>
                      <a:pt x="360821" y="715281"/>
                      <a:pt x="372886" y="715281"/>
                      <a:pt x="405271" y="715281"/>
                    </a:cubicBezTo>
                    <a:cubicBezTo>
                      <a:pt x="437656" y="715281"/>
                      <a:pt x="461151" y="718456"/>
                      <a:pt x="493536" y="715281"/>
                    </a:cubicBezTo>
                    <a:cubicBezTo>
                      <a:pt x="525921" y="712106"/>
                      <a:pt x="537986" y="703851"/>
                      <a:pt x="567831" y="700676"/>
                    </a:cubicBezTo>
                    <a:cubicBezTo>
                      <a:pt x="597676" y="697501"/>
                      <a:pt x="605931" y="703851"/>
                      <a:pt x="641491" y="700676"/>
                    </a:cubicBezTo>
                    <a:cubicBezTo>
                      <a:pt x="677051" y="697501"/>
                      <a:pt x="709436" y="691786"/>
                      <a:pt x="744996" y="686071"/>
                    </a:cubicBezTo>
                    <a:cubicBezTo>
                      <a:pt x="780556" y="680356"/>
                      <a:pt x="789446" y="674641"/>
                      <a:pt x="818656" y="671466"/>
                    </a:cubicBezTo>
                    <a:cubicBezTo>
                      <a:pt x="847866" y="668291"/>
                      <a:pt x="859931" y="671466"/>
                      <a:pt x="892316" y="671466"/>
                    </a:cubicBezTo>
                    <a:cubicBezTo>
                      <a:pt x="924701" y="671466"/>
                      <a:pt x="948831" y="671466"/>
                      <a:pt x="981216" y="671466"/>
                    </a:cubicBezTo>
                    <a:cubicBezTo>
                      <a:pt x="1013601" y="671466"/>
                      <a:pt x="1025666" y="671466"/>
                      <a:pt x="1054876" y="671466"/>
                    </a:cubicBezTo>
                    <a:cubicBezTo>
                      <a:pt x="1084086" y="671466"/>
                      <a:pt x="1096151" y="674641"/>
                      <a:pt x="1128536" y="671466"/>
                    </a:cubicBezTo>
                    <a:cubicBezTo>
                      <a:pt x="1160921" y="668291"/>
                      <a:pt x="1184416" y="665116"/>
                      <a:pt x="1216801" y="656226"/>
                    </a:cubicBezTo>
                    <a:cubicBezTo>
                      <a:pt x="1249186" y="647336"/>
                      <a:pt x="1258711" y="632731"/>
                      <a:pt x="1291096" y="627016"/>
                    </a:cubicBezTo>
                    <a:cubicBezTo>
                      <a:pt x="1323481" y="621301"/>
                      <a:pt x="1346976" y="627016"/>
                      <a:pt x="1379361" y="627016"/>
                    </a:cubicBezTo>
                    <a:cubicBezTo>
                      <a:pt x="1411746" y="627016"/>
                      <a:pt x="1423176" y="627016"/>
                      <a:pt x="1453021" y="627016"/>
                    </a:cubicBezTo>
                    <a:cubicBezTo>
                      <a:pt x="1482866" y="627016"/>
                      <a:pt x="1491756" y="635906"/>
                      <a:pt x="1527316" y="627016"/>
                    </a:cubicBezTo>
                    <a:cubicBezTo>
                      <a:pt x="1562876" y="618126"/>
                      <a:pt x="1588911" y="603521"/>
                      <a:pt x="1630186" y="582566"/>
                    </a:cubicBezTo>
                    <a:cubicBezTo>
                      <a:pt x="1671461" y="561611"/>
                      <a:pt x="1701306" y="550181"/>
                      <a:pt x="1733691" y="523511"/>
                    </a:cubicBezTo>
                    <a:cubicBezTo>
                      <a:pt x="1766076" y="496841"/>
                      <a:pt x="1780681" y="479061"/>
                      <a:pt x="1792746" y="449851"/>
                    </a:cubicBezTo>
                    <a:cubicBezTo>
                      <a:pt x="1804811" y="420641"/>
                      <a:pt x="1798461" y="408576"/>
                      <a:pt x="1792746" y="376191"/>
                    </a:cubicBezTo>
                    <a:cubicBezTo>
                      <a:pt x="1787031" y="343806"/>
                      <a:pt x="1786396" y="319676"/>
                      <a:pt x="1762901" y="287291"/>
                    </a:cubicBezTo>
                    <a:cubicBezTo>
                      <a:pt x="1739406" y="254906"/>
                      <a:pt x="1707021" y="242841"/>
                      <a:pt x="1674636" y="213631"/>
                    </a:cubicBezTo>
                    <a:cubicBezTo>
                      <a:pt x="1642251" y="184421"/>
                      <a:pt x="1633361" y="166641"/>
                      <a:pt x="1600976" y="139971"/>
                    </a:cubicBezTo>
                    <a:cubicBezTo>
                      <a:pt x="1568591" y="113301"/>
                      <a:pt x="1547636" y="104411"/>
                      <a:pt x="1512076" y="80916"/>
                    </a:cubicBezTo>
                    <a:cubicBezTo>
                      <a:pt x="1476516" y="57421"/>
                      <a:pt x="1459371" y="33926"/>
                      <a:pt x="1423811" y="21861"/>
                    </a:cubicBezTo>
                    <a:cubicBezTo>
                      <a:pt x="1388251" y="9796"/>
                      <a:pt x="1367296" y="25036"/>
                      <a:pt x="1334911" y="21861"/>
                    </a:cubicBezTo>
                    <a:cubicBezTo>
                      <a:pt x="1302526" y="18686"/>
                      <a:pt x="1290461" y="10431"/>
                      <a:pt x="1261251" y="7256"/>
                    </a:cubicBezTo>
                    <a:cubicBezTo>
                      <a:pt x="1232041" y="4081"/>
                      <a:pt x="1219976" y="-7349"/>
                      <a:pt x="1187591" y="7256"/>
                    </a:cubicBezTo>
                    <a:cubicBezTo>
                      <a:pt x="1155206" y="21861"/>
                      <a:pt x="1131076" y="57421"/>
                      <a:pt x="1098691" y="80916"/>
                    </a:cubicBezTo>
                    <a:cubicBezTo>
                      <a:pt x="1066306" y="104411"/>
                      <a:pt x="1045351" y="101871"/>
                      <a:pt x="1025031" y="125366"/>
                    </a:cubicBezTo>
                    <a:cubicBezTo>
                      <a:pt x="1004711" y="148861"/>
                      <a:pt x="1007886" y="169816"/>
                      <a:pt x="995821" y="199026"/>
                    </a:cubicBezTo>
                    <a:cubicBezTo>
                      <a:pt x="983756" y="228236"/>
                      <a:pt x="978041" y="243476"/>
                      <a:pt x="965976" y="272686"/>
                    </a:cubicBezTo>
                    <a:cubicBezTo>
                      <a:pt x="953911" y="301896"/>
                      <a:pt x="957086" y="319676"/>
                      <a:pt x="936766" y="346346"/>
                    </a:cubicBezTo>
                    <a:cubicBezTo>
                      <a:pt x="916446" y="373016"/>
                      <a:pt x="895491" y="387621"/>
                      <a:pt x="863106" y="405401"/>
                    </a:cubicBezTo>
                    <a:cubicBezTo>
                      <a:pt x="830721" y="423181"/>
                      <a:pt x="790716" y="430166"/>
                      <a:pt x="774206" y="435246"/>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p:nvSpPr>
            <p:spPr>
              <a:xfrm>
                <a:off x="7534" y="7286"/>
                <a:ext cx="2834" cy="1129"/>
              </a:xfrm>
              <a:custGeom>
                <a:avLst/>
                <a:gdLst>
                  <a:gd name="connisteX0" fmla="*/ 1482866 w 1799614"/>
                  <a:gd name="connsiteY0" fmla="*/ 213630 h 716692"/>
                  <a:gd name="connisteX1" fmla="*/ 1393966 w 1799614"/>
                  <a:gd name="connsiteY1" fmla="*/ 169180 h 716692"/>
                  <a:gd name="connisteX2" fmla="*/ 1320306 w 1799614"/>
                  <a:gd name="connsiteY2" fmla="*/ 139970 h 716692"/>
                  <a:gd name="connisteX3" fmla="*/ 1246646 w 1799614"/>
                  <a:gd name="connsiteY3" fmla="*/ 139970 h 716692"/>
                  <a:gd name="connisteX4" fmla="*/ 1172986 w 1799614"/>
                  <a:gd name="connsiteY4" fmla="*/ 125365 h 716692"/>
                  <a:gd name="connisteX5" fmla="*/ 1084086 w 1799614"/>
                  <a:gd name="connsiteY5" fmla="*/ 154575 h 716692"/>
                  <a:gd name="connisteX6" fmla="*/ 1010426 w 1799614"/>
                  <a:gd name="connsiteY6" fmla="*/ 169180 h 716692"/>
                  <a:gd name="connisteX7" fmla="*/ 877711 w 1799614"/>
                  <a:gd name="connsiteY7" fmla="*/ 199025 h 716692"/>
                  <a:gd name="connisteX8" fmla="*/ 804051 w 1799614"/>
                  <a:gd name="connsiteY8" fmla="*/ 228235 h 716692"/>
                  <a:gd name="connisteX9" fmla="*/ 729756 w 1799614"/>
                  <a:gd name="connsiteY9" fmla="*/ 228235 h 716692"/>
                  <a:gd name="connisteX10" fmla="*/ 656096 w 1799614"/>
                  <a:gd name="connsiteY10" fmla="*/ 242840 h 716692"/>
                  <a:gd name="connisteX11" fmla="*/ 582436 w 1799614"/>
                  <a:gd name="connsiteY11" fmla="*/ 258080 h 716692"/>
                  <a:gd name="connisteX12" fmla="*/ 508776 w 1799614"/>
                  <a:gd name="connsiteY12" fmla="*/ 272685 h 716692"/>
                  <a:gd name="connisteX13" fmla="*/ 434481 w 1799614"/>
                  <a:gd name="connsiteY13" fmla="*/ 287290 h 716692"/>
                  <a:gd name="connisteX14" fmla="*/ 360821 w 1799614"/>
                  <a:gd name="connsiteY14" fmla="*/ 301895 h 716692"/>
                  <a:gd name="connisteX15" fmla="*/ 287161 w 1799614"/>
                  <a:gd name="connsiteY15" fmla="*/ 317135 h 716692"/>
                  <a:gd name="connisteX16" fmla="*/ 228106 w 1799614"/>
                  <a:gd name="connsiteY16" fmla="*/ 405400 h 716692"/>
                  <a:gd name="connisteX17" fmla="*/ 154446 w 1799614"/>
                  <a:gd name="connsiteY17" fmla="*/ 405400 h 716692"/>
                  <a:gd name="connisteX18" fmla="*/ 80786 w 1799614"/>
                  <a:gd name="connsiteY18" fmla="*/ 405400 h 716692"/>
                  <a:gd name="connisteX19" fmla="*/ 6491 w 1799614"/>
                  <a:gd name="connsiteY19" fmla="*/ 405400 h 716692"/>
                  <a:gd name="connisteX20" fmla="*/ 6491 w 1799614"/>
                  <a:gd name="connsiteY20" fmla="*/ 479060 h 716692"/>
                  <a:gd name="connisteX21" fmla="*/ 6491 w 1799614"/>
                  <a:gd name="connsiteY21" fmla="*/ 567960 h 716692"/>
                  <a:gd name="connisteX22" fmla="*/ 36336 w 1799614"/>
                  <a:gd name="connsiteY22" fmla="*/ 641620 h 716692"/>
                  <a:gd name="connisteX23" fmla="*/ 109996 w 1799614"/>
                  <a:gd name="connsiteY23" fmla="*/ 700675 h 716692"/>
                  <a:gd name="connisteX24" fmla="*/ 183656 w 1799614"/>
                  <a:gd name="connsiteY24" fmla="*/ 715280 h 716692"/>
                  <a:gd name="connisteX25" fmla="*/ 257951 w 1799614"/>
                  <a:gd name="connsiteY25" fmla="*/ 715280 h 716692"/>
                  <a:gd name="connisteX26" fmla="*/ 331611 w 1799614"/>
                  <a:gd name="connsiteY26" fmla="*/ 715280 h 716692"/>
                  <a:gd name="connisteX27" fmla="*/ 405271 w 1799614"/>
                  <a:gd name="connsiteY27" fmla="*/ 715280 h 716692"/>
                  <a:gd name="connisteX28" fmla="*/ 493536 w 1799614"/>
                  <a:gd name="connsiteY28" fmla="*/ 715280 h 716692"/>
                  <a:gd name="connisteX29" fmla="*/ 567831 w 1799614"/>
                  <a:gd name="connsiteY29" fmla="*/ 700675 h 716692"/>
                  <a:gd name="connisteX30" fmla="*/ 641491 w 1799614"/>
                  <a:gd name="connsiteY30" fmla="*/ 700675 h 716692"/>
                  <a:gd name="connisteX31" fmla="*/ 744996 w 1799614"/>
                  <a:gd name="connsiteY31" fmla="*/ 686070 h 716692"/>
                  <a:gd name="connisteX32" fmla="*/ 818656 w 1799614"/>
                  <a:gd name="connsiteY32" fmla="*/ 671465 h 716692"/>
                  <a:gd name="connisteX33" fmla="*/ 892316 w 1799614"/>
                  <a:gd name="connsiteY33" fmla="*/ 671465 h 716692"/>
                  <a:gd name="connisteX34" fmla="*/ 981216 w 1799614"/>
                  <a:gd name="connsiteY34" fmla="*/ 671465 h 716692"/>
                  <a:gd name="connisteX35" fmla="*/ 1054876 w 1799614"/>
                  <a:gd name="connsiteY35" fmla="*/ 671465 h 716692"/>
                  <a:gd name="connisteX36" fmla="*/ 1128536 w 1799614"/>
                  <a:gd name="connsiteY36" fmla="*/ 671465 h 716692"/>
                  <a:gd name="connisteX37" fmla="*/ 1216801 w 1799614"/>
                  <a:gd name="connsiteY37" fmla="*/ 656225 h 716692"/>
                  <a:gd name="connisteX38" fmla="*/ 1291096 w 1799614"/>
                  <a:gd name="connsiteY38" fmla="*/ 627015 h 716692"/>
                  <a:gd name="connisteX39" fmla="*/ 1379361 w 1799614"/>
                  <a:gd name="connsiteY39" fmla="*/ 627015 h 716692"/>
                  <a:gd name="connisteX40" fmla="*/ 1453021 w 1799614"/>
                  <a:gd name="connsiteY40" fmla="*/ 627015 h 716692"/>
                  <a:gd name="connisteX41" fmla="*/ 1527316 w 1799614"/>
                  <a:gd name="connsiteY41" fmla="*/ 627015 h 716692"/>
                  <a:gd name="connisteX42" fmla="*/ 1630186 w 1799614"/>
                  <a:gd name="connsiteY42" fmla="*/ 582565 h 716692"/>
                  <a:gd name="connisteX43" fmla="*/ 1733691 w 1799614"/>
                  <a:gd name="connsiteY43" fmla="*/ 523510 h 716692"/>
                  <a:gd name="connisteX44" fmla="*/ 1792746 w 1799614"/>
                  <a:gd name="connsiteY44" fmla="*/ 449850 h 716692"/>
                  <a:gd name="connisteX45" fmla="*/ 1792746 w 1799614"/>
                  <a:gd name="connsiteY45" fmla="*/ 376190 h 716692"/>
                  <a:gd name="connisteX46" fmla="*/ 1762901 w 1799614"/>
                  <a:gd name="connsiteY46" fmla="*/ 287290 h 716692"/>
                  <a:gd name="connisteX47" fmla="*/ 1674636 w 1799614"/>
                  <a:gd name="connsiteY47" fmla="*/ 213630 h 716692"/>
                  <a:gd name="connisteX48" fmla="*/ 1600976 w 1799614"/>
                  <a:gd name="connsiteY48" fmla="*/ 139970 h 716692"/>
                  <a:gd name="connisteX49" fmla="*/ 1512076 w 1799614"/>
                  <a:gd name="connsiteY49" fmla="*/ 80915 h 716692"/>
                  <a:gd name="connisteX50" fmla="*/ 1423811 w 1799614"/>
                  <a:gd name="connsiteY50" fmla="*/ 21860 h 716692"/>
                  <a:gd name="connisteX51" fmla="*/ 1334911 w 1799614"/>
                  <a:gd name="connsiteY51" fmla="*/ 21860 h 716692"/>
                  <a:gd name="connisteX52" fmla="*/ 1261251 w 1799614"/>
                  <a:gd name="connsiteY52" fmla="*/ 7255 h 716692"/>
                  <a:gd name="connisteX53" fmla="*/ 1187591 w 1799614"/>
                  <a:gd name="connsiteY53" fmla="*/ 7255 h 716692"/>
                  <a:gd name="connisteX54" fmla="*/ 1098691 w 1799614"/>
                  <a:gd name="connsiteY54" fmla="*/ 80915 h 716692"/>
                  <a:gd name="connisteX55" fmla="*/ 1025031 w 1799614"/>
                  <a:gd name="connsiteY55" fmla="*/ 125365 h 716692"/>
                  <a:gd name="connisteX56" fmla="*/ 995821 w 1799614"/>
                  <a:gd name="connsiteY56" fmla="*/ 199025 h 716692"/>
                  <a:gd name="connisteX57" fmla="*/ 965976 w 1799614"/>
                  <a:gd name="connsiteY57" fmla="*/ 272685 h 716692"/>
                  <a:gd name="connisteX58" fmla="*/ 936766 w 1799614"/>
                  <a:gd name="connsiteY58" fmla="*/ 346345 h 716692"/>
                  <a:gd name="connisteX59" fmla="*/ 863106 w 1799614"/>
                  <a:gd name="connsiteY59" fmla="*/ 405400 h 716692"/>
                  <a:gd name="connisteX60" fmla="*/ 774206 w 1799614"/>
                  <a:gd name="connsiteY60" fmla="*/ 435245 h 716692"/>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Lst>
                <a:rect l="l" t="t" r="r" b="b"/>
                <a:pathLst>
                  <a:path w="1799614" h="716692">
                    <a:moveTo>
                      <a:pt x="1482866" y="213631"/>
                    </a:moveTo>
                    <a:cubicBezTo>
                      <a:pt x="1466356" y="205376"/>
                      <a:pt x="1426351" y="183786"/>
                      <a:pt x="1393966" y="169181"/>
                    </a:cubicBezTo>
                    <a:cubicBezTo>
                      <a:pt x="1361581" y="154576"/>
                      <a:pt x="1349516" y="145686"/>
                      <a:pt x="1320306" y="139971"/>
                    </a:cubicBezTo>
                    <a:cubicBezTo>
                      <a:pt x="1291096" y="134256"/>
                      <a:pt x="1275856" y="143146"/>
                      <a:pt x="1246646" y="139971"/>
                    </a:cubicBezTo>
                    <a:cubicBezTo>
                      <a:pt x="1217436" y="136796"/>
                      <a:pt x="1205371" y="122191"/>
                      <a:pt x="1172986" y="125366"/>
                    </a:cubicBezTo>
                    <a:cubicBezTo>
                      <a:pt x="1140601" y="128541"/>
                      <a:pt x="1116471" y="145686"/>
                      <a:pt x="1084086" y="154576"/>
                    </a:cubicBezTo>
                    <a:cubicBezTo>
                      <a:pt x="1051701" y="163466"/>
                      <a:pt x="1051701" y="160291"/>
                      <a:pt x="1010426" y="169181"/>
                    </a:cubicBezTo>
                    <a:cubicBezTo>
                      <a:pt x="969151" y="178071"/>
                      <a:pt x="918986" y="186961"/>
                      <a:pt x="877711" y="199026"/>
                    </a:cubicBezTo>
                    <a:cubicBezTo>
                      <a:pt x="836436" y="211091"/>
                      <a:pt x="833896" y="222521"/>
                      <a:pt x="804051" y="228236"/>
                    </a:cubicBezTo>
                    <a:cubicBezTo>
                      <a:pt x="774206" y="233951"/>
                      <a:pt x="759601" y="225061"/>
                      <a:pt x="729756" y="228236"/>
                    </a:cubicBezTo>
                    <a:cubicBezTo>
                      <a:pt x="699911" y="231411"/>
                      <a:pt x="685306" y="237126"/>
                      <a:pt x="656096" y="242841"/>
                    </a:cubicBezTo>
                    <a:cubicBezTo>
                      <a:pt x="626886" y="248556"/>
                      <a:pt x="611646" y="252366"/>
                      <a:pt x="582436" y="258081"/>
                    </a:cubicBezTo>
                    <a:cubicBezTo>
                      <a:pt x="553226" y="263796"/>
                      <a:pt x="538621" y="266971"/>
                      <a:pt x="508776" y="272686"/>
                    </a:cubicBezTo>
                    <a:cubicBezTo>
                      <a:pt x="478931" y="278401"/>
                      <a:pt x="464326" y="281576"/>
                      <a:pt x="434481" y="287291"/>
                    </a:cubicBezTo>
                    <a:cubicBezTo>
                      <a:pt x="404636" y="293006"/>
                      <a:pt x="390031" y="296181"/>
                      <a:pt x="360821" y="301896"/>
                    </a:cubicBezTo>
                    <a:cubicBezTo>
                      <a:pt x="331611" y="307611"/>
                      <a:pt x="313831" y="296181"/>
                      <a:pt x="287161" y="317136"/>
                    </a:cubicBezTo>
                    <a:cubicBezTo>
                      <a:pt x="260491" y="338091"/>
                      <a:pt x="254776" y="387621"/>
                      <a:pt x="228106" y="405401"/>
                    </a:cubicBezTo>
                    <a:cubicBezTo>
                      <a:pt x="201436" y="423181"/>
                      <a:pt x="183656" y="405401"/>
                      <a:pt x="154446" y="405401"/>
                    </a:cubicBezTo>
                    <a:cubicBezTo>
                      <a:pt x="125236" y="405401"/>
                      <a:pt x="110631" y="405401"/>
                      <a:pt x="80786" y="405401"/>
                    </a:cubicBezTo>
                    <a:cubicBezTo>
                      <a:pt x="50941" y="405401"/>
                      <a:pt x="21096" y="390796"/>
                      <a:pt x="6491" y="405401"/>
                    </a:cubicBezTo>
                    <a:cubicBezTo>
                      <a:pt x="-8114" y="420006"/>
                      <a:pt x="6491" y="446676"/>
                      <a:pt x="6491" y="479061"/>
                    </a:cubicBezTo>
                    <a:cubicBezTo>
                      <a:pt x="6491" y="511446"/>
                      <a:pt x="776" y="535576"/>
                      <a:pt x="6491" y="567961"/>
                    </a:cubicBezTo>
                    <a:cubicBezTo>
                      <a:pt x="12206" y="600346"/>
                      <a:pt x="15381" y="614951"/>
                      <a:pt x="36336" y="641621"/>
                    </a:cubicBezTo>
                    <a:cubicBezTo>
                      <a:pt x="57291" y="668291"/>
                      <a:pt x="80786" y="686071"/>
                      <a:pt x="109996" y="700676"/>
                    </a:cubicBezTo>
                    <a:cubicBezTo>
                      <a:pt x="139206" y="715281"/>
                      <a:pt x="153811" y="712106"/>
                      <a:pt x="183656" y="715281"/>
                    </a:cubicBezTo>
                    <a:cubicBezTo>
                      <a:pt x="213501" y="718456"/>
                      <a:pt x="228106" y="715281"/>
                      <a:pt x="257951" y="715281"/>
                    </a:cubicBezTo>
                    <a:cubicBezTo>
                      <a:pt x="287796" y="715281"/>
                      <a:pt x="302401" y="715281"/>
                      <a:pt x="331611" y="715281"/>
                    </a:cubicBezTo>
                    <a:cubicBezTo>
                      <a:pt x="360821" y="715281"/>
                      <a:pt x="372886" y="715281"/>
                      <a:pt x="405271" y="715281"/>
                    </a:cubicBezTo>
                    <a:cubicBezTo>
                      <a:pt x="437656" y="715281"/>
                      <a:pt x="461151" y="718456"/>
                      <a:pt x="493536" y="715281"/>
                    </a:cubicBezTo>
                    <a:cubicBezTo>
                      <a:pt x="525921" y="712106"/>
                      <a:pt x="537986" y="703851"/>
                      <a:pt x="567831" y="700676"/>
                    </a:cubicBezTo>
                    <a:cubicBezTo>
                      <a:pt x="597676" y="697501"/>
                      <a:pt x="605931" y="703851"/>
                      <a:pt x="641491" y="700676"/>
                    </a:cubicBezTo>
                    <a:cubicBezTo>
                      <a:pt x="677051" y="697501"/>
                      <a:pt x="709436" y="691786"/>
                      <a:pt x="744996" y="686071"/>
                    </a:cubicBezTo>
                    <a:cubicBezTo>
                      <a:pt x="780556" y="680356"/>
                      <a:pt x="789446" y="674641"/>
                      <a:pt x="818656" y="671466"/>
                    </a:cubicBezTo>
                    <a:cubicBezTo>
                      <a:pt x="847866" y="668291"/>
                      <a:pt x="859931" y="671466"/>
                      <a:pt x="892316" y="671466"/>
                    </a:cubicBezTo>
                    <a:cubicBezTo>
                      <a:pt x="924701" y="671466"/>
                      <a:pt x="948831" y="671466"/>
                      <a:pt x="981216" y="671466"/>
                    </a:cubicBezTo>
                    <a:cubicBezTo>
                      <a:pt x="1013601" y="671466"/>
                      <a:pt x="1025666" y="671466"/>
                      <a:pt x="1054876" y="671466"/>
                    </a:cubicBezTo>
                    <a:cubicBezTo>
                      <a:pt x="1084086" y="671466"/>
                      <a:pt x="1096151" y="674641"/>
                      <a:pt x="1128536" y="671466"/>
                    </a:cubicBezTo>
                    <a:cubicBezTo>
                      <a:pt x="1160921" y="668291"/>
                      <a:pt x="1184416" y="665116"/>
                      <a:pt x="1216801" y="656226"/>
                    </a:cubicBezTo>
                    <a:cubicBezTo>
                      <a:pt x="1249186" y="647336"/>
                      <a:pt x="1258711" y="632731"/>
                      <a:pt x="1291096" y="627016"/>
                    </a:cubicBezTo>
                    <a:cubicBezTo>
                      <a:pt x="1323481" y="621301"/>
                      <a:pt x="1346976" y="627016"/>
                      <a:pt x="1379361" y="627016"/>
                    </a:cubicBezTo>
                    <a:cubicBezTo>
                      <a:pt x="1411746" y="627016"/>
                      <a:pt x="1423176" y="627016"/>
                      <a:pt x="1453021" y="627016"/>
                    </a:cubicBezTo>
                    <a:cubicBezTo>
                      <a:pt x="1482866" y="627016"/>
                      <a:pt x="1491756" y="635906"/>
                      <a:pt x="1527316" y="627016"/>
                    </a:cubicBezTo>
                    <a:cubicBezTo>
                      <a:pt x="1562876" y="618126"/>
                      <a:pt x="1588911" y="603521"/>
                      <a:pt x="1630186" y="582566"/>
                    </a:cubicBezTo>
                    <a:cubicBezTo>
                      <a:pt x="1671461" y="561611"/>
                      <a:pt x="1701306" y="550181"/>
                      <a:pt x="1733691" y="523511"/>
                    </a:cubicBezTo>
                    <a:cubicBezTo>
                      <a:pt x="1766076" y="496841"/>
                      <a:pt x="1780681" y="479061"/>
                      <a:pt x="1792746" y="449851"/>
                    </a:cubicBezTo>
                    <a:cubicBezTo>
                      <a:pt x="1804811" y="420641"/>
                      <a:pt x="1798461" y="408576"/>
                      <a:pt x="1792746" y="376191"/>
                    </a:cubicBezTo>
                    <a:cubicBezTo>
                      <a:pt x="1787031" y="343806"/>
                      <a:pt x="1786396" y="319676"/>
                      <a:pt x="1762901" y="287291"/>
                    </a:cubicBezTo>
                    <a:cubicBezTo>
                      <a:pt x="1739406" y="254906"/>
                      <a:pt x="1707021" y="242841"/>
                      <a:pt x="1674636" y="213631"/>
                    </a:cubicBezTo>
                    <a:cubicBezTo>
                      <a:pt x="1642251" y="184421"/>
                      <a:pt x="1633361" y="166641"/>
                      <a:pt x="1600976" y="139971"/>
                    </a:cubicBezTo>
                    <a:cubicBezTo>
                      <a:pt x="1568591" y="113301"/>
                      <a:pt x="1547636" y="104411"/>
                      <a:pt x="1512076" y="80916"/>
                    </a:cubicBezTo>
                    <a:cubicBezTo>
                      <a:pt x="1476516" y="57421"/>
                      <a:pt x="1459371" y="33926"/>
                      <a:pt x="1423811" y="21861"/>
                    </a:cubicBezTo>
                    <a:cubicBezTo>
                      <a:pt x="1388251" y="9796"/>
                      <a:pt x="1367296" y="25036"/>
                      <a:pt x="1334911" y="21861"/>
                    </a:cubicBezTo>
                    <a:cubicBezTo>
                      <a:pt x="1302526" y="18686"/>
                      <a:pt x="1290461" y="10431"/>
                      <a:pt x="1261251" y="7256"/>
                    </a:cubicBezTo>
                    <a:cubicBezTo>
                      <a:pt x="1232041" y="4081"/>
                      <a:pt x="1219976" y="-7349"/>
                      <a:pt x="1187591" y="7256"/>
                    </a:cubicBezTo>
                    <a:cubicBezTo>
                      <a:pt x="1155206" y="21861"/>
                      <a:pt x="1131076" y="57421"/>
                      <a:pt x="1098691" y="80916"/>
                    </a:cubicBezTo>
                    <a:cubicBezTo>
                      <a:pt x="1066306" y="104411"/>
                      <a:pt x="1045351" y="101871"/>
                      <a:pt x="1025031" y="125366"/>
                    </a:cubicBezTo>
                    <a:cubicBezTo>
                      <a:pt x="1004711" y="148861"/>
                      <a:pt x="1007886" y="169816"/>
                      <a:pt x="995821" y="199026"/>
                    </a:cubicBezTo>
                    <a:cubicBezTo>
                      <a:pt x="983756" y="228236"/>
                      <a:pt x="978041" y="243476"/>
                      <a:pt x="965976" y="272686"/>
                    </a:cubicBezTo>
                    <a:cubicBezTo>
                      <a:pt x="953911" y="301896"/>
                      <a:pt x="957086" y="319676"/>
                      <a:pt x="936766" y="346346"/>
                    </a:cubicBezTo>
                    <a:cubicBezTo>
                      <a:pt x="916446" y="373016"/>
                      <a:pt x="895491" y="387621"/>
                      <a:pt x="863106" y="405401"/>
                    </a:cubicBezTo>
                    <a:cubicBezTo>
                      <a:pt x="830721" y="423181"/>
                      <a:pt x="790716" y="430166"/>
                      <a:pt x="774206" y="435246"/>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a:off x="7683" y="3227"/>
                <a:ext cx="2834" cy="1129"/>
              </a:xfrm>
              <a:custGeom>
                <a:avLst/>
                <a:gdLst>
                  <a:gd name="connisteX0" fmla="*/ 1482866 w 1799614"/>
                  <a:gd name="connsiteY0" fmla="*/ 213630 h 716692"/>
                  <a:gd name="connisteX1" fmla="*/ 1393966 w 1799614"/>
                  <a:gd name="connsiteY1" fmla="*/ 169180 h 716692"/>
                  <a:gd name="connisteX2" fmla="*/ 1320306 w 1799614"/>
                  <a:gd name="connsiteY2" fmla="*/ 139970 h 716692"/>
                  <a:gd name="connisteX3" fmla="*/ 1246646 w 1799614"/>
                  <a:gd name="connsiteY3" fmla="*/ 139970 h 716692"/>
                  <a:gd name="connisteX4" fmla="*/ 1172986 w 1799614"/>
                  <a:gd name="connsiteY4" fmla="*/ 125365 h 716692"/>
                  <a:gd name="connisteX5" fmla="*/ 1084086 w 1799614"/>
                  <a:gd name="connsiteY5" fmla="*/ 154575 h 716692"/>
                  <a:gd name="connisteX6" fmla="*/ 1010426 w 1799614"/>
                  <a:gd name="connsiteY6" fmla="*/ 169180 h 716692"/>
                  <a:gd name="connisteX7" fmla="*/ 877711 w 1799614"/>
                  <a:gd name="connsiteY7" fmla="*/ 199025 h 716692"/>
                  <a:gd name="connisteX8" fmla="*/ 804051 w 1799614"/>
                  <a:gd name="connsiteY8" fmla="*/ 228235 h 716692"/>
                  <a:gd name="connisteX9" fmla="*/ 729756 w 1799614"/>
                  <a:gd name="connsiteY9" fmla="*/ 228235 h 716692"/>
                  <a:gd name="connisteX10" fmla="*/ 656096 w 1799614"/>
                  <a:gd name="connsiteY10" fmla="*/ 242840 h 716692"/>
                  <a:gd name="connisteX11" fmla="*/ 582436 w 1799614"/>
                  <a:gd name="connsiteY11" fmla="*/ 258080 h 716692"/>
                  <a:gd name="connisteX12" fmla="*/ 508776 w 1799614"/>
                  <a:gd name="connsiteY12" fmla="*/ 272685 h 716692"/>
                  <a:gd name="connisteX13" fmla="*/ 434481 w 1799614"/>
                  <a:gd name="connsiteY13" fmla="*/ 287290 h 716692"/>
                  <a:gd name="connisteX14" fmla="*/ 360821 w 1799614"/>
                  <a:gd name="connsiteY14" fmla="*/ 301895 h 716692"/>
                  <a:gd name="connisteX15" fmla="*/ 287161 w 1799614"/>
                  <a:gd name="connsiteY15" fmla="*/ 317135 h 716692"/>
                  <a:gd name="connisteX16" fmla="*/ 228106 w 1799614"/>
                  <a:gd name="connsiteY16" fmla="*/ 405400 h 716692"/>
                  <a:gd name="connisteX17" fmla="*/ 154446 w 1799614"/>
                  <a:gd name="connsiteY17" fmla="*/ 405400 h 716692"/>
                  <a:gd name="connisteX18" fmla="*/ 80786 w 1799614"/>
                  <a:gd name="connsiteY18" fmla="*/ 405400 h 716692"/>
                  <a:gd name="connisteX19" fmla="*/ 6491 w 1799614"/>
                  <a:gd name="connsiteY19" fmla="*/ 405400 h 716692"/>
                  <a:gd name="connisteX20" fmla="*/ 6491 w 1799614"/>
                  <a:gd name="connsiteY20" fmla="*/ 479060 h 716692"/>
                  <a:gd name="connisteX21" fmla="*/ 6491 w 1799614"/>
                  <a:gd name="connsiteY21" fmla="*/ 567960 h 716692"/>
                  <a:gd name="connisteX22" fmla="*/ 36336 w 1799614"/>
                  <a:gd name="connsiteY22" fmla="*/ 641620 h 716692"/>
                  <a:gd name="connisteX23" fmla="*/ 109996 w 1799614"/>
                  <a:gd name="connsiteY23" fmla="*/ 700675 h 716692"/>
                  <a:gd name="connisteX24" fmla="*/ 183656 w 1799614"/>
                  <a:gd name="connsiteY24" fmla="*/ 715280 h 716692"/>
                  <a:gd name="connisteX25" fmla="*/ 257951 w 1799614"/>
                  <a:gd name="connsiteY25" fmla="*/ 715280 h 716692"/>
                  <a:gd name="connisteX26" fmla="*/ 331611 w 1799614"/>
                  <a:gd name="connsiteY26" fmla="*/ 715280 h 716692"/>
                  <a:gd name="connisteX27" fmla="*/ 405271 w 1799614"/>
                  <a:gd name="connsiteY27" fmla="*/ 715280 h 716692"/>
                  <a:gd name="connisteX28" fmla="*/ 493536 w 1799614"/>
                  <a:gd name="connsiteY28" fmla="*/ 715280 h 716692"/>
                  <a:gd name="connisteX29" fmla="*/ 567831 w 1799614"/>
                  <a:gd name="connsiteY29" fmla="*/ 700675 h 716692"/>
                  <a:gd name="connisteX30" fmla="*/ 641491 w 1799614"/>
                  <a:gd name="connsiteY30" fmla="*/ 700675 h 716692"/>
                  <a:gd name="connisteX31" fmla="*/ 744996 w 1799614"/>
                  <a:gd name="connsiteY31" fmla="*/ 686070 h 716692"/>
                  <a:gd name="connisteX32" fmla="*/ 818656 w 1799614"/>
                  <a:gd name="connsiteY32" fmla="*/ 671465 h 716692"/>
                  <a:gd name="connisteX33" fmla="*/ 892316 w 1799614"/>
                  <a:gd name="connsiteY33" fmla="*/ 671465 h 716692"/>
                  <a:gd name="connisteX34" fmla="*/ 981216 w 1799614"/>
                  <a:gd name="connsiteY34" fmla="*/ 671465 h 716692"/>
                  <a:gd name="connisteX35" fmla="*/ 1054876 w 1799614"/>
                  <a:gd name="connsiteY35" fmla="*/ 671465 h 716692"/>
                  <a:gd name="connisteX36" fmla="*/ 1128536 w 1799614"/>
                  <a:gd name="connsiteY36" fmla="*/ 671465 h 716692"/>
                  <a:gd name="connisteX37" fmla="*/ 1216801 w 1799614"/>
                  <a:gd name="connsiteY37" fmla="*/ 656225 h 716692"/>
                  <a:gd name="connisteX38" fmla="*/ 1291096 w 1799614"/>
                  <a:gd name="connsiteY38" fmla="*/ 627015 h 716692"/>
                  <a:gd name="connisteX39" fmla="*/ 1379361 w 1799614"/>
                  <a:gd name="connsiteY39" fmla="*/ 627015 h 716692"/>
                  <a:gd name="connisteX40" fmla="*/ 1453021 w 1799614"/>
                  <a:gd name="connsiteY40" fmla="*/ 627015 h 716692"/>
                  <a:gd name="connisteX41" fmla="*/ 1527316 w 1799614"/>
                  <a:gd name="connsiteY41" fmla="*/ 627015 h 716692"/>
                  <a:gd name="connisteX42" fmla="*/ 1630186 w 1799614"/>
                  <a:gd name="connsiteY42" fmla="*/ 582565 h 716692"/>
                  <a:gd name="connisteX43" fmla="*/ 1733691 w 1799614"/>
                  <a:gd name="connsiteY43" fmla="*/ 523510 h 716692"/>
                  <a:gd name="connisteX44" fmla="*/ 1792746 w 1799614"/>
                  <a:gd name="connsiteY44" fmla="*/ 449850 h 716692"/>
                  <a:gd name="connisteX45" fmla="*/ 1792746 w 1799614"/>
                  <a:gd name="connsiteY45" fmla="*/ 376190 h 716692"/>
                  <a:gd name="connisteX46" fmla="*/ 1762901 w 1799614"/>
                  <a:gd name="connsiteY46" fmla="*/ 287290 h 716692"/>
                  <a:gd name="connisteX47" fmla="*/ 1674636 w 1799614"/>
                  <a:gd name="connsiteY47" fmla="*/ 213630 h 716692"/>
                  <a:gd name="connisteX48" fmla="*/ 1600976 w 1799614"/>
                  <a:gd name="connsiteY48" fmla="*/ 139970 h 716692"/>
                  <a:gd name="connisteX49" fmla="*/ 1512076 w 1799614"/>
                  <a:gd name="connsiteY49" fmla="*/ 80915 h 716692"/>
                  <a:gd name="connisteX50" fmla="*/ 1423811 w 1799614"/>
                  <a:gd name="connsiteY50" fmla="*/ 21860 h 716692"/>
                  <a:gd name="connisteX51" fmla="*/ 1334911 w 1799614"/>
                  <a:gd name="connsiteY51" fmla="*/ 21860 h 716692"/>
                  <a:gd name="connisteX52" fmla="*/ 1261251 w 1799614"/>
                  <a:gd name="connsiteY52" fmla="*/ 7255 h 716692"/>
                  <a:gd name="connisteX53" fmla="*/ 1187591 w 1799614"/>
                  <a:gd name="connsiteY53" fmla="*/ 7255 h 716692"/>
                  <a:gd name="connisteX54" fmla="*/ 1098691 w 1799614"/>
                  <a:gd name="connsiteY54" fmla="*/ 80915 h 716692"/>
                  <a:gd name="connisteX55" fmla="*/ 1025031 w 1799614"/>
                  <a:gd name="connsiteY55" fmla="*/ 125365 h 716692"/>
                  <a:gd name="connisteX56" fmla="*/ 995821 w 1799614"/>
                  <a:gd name="connsiteY56" fmla="*/ 199025 h 716692"/>
                  <a:gd name="connisteX57" fmla="*/ 965976 w 1799614"/>
                  <a:gd name="connsiteY57" fmla="*/ 272685 h 716692"/>
                  <a:gd name="connisteX58" fmla="*/ 936766 w 1799614"/>
                  <a:gd name="connsiteY58" fmla="*/ 346345 h 716692"/>
                  <a:gd name="connisteX59" fmla="*/ 863106 w 1799614"/>
                  <a:gd name="connsiteY59" fmla="*/ 405400 h 716692"/>
                  <a:gd name="connisteX60" fmla="*/ 774206 w 1799614"/>
                  <a:gd name="connsiteY60" fmla="*/ 435245 h 716692"/>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Lst>
                <a:rect l="l" t="t" r="r" b="b"/>
                <a:pathLst>
                  <a:path w="1799614" h="716692">
                    <a:moveTo>
                      <a:pt x="1482866" y="213631"/>
                    </a:moveTo>
                    <a:cubicBezTo>
                      <a:pt x="1466356" y="205376"/>
                      <a:pt x="1426351" y="183786"/>
                      <a:pt x="1393966" y="169181"/>
                    </a:cubicBezTo>
                    <a:cubicBezTo>
                      <a:pt x="1361581" y="154576"/>
                      <a:pt x="1349516" y="145686"/>
                      <a:pt x="1320306" y="139971"/>
                    </a:cubicBezTo>
                    <a:cubicBezTo>
                      <a:pt x="1291096" y="134256"/>
                      <a:pt x="1275856" y="143146"/>
                      <a:pt x="1246646" y="139971"/>
                    </a:cubicBezTo>
                    <a:cubicBezTo>
                      <a:pt x="1217436" y="136796"/>
                      <a:pt x="1205371" y="122191"/>
                      <a:pt x="1172986" y="125366"/>
                    </a:cubicBezTo>
                    <a:cubicBezTo>
                      <a:pt x="1140601" y="128541"/>
                      <a:pt x="1116471" y="145686"/>
                      <a:pt x="1084086" y="154576"/>
                    </a:cubicBezTo>
                    <a:cubicBezTo>
                      <a:pt x="1051701" y="163466"/>
                      <a:pt x="1051701" y="160291"/>
                      <a:pt x="1010426" y="169181"/>
                    </a:cubicBezTo>
                    <a:cubicBezTo>
                      <a:pt x="969151" y="178071"/>
                      <a:pt x="918986" y="186961"/>
                      <a:pt x="877711" y="199026"/>
                    </a:cubicBezTo>
                    <a:cubicBezTo>
                      <a:pt x="836436" y="211091"/>
                      <a:pt x="833896" y="222521"/>
                      <a:pt x="804051" y="228236"/>
                    </a:cubicBezTo>
                    <a:cubicBezTo>
                      <a:pt x="774206" y="233951"/>
                      <a:pt x="759601" y="225061"/>
                      <a:pt x="729756" y="228236"/>
                    </a:cubicBezTo>
                    <a:cubicBezTo>
                      <a:pt x="699911" y="231411"/>
                      <a:pt x="685306" y="237126"/>
                      <a:pt x="656096" y="242841"/>
                    </a:cubicBezTo>
                    <a:cubicBezTo>
                      <a:pt x="626886" y="248556"/>
                      <a:pt x="611646" y="252366"/>
                      <a:pt x="582436" y="258081"/>
                    </a:cubicBezTo>
                    <a:cubicBezTo>
                      <a:pt x="553226" y="263796"/>
                      <a:pt x="538621" y="266971"/>
                      <a:pt x="508776" y="272686"/>
                    </a:cubicBezTo>
                    <a:cubicBezTo>
                      <a:pt x="478931" y="278401"/>
                      <a:pt x="464326" y="281576"/>
                      <a:pt x="434481" y="287291"/>
                    </a:cubicBezTo>
                    <a:cubicBezTo>
                      <a:pt x="404636" y="293006"/>
                      <a:pt x="390031" y="296181"/>
                      <a:pt x="360821" y="301896"/>
                    </a:cubicBezTo>
                    <a:cubicBezTo>
                      <a:pt x="331611" y="307611"/>
                      <a:pt x="313831" y="296181"/>
                      <a:pt x="287161" y="317136"/>
                    </a:cubicBezTo>
                    <a:cubicBezTo>
                      <a:pt x="260491" y="338091"/>
                      <a:pt x="254776" y="387621"/>
                      <a:pt x="228106" y="405401"/>
                    </a:cubicBezTo>
                    <a:cubicBezTo>
                      <a:pt x="201436" y="423181"/>
                      <a:pt x="183656" y="405401"/>
                      <a:pt x="154446" y="405401"/>
                    </a:cubicBezTo>
                    <a:cubicBezTo>
                      <a:pt x="125236" y="405401"/>
                      <a:pt x="110631" y="405401"/>
                      <a:pt x="80786" y="405401"/>
                    </a:cubicBezTo>
                    <a:cubicBezTo>
                      <a:pt x="50941" y="405401"/>
                      <a:pt x="21096" y="390796"/>
                      <a:pt x="6491" y="405401"/>
                    </a:cubicBezTo>
                    <a:cubicBezTo>
                      <a:pt x="-8114" y="420006"/>
                      <a:pt x="6491" y="446676"/>
                      <a:pt x="6491" y="479061"/>
                    </a:cubicBezTo>
                    <a:cubicBezTo>
                      <a:pt x="6491" y="511446"/>
                      <a:pt x="776" y="535576"/>
                      <a:pt x="6491" y="567961"/>
                    </a:cubicBezTo>
                    <a:cubicBezTo>
                      <a:pt x="12206" y="600346"/>
                      <a:pt x="15381" y="614951"/>
                      <a:pt x="36336" y="641621"/>
                    </a:cubicBezTo>
                    <a:cubicBezTo>
                      <a:pt x="57291" y="668291"/>
                      <a:pt x="80786" y="686071"/>
                      <a:pt x="109996" y="700676"/>
                    </a:cubicBezTo>
                    <a:cubicBezTo>
                      <a:pt x="139206" y="715281"/>
                      <a:pt x="153811" y="712106"/>
                      <a:pt x="183656" y="715281"/>
                    </a:cubicBezTo>
                    <a:cubicBezTo>
                      <a:pt x="213501" y="718456"/>
                      <a:pt x="228106" y="715281"/>
                      <a:pt x="257951" y="715281"/>
                    </a:cubicBezTo>
                    <a:cubicBezTo>
                      <a:pt x="287796" y="715281"/>
                      <a:pt x="302401" y="715281"/>
                      <a:pt x="331611" y="715281"/>
                    </a:cubicBezTo>
                    <a:cubicBezTo>
                      <a:pt x="360821" y="715281"/>
                      <a:pt x="372886" y="715281"/>
                      <a:pt x="405271" y="715281"/>
                    </a:cubicBezTo>
                    <a:cubicBezTo>
                      <a:pt x="437656" y="715281"/>
                      <a:pt x="461151" y="718456"/>
                      <a:pt x="493536" y="715281"/>
                    </a:cubicBezTo>
                    <a:cubicBezTo>
                      <a:pt x="525921" y="712106"/>
                      <a:pt x="537986" y="703851"/>
                      <a:pt x="567831" y="700676"/>
                    </a:cubicBezTo>
                    <a:cubicBezTo>
                      <a:pt x="597676" y="697501"/>
                      <a:pt x="605931" y="703851"/>
                      <a:pt x="641491" y="700676"/>
                    </a:cubicBezTo>
                    <a:cubicBezTo>
                      <a:pt x="677051" y="697501"/>
                      <a:pt x="709436" y="691786"/>
                      <a:pt x="744996" y="686071"/>
                    </a:cubicBezTo>
                    <a:cubicBezTo>
                      <a:pt x="780556" y="680356"/>
                      <a:pt x="789446" y="674641"/>
                      <a:pt x="818656" y="671466"/>
                    </a:cubicBezTo>
                    <a:cubicBezTo>
                      <a:pt x="847866" y="668291"/>
                      <a:pt x="859931" y="671466"/>
                      <a:pt x="892316" y="671466"/>
                    </a:cubicBezTo>
                    <a:cubicBezTo>
                      <a:pt x="924701" y="671466"/>
                      <a:pt x="948831" y="671466"/>
                      <a:pt x="981216" y="671466"/>
                    </a:cubicBezTo>
                    <a:cubicBezTo>
                      <a:pt x="1013601" y="671466"/>
                      <a:pt x="1025666" y="671466"/>
                      <a:pt x="1054876" y="671466"/>
                    </a:cubicBezTo>
                    <a:cubicBezTo>
                      <a:pt x="1084086" y="671466"/>
                      <a:pt x="1096151" y="674641"/>
                      <a:pt x="1128536" y="671466"/>
                    </a:cubicBezTo>
                    <a:cubicBezTo>
                      <a:pt x="1160921" y="668291"/>
                      <a:pt x="1184416" y="665116"/>
                      <a:pt x="1216801" y="656226"/>
                    </a:cubicBezTo>
                    <a:cubicBezTo>
                      <a:pt x="1249186" y="647336"/>
                      <a:pt x="1258711" y="632731"/>
                      <a:pt x="1291096" y="627016"/>
                    </a:cubicBezTo>
                    <a:cubicBezTo>
                      <a:pt x="1323481" y="621301"/>
                      <a:pt x="1346976" y="627016"/>
                      <a:pt x="1379361" y="627016"/>
                    </a:cubicBezTo>
                    <a:cubicBezTo>
                      <a:pt x="1411746" y="627016"/>
                      <a:pt x="1423176" y="627016"/>
                      <a:pt x="1453021" y="627016"/>
                    </a:cubicBezTo>
                    <a:cubicBezTo>
                      <a:pt x="1482866" y="627016"/>
                      <a:pt x="1491756" y="635906"/>
                      <a:pt x="1527316" y="627016"/>
                    </a:cubicBezTo>
                    <a:cubicBezTo>
                      <a:pt x="1562876" y="618126"/>
                      <a:pt x="1588911" y="603521"/>
                      <a:pt x="1630186" y="582566"/>
                    </a:cubicBezTo>
                    <a:cubicBezTo>
                      <a:pt x="1671461" y="561611"/>
                      <a:pt x="1701306" y="550181"/>
                      <a:pt x="1733691" y="523511"/>
                    </a:cubicBezTo>
                    <a:cubicBezTo>
                      <a:pt x="1766076" y="496841"/>
                      <a:pt x="1780681" y="479061"/>
                      <a:pt x="1792746" y="449851"/>
                    </a:cubicBezTo>
                    <a:cubicBezTo>
                      <a:pt x="1804811" y="420641"/>
                      <a:pt x="1798461" y="408576"/>
                      <a:pt x="1792746" y="376191"/>
                    </a:cubicBezTo>
                    <a:cubicBezTo>
                      <a:pt x="1787031" y="343806"/>
                      <a:pt x="1786396" y="319676"/>
                      <a:pt x="1762901" y="287291"/>
                    </a:cubicBezTo>
                    <a:cubicBezTo>
                      <a:pt x="1739406" y="254906"/>
                      <a:pt x="1707021" y="242841"/>
                      <a:pt x="1674636" y="213631"/>
                    </a:cubicBezTo>
                    <a:cubicBezTo>
                      <a:pt x="1642251" y="184421"/>
                      <a:pt x="1633361" y="166641"/>
                      <a:pt x="1600976" y="139971"/>
                    </a:cubicBezTo>
                    <a:cubicBezTo>
                      <a:pt x="1568591" y="113301"/>
                      <a:pt x="1547636" y="104411"/>
                      <a:pt x="1512076" y="80916"/>
                    </a:cubicBezTo>
                    <a:cubicBezTo>
                      <a:pt x="1476516" y="57421"/>
                      <a:pt x="1459371" y="33926"/>
                      <a:pt x="1423811" y="21861"/>
                    </a:cubicBezTo>
                    <a:cubicBezTo>
                      <a:pt x="1388251" y="9796"/>
                      <a:pt x="1367296" y="25036"/>
                      <a:pt x="1334911" y="21861"/>
                    </a:cubicBezTo>
                    <a:cubicBezTo>
                      <a:pt x="1302526" y="18686"/>
                      <a:pt x="1290461" y="10431"/>
                      <a:pt x="1261251" y="7256"/>
                    </a:cubicBezTo>
                    <a:cubicBezTo>
                      <a:pt x="1232041" y="4081"/>
                      <a:pt x="1219976" y="-7349"/>
                      <a:pt x="1187591" y="7256"/>
                    </a:cubicBezTo>
                    <a:cubicBezTo>
                      <a:pt x="1155206" y="21861"/>
                      <a:pt x="1131076" y="57421"/>
                      <a:pt x="1098691" y="80916"/>
                    </a:cubicBezTo>
                    <a:cubicBezTo>
                      <a:pt x="1066306" y="104411"/>
                      <a:pt x="1045351" y="101871"/>
                      <a:pt x="1025031" y="125366"/>
                    </a:cubicBezTo>
                    <a:cubicBezTo>
                      <a:pt x="1004711" y="148861"/>
                      <a:pt x="1007886" y="169816"/>
                      <a:pt x="995821" y="199026"/>
                    </a:cubicBezTo>
                    <a:cubicBezTo>
                      <a:pt x="983756" y="228236"/>
                      <a:pt x="978041" y="243476"/>
                      <a:pt x="965976" y="272686"/>
                    </a:cubicBezTo>
                    <a:cubicBezTo>
                      <a:pt x="953911" y="301896"/>
                      <a:pt x="957086" y="319676"/>
                      <a:pt x="936766" y="346346"/>
                    </a:cubicBezTo>
                    <a:cubicBezTo>
                      <a:pt x="916446" y="373016"/>
                      <a:pt x="895491" y="387621"/>
                      <a:pt x="863106" y="405401"/>
                    </a:cubicBezTo>
                    <a:cubicBezTo>
                      <a:pt x="830721" y="423181"/>
                      <a:pt x="790716" y="430166"/>
                      <a:pt x="774206" y="435246"/>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1"/>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custDataLst>
              <p:tags r:id="rId2"/>
            </p:custDataLst>
          </p:nvPr>
        </p:nvSpPr>
        <p:spPr>
          <a:xfrm>
            <a:off x="838200" y="574675"/>
            <a:ext cx="10515600" cy="1837690"/>
          </a:xfrm>
        </p:spPr>
        <p:txBody>
          <a:bodyPr>
            <a:normAutofit/>
          </a:bodyPr>
          <a:lstStyle/>
          <a:p>
            <a:pPr marL="0" indent="0" algn="just">
              <a:spcBef>
                <a:spcPts val="0"/>
              </a:spcBef>
              <a:buNone/>
            </a:pPr>
            <a:r>
              <a:rPr lang="zh-CN" altLang="en-US" sz="3200" b="1" dirty="0">
                <a:solidFill>
                  <a:schemeClr val="accent1"/>
                </a:solidFill>
                <a:effectLst>
                  <a:outerShdw blurRad="38100" dist="25400" dir="5400000" algn="ctr" rotWithShape="0">
                    <a:srgbClr val="6E747A">
                      <a:alpha val="43000"/>
                    </a:srgbClr>
                  </a:outerShdw>
                </a:effectLst>
                <a:sym typeface="+mn-lt"/>
              </a:rPr>
              <a:t>话题指数及话题走势图</a:t>
            </a:r>
            <a:r>
              <a:rPr lang="zh-CN" altLang="en-US" sz="2000" dirty="0">
                <a:sym typeface="+mn-lt"/>
              </a:rPr>
              <a:t>：</a:t>
            </a:r>
          </a:p>
        </p:txBody>
      </p:sp>
      <p:pic>
        <p:nvPicPr>
          <p:cNvPr id="4" name="图片 3"/>
          <p:cNvPicPr>
            <a:picLocks noChangeAspect="1"/>
          </p:cNvPicPr>
          <p:nvPr/>
        </p:nvPicPr>
        <p:blipFill>
          <a:blip r:embed="rId5"/>
          <a:stretch>
            <a:fillRect/>
          </a:stretch>
        </p:blipFill>
        <p:spPr>
          <a:xfrm>
            <a:off x="2712720" y="1119505"/>
            <a:ext cx="2045335" cy="1292860"/>
          </a:xfrm>
          <a:prstGeom prst="rect">
            <a:avLst/>
          </a:prstGeom>
        </p:spPr>
      </p:pic>
      <p:sp>
        <p:nvSpPr>
          <p:cNvPr id="6" name="线形标注 1(无边框) 5"/>
          <p:cNvSpPr/>
          <p:nvPr/>
        </p:nvSpPr>
        <p:spPr>
          <a:xfrm>
            <a:off x="6451600" y="1119505"/>
            <a:ext cx="3564255" cy="666115"/>
          </a:xfrm>
          <a:prstGeom prst="callout1">
            <a:avLst>
              <a:gd name="adj1" fmla="val 61659"/>
              <a:gd name="adj2" fmla="val -1606"/>
              <a:gd name="adj3" fmla="val 112485"/>
              <a:gd name="adj4" fmla="val -494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t>TA</a:t>
            </a:r>
            <a:r>
              <a:rPr lang="zh-CN" altLang="en-US" sz="2400" b="1"/>
              <a:t>表示该话题的关注度</a:t>
            </a:r>
          </a:p>
        </p:txBody>
      </p:sp>
      <p:pic>
        <p:nvPicPr>
          <p:cNvPr id="2" name="图片 1"/>
          <p:cNvPicPr>
            <a:picLocks noChangeAspect="1"/>
          </p:cNvPicPr>
          <p:nvPr/>
        </p:nvPicPr>
        <p:blipFill>
          <a:blip r:embed="rId6"/>
          <a:stretch>
            <a:fillRect/>
          </a:stretch>
        </p:blipFill>
        <p:spPr>
          <a:xfrm>
            <a:off x="1443355" y="2412365"/>
            <a:ext cx="8750300" cy="4026535"/>
          </a:xfrm>
          <a:prstGeom prst="rect">
            <a:avLst/>
          </a:prstGeom>
        </p:spPr>
      </p:pic>
    </p:spTree>
    <p:custDataLst>
      <p:tags r:id="rId1"/>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291771 -0.299167 L -0.290521 -0.286296 L -0.289323 -0.275556 L -0.286927 -0.260463 L -0.285677 -0.245370 L -0.284479 -0.228148 L -0.284479 -0.217407 L -0.282083 -0.206667 L -0.280833 -0.191574 L -0.278437 -0.176481 L -0.277240 -0.152870 L -0.274792 -0.129167 L -0.273594 -0.109815 L -0.273594 -0.094722 L -0.271146 -0.083981 L -0.268750 -0.064630 L -0.267552 -0.049537 L -0.262708 -0.030185 L -0.259062 0.004259 L -0.255417 0.034352 L -0.250573 0.058056 L -0.245729 0.075278 L -0.239688 0.092500 L -0.236042 0.103241 L -0.233646 0.114074 L -0.226354 0.124815 L -0.219115 0.135556 L -0.210625 0.135556 L -0.204583 0.135556 L -0.197344 0.135556 L -0.190052 0.131204 L -0.184010 0.124815 L -0.176719 0.116204 L -0.170677 0.109722 L -0.164635 0.094630 L -0.160990 0.075278 L -0.157344 0.051574 L -0.151302 0.025833 L -0.140417 -0.004352 L -0.129531 -0.030185 L -0.119844 -0.051667 L -0.113802 -0.068889 L -0.108958 -0.083981 L -0.105312 -0.096852 L -0.101667 -0.107685 L -0.099271 -0.120556 L -0.094427 -0.133519 L -0.087135 -0.146389 L -0.079896 -0.152870 L -0.073854 -0.163611 L -0.067760 -0.157130 L -0.062917 -0.146389 L -0.056875 -0.133519 L -0.049635 -0.124907 L -0.043542 -0.111944 L -0.037500 -0.103333 L -0.032656 -0.090463 L -0.029063 -0.079630 L -0.024219 -0.066759 L -0.020573 -0.051667 L -0.018125 -0.040926 L -0.015729 -0.025833 L -0.012083 -0.015093 L -0.006042 -0.006481 L 0.000000 0.000000 " pathEditMode="relative" ptsTypes="">
                                      <p:cBhvr>
                                        <p:cTn id="6"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91440" tIns="45720" rIns="91440" bIns="45720" rtlCol="0" anchor="ctr">
            <a:normAutofit/>
          </a:bodyPr>
          <a:lstStyle/>
          <a:p>
            <a:r>
              <a:rPr lang="zh-CN" altLang="en-US" dirty="0">
                <a:solidFill>
                  <a:schemeClr val="accent1"/>
                </a:solidFill>
                <a:effectLst>
                  <a:outerShdw blurRad="38100" dist="25400" dir="5400000" algn="ctr" rotWithShape="0">
                    <a:srgbClr val="6E747A">
                      <a:alpha val="43000"/>
                    </a:srgbClr>
                  </a:outerShdw>
                </a:effectLst>
                <a:sym typeface="+mn-lt"/>
              </a:rPr>
              <a:t>热点演化偏移过程分析</a:t>
            </a:r>
          </a:p>
        </p:txBody>
      </p:sp>
      <p:pic>
        <p:nvPicPr>
          <p:cNvPr id="5" name="图片 4"/>
          <p:cNvPicPr>
            <a:picLocks noChangeAspect="1"/>
          </p:cNvPicPr>
          <p:nvPr/>
        </p:nvPicPr>
        <p:blipFill>
          <a:blip r:embed="rId5"/>
          <a:stretch>
            <a:fillRect/>
          </a:stretch>
        </p:blipFill>
        <p:spPr>
          <a:xfrm>
            <a:off x="2792095" y="1467485"/>
            <a:ext cx="6607810" cy="5064125"/>
          </a:xfrm>
          <a:prstGeom prst="rect">
            <a:avLst/>
          </a:prstGeom>
        </p:spPr>
      </p:pic>
      <p:sp>
        <p:nvSpPr>
          <p:cNvPr id="7" name="文本框 6"/>
          <p:cNvSpPr txBox="1"/>
          <p:nvPr/>
        </p:nvSpPr>
        <p:spPr>
          <a:xfrm>
            <a:off x="4693285" y="2770505"/>
            <a:ext cx="474980" cy="460375"/>
          </a:xfrm>
          <a:prstGeom prst="rect">
            <a:avLst/>
          </a:prstGeom>
          <a:noFill/>
        </p:spPr>
        <p:txBody>
          <a:bodyPr wrap="square" rtlCol="0">
            <a:spAutoFit/>
          </a:bodyPr>
          <a:lstStyle/>
          <a:p>
            <a:r>
              <a:rPr lang="en-US" altLang="zh-CN" sz="2400" b="1"/>
              <a:t>A</a:t>
            </a:r>
          </a:p>
        </p:txBody>
      </p:sp>
      <p:sp>
        <p:nvSpPr>
          <p:cNvPr id="8" name="文本框 7"/>
          <p:cNvSpPr txBox="1"/>
          <p:nvPr/>
        </p:nvSpPr>
        <p:spPr>
          <a:xfrm>
            <a:off x="4693285" y="4448810"/>
            <a:ext cx="474980" cy="460375"/>
          </a:xfrm>
          <a:prstGeom prst="rect">
            <a:avLst/>
          </a:prstGeom>
          <a:noFill/>
        </p:spPr>
        <p:txBody>
          <a:bodyPr wrap="square" rtlCol="0">
            <a:spAutoFit/>
          </a:bodyPr>
          <a:lstStyle/>
          <a:p>
            <a:r>
              <a:rPr lang="en-US" altLang="zh-CN" sz="2400" b="1"/>
              <a:t>A</a:t>
            </a:r>
          </a:p>
        </p:txBody>
      </p:sp>
      <p:sp>
        <p:nvSpPr>
          <p:cNvPr id="9" name="文本框 8"/>
          <p:cNvSpPr txBox="1"/>
          <p:nvPr/>
        </p:nvSpPr>
        <p:spPr>
          <a:xfrm>
            <a:off x="8035290" y="4909185"/>
            <a:ext cx="474980" cy="460375"/>
          </a:xfrm>
          <a:prstGeom prst="rect">
            <a:avLst/>
          </a:prstGeom>
          <a:noFill/>
        </p:spPr>
        <p:txBody>
          <a:bodyPr wrap="square" rtlCol="0">
            <a:spAutoFit/>
          </a:bodyPr>
          <a:lstStyle/>
          <a:p>
            <a:r>
              <a:rPr lang="en-US" altLang="zh-CN" sz="2400" b="1"/>
              <a:t>A</a:t>
            </a:r>
          </a:p>
        </p:txBody>
      </p:sp>
      <p:sp>
        <p:nvSpPr>
          <p:cNvPr id="10" name="文本框 9"/>
          <p:cNvSpPr txBox="1"/>
          <p:nvPr/>
        </p:nvSpPr>
        <p:spPr>
          <a:xfrm>
            <a:off x="8035290" y="2532380"/>
            <a:ext cx="474980" cy="460375"/>
          </a:xfrm>
          <a:prstGeom prst="rect">
            <a:avLst/>
          </a:prstGeom>
          <a:noFill/>
        </p:spPr>
        <p:txBody>
          <a:bodyPr wrap="square" rtlCol="0">
            <a:spAutoFit/>
          </a:bodyPr>
          <a:lstStyle/>
          <a:p>
            <a:r>
              <a:rPr lang="en-US" altLang="zh-CN" sz="2400" b="1"/>
              <a:t>A</a:t>
            </a:r>
          </a:p>
        </p:txBody>
      </p:sp>
      <p:sp>
        <p:nvSpPr>
          <p:cNvPr id="11" name="文本框 10"/>
          <p:cNvSpPr txBox="1"/>
          <p:nvPr/>
        </p:nvSpPr>
        <p:spPr>
          <a:xfrm>
            <a:off x="3695700" y="2310130"/>
            <a:ext cx="474980" cy="460375"/>
          </a:xfrm>
          <a:prstGeom prst="rect">
            <a:avLst/>
          </a:prstGeom>
          <a:noFill/>
        </p:spPr>
        <p:txBody>
          <a:bodyPr wrap="square" rtlCol="0">
            <a:spAutoFit/>
          </a:bodyPr>
          <a:lstStyle/>
          <a:p>
            <a:r>
              <a:rPr lang="en-US" altLang="zh-CN" sz="2400" b="1"/>
              <a:t>D</a:t>
            </a:r>
          </a:p>
        </p:txBody>
      </p:sp>
      <p:sp>
        <p:nvSpPr>
          <p:cNvPr id="12" name="文本框 11"/>
          <p:cNvSpPr txBox="1"/>
          <p:nvPr/>
        </p:nvSpPr>
        <p:spPr>
          <a:xfrm>
            <a:off x="7148830" y="5557520"/>
            <a:ext cx="474980" cy="460375"/>
          </a:xfrm>
          <a:prstGeom prst="rect">
            <a:avLst/>
          </a:prstGeom>
          <a:noFill/>
        </p:spPr>
        <p:txBody>
          <a:bodyPr wrap="square" rtlCol="0">
            <a:spAutoFit/>
          </a:bodyPr>
          <a:lstStyle/>
          <a:p>
            <a:r>
              <a:rPr lang="en-US" altLang="zh-CN" sz="2400" b="1"/>
              <a:t>D</a:t>
            </a:r>
          </a:p>
        </p:txBody>
      </p:sp>
      <p:sp>
        <p:nvSpPr>
          <p:cNvPr id="13" name="文本框 12"/>
          <p:cNvSpPr txBox="1"/>
          <p:nvPr/>
        </p:nvSpPr>
        <p:spPr>
          <a:xfrm>
            <a:off x="6816725" y="2437130"/>
            <a:ext cx="474980" cy="460375"/>
          </a:xfrm>
          <a:prstGeom prst="rect">
            <a:avLst/>
          </a:prstGeom>
          <a:noFill/>
        </p:spPr>
        <p:txBody>
          <a:bodyPr wrap="square" rtlCol="0">
            <a:spAutoFit/>
          </a:bodyPr>
          <a:lstStyle/>
          <a:p>
            <a:r>
              <a:rPr lang="en-US" altLang="zh-CN" sz="2400" b="1"/>
              <a:t>D</a:t>
            </a:r>
          </a:p>
        </p:txBody>
      </p:sp>
      <p:sp>
        <p:nvSpPr>
          <p:cNvPr id="14" name="文本框 13"/>
          <p:cNvSpPr txBox="1"/>
          <p:nvPr/>
        </p:nvSpPr>
        <p:spPr>
          <a:xfrm>
            <a:off x="4519930" y="5557520"/>
            <a:ext cx="474980" cy="460375"/>
          </a:xfrm>
          <a:prstGeom prst="rect">
            <a:avLst/>
          </a:prstGeom>
          <a:noFill/>
        </p:spPr>
        <p:txBody>
          <a:bodyPr wrap="square" rtlCol="0">
            <a:spAutoFit/>
          </a:bodyPr>
          <a:lstStyle/>
          <a:p>
            <a:r>
              <a:rPr lang="en-US" altLang="zh-CN" sz="2400" b="1"/>
              <a:t>D</a:t>
            </a:r>
          </a:p>
        </p:txBody>
      </p:sp>
      <p:sp>
        <p:nvSpPr>
          <p:cNvPr id="15" name="圆角矩形标注 14"/>
          <p:cNvSpPr/>
          <p:nvPr/>
        </p:nvSpPr>
        <p:spPr>
          <a:xfrm>
            <a:off x="9841230" y="2065655"/>
            <a:ext cx="1932305" cy="1393825"/>
          </a:xfrm>
          <a:prstGeom prst="wedgeRoundRectCallout">
            <a:avLst>
              <a:gd name="adj1" fmla="val -66798"/>
              <a:gd name="adj2" fmla="val 114738"/>
              <a:gd name="adj3" fmla="val 16667"/>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t>单核心下？</a:t>
            </a:r>
          </a:p>
          <a:p>
            <a:pPr algn="ctr"/>
            <a:r>
              <a:rPr lang="zh-CN" altLang="en-US" sz="2400" b="1"/>
              <a:t>多核心下？</a:t>
            </a:r>
          </a:p>
        </p:txBody>
      </p:sp>
    </p:spTree>
    <p:custDataLst>
      <p:tags r:id="rId1"/>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91440" tIns="45720" rIns="91440" bIns="45720" rtlCol="0" anchor="ctr">
            <a:normAutofit/>
          </a:bodyPr>
          <a:lstStyle/>
          <a:p>
            <a:r>
              <a:rPr lang="zh-CN" altLang="en-US" dirty="0">
                <a:solidFill>
                  <a:schemeClr val="accent1"/>
                </a:solidFill>
                <a:effectLst>
                  <a:outerShdw blurRad="38100" dist="25400" dir="5400000" algn="ctr" rotWithShape="0">
                    <a:srgbClr val="6E747A">
                      <a:alpha val="43000"/>
                    </a:srgbClr>
                  </a:outerShdw>
                </a:effectLst>
                <a:sym typeface="+mn-lt"/>
              </a:rPr>
              <a:t>具体实例分析</a:t>
            </a:r>
          </a:p>
        </p:txBody>
      </p:sp>
      <p:pic>
        <p:nvPicPr>
          <p:cNvPr id="3" name="图片 2"/>
          <p:cNvPicPr>
            <a:picLocks noChangeAspect="1"/>
          </p:cNvPicPr>
          <p:nvPr/>
        </p:nvPicPr>
        <p:blipFill>
          <a:blip r:embed="rId5"/>
          <a:stretch>
            <a:fillRect/>
          </a:stretch>
        </p:blipFill>
        <p:spPr>
          <a:xfrm>
            <a:off x="1341755" y="1929765"/>
            <a:ext cx="9140825" cy="3394710"/>
          </a:xfrm>
          <a:prstGeom prst="rect">
            <a:avLst/>
          </a:prstGeom>
        </p:spPr>
      </p:pic>
    </p:spTree>
    <p:custDataLst>
      <p:tags r:id="rId1"/>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91440" tIns="45720" rIns="91440" bIns="45720" rtlCol="0" anchor="ctr">
            <a:normAutofit/>
          </a:bodyPr>
          <a:lstStyle/>
          <a:p>
            <a:r>
              <a:rPr lang="zh-CN" altLang="en-US" dirty="0">
                <a:solidFill>
                  <a:schemeClr val="accent1"/>
                </a:solidFill>
                <a:effectLst>
                  <a:outerShdw blurRad="38100" dist="25400" dir="5400000" algn="ctr" rotWithShape="0">
                    <a:srgbClr val="6E747A">
                      <a:alpha val="43000"/>
                    </a:srgbClr>
                  </a:outerShdw>
                </a:effectLst>
                <a:sym typeface="+mn-lt"/>
              </a:rPr>
              <a:t>具体实例分析</a:t>
            </a:r>
          </a:p>
        </p:txBody>
      </p:sp>
      <p:pic>
        <p:nvPicPr>
          <p:cNvPr id="4" name="图片 3"/>
          <p:cNvPicPr>
            <a:picLocks noChangeAspect="1"/>
          </p:cNvPicPr>
          <p:nvPr/>
        </p:nvPicPr>
        <p:blipFill>
          <a:blip r:embed="rId5"/>
          <a:stretch>
            <a:fillRect/>
          </a:stretch>
        </p:blipFill>
        <p:spPr>
          <a:xfrm>
            <a:off x="1215390" y="1691005"/>
            <a:ext cx="9850120" cy="4208780"/>
          </a:xfrm>
          <a:prstGeom prst="rect">
            <a:avLst/>
          </a:prstGeom>
        </p:spPr>
      </p:pic>
    </p:spTree>
    <p:custDataLst>
      <p:tags r:id="rId1"/>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91440" tIns="45720" rIns="91440" bIns="45720" rtlCol="0" anchor="ctr">
            <a:normAutofit/>
          </a:bodyPr>
          <a:lstStyle/>
          <a:p>
            <a:r>
              <a:rPr lang="zh-CN" altLang="en-US" dirty="0">
                <a:solidFill>
                  <a:schemeClr val="accent1"/>
                </a:solidFill>
                <a:effectLst>
                  <a:outerShdw blurRad="38100" dist="25400" dir="5400000" algn="ctr" rotWithShape="0">
                    <a:srgbClr val="6E747A">
                      <a:alpha val="43000"/>
                    </a:srgbClr>
                  </a:outerShdw>
                </a:effectLst>
                <a:sym typeface="+mn-lt"/>
              </a:rPr>
              <a:t>具体实例分析</a:t>
            </a:r>
          </a:p>
        </p:txBody>
      </p:sp>
      <p:pic>
        <p:nvPicPr>
          <p:cNvPr id="3" name="图片 2"/>
          <p:cNvPicPr>
            <a:picLocks noChangeAspect="1"/>
          </p:cNvPicPr>
          <p:nvPr/>
        </p:nvPicPr>
        <p:blipFill>
          <a:blip r:embed="rId5"/>
          <a:stretch>
            <a:fillRect/>
          </a:stretch>
        </p:blipFill>
        <p:spPr>
          <a:xfrm>
            <a:off x="1976120" y="1691005"/>
            <a:ext cx="8062595" cy="4759960"/>
          </a:xfrm>
          <a:prstGeom prst="rect">
            <a:avLst/>
          </a:prstGeom>
        </p:spPr>
      </p:pic>
    </p:spTree>
    <p:custDataLst>
      <p:tags r:id="rId1"/>
    </p:custDataLst>
  </p:cSld>
  <p:clrMapOvr>
    <a:masterClrMapping/>
  </p:clrMapOvr>
  <p:transition spd="slow">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custDataLst>
              <p:tags r:id="rId2"/>
            </p:custDataLst>
          </p:nvPr>
        </p:nvSpPr>
        <p:spPr>
          <a:xfrm rot="1389710">
            <a:off x="2444879" y="2889746"/>
            <a:ext cx="2126688" cy="531531"/>
          </a:xfrm>
          <a:custGeom>
            <a:avLst/>
            <a:gdLst>
              <a:gd name="connsiteX0" fmla="*/ 0 w 2126688"/>
              <a:gd name="connsiteY0" fmla="*/ 0 h 531531"/>
              <a:gd name="connsiteX1" fmla="*/ 2126688 w 2126688"/>
              <a:gd name="connsiteY1" fmla="*/ 0 h 531531"/>
              <a:gd name="connsiteX2" fmla="*/ 2126688 w 2126688"/>
              <a:gd name="connsiteY2" fmla="*/ 531531 h 531531"/>
              <a:gd name="connsiteX3" fmla="*/ 227396 w 2126688"/>
              <a:gd name="connsiteY3" fmla="*/ 531531 h 531531"/>
            </a:gdLst>
            <a:ahLst/>
            <a:cxnLst>
              <a:cxn ang="0">
                <a:pos x="connsiteX0" y="connsiteY0"/>
              </a:cxn>
              <a:cxn ang="0">
                <a:pos x="connsiteX1" y="connsiteY1"/>
              </a:cxn>
              <a:cxn ang="0">
                <a:pos x="connsiteX2" y="connsiteY2"/>
              </a:cxn>
              <a:cxn ang="0">
                <a:pos x="connsiteX3" y="connsiteY3"/>
              </a:cxn>
            </a:cxnLst>
            <a:rect l="l" t="t" r="r" b="b"/>
            <a:pathLst>
              <a:path w="2126688" h="531531">
                <a:moveTo>
                  <a:pt x="0" y="0"/>
                </a:moveTo>
                <a:lnTo>
                  <a:pt x="2126688" y="0"/>
                </a:lnTo>
                <a:lnTo>
                  <a:pt x="2126688" y="531531"/>
                </a:lnTo>
                <a:lnTo>
                  <a:pt x="227396" y="531531"/>
                </a:lnTo>
                <a:close/>
              </a:path>
            </a:pathLst>
          </a:custGeom>
          <a:solidFill>
            <a:schemeClr val="accent1">
              <a:lumMod val="40000"/>
              <a:lumOff val="60000"/>
            </a:schemeClr>
          </a:solidFill>
        </p:spPr>
        <p:txBody>
          <a:bodyPr rot="0" spcFirstLastPara="0" vertOverflow="overflow" horzOverflow="overflow" vert="horz" wrap="square" lIns="90000" tIns="46800" rIns="90000" bIns="46800" numCol="1" spcCol="0" rtlCol="0" fromWordArt="0" anchor="ctr" anchorCtr="0" forceAA="0" compatLnSpc="1">
            <a:normAutofit/>
          </a:bodyPr>
          <a:lstStyle/>
          <a:p>
            <a:pPr algn="r">
              <a:lnSpc>
                <a:spcPct val="120000"/>
              </a:lnSpc>
            </a:pPr>
            <a:r>
              <a:rPr lang="en-US" altLang="zh-CN" dirty="0" err="1">
                <a:solidFill>
                  <a:schemeClr val="bg1"/>
                </a:solidFill>
                <a:latin typeface="+mj-lt"/>
                <a:ea typeface="+mj-ea"/>
                <a:cs typeface="+mj-cs"/>
                <a:sym typeface="+mn-lt"/>
              </a:rPr>
              <a:t>PART   I</a:t>
            </a:r>
          </a:p>
        </p:txBody>
      </p:sp>
      <p:cxnSp>
        <p:nvCxnSpPr>
          <p:cNvPr id="12" name="直接连接符 11"/>
          <p:cNvCxnSpPr/>
          <p:nvPr>
            <p:custDataLst>
              <p:tags r:id="rId3"/>
            </p:custDataLst>
          </p:nvPr>
        </p:nvCxnSpPr>
        <p:spPr>
          <a:xfrm>
            <a:off x="4699757" y="4063675"/>
            <a:ext cx="4932000"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custDataLst>
              <p:tags r:id="rId4"/>
            </p:custDataLst>
          </p:nvPr>
        </p:nvPicPr>
        <p:blipFill>
          <a:blip r:embed="rId8"/>
          <a:srcRect l="50449"/>
          <a:stretch>
            <a:fillRect/>
          </a:stretch>
        </p:blipFill>
        <p:spPr>
          <a:xfrm>
            <a:off x="2637458" y="970032"/>
            <a:ext cx="75850" cy="3600000"/>
          </a:xfrm>
          <a:custGeom>
            <a:avLst/>
            <a:gdLst>
              <a:gd name="connsiteX0" fmla="*/ 0 w 4806245"/>
              <a:gd name="connsiteY0" fmla="*/ 0 h 9705673"/>
              <a:gd name="connsiteX1" fmla="*/ 4806245 w 4806245"/>
              <a:gd name="connsiteY1" fmla="*/ 0 h 9705673"/>
              <a:gd name="connsiteX2" fmla="*/ 4806245 w 4806245"/>
              <a:gd name="connsiteY2" fmla="*/ 9705673 h 9705673"/>
              <a:gd name="connsiteX3" fmla="*/ 0 w 4806245"/>
              <a:gd name="connsiteY3" fmla="*/ 9705673 h 9705673"/>
            </a:gdLst>
            <a:ahLst/>
            <a:cxnLst>
              <a:cxn ang="0">
                <a:pos x="connsiteX0" y="connsiteY0"/>
              </a:cxn>
              <a:cxn ang="0">
                <a:pos x="connsiteX1" y="connsiteY1"/>
              </a:cxn>
              <a:cxn ang="0">
                <a:pos x="connsiteX2" y="connsiteY2"/>
              </a:cxn>
              <a:cxn ang="0">
                <a:pos x="connsiteX3" y="connsiteY3"/>
              </a:cxn>
            </a:cxnLst>
            <a:rect l="l" t="t" r="r" b="b"/>
            <a:pathLst>
              <a:path w="4806245" h="9705673">
                <a:moveTo>
                  <a:pt x="0" y="0"/>
                </a:moveTo>
                <a:lnTo>
                  <a:pt x="4806245" y="0"/>
                </a:lnTo>
                <a:lnTo>
                  <a:pt x="4806245" y="9705673"/>
                </a:lnTo>
                <a:lnTo>
                  <a:pt x="0" y="9705673"/>
                </a:lnTo>
                <a:close/>
              </a:path>
            </a:pathLst>
          </a:custGeom>
        </p:spPr>
      </p:pic>
      <p:sp>
        <p:nvSpPr>
          <p:cNvPr id="7" name="文本框 6">
            <a:extLst>
              <a:ext uri="{FF2B5EF4-FFF2-40B4-BE49-F238E27FC236}">
                <a16:creationId xmlns:a16="http://schemas.microsoft.com/office/drawing/2014/main" id="{6268F309-D39D-47F6-96AF-D4064CB3DDF6}"/>
              </a:ext>
            </a:extLst>
          </p:cNvPr>
          <p:cNvSpPr txBox="1"/>
          <p:nvPr>
            <p:custDataLst>
              <p:tags r:id="rId5"/>
            </p:custDataLst>
          </p:nvPr>
        </p:nvSpPr>
        <p:spPr>
          <a:xfrm>
            <a:off x="4699757" y="3230513"/>
            <a:ext cx="6123305" cy="452120"/>
          </a:xfrm>
          <a:prstGeom prst="rect">
            <a:avLst/>
          </a:prstGeom>
        </p:spPr>
        <p:txBody>
          <a:bodyPr vert="horz" wrap="square" lIns="90000" tIns="46800" rIns="90000" bIns="46800" anchor="ctr" anchorCtr="0">
            <a:noAutofit/>
          </a:bodyPr>
          <a:lstStyle>
            <a:defPPr>
              <a:defRPr lang="zh-CN"/>
            </a:defPPr>
            <a:lvl1pPr>
              <a:lnSpc>
                <a:spcPct val="130000"/>
              </a:lnSpc>
              <a:defRPr kern="0"/>
            </a:lvl1pPr>
          </a:lstStyle>
          <a:p>
            <a:r>
              <a:rPr lang="zh-CN" altLang="en-US" sz="4800" dirty="0">
                <a:sym typeface="+mn-lt"/>
              </a:rPr>
              <a:t>如何研究热点话题？</a:t>
            </a:r>
            <a:endParaRPr lang="zh-CN" altLang="en-US" sz="4800" dirty="0">
              <a:solidFill>
                <a:schemeClr val="tx1"/>
              </a:solidFill>
              <a:latin typeface="+mn-lt"/>
              <a:ea typeface="+mn-ea"/>
              <a:cs typeface="+mn-cs"/>
              <a:sym typeface="+mn-lt"/>
            </a:endParaRPr>
          </a:p>
        </p:txBody>
      </p:sp>
      <p:sp>
        <p:nvSpPr>
          <p:cNvPr id="10" name="文本框 9">
            <a:extLst>
              <a:ext uri="{FF2B5EF4-FFF2-40B4-BE49-F238E27FC236}">
                <a16:creationId xmlns:a16="http://schemas.microsoft.com/office/drawing/2014/main" id="{E3AD39D6-0830-4FD5-9F59-2B546A8AC024}"/>
              </a:ext>
            </a:extLst>
          </p:cNvPr>
          <p:cNvSpPr txBox="1"/>
          <p:nvPr/>
        </p:nvSpPr>
        <p:spPr>
          <a:xfrm>
            <a:off x="4699757" y="4315953"/>
            <a:ext cx="6209160" cy="369332"/>
          </a:xfrm>
          <a:prstGeom prst="rect">
            <a:avLst/>
          </a:prstGeom>
          <a:noFill/>
        </p:spPr>
        <p:txBody>
          <a:bodyPr wrap="square" rtlCol="0">
            <a:spAutoFit/>
          </a:bodyPr>
          <a:lstStyle/>
          <a:p>
            <a:r>
              <a:rPr lang="zh-CN" altLang="en-US" dirty="0"/>
              <a:t>文本收集</a:t>
            </a:r>
            <a:r>
              <a:rPr lang="en-US" altLang="zh-CN" dirty="0"/>
              <a:t>-</a:t>
            </a:r>
            <a:r>
              <a:rPr lang="zh-CN" altLang="en-US" dirty="0"/>
              <a:t>文本预处理</a:t>
            </a:r>
            <a:r>
              <a:rPr lang="en-US" altLang="zh-CN" dirty="0"/>
              <a:t>-</a:t>
            </a:r>
            <a:r>
              <a:rPr lang="zh-CN" altLang="en-US" dirty="0"/>
              <a:t>文本聚类</a:t>
            </a:r>
            <a:r>
              <a:rPr lang="en-US" altLang="zh-CN" dirty="0"/>
              <a:t>-</a:t>
            </a:r>
            <a:r>
              <a:rPr lang="zh-CN" altLang="en-US" dirty="0"/>
              <a:t>热点话题的发现与追踪</a:t>
            </a:r>
            <a:endParaRPr lang="en-US" altLang="zh-CN" dirty="0"/>
          </a:p>
        </p:txBody>
      </p:sp>
    </p:spTree>
    <p:custDataLst>
      <p:tags r:id="rId1"/>
    </p:custDataLst>
    <p:extLst>
      <p:ext uri="{BB962C8B-B14F-4D97-AF65-F5344CB8AC3E}">
        <p14:creationId xmlns:p14="http://schemas.microsoft.com/office/powerpoint/2010/main" val="35050846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91440" tIns="45720" rIns="91440" bIns="45720" rtlCol="0" anchor="ctr">
            <a:normAutofit/>
          </a:bodyPr>
          <a:lstStyle/>
          <a:p>
            <a:r>
              <a:rPr lang="zh-CN" altLang="en-US" dirty="0">
                <a:solidFill>
                  <a:schemeClr val="accent1"/>
                </a:solidFill>
                <a:effectLst>
                  <a:outerShdw blurRad="38100" dist="25400" dir="5400000" algn="ctr" rotWithShape="0">
                    <a:srgbClr val="6E747A">
                      <a:alpha val="43000"/>
                    </a:srgbClr>
                  </a:outerShdw>
                </a:effectLst>
                <a:sym typeface="+mn-lt"/>
              </a:rPr>
              <a:t>具体实例分析</a:t>
            </a:r>
          </a:p>
        </p:txBody>
      </p:sp>
      <p:pic>
        <p:nvPicPr>
          <p:cNvPr id="4" name="图片 3"/>
          <p:cNvPicPr>
            <a:picLocks noChangeAspect="1"/>
          </p:cNvPicPr>
          <p:nvPr/>
        </p:nvPicPr>
        <p:blipFill>
          <a:blip r:embed="rId5"/>
          <a:stretch>
            <a:fillRect/>
          </a:stretch>
        </p:blipFill>
        <p:spPr>
          <a:xfrm>
            <a:off x="1306830" y="1558290"/>
            <a:ext cx="9244330" cy="5078095"/>
          </a:xfrm>
          <a:prstGeom prst="rect">
            <a:avLst/>
          </a:prstGeom>
        </p:spPr>
      </p:pic>
    </p:spTree>
    <p:custDataLst>
      <p:tags r:id="rId1"/>
    </p:custDataLst>
  </p:cSld>
  <p:clrMapOvr>
    <a:masterClrMapping/>
  </p:clrMapOvr>
  <p:transition spd="slow">
    <p:rand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91440" tIns="45720" rIns="91440" bIns="45720" rtlCol="0" anchor="ctr">
            <a:normAutofit/>
          </a:bodyPr>
          <a:lstStyle/>
          <a:p>
            <a:r>
              <a:rPr lang="zh-CN" altLang="en-US" dirty="0">
                <a:solidFill>
                  <a:schemeClr val="accent1"/>
                </a:solidFill>
                <a:effectLst>
                  <a:outerShdw blurRad="38100" dist="25400" dir="5400000" algn="ctr" rotWithShape="0">
                    <a:srgbClr val="6E747A">
                      <a:alpha val="43000"/>
                    </a:srgbClr>
                  </a:outerShdw>
                </a:effectLst>
                <a:sym typeface="+mn-lt"/>
              </a:rPr>
              <a:t>具体实例分析</a:t>
            </a:r>
          </a:p>
        </p:txBody>
      </p:sp>
      <p:pic>
        <p:nvPicPr>
          <p:cNvPr id="5" name="图片 4"/>
          <p:cNvPicPr>
            <a:picLocks noChangeAspect="1"/>
          </p:cNvPicPr>
          <p:nvPr/>
        </p:nvPicPr>
        <p:blipFill>
          <a:blip r:embed="rId5"/>
          <a:stretch>
            <a:fillRect/>
          </a:stretch>
        </p:blipFill>
        <p:spPr>
          <a:xfrm>
            <a:off x="1565910" y="2147570"/>
            <a:ext cx="9060180" cy="3437255"/>
          </a:xfrm>
          <a:prstGeom prst="rect">
            <a:avLst/>
          </a:prstGeom>
        </p:spPr>
      </p:pic>
    </p:spTree>
    <p:custDataLst>
      <p:tags r:id="rId1"/>
    </p:custDataLst>
  </p:cSld>
  <p:clrMapOvr>
    <a:masterClrMapping/>
  </p:clrMapOvr>
  <p:transition spd="slow">
    <p:rand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custDataLst>
              <p:tags r:id="rId2"/>
            </p:custDataLst>
          </p:nvPr>
        </p:nvSpPr>
        <p:spPr>
          <a:xfrm rot="1389710">
            <a:off x="2444879" y="2889746"/>
            <a:ext cx="2126688" cy="531531"/>
          </a:xfrm>
          <a:custGeom>
            <a:avLst/>
            <a:gdLst>
              <a:gd name="connsiteX0" fmla="*/ 0 w 2126688"/>
              <a:gd name="connsiteY0" fmla="*/ 0 h 531531"/>
              <a:gd name="connsiteX1" fmla="*/ 2126688 w 2126688"/>
              <a:gd name="connsiteY1" fmla="*/ 0 h 531531"/>
              <a:gd name="connsiteX2" fmla="*/ 2126688 w 2126688"/>
              <a:gd name="connsiteY2" fmla="*/ 531531 h 531531"/>
              <a:gd name="connsiteX3" fmla="*/ 227396 w 2126688"/>
              <a:gd name="connsiteY3" fmla="*/ 531531 h 531531"/>
            </a:gdLst>
            <a:ahLst/>
            <a:cxnLst>
              <a:cxn ang="0">
                <a:pos x="connsiteX0" y="connsiteY0"/>
              </a:cxn>
              <a:cxn ang="0">
                <a:pos x="connsiteX1" y="connsiteY1"/>
              </a:cxn>
              <a:cxn ang="0">
                <a:pos x="connsiteX2" y="connsiteY2"/>
              </a:cxn>
              <a:cxn ang="0">
                <a:pos x="connsiteX3" y="connsiteY3"/>
              </a:cxn>
            </a:cxnLst>
            <a:rect l="l" t="t" r="r" b="b"/>
            <a:pathLst>
              <a:path w="2126688" h="531531">
                <a:moveTo>
                  <a:pt x="0" y="0"/>
                </a:moveTo>
                <a:lnTo>
                  <a:pt x="2126688" y="0"/>
                </a:lnTo>
                <a:lnTo>
                  <a:pt x="2126688" y="531531"/>
                </a:lnTo>
                <a:lnTo>
                  <a:pt x="227396" y="531531"/>
                </a:lnTo>
                <a:close/>
              </a:path>
            </a:pathLst>
          </a:custGeom>
          <a:solidFill>
            <a:schemeClr val="accent1">
              <a:lumMod val="40000"/>
              <a:lumOff val="60000"/>
            </a:schemeClr>
          </a:solidFill>
        </p:spPr>
        <p:txBody>
          <a:bodyPr rot="0" spcFirstLastPara="0" vertOverflow="overflow" horzOverflow="overflow" vert="horz" wrap="square" lIns="90000" tIns="46800" rIns="90000" bIns="46800" numCol="1" spcCol="0" rtlCol="0" fromWordArt="0" anchor="ctr" anchorCtr="0" forceAA="0" compatLnSpc="1">
            <a:normAutofit/>
          </a:bodyPr>
          <a:lstStyle/>
          <a:p>
            <a:pPr algn="r">
              <a:lnSpc>
                <a:spcPct val="120000"/>
              </a:lnSpc>
            </a:pPr>
            <a:r>
              <a:rPr lang="en-US" altLang="zh-CN" dirty="0" err="1">
                <a:solidFill>
                  <a:schemeClr val="bg1"/>
                </a:solidFill>
                <a:latin typeface="+mj-lt"/>
                <a:ea typeface="+mj-ea"/>
                <a:cs typeface="+mj-cs"/>
                <a:sym typeface="+mn-lt"/>
              </a:rPr>
              <a:t>PART   4</a:t>
            </a:r>
          </a:p>
        </p:txBody>
      </p:sp>
      <p:cxnSp>
        <p:nvCxnSpPr>
          <p:cNvPr id="12" name="直接连接符 11"/>
          <p:cNvCxnSpPr/>
          <p:nvPr>
            <p:custDataLst>
              <p:tags r:id="rId3"/>
            </p:custDataLst>
          </p:nvPr>
        </p:nvCxnSpPr>
        <p:spPr>
          <a:xfrm>
            <a:off x="4699757" y="4063675"/>
            <a:ext cx="4932000"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custDataLst>
              <p:tags r:id="rId4"/>
            </p:custDataLst>
          </p:nvPr>
        </p:nvPicPr>
        <p:blipFill>
          <a:blip r:embed="rId8"/>
          <a:srcRect l="50449"/>
          <a:stretch>
            <a:fillRect/>
          </a:stretch>
        </p:blipFill>
        <p:spPr>
          <a:xfrm>
            <a:off x="2637458" y="970032"/>
            <a:ext cx="75850" cy="3600000"/>
          </a:xfrm>
          <a:custGeom>
            <a:avLst/>
            <a:gdLst>
              <a:gd name="connsiteX0" fmla="*/ 0 w 4806245"/>
              <a:gd name="connsiteY0" fmla="*/ 0 h 9705673"/>
              <a:gd name="connsiteX1" fmla="*/ 4806245 w 4806245"/>
              <a:gd name="connsiteY1" fmla="*/ 0 h 9705673"/>
              <a:gd name="connsiteX2" fmla="*/ 4806245 w 4806245"/>
              <a:gd name="connsiteY2" fmla="*/ 9705673 h 9705673"/>
              <a:gd name="connsiteX3" fmla="*/ 0 w 4806245"/>
              <a:gd name="connsiteY3" fmla="*/ 9705673 h 9705673"/>
            </a:gdLst>
            <a:ahLst/>
            <a:cxnLst>
              <a:cxn ang="0">
                <a:pos x="connsiteX0" y="connsiteY0"/>
              </a:cxn>
              <a:cxn ang="0">
                <a:pos x="connsiteX1" y="connsiteY1"/>
              </a:cxn>
              <a:cxn ang="0">
                <a:pos x="connsiteX2" y="connsiteY2"/>
              </a:cxn>
              <a:cxn ang="0">
                <a:pos x="connsiteX3" y="connsiteY3"/>
              </a:cxn>
            </a:cxnLst>
            <a:rect l="l" t="t" r="r" b="b"/>
            <a:pathLst>
              <a:path w="4806245" h="9705673">
                <a:moveTo>
                  <a:pt x="0" y="0"/>
                </a:moveTo>
                <a:lnTo>
                  <a:pt x="4806245" y="0"/>
                </a:lnTo>
                <a:lnTo>
                  <a:pt x="4806245" y="9705673"/>
                </a:lnTo>
                <a:lnTo>
                  <a:pt x="0" y="9705673"/>
                </a:lnTo>
                <a:close/>
              </a:path>
            </a:pathLst>
          </a:custGeom>
        </p:spPr>
      </p:pic>
      <p:sp>
        <p:nvSpPr>
          <p:cNvPr id="4" name="文本框 3"/>
          <p:cNvSpPr txBox="1"/>
          <p:nvPr>
            <p:custDataLst>
              <p:tags r:id="rId5"/>
            </p:custDataLst>
          </p:nvPr>
        </p:nvSpPr>
        <p:spPr>
          <a:xfrm>
            <a:off x="4699635" y="3202940"/>
            <a:ext cx="6123305" cy="452120"/>
          </a:xfrm>
          <a:prstGeom prst="rect">
            <a:avLst/>
          </a:prstGeom>
        </p:spPr>
        <p:txBody>
          <a:bodyPr vert="horz" wrap="square" lIns="90000" tIns="46800" rIns="90000" bIns="46800" anchor="ctr" anchorCtr="0">
            <a:noAutofit/>
          </a:bodyPr>
          <a:lstStyle>
            <a:defPPr>
              <a:defRPr lang="zh-CN"/>
            </a:defPPr>
            <a:lvl1pPr>
              <a:lnSpc>
                <a:spcPct val="130000"/>
              </a:lnSpc>
              <a:defRPr kern="0"/>
            </a:lvl1pPr>
          </a:lstStyle>
          <a:p>
            <a:r>
              <a:rPr lang="zh-CN" altLang="en-US" sz="4800">
                <a:sym typeface="+mn-lt"/>
              </a:rPr>
              <a:t>整体系统构架</a:t>
            </a:r>
            <a:endParaRPr lang="zh-CN" altLang="en-US" sz="4800" dirty="0">
              <a:solidFill>
                <a:schemeClr val="tx1"/>
              </a:solidFill>
              <a:latin typeface="+mn-lt"/>
              <a:ea typeface="+mn-ea"/>
              <a:cs typeface="+mn-cs"/>
              <a:sym typeface="+mn-lt"/>
            </a:endParaRPr>
          </a:p>
        </p:txBody>
      </p:sp>
    </p:spTree>
    <p:custDataLst>
      <p:tags r:id="rId1"/>
    </p:custDataLst>
  </p:cSld>
  <p:clrMapOvr>
    <a:masterClrMapping/>
  </p:clrMapOvr>
  <p:transition spd="slow">
    <p:random/>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943735" y="-24765"/>
            <a:ext cx="9128760" cy="6892290"/>
            <a:chOff x="3061" y="-39"/>
            <a:chExt cx="14376" cy="10854"/>
          </a:xfrm>
        </p:grpSpPr>
        <p:pic>
          <p:nvPicPr>
            <p:cNvPr id="2" name="图片 1"/>
            <p:cNvPicPr>
              <a:picLocks noChangeAspect="1"/>
            </p:cNvPicPr>
            <p:nvPr/>
          </p:nvPicPr>
          <p:blipFill>
            <a:blip r:embed="rId4"/>
            <a:stretch>
              <a:fillRect/>
            </a:stretch>
          </p:blipFill>
          <p:spPr>
            <a:xfrm>
              <a:off x="3061" y="-39"/>
              <a:ext cx="14377" cy="10855"/>
            </a:xfrm>
            <a:prstGeom prst="rect">
              <a:avLst/>
            </a:prstGeom>
          </p:spPr>
        </p:pic>
        <p:pic>
          <p:nvPicPr>
            <p:cNvPr id="8" name="图片 7"/>
            <p:cNvPicPr>
              <a:picLocks noChangeAspect="1"/>
            </p:cNvPicPr>
            <p:nvPr/>
          </p:nvPicPr>
          <p:blipFill>
            <a:blip r:embed="rId5"/>
            <a:stretch>
              <a:fillRect/>
            </a:stretch>
          </p:blipFill>
          <p:spPr>
            <a:xfrm>
              <a:off x="7695" y="6530"/>
              <a:ext cx="9446" cy="3961"/>
            </a:xfrm>
            <a:prstGeom prst="rect">
              <a:avLst/>
            </a:prstGeom>
          </p:spPr>
        </p:pic>
      </p:grpSp>
    </p:spTree>
    <p:custDataLst>
      <p:tags r:id="rId1"/>
    </p:custDataLst>
  </p:cSld>
  <p:clrMapOvr>
    <a:masterClrMapping/>
  </p:clrMapOvr>
  <p:transition spd="slow">
    <p:random/>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a:stretch>
            <a:fillRect/>
          </a:stretch>
        </p:blipFill>
        <p:spPr>
          <a:xfrm>
            <a:off x="7478395" y="5354320"/>
            <a:ext cx="1797685" cy="582295"/>
          </a:xfrm>
          <a:prstGeom prst="rect">
            <a:avLst/>
          </a:prstGeom>
        </p:spPr>
      </p:pic>
      <p:grpSp>
        <p:nvGrpSpPr>
          <p:cNvPr id="16" name="组合 15"/>
          <p:cNvGrpSpPr/>
          <p:nvPr/>
        </p:nvGrpSpPr>
        <p:grpSpPr>
          <a:xfrm>
            <a:off x="1477010" y="83820"/>
            <a:ext cx="8288020" cy="6564630"/>
            <a:chOff x="2326" y="132"/>
            <a:chExt cx="13052" cy="10338"/>
          </a:xfrm>
        </p:grpSpPr>
        <p:grpSp>
          <p:nvGrpSpPr>
            <p:cNvPr id="14" name="组合 13"/>
            <p:cNvGrpSpPr/>
            <p:nvPr/>
          </p:nvGrpSpPr>
          <p:grpSpPr>
            <a:xfrm>
              <a:off x="2326" y="132"/>
              <a:ext cx="13052" cy="10338"/>
              <a:chOff x="2326" y="132"/>
              <a:chExt cx="13052" cy="10338"/>
            </a:xfrm>
          </p:grpSpPr>
          <p:pic>
            <p:nvPicPr>
              <p:cNvPr id="8" name="图片 7"/>
              <p:cNvPicPr>
                <a:picLocks noChangeAspect="1"/>
              </p:cNvPicPr>
              <p:nvPr/>
            </p:nvPicPr>
            <p:blipFill>
              <a:blip r:embed="rId5"/>
              <a:stretch>
                <a:fillRect/>
              </a:stretch>
            </p:blipFill>
            <p:spPr>
              <a:xfrm>
                <a:off x="2326" y="132"/>
                <a:ext cx="13053" cy="10338"/>
              </a:xfrm>
              <a:prstGeom prst="rect">
                <a:avLst/>
              </a:prstGeom>
            </p:spPr>
          </p:pic>
          <p:pic>
            <p:nvPicPr>
              <p:cNvPr id="9" name="图片 8"/>
              <p:cNvPicPr>
                <a:picLocks noChangeAspect="1"/>
              </p:cNvPicPr>
              <p:nvPr/>
            </p:nvPicPr>
            <p:blipFill>
              <a:blip r:embed="rId4"/>
              <a:stretch>
                <a:fillRect/>
              </a:stretch>
            </p:blipFill>
            <p:spPr>
              <a:xfrm>
                <a:off x="6665" y="8756"/>
                <a:ext cx="7943" cy="1466"/>
              </a:xfrm>
              <a:prstGeom prst="rect">
                <a:avLst/>
              </a:prstGeom>
            </p:spPr>
          </p:pic>
          <p:pic>
            <p:nvPicPr>
              <p:cNvPr id="12" name="图片 11"/>
              <p:cNvPicPr>
                <a:picLocks noChangeAspect="1"/>
              </p:cNvPicPr>
              <p:nvPr/>
            </p:nvPicPr>
            <p:blipFill>
              <a:blip r:embed="rId4"/>
              <a:stretch>
                <a:fillRect/>
              </a:stretch>
            </p:blipFill>
            <p:spPr>
              <a:xfrm rot="3360000">
                <a:off x="3690" y="7647"/>
                <a:ext cx="4762" cy="284"/>
              </a:xfrm>
              <a:prstGeom prst="rect">
                <a:avLst/>
              </a:prstGeom>
            </p:spPr>
          </p:pic>
          <p:pic>
            <p:nvPicPr>
              <p:cNvPr id="13" name="图片 12"/>
              <p:cNvPicPr>
                <a:picLocks noChangeAspect="1"/>
              </p:cNvPicPr>
              <p:nvPr/>
            </p:nvPicPr>
            <p:blipFill>
              <a:blip r:embed="rId4"/>
              <a:stretch>
                <a:fillRect/>
              </a:stretch>
            </p:blipFill>
            <p:spPr>
              <a:xfrm rot="3360000">
                <a:off x="5285" y="8168"/>
                <a:ext cx="2561" cy="153"/>
              </a:xfrm>
              <a:prstGeom prst="rect">
                <a:avLst/>
              </a:prstGeom>
            </p:spPr>
          </p:pic>
        </p:grpSp>
        <p:pic>
          <p:nvPicPr>
            <p:cNvPr id="15" name="图片 14"/>
            <p:cNvPicPr>
              <a:picLocks noChangeAspect="1"/>
            </p:cNvPicPr>
            <p:nvPr/>
          </p:nvPicPr>
          <p:blipFill>
            <a:blip r:embed="rId4"/>
            <a:stretch>
              <a:fillRect/>
            </a:stretch>
          </p:blipFill>
          <p:spPr>
            <a:xfrm>
              <a:off x="11777" y="8432"/>
              <a:ext cx="2905" cy="593"/>
            </a:xfrm>
            <a:prstGeom prst="rect">
              <a:avLst/>
            </a:prstGeom>
          </p:spPr>
        </p:pic>
      </p:grpSp>
    </p:spTree>
    <p:custDataLst>
      <p:tags r:id="rId1"/>
    </p:custDataLst>
  </p:cSld>
  <p:clrMapOvr>
    <a:masterClrMapping/>
  </p:clrMapOvr>
  <p:transition spd="slow">
    <p:random/>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08025" y="1951990"/>
            <a:ext cx="11055985" cy="255333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altLang="zh-CN">
                <a:ln/>
                <a:solidFill>
                  <a:schemeClr val="accent4"/>
                </a:solidFill>
              </a:rPr>
              <a:t>        </a:t>
            </a:r>
            <a:r>
              <a:rPr lang="zh-CN" altLang="en-US" sz="4000">
                <a:ln/>
                <a:solidFill>
                  <a:srgbClr val="FF0000"/>
                </a:solidFill>
                <a:effectLst/>
              </a:rPr>
              <a:t>最后，声明，今天所用到的例子均属于正常引用，不带有任何侵权行为和情感色彩，对于成熟的我们，面对网络热点以及舆情，应该客观、理性的分析，做出自己的判断！</a:t>
            </a:r>
          </a:p>
        </p:txBody>
      </p:sp>
    </p:spTree>
    <p:custDataLst>
      <p:tags r:id="rId1"/>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custDataLst>
              <p:tags r:id="rId2"/>
            </p:custDataLst>
          </p:nvPr>
        </p:nvSpPr>
        <p:spPr/>
        <p:txBody>
          <a:bodyPr>
            <a:normAutofit/>
          </a:bodyPr>
          <a:lstStyle/>
          <a:p>
            <a:r>
              <a:rPr lang="en-US" altLang="zh-CN" dirty="0">
                <a:sym typeface="+mn-lt"/>
              </a:rPr>
              <a:t>THANKS</a:t>
            </a:r>
          </a:p>
        </p:txBody>
      </p:sp>
    </p:spTree>
    <p:custDataLst>
      <p:tags r:id="rId1"/>
    </p:custDataLst>
  </p:cSld>
  <p:clrMapOvr>
    <a:masterClrMapping/>
  </p:clrMapOvr>
  <p:transition spd="slow">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custDataLst>
              <p:tags r:id="rId2"/>
            </p:custDataLst>
          </p:nvPr>
        </p:nvSpPr>
        <p:spPr>
          <a:xfrm rot="1389710">
            <a:off x="2444879" y="2889746"/>
            <a:ext cx="2126688" cy="531531"/>
          </a:xfrm>
          <a:custGeom>
            <a:avLst/>
            <a:gdLst>
              <a:gd name="connsiteX0" fmla="*/ 0 w 2126688"/>
              <a:gd name="connsiteY0" fmla="*/ 0 h 531531"/>
              <a:gd name="connsiteX1" fmla="*/ 2126688 w 2126688"/>
              <a:gd name="connsiteY1" fmla="*/ 0 h 531531"/>
              <a:gd name="connsiteX2" fmla="*/ 2126688 w 2126688"/>
              <a:gd name="connsiteY2" fmla="*/ 531531 h 531531"/>
              <a:gd name="connsiteX3" fmla="*/ 227396 w 2126688"/>
              <a:gd name="connsiteY3" fmla="*/ 531531 h 531531"/>
            </a:gdLst>
            <a:ahLst/>
            <a:cxnLst>
              <a:cxn ang="0">
                <a:pos x="connsiteX0" y="connsiteY0"/>
              </a:cxn>
              <a:cxn ang="0">
                <a:pos x="connsiteX1" y="connsiteY1"/>
              </a:cxn>
              <a:cxn ang="0">
                <a:pos x="connsiteX2" y="connsiteY2"/>
              </a:cxn>
              <a:cxn ang="0">
                <a:pos x="connsiteX3" y="connsiteY3"/>
              </a:cxn>
            </a:cxnLst>
            <a:rect l="l" t="t" r="r" b="b"/>
            <a:pathLst>
              <a:path w="2126688" h="531531">
                <a:moveTo>
                  <a:pt x="0" y="0"/>
                </a:moveTo>
                <a:lnTo>
                  <a:pt x="2126688" y="0"/>
                </a:lnTo>
                <a:lnTo>
                  <a:pt x="2126688" y="531531"/>
                </a:lnTo>
                <a:lnTo>
                  <a:pt x="227396" y="531531"/>
                </a:lnTo>
                <a:close/>
              </a:path>
            </a:pathLst>
          </a:custGeom>
          <a:solidFill>
            <a:schemeClr val="accent1">
              <a:lumMod val="40000"/>
              <a:lumOff val="60000"/>
            </a:schemeClr>
          </a:solidFill>
        </p:spPr>
        <p:txBody>
          <a:bodyPr rot="0" spcFirstLastPara="0" vertOverflow="overflow" horzOverflow="overflow" vert="horz" wrap="square" lIns="90000" tIns="46800" rIns="90000" bIns="46800" numCol="1" spcCol="0" rtlCol="0" fromWordArt="0" anchor="ctr" anchorCtr="0" forceAA="0" compatLnSpc="1">
            <a:normAutofit/>
          </a:bodyPr>
          <a:lstStyle/>
          <a:p>
            <a:pPr algn="r">
              <a:lnSpc>
                <a:spcPct val="120000"/>
              </a:lnSpc>
            </a:pPr>
            <a:r>
              <a:rPr lang="en-US" altLang="zh-CN" dirty="0" err="1">
                <a:solidFill>
                  <a:schemeClr val="bg1"/>
                </a:solidFill>
                <a:latin typeface="+mj-lt"/>
                <a:ea typeface="+mj-ea"/>
                <a:cs typeface="+mj-cs"/>
                <a:sym typeface="+mn-lt"/>
              </a:rPr>
              <a:t>PART   I</a:t>
            </a:r>
          </a:p>
        </p:txBody>
      </p:sp>
      <p:cxnSp>
        <p:nvCxnSpPr>
          <p:cNvPr id="12" name="直接连接符 11"/>
          <p:cNvCxnSpPr/>
          <p:nvPr>
            <p:custDataLst>
              <p:tags r:id="rId3"/>
            </p:custDataLst>
          </p:nvPr>
        </p:nvCxnSpPr>
        <p:spPr>
          <a:xfrm>
            <a:off x="4699757" y="4063675"/>
            <a:ext cx="4932000"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custDataLst>
              <p:tags r:id="rId4"/>
            </p:custDataLst>
          </p:nvPr>
        </p:nvPicPr>
        <p:blipFill>
          <a:blip r:embed="rId8"/>
          <a:srcRect l="50449"/>
          <a:stretch>
            <a:fillRect/>
          </a:stretch>
        </p:blipFill>
        <p:spPr>
          <a:xfrm>
            <a:off x="2637458" y="970032"/>
            <a:ext cx="75850" cy="3600000"/>
          </a:xfrm>
          <a:custGeom>
            <a:avLst/>
            <a:gdLst>
              <a:gd name="connsiteX0" fmla="*/ 0 w 4806245"/>
              <a:gd name="connsiteY0" fmla="*/ 0 h 9705673"/>
              <a:gd name="connsiteX1" fmla="*/ 4806245 w 4806245"/>
              <a:gd name="connsiteY1" fmla="*/ 0 h 9705673"/>
              <a:gd name="connsiteX2" fmla="*/ 4806245 w 4806245"/>
              <a:gd name="connsiteY2" fmla="*/ 9705673 h 9705673"/>
              <a:gd name="connsiteX3" fmla="*/ 0 w 4806245"/>
              <a:gd name="connsiteY3" fmla="*/ 9705673 h 9705673"/>
            </a:gdLst>
            <a:ahLst/>
            <a:cxnLst>
              <a:cxn ang="0">
                <a:pos x="connsiteX0" y="connsiteY0"/>
              </a:cxn>
              <a:cxn ang="0">
                <a:pos x="connsiteX1" y="connsiteY1"/>
              </a:cxn>
              <a:cxn ang="0">
                <a:pos x="connsiteX2" y="connsiteY2"/>
              </a:cxn>
              <a:cxn ang="0">
                <a:pos x="connsiteX3" y="connsiteY3"/>
              </a:cxn>
            </a:cxnLst>
            <a:rect l="l" t="t" r="r" b="b"/>
            <a:pathLst>
              <a:path w="4806245" h="9705673">
                <a:moveTo>
                  <a:pt x="0" y="0"/>
                </a:moveTo>
                <a:lnTo>
                  <a:pt x="4806245" y="0"/>
                </a:lnTo>
                <a:lnTo>
                  <a:pt x="4806245" y="9705673"/>
                </a:lnTo>
                <a:lnTo>
                  <a:pt x="0" y="9705673"/>
                </a:lnTo>
                <a:close/>
              </a:path>
            </a:pathLst>
          </a:custGeom>
        </p:spPr>
      </p:pic>
      <p:sp>
        <p:nvSpPr>
          <p:cNvPr id="4" name="文本框 3"/>
          <p:cNvSpPr txBox="1"/>
          <p:nvPr>
            <p:custDataLst>
              <p:tags r:id="rId5"/>
            </p:custDataLst>
          </p:nvPr>
        </p:nvSpPr>
        <p:spPr>
          <a:xfrm>
            <a:off x="4590415" y="3202940"/>
            <a:ext cx="6123305" cy="452120"/>
          </a:xfrm>
          <a:prstGeom prst="rect">
            <a:avLst/>
          </a:prstGeom>
        </p:spPr>
        <p:txBody>
          <a:bodyPr vert="horz" wrap="square" lIns="90000" tIns="46800" rIns="90000" bIns="46800" anchor="ctr" anchorCtr="0">
            <a:noAutofit/>
          </a:bodyPr>
          <a:lstStyle>
            <a:defPPr>
              <a:defRPr lang="zh-CN"/>
            </a:defPPr>
            <a:lvl1pPr>
              <a:lnSpc>
                <a:spcPct val="130000"/>
              </a:lnSpc>
              <a:defRPr kern="0"/>
            </a:lvl1pPr>
          </a:lstStyle>
          <a:p>
            <a:r>
              <a:rPr lang="zh-CN" altLang="en-US" sz="4800" dirty="0">
                <a:sym typeface="+mn-lt"/>
              </a:rPr>
              <a:t>相关理论与技术介绍</a:t>
            </a:r>
            <a:endParaRPr lang="zh-CN" altLang="en-US" sz="4800" dirty="0">
              <a:solidFill>
                <a:schemeClr val="tx1"/>
              </a:solidFill>
              <a:latin typeface="+mn-lt"/>
              <a:ea typeface="+mn-ea"/>
              <a:cs typeface="+mn-cs"/>
              <a:sym typeface="+mn-lt"/>
            </a:endParaRPr>
          </a:p>
        </p:txBody>
      </p:sp>
    </p:spTree>
    <p:custDataLst>
      <p:tags r:id="rId1"/>
    </p:custDataLst>
    <p:extLst>
      <p:ext uri="{BB962C8B-B14F-4D97-AF65-F5344CB8AC3E}">
        <p14:creationId xmlns:p14="http://schemas.microsoft.com/office/powerpoint/2010/main" val="108160914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afterEffect">
                                  <p:stCondLst>
                                    <p:cond delay="0"/>
                                  </p:stCondLst>
                                  <p:childTnLst>
                                    <p:animRot by="21600000">
                                      <p:cBhvr>
                                        <p:cTn id="6" dur="1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91440" tIns="45720" rIns="91440" bIns="45720" rtlCol="0" anchor="ctr">
            <a:normAutofit/>
          </a:bodyPr>
          <a:lstStyle/>
          <a:p>
            <a:r>
              <a:rPr lang="zh-CN" altLang="en-US" dirty="0">
                <a:solidFill>
                  <a:schemeClr val="accent1"/>
                </a:solidFill>
                <a:effectLst>
                  <a:outerShdw blurRad="38100" dist="25400" dir="5400000" algn="ctr" rotWithShape="0">
                    <a:srgbClr val="6E747A">
                      <a:alpha val="43000"/>
                    </a:srgbClr>
                  </a:outerShdw>
                </a:effectLst>
                <a:sym typeface="+mn-lt"/>
              </a:rPr>
              <a:t>话题检测与追踪（</a:t>
            </a:r>
            <a:r>
              <a:rPr lang="en-US" altLang="zh-CN" dirty="0">
                <a:solidFill>
                  <a:schemeClr val="accent1"/>
                </a:solidFill>
                <a:effectLst>
                  <a:outerShdw blurRad="38100" dist="25400" dir="5400000" algn="ctr" rotWithShape="0">
                    <a:srgbClr val="6E747A">
                      <a:alpha val="43000"/>
                    </a:srgbClr>
                  </a:outerShdw>
                </a:effectLst>
                <a:sym typeface="+mn-lt"/>
              </a:rPr>
              <a:t>TDT</a:t>
            </a:r>
            <a:r>
              <a:rPr lang="zh-CN" altLang="en-US" dirty="0">
                <a:solidFill>
                  <a:schemeClr val="accent1"/>
                </a:solidFill>
                <a:effectLst>
                  <a:outerShdw blurRad="38100" dist="25400" dir="5400000" algn="ctr" rotWithShape="0">
                    <a:srgbClr val="6E747A">
                      <a:alpha val="43000"/>
                    </a:srgbClr>
                  </a:outerShdw>
                </a:effectLst>
                <a:sym typeface="+mn-lt"/>
              </a:rPr>
              <a:t>）</a:t>
            </a:r>
          </a:p>
        </p:txBody>
      </p:sp>
      <p:sp>
        <p:nvSpPr>
          <p:cNvPr id="3" name="内容占位符 2"/>
          <p:cNvSpPr>
            <a:spLocks noGrp="1"/>
          </p:cNvSpPr>
          <p:nvPr>
            <p:ph idx="1"/>
            <p:custDataLst>
              <p:tags r:id="rId3"/>
            </p:custDataLst>
          </p:nvPr>
        </p:nvSpPr>
        <p:spPr>
          <a:xfrm>
            <a:off x="1652674" y="1924183"/>
            <a:ext cx="4390854" cy="4124325"/>
          </a:xfrm>
        </p:spPr>
        <p:txBody>
          <a:bodyPr>
            <a:normAutofit/>
          </a:bodyPr>
          <a:lstStyle/>
          <a:p>
            <a:pPr algn="just">
              <a:spcBef>
                <a:spcPts val="0"/>
              </a:spcBef>
            </a:pPr>
            <a:endParaRPr lang="zh-CN" altLang="en-US" dirty="0">
              <a:sym typeface="+mn-lt"/>
            </a:endParaRPr>
          </a:p>
          <a:p>
            <a:pPr algn="just">
              <a:spcBef>
                <a:spcPts val="0"/>
              </a:spcBef>
            </a:pPr>
            <a:r>
              <a:rPr lang="zh-CN" altLang="en-US" dirty="0">
                <a:sym typeface="+mn-lt"/>
              </a:rPr>
              <a:t>是什么？</a:t>
            </a:r>
            <a:endParaRPr lang="en-US" altLang="zh-CN" dirty="0">
              <a:sym typeface="+mn-lt"/>
            </a:endParaRPr>
          </a:p>
          <a:p>
            <a:pPr lvl="1" algn="just">
              <a:spcBef>
                <a:spcPts val="0"/>
              </a:spcBef>
            </a:pPr>
            <a:r>
              <a:rPr lang="zh-CN" altLang="en-US" dirty="0">
                <a:solidFill>
                  <a:schemeClr val="accent1"/>
                </a:solidFill>
                <a:sym typeface="+mn-lt"/>
              </a:rPr>
              <a:t>信息处理应对技术</a:t>
            </a:r>
            <a:endParaRPr lang="en-US" altLang="zh-CN" dirty="0">
              <a:solidFill>
                <a:schemeClr val="accent1"/>
              </a:solidFill>
              <a:sym typeface="+mn-lt"/>
            </a:endParaRPr>
          </a:p>
          <a:p>
            <a:pPr marL="457200" lvl="1" indent="0" algn="just">
              <a:spcBef>
                <a:spcPts val="0"/>
              </a:spcBef>
              <a:buNone/>
            </a:pPr>
            <a:endParaRPr lang="en-US" altLang="zh-CN" dirty="0">
              <a:sym typeface="+mn-lt"/>
            </a:endParaRPr>
          </a:p>
          <a:p>
            <a:pPr algn="just">
              <a:spcBef>
                <a:spcPts val="0"/>
              </a:spcBef>
            </a:pPr>
            <a:r>
              <a:rPr lang="zh-CN" altLang="en-US" dirty="0">
                <a:sym typeface="+mn-lt"/>
              </a:rPr>
              <a:t>主要应用？</a:t>
            </a:r>
            <a:endParaRPr lang="en-US" altLang="zh-CN" dirty="0">
              <a:sym typeface="+mn-lt"/>
            </a:endParaRPr>
          </a:p>
          <a:p>
            <a:pPr lvl="1" algn="just">
              <a:spcBef>
                <a:spcPts val="0"/>
              </a:spcBef>
            </a:pPr>
            <a:r>
              <a:rPr lang="zh-CN" altLang="en-US" dirty="0">
                <a:solidFill>
                  <a:schemeClr val="accent1"/>
                </a:solidFill>
                <a:sym typeface="+mn-lt"/>
              </a:rPr>
              <a:t>对新话题的自动识别</a:t>
            </a:r>
            <a:endParaRPr lang="en-US" altLang="zh-CN" dirty="0">
              <a:solidFill>
                <a:schemeClr val="accent1"/>
              </a:solidFill>
              <a:sym typeface="+mn-lt"/>
            </a:endParaRPr>
          </a:p>
          <a:p>
            <a:pPr lvl="1" algn="just">
              <a:spcBef>
                <a:spcPts val="0"/>
              </a:spcBef>
            </a:pPr>
            <a:r>
              <a:rPr lang="zh-CN" altLang="en-US" dirty="0">
                <a:solidFill>
                  <a:schemeClr val="accent1"/>
                </a:solidFill>
                <a:sym typeface="+mn-lt"/>
              </a:rPr>
              <a:t>对己知话题的持续跟踪</a:t>
            </a:r>
            <a:endParaRPr lang="en-US" altLang="zh-CN" dirty="0">
              <a:solidFill>
                <a:schemeClr val="accent1"/>
              </a:solidFill>
              <a:sym typeface="+mn-lt"/>
            </a:endParaRPr>
          </a:p>
          <a:p>
            <a:pPr lvl="1" algn="just">
              <a:spcBef>
                <a:spcPts val="0"/>
              </a:spcBef>
            </a:pPr>
            <a:r>
              <a:rPr lang="zh-CN" altLang="en-US" dirty="0">
                <a:solidFill>
                  <a:schemeClr val="accent1"/>
                </a:solidFill>
                <a:sym typeface="+mn-lt"/>
              </a:rPr>
              <a:t>等</a:t>
            </a:r>
            <a:endParaRPr lang="en-US" altLang="zh-CN" dirty="0">
              <a:solidFill>
                <a:schemeClr val="accent1"/>
              </a:solidFill>
              <a:sym typeface="+mn-lt"/>
            </a:endParaRPr>
          </a:p>
          <a:p>
            <a:pPr algn="just">
              <a:spcBef>
                <a:spcPts val="0"/>
              </a:spcBef>
            </a:pPr>
            <a:endParaRPr lang="zh-CN" altLang="en-US" sz="2000" dirty="0">
              <a:sym typeface="+mn-lt"/>
            </a:endParaRPr>
          </a:p>
          <a:p>
            <a:pPr algn="just">
              <a:spcBef>
                <a:spcPts val="0"/>
              </a:spcBef>
            </a:pPr>
            <a:endParaRPr lang="zh-CN" altLang="en-US" sz="2000" dirty="0">
              <a:sym typeface="+mn-lt"/>
            </a:endParaRPr>
          </a:p>
          <a:p>
            <a:pPr algn="just">
              <a:spcBef>
                <a:spcPts val="0"/>
              </a:spcBef>
            </a:pPr>
            <a:endParaRPr lang="zh-CN" altLang="en-US" sz="2000" dirty="0">
              <a:sym typeface="+mn-lt"/>
            </a:endParaRPr>
          </a:p>
        </p:txBody>
      </p:sp>
      <p:sp>
        <p:nvSpPr>
          <p:cNvPr id="5" name="内容占位符 2">
            <a:extLst>
              <a:ext uri="{FF2B5EF4-FFF2-40B4-BE49-F238E27FC236}">
                <a16:creationId xmlns:a16="http://schemas.microsoft.com/office/drawing/2014/main" id="{378EE64A-B9D2-4261-AE68-BD1558DFA376}"/>
              </a:ext>
            </a:extLst>
          </p:cNvPr>
          <p:cNvSpPr txBox="1">
            <a:spLocks/>
          </p:cNvSpPr>
          <p:nvPr>
            <p:custDataLst>
              <p:tags r:id="rId4"/>
            </p:custDataLst>
          </p:nvPr>
        </p:nvSpPr>
        <p:spPr>
          <a:xfrm>
            <a:off x="6148473" y="1884942"/>
            <a:ext cx="4390854" cy="412432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pPr>
            <a:endParaRPr lang="zh-CN" altLang="en-US" dirty="0">
              <a:sym typeface="+mn-lt"/>
            </a:endParaRPr>
          </a:p>
          <a:p>
            <a:pPr algn="just">
              <a:spcBef>
                <a:spcPts val="0"/>
              </a:spcBef>
            </a:pPr>
            <a:r>
              <a:rPr lang="zh-CN" altLang="en-US" dirty="0">
                <a:sym typeface="+mn-lt"/>
              </a:rPr>
              <a:t>主要子任务？</a:t>
            </a:r>
            <a:endParaRPr lang="en-US" altLang="zh-CN" dirty="0">
              <a:sym typeface="+mn-lt"/>
            </a:endParaRPr>
          </a:p>
          <a:p>
            <a:pPr lvl="1" algn="just">
              <a:spcBef>
                <a:spcPts val="0"/>
              </a:spcBef>
            </a:pPr>
            <a:r>
              <a:rPr lang="zh-CN" altLang="en-US" sz="2000" dirty="0">
                <a:solidFill>
                  <a:schemeClr val="accent1"/>
                </a:solidFill>
                <a:sym typeface="+mn-lt"/>
              </a:rPr>
              <a:t>报道切分</a:t>
            </a:r>
            <a:endParaRPr lang="en-US" altLang="zh-CN" sz="2000" dirty="0">
              <a:solidFill>
                <a:schemeClr val="accent1"/>
              </a:solidFill>
              <a:sym typeface="+mn-lt"/>
            </a:endParaRPr>
          </a:p>
          <a:p>
            <a:pPr lvl="1" algn="just">
              <a:spcBef>
                <a:spcPts val="0"/>
              </a:spcBef>
            </a:pPr>
            <a:r>
              <a:rPr lang="zh-CN" altLang="en-US" dirty="0">
                <a:solidFill>
                  <a:schemeClr val="accent1"/>
                </a:solidFill>
                <a:sym typeface="+mn-lt"/>
              </a:rPr>
              <a:t>话题跟踪</a:t>
            </a:r>
            <a:endParaRPr lang="en-US" altLang="zh-CN" dirty="0">
              <a:solidFill>
                <a:schemeClr val="accent1"/>
              </a:solidFill>
              <a:sym typeface="+mn-lt"/>
            </a:endParaRPr>
          </a:p>
          <a:p>
            <a:pPr lvl="1" algn="just">
              <a:spcBef>
                <a:spcPts val="0"/>
              </a:spcBef>
            </a:pPr>
            <a:r>
              <a:rPr lang="zh-CN" altLang="en-US" dirty="0">
                <a:solidFill>
                  <a:schemeClr val="accent1"/>
                </a:solidFill>
                <a:sym typeface="+mn-lt"/>
              </a:rPr>
              <a:t>话题检测</a:t>
            </a:r>
            <a:endParaRPr lang="en-US" altLang="zh-CN" dirty="0">
              <a:solidFill>
                <a:schemeClr val="accent1"/>
              </a:solidFill>
              <a:sym typeface="+mn-lt"/>
            </a:endParaRPr>
          </a:p>
          <a:p>
            <a:pPr lvl="1" algn="just">
              <a:spcBef>
                <a:spcPts val="0"/>
              </a:spcBef>
            </a:pPr>
            <a:r>
              <a:rPr lang="zh-CN" altLang="en-US" sz="2000" dirty="0">
                <a:solidFill>
                  <a:schemeClr val="accent1"/>
                </a:solidFill>
                <a:sym typeface="+mn-lt"/>
              </a:rPr>
              <a:t>首次报道检测</a:t>
            </a:r>
            <a:endParaRPr lang="en-US" altLang="zh-CN" sz="2000" dirty="0">
              <a:solidFill>
                <a:schemeClr val="accent1"/>
              </a:solidFill>
              <a:sym typeface="+mn-lt"/>
            </a:endParaRPr>
          </a:p>
          <a:p>
            <a:pPr lvl="1" algn="just">
              <a:spcBef>
                <a:spcPts val="0"/>
              </a:spcBef>
            </a:pPr>
            <a:r>
              <a:rPr lang="zh-CN" altLang="en-US" dirty="0">
                <a:solidFill>
                  <a:schemeClr val="accent1"/>
                </a:solidFill>
                <a:sym typeface="+mn-lt"/>
              </a:rPr>
              <a:t>关联检测</a:t>
            </a:r>
            <a:endParaRPr lang="zh-CN" altLang="en-US" sz="2000" dirty="0">
              <a:sym typeface="+mn-lt"/>
            </a:endParaRPr>
          </a:p>
          <a:p>
            <a:pPr algn="just">
              <a:spcBef>
                <a:spcPts val="0"/>
              </a:spcBef>
            </a:pPr>
            <a:endParaRPr lang="zh-CN" altLang="en-US" sz="2000" dirty="0">
              <a:sym typeface="+mn-lt"/>
            </a:endParaRPr>
          </a:p>
          <a:p>
            <a:pPr algn="just">
              <a:spcBef>
                <a:spcPts val="0"/>
              </a:spcBef>
            </a:pPr>
            <a:endParaRPr lang="zh-CN" altLang="en-US" sz="2000" dirty="0">
              <a:sym typeface="+mn-lt"/>
            </a:endParaRPr>
          </a:p>
        </p:txBody>
      </p:sp>
    </p:spTree>
    <p:custDataLst>
      <p:tags r:id="rId1"/>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1000"/>
                                        <p:tgtEl>
                                          <p:spTgt spid="3">
                                            <p:txEl>
                                              <p:pRg st="6" end="6"/>
                                            </p:txEl>
                                          </p:spTgt>
                                        </p:tgtEl>
                                      </p:cBhvr>
                                    </p:animEffect>
                                    <p:anim calcmode="lin" valueType="num">
                                      <p:cBhvr>
                                        <p:cTn id="3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1000"/>
                                        <p:tgtEl>
                                          <p:spTgt spid="3">
                                            <p:txEl>
                                              <p:pRg st="7" end="7"/>
                                            </p:txEl>
                                          </p:spTgt>
                                        </p:tgtEl>
                                      </p:cBhvr>
                                    </p:animEffect>
                                    <p:anim calcmode="lin" valueType="num">
                                      <p:cBhvr>
                                        <p:cTn id="3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1000"/>
                                        <p:tgtEl>
                                          <p:spTgt spid="5"/>
                                        </p:tgtEl>
                                      </p:cBhvr>
                                    </p:animEffect>
                                    <p:anim calcmode="lin" valueType="num">
                                      <p:cBhvr>
                                        <p:cTn id="46" dur="1000" fill="hold"/>
                                        <p:tgtEl>
                                          <p:spTgt spid="5"/>
                                        </p:tgtEl>
                                        <p:attrNameLst>
                                          <p:attrName>ppt_x</p:attrName>
                                        </p:attrNameLst>
                                      </p:cBhvr>
                                      <p:tavLst>
                                        <p:tav tm="0">
                                          <p:val>
                                            <p:strVal val="#ppt_x"/>
                                          </p:val>
                                        </p:tav>
                                        <p:tav tm="100000">
                                          <p:val>
                                            <p:strVal val="#ppt_x"/>
                                          </p:val>
                                        </p:tav>
                                      </p:tavLst>
                                    </p:anim>
                                    <p:anim calcmode="lin" valueType="num">
                                      <p:cBhvr>
                                        <p:cTn id="4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5041"/>
</p:tagLst>
</file>

<file path=ppt/tags/tag1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a"/>
  <p:tag name="KSO_WM_UNIT_INDEX" val="1_3_1"/>
  <p:tag name="KSO_WM_UNIT_ID" val="custom20185041_9*l_h_a*1_3_1"/>
  <p:tag name="KSO_WM_UNIT_CLEAR" val="1"/>
  <p:tag name="KSO_WM_UNIT_LAYERLEVEL" val="1_1_1"/>
  <p:tag name="KSO_WM_UNIT_VALUE" val="8"/>
  <p:tag name="KSO_WM_UNIT_HIGHLIGHT" val="0"/>
  <p:tag name="KSO_WM_UNIT_COMPATIBLE" val="0"/>
  <p:tag name="KSO_WM_UNIT_PRESET_TEXT_INDEX" val="3"/>
  <p:tag name="KSO_WM_UNIT_PRESET_TEXT_LEN" val="12"/>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1"/>
</p:tagLst>
</file>

<file path=ppt/tags/tag10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UNIT_CLEAR" val="1"/>
  <p:tag name="KSO_WM_TAG_VERSION" val="1.0"/>
  <p:tag name="KSO_WM_UNIT_TYPE" val="l_h_i"/>
  <p:tag name="KSO_WM_UNIT_INDEX" val="1_1_1"/>
  <p:tag name="KSO_WM_UNIT_ID" val="custom20185041_6*l_h_i*1_1_1"/>
  <p:tag name="KSO_WM_UNIT_LAYERLEVEL" val="1_1_1"/>
  <p:tag name="KSO_WM_DIAGRAM_GROUP_CODE" val="l1-1"/>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i"/>
  <p:tag name="KSO_WM_UNIT_INDEX" val="1_2"/>
  <p:tag name="KSO_WM_UNIT_ID" val="custom20185041_6*l_i*1_2"/>
  <p:tag name="KSO_WM_UNIT_CLEAR" val="1"/>
  <p:tag name="KSO_WM_UNIT_LAYERLEVEL" val="1_1"/>
  <p:tag name="KSO_WM_DIAGRAM_GROUP_CODE" val="l1-1"/>
</p:tagLst>
</file>

<file path=ppt/tags/tag10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f"/>
  <p:tag name="KSO_WM_UNIT_INDEX" val="1_1_1"/>
  <p:tag name="KSO_WM_UNIT_ID" val="custom20185041_6*l_h_f*1_1_1"/>
  <p:tag name="KSO_WM_UNIT_CLEAR" val="1"/>
  <p:tag name="KSO_WM_UNIT_LAYERLEVEL" val="1_1_1"/>
  <p:tag name="KSO_WM_UNIT_VALUE" val="19"/>
  <p:tag name="KSO_WM_UNIT_HIGHLIGHT" val="0"/>
  <p:tag name="KSO_WM_UNIT_COMPATIBLE" val="0"/>
  <p:tag name="KSO_WM_UNIT_PRESET_TEXT_INDEX" val="4"/>
  <p:tag name="KSO_WM_UNIT_PRESET_TEXT_LEN" val="40"/>
  <p:tag name="KSO_WM_DIAGRAM_GROUP_CODE" val="l1-1"/>
</p:tagLst>
</file>

<file path=ppt/tags/tag10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SLIDE_ID" val="custom20185041_12"/>
  <p:tag name="KSO_WM_SLIDE_INDEX" val="12"/>
  <p:tag name="KSO_WM_SLIDE_ITEM_CNT" val="1"/>
  <p:tag name="KSO_WM_SLIDE_LAYOUT" val="a"/>
  <p:tag name="KSO_WM_SLIDE_LAYOUT_CNT" val="1"/>
  <p:tag name="KSO_WM_SLIDE_TYPE" val="sectionTitle"/>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UNIT_TYPE" val="a"/>
  <p:tag name="KSO_WM_UNIT_INDEX" val="1"/>
  <p:tag name="KSO_WM_UNIT_ID" val="custom20185041_12*a*1"/>
  <p:tag name="KSO_WM_UNIT_LAYERLEVEL" val="1"/>
  <p:tag name="KSO_WM_UNIT_VALUE" val="5"/>
  <p:tag name="KSO_WM_UNIT_ISCONTENTSTITLE" val="0"/>
  <p:tag name="KSO_WM_UNIT_HIGHLIGHT" val="0"/>
  <p:tag name="KSO_WM_UNIT_COMPATIBLE" val="0"/>
  <p:tag name="KSO_WM_UNIT_CLEAR" val="0"/>
  <p:tag name="KSO_WM_BEAUTIFY_FLAG" val="#wm#"/>
  <p:tag name="KSO_WM_TAG_VERSION" val="1.0"/>
  <p:tag name="KSO_WM_UNIT_PRESET_TEXT" val="PART 01"/>
</p:tagLst>
</file>

<file path=ppt/tags/tag105.xml><?xml version="1.0" encoding="utf-8"?>
<p:tagLst xmlns:a="http://schemas.openxmlformats.org/drawingml/2006/main" xmlns:r="http://schemas.openxmlformats.org/officeDocument/2006/relationships" xmlns:p="http://schemas.openxmlformats.org/presentationml/2006/main">
  <p:tag name="KSO_WM_SLIDE_ID" val="custom20185041_9"/>
  <p:tag name="KSO_WM_SLIDE_INDEX" val="9"/>
  <p:tag name="KSO_WM_SLIDE_ITEM_CNT" val="4"/>
  <p:tag name="KSO_WM_SLIDE_LAYOUT" val="a_l"/>
  <p:tag name="KSO_WM_SLIDE_LAYOUT_CNT" val="1_1"/>
  <p:tag name="KSO_WM_SLIDE_TYPE" val="contents"/>
  <p:tag name="KSO_WM_BEAUTIFY_FLAG" val="#wm#"/>
  <p:tag name="KSO_WM_SLIDE_POSITION" val="64*108"/>
  <p:tag name="KSO_WM_SLIDE_SIZE" val="568*340"/>
  <p:tag name="KSO_WM_TEMPLATE_CATEGORY" val="custom"/>
  <p:tag name="KSO_WM_TEMPLATE_INDEX" val="20185041"/>
  <p:tag name="KSO_WM_DIAGRAM_GROUP_CODE" val="l1-1"/>
  <p:tag name="KSO_WM_TAG_VERSION" val="1.0"/>
</p:tagLst>
</file>

<file path=ppt/tags/tag10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a"/>
  <p:tag name="KSO_WM_UNIT_INDEX" val="1_1_1"/>
  <p:tag name="KSO_WM_UNIT_ID" val="custom20185041_9*l_h_a*1_1_1"/>
  <p:tag name="KSO_WM_UNIT_CLEAR" val="1"/>
  <p:tag name="KSO_WM_UNIT_LAYERLEVEL" val="1_1_1"/>
  <p:tag name="KSO_WM_UNIT_VALUE" val="8"/>
  <p:tag name="KSO_WM_UNIT_HIGHLIGHT" val="0"/>
  <p:tag name="KSO_WM_UNIT_COMPATIBLE" val="0"/>
  <p:tag name="KSO_WM_UNIT_PRESET_TEXT_INDEX" val="3"/>
  <p:tag name="KSO_WM_UNIT_PRESET_TEXT_LEN" val="12"/>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1"/>
</p:tagLst>
</file>

<file path=ppt/tags/tag10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a"/>
  <p:tag name="KSO_WM_UNIT_INDEX" val="1_2_1"/>
  <p:tag name="KSO_WM_UNIT_ID" val="custom20185041_9*l_h_a*1_2_1"/>
  <p:tag name="KSO_WM_UNIT_CLEAR" val="1"/>
  <p:tag name="KSO_WM_UNIT_LAYERLEVEL" val="1_1_1"/>
  <p:tag name="KSO_WM_UNIT_VALUE" val="8"/>
  <p:tag name="KSO_WM_UNIT_HIGHLIGHT" val="0"/>
  <p:tag name="KSO_WM_UNIT_COMPATIBLE" val="0"/>
  <p:tag name="KSO_WM_UNIT_PRESET_TEXT_INDEX" val="3"/>
  <p:tag name="KSO_WM_UNIT_PRESET_TEXT_LEN" val="12"/>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1"/>
</p:tagLst>
</file>

<file path=ppt/tags/tag10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a"/>
  <p:tag name="KSO_WM_UNIT_INDEX" val="1_3_1"/>
  <p:tag name="KSO_WM_UNIT_ID" val="custom20185041_9*l_h_a*1_3_1"/>
  <p:tag name="KSO_WM_UNIT_CLEAR" val="1"/>
  <p:tag name="KSO_WM_UNIT_LAYERLEVEL" val="1_1_1"/>
  <p:tag name="KSO_WM_UNIT_VALUE" val="8"/>
  <p:tag name="KSO_WM_UNIT_HIGHLIGHT" val="0"/>
  <p:tag name="KSO_WM_UNIT_COMPATIBLE" val="0"/>
  <p:tag name="KSO_WM_UNIT_PRESET_TEXT_INDEX" val="3"/>
  <p:tag name="KSO_WM_UNIT_PRESET_TEXT_LEN" val="12"/>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1"/>
</p:tagLst>
</file>

<file path=ppt/tags/tag10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UNIT_CLEAR" val="1"/>
  <p:tag name="KSO_WM_TAG_VERSION" val="1.0"/>
  <p:tag name="KSO_WM_UNIT_TYPE" val="l_h_i"/>
  <p:tag name="KSO_WM_UNIT_INDEX" val="1_1_1"/>
  <p:tag name="KSO_WM_UNIT_ID" val="custom20185041_9*l_h_i*1_1_1"/>
  <p:tag name="KSO_WM_UNIT_LAYERLEVEL" val="1_1_1"/>
  <p:tag name="KSO_WM_DIAGRAM_GROUP_CODE" val="l1-1"/>
  <p:tag name="KSO_WM_BEAUTIFY_FLAG" val="#wm#"/>
  <p:tag name="KSO_WM_UNIT_LINE_FORE_SCHEMECOLOR_INDEX" val="10"/>
  <p:tag name="KSO_WM_UNIT_LINE_FILL_TYPE" val="2"/>
  <p:tag name="KSO_WM_UNIT_USESOURCEFORMAT_APPLY" val="1"/>
</p:tagLst>
</file>

<file path=ppt/tags/tag1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UNIT_CLEAR" val="1"/>
  <p:tag name="KSO_WM_TAG_VERSION" val="1.0"/>
  <p:tag name="KSO_WM_UNIT_TYPE" val="l_h_i"/>
  <p:tag name="KSO_WM_UNIT_INDEX" val="1_1_1"/>
  <p:tag name="KSO_WM_UNIT_ID" val="custom20185041_9*l_h_i*1_1_1"/>
  <p:tag name="KSO_WM_UNIT_LAYERLEVEL" val="1_1_1"/>
  <p:tag name="KSO_WM_DIAGRAM_GROUP_CODE" val="l1-1"/>
  <p:tag name="KSO_WM_BEAUTIFY_FLAG" val="#wm#"/>
  <p:tag name="KSO_WM_UNIT_LINE_FORE_SCHEMECOLOR_INDEX" val="10"/>
  <p:tag name="KSO_WM_UNIT_LINE_FILL_TYPE" val="2"/>
  <p:tag name="KSO_WM_UNIT_USESOURCEFORMAT_APPLY" val="1"/>
</p:tagLst>
</file>

<file path=ppt/tags/tag11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UNIT_CLEAR" val="1"/>
  <p:tag name="KSO_WM_TAG_VERSION" val="1.0"/>
  <p:tag name="KSO_WM_UNIT_TYPE" val="l_h_i"/>
  <p:tag name="KSO_WM_UNIT_INDEX" val="1_2_1"/>
  <p:tag name="KSO_WM_UNIT_ID" val="custom20185041_9*l_h_i*1_2_1"/>
  <p:tag name="KSO_WM_UNIT_LAYERLEVEL" val="1_1_1"/>
  <p:tag name="KSO_WM_DIAGRAM_GROUP_CODE" val="l1-1"/>
  <p:tag name="KSO_WM_BEAUTIFY_FLAG" val="#wm#"/>
  <p:tag name="KSO_WM_UNIT_LINE_FORE_SCHEMECOLOR_INDEX" val="10"/>
  <p:tag name="KSO_WM_UNIT_LINE_FILL_TYPE" val="2"/>
  <p:tag name="KSO_WM_UNIT_USESOURCEFORMAT_APPLY" val="1"/>
</p:tagLst>
</file>

<file path=ppt/tags/tag11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UNIT_CLEAR" val="1"/>
  <p:tag name="KSO_WM_TAG_VERSION" val="1.0"/>
  <p:tag name="KSO_WM_UNIT_TYPE" val="l_h_i"/>
  <p:tag name="KSO_WM_UNIT_INDEX" val="1_3_1"/>
  <p:tag name="KSO_WM_UNIT_ID" val="custom20185041_9*l_h_i*1_3_1"/>
  <p:tag name="KSO_WM_UNIT_LAYERLEVEL" val="1_1_1"/>
  <p:tag name="KSO_WM_DIAGRAM_GROUP_CODE" val="l1-1"/>
  <p:tag name="KSO_WM_BEAUTIFY_FLAG" val="#wm#"/>
  <p:tag name="KSO_WM_UNIT_LINE_FORE_SCHEMECOLOR_INDEX" val="10"/>
  <p:tag name="KSO_WM_UNIT_LINE_FILL_TYPE" val="2"/>
  <p:tag name="KSO_WM_UNIT_USESOURCEFORMAT_APPLY" val="1"/>
</p:tagLst>
</file>

<file path=ppt/tags/tag11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i"/>
  <p:tag name="KSO_WM_UNIT_INDEX" val="1_5"/>
  <p:tag name="KSO_WM_UNIT_ID" val="custom20185041_9*l_i*1_5"/>
  <p:tag name="KSO_WM_UNIT_CLEAR" val="1"/>
  <p:tag name="KSO_WM_UNIT_LAYERLEVEL" val="1_1"/>
  <p:tag name="KSO_WM_DIAGRAM_GROUP_CODE" val="l1-1"/>
  <p:tag name="KSO_WM_UNIT_USESOURCEFORMAT_APPLY" val="1"/>
</p:tagLst>
</file>

<file path=ppt/tags/tag11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a"/>
  <p:tag name="KSO_WM_UNIT_INDEX" val="1"/>
  <p:tag name="KSO_WM_UNIT_ID" val="custom20185041_9*a*1"/>
  <p:tag name="KSO_WM_UNIT_CLEAR" val="1"/>
  <p:tag name="KSO_WM_UNIT_LAYERLEVEL" val="1"/>
  <p:tag name="KSO_WM_UNIT_VALUE" val="18"/>
  <p:tag name="KSO_WM_UNIT_ISCONTENTSTITLE" val="0"/>
  <p:tag name="KSO_WM_UNIT_HIGHLIGHT" val="0"/>
  <p:tag name="KSO_WM_UNIT_COMPATIBLE" val="1"/>
  <p:tag name="KSO_WM_UNIT_PRESET_TEXT_INDEX" val="3"/>
  <p:tag name="KSO_WM_UNIT_PRESET_TEXT_LEN" val="18"/>
</p:tagLst>
</file>

<file path=ppt/tags/tag11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f"/>
  <p:tag name="KSO_WM_UNIT_INDEX" val="1_4_1"/>
  <p:tag name="KSO_WM_UNIT_ID" val="custom20185041_9*l_h_f*1_4_1"/>
  <p:tag name="KSO_WM_UNIT_CLEAR" val="1"/>
  <p:tag name="KSO_WM_UNIT_LAYERLEVEL" val="1_1_1"/>
  <p:tag name="KSO_WM_UNIT_VALUE" val="19"/>
  <p:tag name="KSO_WM_UNIT_HIGHLIGHT" val="0"/>
  <p:tag name="KSO_WM_UNIT_COMPATIBLE" val="0"/>
  <p:tag name="KSO_WM_UNIT_PRESET_TEXT_INDEX" val="4"/>
  <p:tag name="KSO_WM_UNIT_PRESET_TEXT_LEN" val="40"/>
  <p:tag name="KSO_WM_DIAGRAM_GROUP_CODE" val="l1-1"/>
  <p:tag name="KSO_WM_UNIT_TEXT_FILL_FORE_SCHEMECOLOR_INDEX" val="13"/>
  <p:tag name="KSO_WM_UNIT_TEXT_FILL_TYPE" val="1"/>
  <p:tag name="KSO_WM_UNIT_USESOURCEFORMAT_APPLY" val="1"/>
</p:tagLst>
</file>

<file path=ppt/tags/tag11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f"/>
  <p:tag name="KSO_WM_UNIT_INDEX" val="1_2_1"/>
  <p:tag name="KSO_WM_UNIT_ID" val="custom20185041_9*l_h_f*1_2_1"/>
  <p:tag name="KSO_WM_UNIT_CLEAR" val="1"/>
  <p:tag name="KSO_WM_UNIT_LAYERLEVEL" val="1_1_1"/>
  <p:tag name="KSO_WM_UNIT_VALUE" val="19"/>
  <p:tag name="KSO_WM_UNIT_HIGHLIGHT" val="0"/>
  <p:tag name="KSO_WM_UNIT_COMPATIBLE" val="0"/>
  <p:tag name="KSO_WM_UNIT_PRESET_TEXT_INDEX" val="4"/>
  <p:tag name="KSO_WM_UNIT_PRESET_TEXT_LEN" val="40"/>
  <p:tag name="KSO_WM_DIAGRAM_GROUP_CODE" val="l1-1"/>
  <p:tag name="KSO_WM_UNIT_TEXT_FILL_FORE_SCHEMECOLOR_INDEX" val="13"/>
  <p:tag name="KSO_WM_UNIT_TEXT_FILL_TYPE" val="1"/>
  <p:tag name="KSO_WM_UNIT_USESOURCEFORMAT_APPLY" val="1"/>
</p:tagLst>
</file>

<file path=ppt/tags/tag11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f"/>
  <p:tag name="KSO_WM_UNIT_INDEX" val="1_3_1"/>
  <p:tag name="KSO_WM_UNIT_ID" val="custom20185041_9*l_h_f*1_3_1"/>
  <p:tag name="KSO_WM_UNIT_CLEAR" val="1"/>
  <p:tag name="KSO_WM_UNIT_LAYERLEVEL" val="1_1_1"/>
  <p:tag name="KSO_WM_UNIT_VALUE" val="19"/>
  <p:tag name="KSO_WM_UNIT_HIGHLIGHT" val="0"/>
  <p:tag name="KSO_WM_UNIT_COMPATIBLE" val="0"/>
  <p:tag name="KSO_WM_UNIT_PRESET_TEXT_INDEX" val="4"/>
  <p:tag name="KSO_WM_UNIT_PRESET_TEXT_LEN" val="40"/>
  <p:tag name="KSO_WM_DIAGRAM_GROUP_CODE" val="l1-1"/>
  <p:tag name="KSO_WM_UNIT_TEXT_FILL_FORE_SCHEMECOLOR_INDEX" val="13"/>
  <p:tag name="KSO_WM_UNIT_TEXT_FILL_TYPE" val="1"/>
  <p:tag name="KSO_WM_UNIT_USESOURCEFORMAT_APPLY" val="1"/>
</p:tagLst>
</file>

<file path=ppt/tags/tag11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f"/>
  <p:tag name="KSO_WM_UNIT_INDEX" val="1_1_1"/>
  <p:tag name="KSO_WM_UNIT_ID" val="custom20185041_9*l_h_f*1_1_1"/>
  <p:tag name="KSO_WM_UNIT_CLEAR" val="1"/>
  <p:tag name="KSO_WM_UNIT_LAYERLEVEL" val="1_1_1"/>
  <p:tag name="KSO_WM_UNIT_VALUE" val="19"/>
  <p:tag name="KSO_WM_UNIT_HIGHLIGHT" val="0"/>
  <p:tag name="KSO_WM_UNIT_COMPATIBLE" val="0"/>
  <p:tag name="KSO_WM_UNIT_PRESET_TEXT_INDEX" val="4"/>
  <p:tag name="KSO_WM_UNIT_PRESET_TEXT_LEN" val="40"/>
  <p:tag name="KSO_WM_DIAGRAM_GROUP_CODE" val="l1-1"/>
  <p:tag name="KSO_WM_UNIT_TEXT_FILL_FORE_SCHEMECOLOR_INDEX" val="13"/>
  <p:tag name="KSO_WM_UNIT_TEXT_FILL_TYPE" val="1"/>
  <p:tag name="KSO_WM_UNIT_USESOURCEFORMAT_APPLY" val="1"/>
</p:tagLst>
</file>

<file path=ppt/tags/tag118.xml><?xml version="1.0" encoding="utf-8"?>
<p:tagLst xmlns:a="http://schemas.openxmlformats.org/drawingml/2006/main" xmlns:r="http://schemas.openxmlformats.org/officeDocument/2006/relationships" xmlns:p="http://schemas.openxmlformats.org/presentationml/2006/main">
  <p:tag name="KSO_WM_SLIDE_ID" val="custom20185041_6"/>
  <p:tag name="KSO_WM_SLIDE_INDEX" val="6"/>
  <p:tag name="KSO_WM_SLIDE_ITEM_CNT" val="1"/>
  <p:tag name="KSO_WM_SLIDE_LAYOUT" val="a_l"/>
  <p:tag name="KSO_WM_SLIDE_LAYOUT_CNT" val="1_1"/>
  <p:tag name="KSO_WM_SLIDE_TYPE" val="contents"/>
  <p:tag name="KSO_WM_BEAUTIFY_FLAG" val="#wm#"/>
  <p:tag name="KSO_WM_SLIDE_POSITION" val="64*133"/>
  <p:tag name="KSO_WM_SLIDE_SIZE" val="568*283"/>
  <p:tag name="KSO_WM_TEMPLATE_CATEGORY" val="custom"/>
  <p:tag name="KSO_WM_TEMPLATE_INDEX" val="20185041"/>
  <p:tag name="KSO_WM_DIAGRAM_GROUP_CODE" val="l1-1"/>
  <p:tag name="KSO_WM_TAG_VERSION" val="1.0"/>
</p:tagLst>
</file>

<file path=ppt/tags/tag11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a"/>
  <p:tag name="KSO_WM_UNIT_INDEX" val="1_1_1"/>
  <p:tag name="KSO_WM_UNIT_ID" val="custom20185041_6*l_h_a*1_1_1"/>
  <p:tag name="KSO_WM_UNIT_CLEAR" val="1"/>
  <p:tag name="KSO_WM_UNIT_LAYERLEVEL" val="1_1_1"/>
  <p:tag name="KSO_WM_UNIT_VALUE" val="8"/>
  <p:tag name="KSO_WM_UNIT_HIGHLIGHT" val="0"/>
  <p:tag name="KSO_WM_UNIT_COMPATIBLE" val="0"/>
  <p:tag name="KSO_WM_UNIT_PRESET_TEXT_INDEX" val="3"/>
  <p:tag name="KSO_WM_UNIT_PRESET_TEXT_LEN" val="12"/>
  <p:tag name="KSO_WM_DIAGRAM_GROUP_CODE" val="l1-1"/>
</p:tagLst>
</file>

<file path=ppt/tags/tag1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UNIT_CLEAR" val="1"/>
  <p:tag name="KSO_WM_TAG_VERSION" val="1.0"/>
  <p:tag name="KSO_WM_UNIT_TYPE" val="l_h_i"/>
  <p:tag name="KSO_WM_UNIT_INDEX" val="1_2_1"/>
  <p:tag name="KSO_WM_UNIT_ID" val="custom20185041_9*l_h_i*1_2_1"/>
  <p:tag name="KSO_WM_UNIT_LAYERLEVEL" val="1_1_1"/>
  <p:tag name="KSO_WM_DIAGRAM_GROUP_CODE" val="l1-1"/>
  <p:tag name="KSO_WM_BEAUTIFY_FLAG" val="#wm#"/>
  <p:tag name="KSO_WM_UNIT_LINE_FORE_SCHEMECOLOR_INDEX" val="10"/>
  <p:tag name="KSO_WM_UNIT_LINE_FILL_TYPE" val="2"/>
  <p:tag name="KSO_WM_UNIT_USESOURCEFORMAT_APPLY" val="1"/>
</p:tagLst>
</file>

<file path=ppt/tags/tag12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UNIT_CLEAR" val="1"/>
  <p:tag name="KSO_WM_TAG_VERSION" val="1.0"/>
  <p:tag name="KSO_WM_UNIT_TYPE" val="l_h_i"/>
  <p:tag name="KSO_WM_UNIT_INDEX" val="1_1_1"/>
  <p:tag name="KSO_WM_UNIT_ID" val="custom20185041_6*l_h_i*1_1_1"/>
  <p:tag name="KSO_WM_UNIT_LAYERLEVEL" val="1_1_1"/>
  <p:tag name="KSO_WM_DIAGRAM_GROUP_CODE" val="l1-1"/>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i"/>
  <p:tag name="KSO_WM_UNIT_INDEX" val="1_2"/>
  <p:tag name="KSO_WM_UNIT_ID" val="custom20185041_6*l_i*1_2"/>
  <p:tag name="KSO_WM_UNIT_CLEAR" val="1"/>
  <p:tag name="KSO_WM_UNIT_LAYERLEVEL" val="1_1"/>
  <p:tag name="KSO_WM_DIAGRAM_GROUP_CODE" val="l1-1"/>
</p:tagLst>
</file>

<file path=ppt/tags/tag12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f"/>
  <p:tag name="KSO_WM_UNIT_INDEX" val="1_1_1"/>
  <p:tag name="KSO_WM_UNIT_ID" val="custom20185041_6*l_h_f*1_1_1"/>
  <p:tag name="KSO_WM_UNIT_CLEAR" val="1"/>
  <p:tag name="KSO_WM_UNIT_LAYERLEVEL" val="1_1_1"/>
  <p:tag name="KSO_WM_UNIT_VALUE" val="19"/>
  <p:tag name="KSO_WM_UNIT_HIGHLIGHT" val="0"/>
  <p:tag name="KSO_WM_UNIT_COMPATIBLE" val="0"/>
  <p:tag name="KSO_WM_UNIT_PRESET_TEXT_INDEX" val="4"/>
  <p:tag name="KSO_WM_UNIT_PRESET_TEXT_LEN" val="40"/>
  <p:tag name="KSO_WM_DIAGRAM_GROUP_CODE" val="l1-1"/>
</p:tagLst>
</file>

<file path=ppt/tags/tag12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41_2*a*1"/>
  <p:tag name="KSO_WM_UNIT_TYPE" val="a"/>
</p:tagLst>
</file>

<file path=ppt/tags/tag12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41_2*a*1"/>
  <p:tag name="KSO_WM_UNIT_TYPE" val="a"/>
</p:tagLst>
</file>

<file path=ppt/tags/tag125.xml><?xml version="1.0" encoding="utf-8"?>
<p:tagLst xmlns:a="http://schemas.openxmlformats.org/drawingml/2006/main" xmlns:r="http://schemas.openxmlformats.org/officeDocument/2006/relationships" xmlns:p="http://schemas.openxmlformats.org/presentationml/2006/main">
  <p:tag name="KSO_WM_SLIDE_ID" val="custom20185041_6"/>
  <p:tag name="KSO_WM_SLIDE_INDEX" val="6"/>
  <p:tag name="KSO_WM_SLIDE_ITEM_CNT" val="1"/>
  <p:tag name="KSO_WM_SLIDE_LAYOUT" val="a_l"/>
  <p:tag name="KSO_WM_SLIDE_LAYOUT_CNT" val="1_1"/>
  <p:tag name="KSO_WM_SLIDE_TYPE" val="contents"/>
  <p:tag name="KSO_WM_BEAUTIFY_FLAG" val="#wm#"/>
  <p:tag name="KSO_WM_SLIDE_POSITION" val="64*133"/>
  <p:tag name="KSO_WM_SLIDE_SIZE" val="568*283"/>
  <p:tag name="KSO_WM_TEMPLATE_CATEGORY" val="custom"/>
  <p:tag name="KSO_WM_TEMPLATE_INDEX" val="20185041"/>
  <p:tag name="KSO_WM_DIAGRAM_GROUP_CODE" val="l1-1"/>
  <p:tag name="KSO_WM_TAG_VERSION" val="1.0"/>
</p:tagLst>
</file>

<file path=ppt/tags/tag12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a"/>
  <p:tag name="KSO_WM_UNIT_INDEX" val="1_1_1"/>
  <p:tag name="KSO_WM_UNIT_ID" val="custom20185041_6*l_h_a*1_1_1"/>
  <p:tag name="KSO_WM_UNIT_CLEAR" val="1"/>
  <p:tag name="KSO_WM_UNIT_LAYERLEVEL" val="1_1_1"/>
  <p:tag name="KSO_WM_UNIT_VALUE" val="8"/>
  <p:tag name="KSO_WM_UNIT_HIGHLIGHT" val="0"/>
  <p:tag name="KSO_WM_UNIT_COMPATIBLE" val="0"/>
  <p:tag name="KSO_WM_UNIT_PRESET_TEXT_INDEX" val="3"/>
  <p:tag name="KSO_WM_UNIT_PRESET_TEXT_LEN" val="12"/>
  <p:tag name="KSO_WM_DIAGRAM_GROUP_CODE" val="l1-1"/>
</p:tagLst>
</file>

<file path=ppt/tags/tag12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UNIT_CLEAR" val="1"/>
  <p:tag name="KSO_WM_TAG_VERSION" val="1.0"/>
  <p:tag name="KSO_WM_UNIT_TYPE" val="l_h_i"/>
  <p:tag name="KSO_WM_UNIT_INDEX" val="1_1_1"/>
  <p:tag name="KSO_WM_UNIT_ID" val="custom20185041_6*l_h_i*1_1_1"/>
  <p:tag name="KSO_WM_UNIT_LAYERLEVEL" val="1_1_1"/>
  <p:tag name="KSO_WM_DIAGRAM_GROUP_CODE" val="l1-1"/>
  <p:tag name="KSO_WM_BEAUTIFY_FLAG" val="#wm#"/>
</p:tagLst>
</file>

<file path=ppt/tags/tag12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i"/>
  <p:tag name="KSO_WM_UNIT_INDEX" val="1_2"/>
  <p:tag name="KSO_WM_UNIT_ID" val="custom20185041_6*l_i*1_2"/>
  <p:tag name="KSO_WM_UNIT_CLEAR" val="1"/>
  <p:tag name="KSO_WM_UNIT_LAYERLEVEL" val="1_1"/>
  <p:tag name="KSO_WM_DIAGRAM_GROUP_CODE" val="l1-1"/>
</p:tagLst>
</file>

<file path=ppt/tags/tag12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f"/>
  <p:tag name="KSO_WM_UNIT_INDEX" val="1_1_1"/>
  <p:tag name="KSO_WM_UNIT_ID" val="custom20185041_6*l_h_f*1_1_1"/>
  <p:tag name="KSO_WM_UNIT_CLEAR" val="1"/>
  <p:tag name="KSO_WM_UNIT_LAYERLEVEL" val="1_1_1"/>
  <p:tag name="KSO_WM_UNIT_VALUE" val="19"/>
  <p:tag name="KSO_WM_UNIT_HIGHLIGHT" val="0"/>
  <p:tag name="KSO_WM_UNIT_COMPATIBLE" val="0"/>
  <p:tag name="KSO_WM_UNIT_PRESET_TEXT_INDEX" val="4"/>
  <p:tag name="KSO_WM_UNIT_PRESET_TEXT_LEN" val="40"/>
  <p:tag name="KSO_WM_DIAGRAM_GROUP_CODE" val="l1-1"/>
</p:tagLst>
</file>

<file path=ppt/tags/tag1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UNIT_CLEAR" val="1"/>
  <p:tag name="KSO_WM_TAG_VERSION" val="1.0"/>
  <p:tag name="KSO_WM_UNIT_TYPE" val="l_h_i"/>
  <p:tag name="KSO_WM_UNIT_INDEX" val="1_3_1"/>
  <p:tag name="KSO_WM_UNIT_ID" val="custom20185041_9*l_h_i*1_3_1"/>
  <p:tag name="KSO_WM_UNIT_LAYERLEVEL" val="1_1_1"/>
  <p:tag name="KSO_WM_DIAGRAM_GROUP_CODE" val="l1-1"/>
  <p:tag name="KSO_WM_BEAUTIFY_FLAG" val="#wm#"/>
  <p:tag name="KSO_WM_UNIT_LINE_FORE_SCHEMECOLOR_INDEX" val="10"/>
  <p:tag name="KSO_WM_UNIT_LINE_FILL_TYPE" val="2"/>
  <p:tag name="KSO_WM_UNIT_USESOURCEFORMAT_APPLY" val="1"/>
</p:tagLst>
</file>

<file path=ppt/tags/tag13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41_2*a*1"/>
  <p:tag name="KSO_WM_UNIT_TYPE" val="a"/>
</p:tagLst>
</file>

<file path=ppt/tags/tag13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41_2*a*1"/>
  <p:tag name="KSO_WM_UNIT_TYPE" val="a"/>
</p:tagLst>
</file>

<file path=ppt/tags/tag132.xml><?xml version="1.0" encoding="utf-8"?>
<p:tagLst xmlns:a="http://schemas.openxmlformats.org/drawingml/2006/main" xmlns:r="http://schemas.openxmlformats.org/officeDocument/2006/relationships" xmlns:p="http://schemas.openxmlformats.org/presentationml/2006/main">
  <p:tag name="KSO_WM_SLIDE_ID" val="custom20185041_6"/>
  <p:tag name="KSO_WM_SLIDE_INDEX" val="6"/>
  <p:tag name="KSO_WM_SLIDE_ITEM_CNT" val="1"/>
  <p:tag name="KSO_WM_SLIDE_LAYOUT" val="a_l"/>
  <p:tag name="KSO_WM_SLIDE_LAYOUT_CNT" val="1_1"/>
  <p:tag name="KSO_WM_SLIDE_TYPE" val="contents"/>
  <p:tag name="KSO_WM_BEAUTIFY_FLAG" val="#wm#"/>
  <p:tag name="KSO_WM_SLIDE_POSITION" val="64*133"/>
  <p:tag name="KSO_WM_SLIDE_SIZE" val="568*283"/>
  <p:tag name="KSO_WM_TEMPLATE_CATEGORY" val="custom"/>
  <p:tag name="KSO_WM_TEMPLATE_INDEX" val="20185041"/>
  <p:tag name="KSO_WM_DIAGRAM_GROUP_CODE" val="l1-1"/>
  <p:tag name="KSO_WM_TAG_VERSION" val="1.0"/>
</p:tagLst>
</file>

<file path=ppt/tags/tag13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a"/>
  <p:tag name="KSO_WM_UNIT_INDEX" val="1_1_1"/>
  <p:tag name="KSO_WM_UNIT_ID" val="custom20185041_6*l_h_a*1_1_1"/>
  <p:tag name="KSO_WM_UNIT_CLEAR" val="1"/>
  <p:tag name="KSO_WM_UNIT_LAYERLEVEL" val="1_1_1"/>
  <p:tag name="KSO_WM_UNIT_VALUE" val="8"/>
  <p:tag name="KSO_WM_UNIT_HIGHLIGHT" val="0"/>
  <p:tag name="KSO_WM_UNIT_COMPATIBLE" val="0"/>
  <p:tag name="KSO_WM_UNIT_PRESET_TEXT_INDEX" val="3"/>
  <p:tag name="KSO_WM_UNIT_PRESET_TEXT_LEN" val="12"/>
  <p:tag name="KSO_WM_DIAGRAM_GROUP_CODE" val="l1-1"/>
</p:tagLst>
</file>

<file path=ppt/tags/tag13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UNIT_CLEAR" val="1"/>
  <p:tag name="KSO_WM_TAG_VERSION" val="1.0"/>
  <p:tag name="KSO_WM_UNIT_TYPE" val="l_h_i"/>
  <p:tag name="KSO_WM_UNIT_INDEX" val="1_1_1"/>
  <p:tag name="KSO_WM_UNIT_ID" val="custom20185041_6*l_h_i*1_1_1"/>
  <p:tag name="KSO_WM_UNIT_LAYERLEVEL" val="1_1_1"/>
  <p:tag name="KSO_WM_DIAGRAM_GROUP_CODE" val="l1-1"/>
  <p:tag name="KSO_WM_BEAUTIFY_FLAG" val="#wm#"/>
</p:tagLst>
</file>

<file path=ppt/tags/tag13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i"/>
  <p:tag name="KSO_WM_UNIT_INDEX" val="1_2"/>
  <p:tag name="KSO_WM_UNIT_ID" val="custom20185041_6*l_i*1_2"/>
  <p:tag name="KSO_WM_UNIT_CLEAR" val="1"/>
  <p:tag name="KSO_WM_UNIT_LAYERLEVEL" val="1_1"/>
  <p:tag name="KSO_WM_DIAGRAM_GROUP_CODE" val="l1-1"/>
</p:tagLst>
</file>

<file path=ppt/tags/tag13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f"/>
  <p:tag name="KSO_WM_UNIT_INDEX" val="1_1_1"/>
  <p:tag name="KSO_WM_UNIT_ID" val="custom20185041_6*l_h_f*1_1_1"/>
  <p:tag name="KSO_WM_UNIT_CLEAR" val="1"/>
  <p:tag name="KSO_WM_UNIT_LAYERLEVEL" val="1_1_1"/>
  <p:tag name="KSO_WM_UNIT_VALUE" val="19"/>
  <p:tag name="KSO_WM_UNIT_HIGHLIGHT" val="0"/>
  <p:tag name="KSO_WM_UNIT_COMPATIBLE" val="0"/>
  <p:tag name="KSO_WM_UNIT_PRESET_TEXT_INDEX" val="4"/>
  <p:tag name="KSO_WM_UNIT_PRESET_TEXT_LEN" val="40"/>
  <p:tag name="KSO_WM_DIAGRAM_GROUP_CODE" val="l1-1"/>
</p:tagLst>
</file>

<file path=ppt/tags/tag13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41_2*a*1"/>
  <p:tag name="KSO_WM_UNIT_TYPE" val="a"/>
</p:tagLst>
</file>

<file path=ppt/tags/tag13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41_2*a*1"/>
  <p:tag name="KSO_WM_UNIT_TYPE" val="a"/>
</p:tagLst>
</file>

<file path=ppt/tags/tag13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41_2*a*1"/>
  <p:tag name="KSO_WM_UNIT_TYPE" val="a"/>
</p:tagLst>
</file>

<file path=ppt/tags/tag1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UNIT_CLEAR" val="1"/>
  <p:tag name="KSO_WM_TAG_VERSION" val="1.0"/>
  <p:tag name="KSO_WM_UNIT_TYPE" val="l_h_i"/>
  <p:tag name="KSO_WM_UNIT_INDEX" val="1_4_1"/>
  <p:tag name="KSO_WM_UNIT_ID" val="custom20185041_9*l_h_i*1_4_1"/>
  <p:tag name="KSO_WM_UNIT_LAYERLEVEL" val="1_1_1"/>
  <p:tag name="KSO_WM_DIAGRAM_GROUP_CODE" val="l1-1"/>
  <p:tag name="KSO_WM_BEAUTIFY_FLAG" val="#wm#"/>
  <p:tag name="KSO_WM_UNIT_LINE_FORE_SCHEMECOLOR_INDEX" val="10"/>
  <p:tag name="KSO_WM_UNIT_LINE_FILL_TYPE" val="2"/>
  <p:tag name="KSO_WM_UNIT_USESOURCEFORMAT_APPLY" val="1"/>
</p:tagLst>
</file>

<file path=ppt/tags/tag14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41_2*a*1"/>
  <p:tag name="KSO_WM_UNIT_TYPE" val="a"/>
</p:tagLst>
</file>

<file path=ppt/tags/tag14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41_2*a*1"/>
  <p:tag name="KSO_WM_UNIT_TYPE" val="a"/>
</p:tagLst>
</file>

<file path=ppt/tags/tag14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41_2*a*1"/>
  <p:tag name="KSO_WM_UNIT_TYPE" val="a"/>
</p:tagLst>
</file>

<file path=ppt/tags/tag14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SLIDE_ID" val="custom20185041_12"/>
  <p:tag name="KSO_WM_SLIDE_INDEX" val="12"/>
  <p:tag name="KSO_WM_SLIDE_ITEM_CNT" val="1"/>
  <p:tag name="KSO_WM_SLIDE_LAYOUT" val="a"/>
  <p:tag name="KSO_WM_SLIDE_LAYOUT_CNT" val="1"/>
  <p:tag name="KSO_WM_SLIDE_TYPE" val="sectionTitle"/>
  <p:tag name="KSO_WM_BEAUTIFY_FLAG" val="#wm#"/>
</p:tagLst>
</file>

<file path=ppt/tags/tag14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UNIT_TYPE" val="a"/>
  <p:tag name="KSO_WM_UNIT_INDEX" val="1"/>
  <p:tag name="KSO_WM_UNIT_ID" val="custom20185041_12*a*1"/>
  <p:tag name="KSO_WM_UNIT_LAYERLEVEL" val="1"/>
  <p:tag name="KSO_WM_UNIT_VALUE" val="5"/>
  <p:tag name="KSO_WM_UNIT_ISCONTENTSTITLE" val="0"/>
  <p:tag name="KSO_WM_UNIT_HIGHLIGHT" val="0"/>
  <p:tag name="KSO_WM_UNIT_COMPATIBLE" val="0"/>
  <p:tag name="KSO_WM_UNIT_CLEAR" val="0"/>
  <p:tag name="KSO_WM_BEAUTIFY_FLAG" val="#wm#"/>
  <p:tag name="KSO_WM_TAG_VERSION" val="1.0"/>
  <p:tag name="KSO_WM_UNIT_PRESET_TEXT" val="PART 01"/>
</p:tagLst>
</file>

<file path=ppt/tags/tag145.xml><?xml version="1.0" encoding="utf-8"?>
<p:tagLst xmlns:a="http://schemas.openxmlformats.org/drawingml/2006/main" xmlns:r="http://schemas.openxmlformats.org/officeDocument/2006/relationships" xmlns:p="http://schemas.openxmlformats.org/presentationml/2006/main">
  <p:tag name="KSO_WM_SLIDE_ID" val="custom20185041_9"/>
  <p:tag name="KSO_WM_SLIDE_INDEX" val="9"/>
  <p:tag name="KSO_WM_SLIDE_ITEM_CNT" val="4"/>
  <p:tag name="KSO_WM_SLIDE_LAYOUT" val="a_l"/>
  <p:tag name="KSO_WM_SLIDE_LAYOUT_CNT" val="1_1"/>
  <p:tag name="KSO_WM_SLIDE_TYPE" val="contents"/>
  <p:tag name="KSO_WM_BEAUTIFY_FLAG" val="#wm#"/>
  <p:tag name="KSO_WM_SLIDE_POSITION" val="64*108"/>
  <p:tag name="KSO_WM_SLIDE_SIZE" val="568*340"/>
  <p:tag name="KSO_WM_TEMPLATE_CATEGORY" val="custom"/>
  <p:tag name="KSO_WM_TEMPLATE_INDEX" val="20185041"/>
  <p:tag name="KSO_WM_DIAGRAM_GROUP_CODE" val="l1-1"/>
  <p:tag name="KSO_WM_TAG_VERSION" val="1.0"/>
</p:tagLst>
</file>

<file path=ppt/tags/tag14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a"/>
  <p:tag name="KSO_WM_UNIT_INDEX" val="1_4_1"/>
  <p:tag name="KSO_WM_UNIT_ID" val="custom20185041_9*l_h_a*1_4_1"/>
  <p:tag name="KSO_WM_UNIT_CLEAR" val="1"/>
  <p:tag name="KSO_WM_UNIT_LAYERLEVEL" val="1_1_1"/>
  <p:tag name="KSO_WM_UNIT_VALUE" val="8"/>
  <p:tag name="KSO_WM_UNIT_HIGHLIGHT" val="0"/>
  <p:tag name="KSO_WM_UNIT_COMPATIBLE" val="0"/>
  <p:tag name="KSO_WM_UNIT_PRESET_TEXT_INDEX" val="3"/>
  <p:tag name="KSO_WM_UNIT_PRESET_TEXT_LEN" val="12"/>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1"/>
</p:tagLst>
</file>

<file path=ppt/tags/tag14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a"/>
  <p:tag name="KSO_WM_UNIT_INDEX" val="1_1_1"/>
  <p:tag name="KSO_WM_UNIT_ID" val="custom20185041_9*l_h_a*1_1_1"/>
  <p:tag name="KSO_WM_UNIT_CLEAR" val="1"/>
  <p:tag name="KSO_WM_UNIT_LAYERLEVEL" val="1_1_1"/>
  <p:tag name="KSO_WM_UNIT_VALUE" val="8"/>
  <p:tag name="KSO_WM_UNIT_HIGHLIGHT" val="0"/>
  <p:tag name="KSO_WM_UNIT_COMPATIBLE" val="0"/>
  <p:tag name="KSO_WM_UNIT_PRESET_TEXT_INDEX" val="3"/>
  <p:tag name="KSO_WM_UNIT_PRESET_TEXT_LEN" val="12"/>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1"/>
</p:tagLst>
</file>

<file path=ppt/tags/tag14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a"/>
  <p:tag name="KSO_WM_UNIT_INDEX" val="1_2_1"/>
  <p:tag name="KSO_WM_UNIT_ID" val="custom20185041_9*l_h_a*1_2_1"/>
  <p:tag name="KSO_WM_UNIT_CLEAR" val="1"/>
  <p:tag name="KSO_WM_UNIT_LAYERLEVEL" val="1_1_1"/>
  <p:tag name="KSO_WM_UNIT_VALUE" val="8"/>
  <p:tag name="KSO_WM_UNIT_HIGHLIGHT" val="0"/>
  <p:tag name="KSO_WM_UNIT_COMPATIBLE" val="0"/>
  <p:tag name="KSO_WM_UNIT_PRESET_TEXT_INDEX" val="3"/>
  <p:tag name="KSO_WM_UNIT_PRESET_TEXT_LEN" val="12"/>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1"/>
</p:tagLst>
</file>

<file path=ppt/tags/tag14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a"/>
  <p:tag name="KSO_WM_UNIT_INDEX" val="1_3_1"/>
  <p:tag name="KSO_WM_UNIT_ID" val="custom20185041_9*l_h_a*1_3_1"/>
  <p:tag name="KSO_WM_UNIT_CLEAR" val="1"/>
  <p:tag name="KSO_WM_UNIT_LAYERLEVEL" val="1_1_1"/>
  <p:tag name="KSO_WM_UNIT_VALUE" val="8"/>
  <p:tag name="KSO_WM_UNIT_HIGHLIGHT" val="0"/>
  <p:tag name="KSO_WM_UNIT_COMPATIBLE" val="0"/>
  <p:tag name="KSO_WM_UNIT_PRESET_TEXT_INDEX" val="3"/>
  <p:tag name="KSO_WM_UNIT_PRESET_TEXT_LEN" val="12"/>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1"/>
</p:tagLst>
</file>

<file path=ppt/tags/tag1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i"/>
  <p:tag name="KSO_WM_UNIT_INDEX" val="1_5"/>
  <p:tag name="KSO_WM_UNIT_ID" val="custom20185041_9*l_i*1_5"/>
  <p:tag name="KSO_WM_UNIT_CLEAR" val="1"/>
  <p:tag name="KSO_WM_UNIT_LAYERLEVEL" val="1_1"/>
  <p:tag name="KSO_WM_DIAGRAM_GROUP_CODE" val="l1-1"/>
  <p:tag name="KSO_WM_UNIT_USESOURCEFORMAT_APPLY" val="1"/>
</p:tagLst>
</file>

<file path=ppt/tags/tag15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UNIT_CLEAR" val="1"/>
  <p:tag name="KSO_WM_TAG_VERSION" val="1.0"/>
  <p:tag name="KSO_WM_UNIT_TYPE" val="l_h_i"/>
  <p:tag name="KSO_WM_UNIT_INDEX" val="1_1_1"/>
  <p:tag name="KSO_WM_UNIT_ID" val="custom20185041_9*l_h_i*1_1_1"/>
  <p:tag name="KSO_WM_UNIT_LAYERLEVEL" val="1_1_1"/>
  <p:tag name="KSO_WM_DIAGRAM_GROUP_CODE" val="l1-1"/>
  <p:tag name="KSO_WM_BEAUTIFY_FLAG" val="#wm#"/>
  <p:tag name="KSO_WM_UNIT_LINE_FORE_SCHEMECOLOR_INDEX" val="10"/>
  <p:tag name="KSO_WM_UNIT_LINE_FILL_TYPE" val="2"/>
  <p:tag name="KSO_WM_UNIT_USESOURCEFORMAT_APPLY" val="1"/>
</p:tagLst>
</file>

<file path=ppt/tags/tag15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UNIT_CLEAR" val="1"/>
  <p:tag name="KSO_WM_TAG_VERSION" val="1.0"/>
  <p:tag name="KSO_WM_UNIT_TYPE" val="l_h_i"/>
  <p:tag name="KSO_WM_UNIT_INDEX" val="1_2_1"/>
  <p:tag name="KSO_WM_UNIT_ID" val="custom20185041_9*l_h_i*1_2_1"/>
  <p:tag name="KSO_WM_UNIT_LAYERLEVEL" val="1_1_1"/>
  <p:tag name="KSO_WM_DIAGRAM_GROUP_CODE" val="l1-1"/>
  <p:tag name="KSO_WM_BEAUTIFY_FLAG" val="#wm#"/>
  <p:tag name="KSO_WM_UNIT_LINE_FORE_SCHEMECOLOR_INDEX" val="10"/>
  <p:tag name="KSO_WM_UNIT_LINE_FILL_TYPE" val="2"/>
  <p:tag name="KSO_WM_UNIT_USESOURCEFORMAT_APPLY" val="1"/>
</p:tagLst>
</file>

<file path=ppt/tags/tag15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UNIT_CLEAR" val="1"/>
  <p:tag name="KSO_WM_TAG_VERSION" val="1.0"/>
  <p:tag name="KSO_WM_UNIT_TYPE" val="l_h_i"/>
  <p:tag name="KSO_WM_UNIT_INDEX" val="1_3_1"/>
  <p:tag name="KSO_WM_UNIT_ID" val="custom20185041_9*l_h_i*1_3_1"/>
  <p:tag name="KSO_WM_UNIT_LAYERLEVEL" val="1_1_1"/>
  <p:tag name="KSO_WM_DIAGRAM_GROUP_CODE" val="l1-1"/>
  <p:tag name="KSO_WM_BEAUTIFY_FLAG" val="#wm#"/>
  <p:tag name="KSO_WM_UNIT_LINE_FORE_SCHEMECOLOR_INDEX" val="10"/>
  <p:tag name="KSO_WM_UNIT_LINE_FILL_TYPE" val="2"/>
  <p:tag name="KSO_WM_UNIT_USESOURCEFORMAT_APPLY" val="1"/>
</p:tagLst>
</file>

<file path=ppt/tags/tag15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UNIT_CLEAR" val="1"/>
  <p:tag name="KSO_WM_TAG_VERSION" val="1.0"/>
  <p:tag name="KSO_WM_UNIT_TYPE" val="l_h_i"/>
  <p:tag name="KSO_WM_UNIT_INDEX" val="1_4_1"/>
  <p:tag name="KSO_WM_UNIT_ID" val="custom20185041_9*l_h_i*1_4_1"/>
  <p:tag name="KSO_WM_UNIT_LAYERLEVEL" val="1_1_1"/>
  <p:tag name="KSO_WM_DIAGRAM_GROUP_CODE" val="l1-1"/>
  <p:tag name="KSO_WM_BEAUTIFY_FLAG" val="#wm#"/>
  <p:tag name="KSO_WM_UNIT_LINE_FORE_SCHEMECOLOR_INDEX" val="10"/>
  <p:tag name="KSO_WM_UNIT_LINE_FILL_TYPE" val="2"/>
  <p:tag name="KSO_WM_UNIT_USESOURCEFORMAT_APPLY" val="1"/>
</p:tagLst>
</file>

<file path=ppt/tags/tag15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i"/>
  <p:tag name="KSO_WM_UNIT_INDEX" val="1_5"/>
  <p:tag name="KSO_WM_UNIT_ID" val="custom20185041_9*l_i*1_5"/>
  <p:tag name="KSO_WM_UNIT_CLEAR" val="1"/>
  <p:tag name="KSO_WM_UNIT_LAYERLEVEL" val="1_1"/>
  <p:tag name="KSO_WM_DIAGRAM_GROUP_CODE" val="l1-1"/>
  <p:tag name="KSO_WM_UNIT_USESOURCEFORMAT_APPLY" val="1"/>
</p:tagLst>
</file>

<file path=ppt/tags/tag15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a"/>
  <p:tag name="KSO_WM_UNIT_INDEX" val="1"/>
  <p:tag name="KSO_WM_UNIT_ID" val="custom20185041_9*a*1"/>
  <p:tag name="KSO_WM_UNIT_CLEAR" val="1"/>
  <p:tag name="KSO_WM_UNIT_LAYERLEVEL" val="1"/>
  <p:tag name="KSO_WM_UNIT_VALUE" val="18"/>
  <p:tag name="KSO_WM_UNIT_ISCONTENTSTITLE" val="0"/>
  <p:tag name="KSO_WM_UNIT_HIGHLIGHT" val="0"/>
  <p:tag name="KSO_WM_UNIT_COMPATIBLE" val="1"/>
  <p:tag name="KSO_WM_UNIT_PRESET_TEXT_INDEX" val="3"/>
  <p:tag name="KSO_WM_UNIT_PRESET_TEXT_LEN" val="18"/>
</p:tagLst>
</file>

<file path=ppt/tags/tag15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f"/>
  <p:tag name="KSO_WM_UNIT_INDEX" val="1_4_1"/>
  <p:tag name="KSO_WM_UNIT_ID" val="custom20185041_9*l_h_f*1_4_1"/>
  <p:tag name="KSO_WM_UNIT_CLEAR" val="1"/>
  <p:tag name="KSO_WM_UNIT_LAYERLEVEL" val="1_1_1"/>
  <p:tag name="KSO_WM_UNIT_VALUE" val="19"/>
  <p:tag name="KSO_WM_UNIT_HIGHLIGHT" val="0"/>
  <p:tag name="KSO_WM_UNIT_COMPATIBLE" val="0"/>
  <p:tag name="KSO_WM_UNIT_PRESET_TEXT_INDEX" val="4"/>
  <p:tag name="KSO_WM_UNIT_PRESET_TEXT_LEN" val="40"/>
  <p:tag name="KSO_WM_DIAGRAM_GROUP_CODE" val="l1-1"/>
  <p:tag name="KSO_WM_UNIT_TEXT_FILL_FORE_SCHEMECOLOR_INDEX" val="13"/>
  <p:tag name="KSO_WM_UNIT_TEXT_FILL_TYPE" val="1"/>
  <p:tag name="KSO_WM_UNIT_USESOURCEFORMAT_APPLY" val="1"/>
</p:tagLst>
</file>

<file path=ppt/tags/tag15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f"/>
  <p:tag name="KSO_WM_UNIT_INDEX" val="1_2_1"/>
  <p:tag name="KSO_WM_UNIT_ID" val="custom20185041_9*l_h_f*1_2_1"/>
  <p:tag name="KSO_WM_UNIT_CLEAR" val="1"/>
  <p:tag name="KSO_WM_UNIT_LAYERLEVEL" val="1_1_1"/>
  <p:tag name="KSO_WM_UNIT_VALUE" val="19"/>
  <p:tag name="KSO_WM_UNIT_HIGHLIGHT" val="0"/>
  <p:tag name="KSO_WM_UNIT_COMPATIBLE" val="0"/>
  <p:tag name="KSO_WM_UNIT_PRESET_TEXT_INDEX" val="4"/>
  <p:tag name="KSO_WM_UNIT_PRESET_TEXT_LEN" val="40"/>
  <p:tag name="KSO_WM_DIAGRAM_GROUP_CODE" val="l1-1"/>
  <p:tag name="KSO_WM_UNIT_TEXT_FILL_FORE_SCHEMECOLOR_INDEX" val="13"/>
  <p:tag name="KSO_WM_UNIT_TEXT_FILL_TYPE" val="1"/>
  <p:tag name="KSO_WM_UNIT_USESOURCEFORMAT_APPLY" val="1"/>
</p:tagLst>
</file>

<file path=ppt/tags/tag15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f"/>
  <p:tag name="KSO_WM_UNIT_INDEX" val="1_3_1"/>
  <p:tag name="KSO_WM_UNIT_ID" val="custom20185041_9*l_h_f*1_3_1"/>
  <p:tag name="KSO_WM_UNIT_CLEAR" val="1"/>
  <p:tag name="KSO_WM_UNIT_LAYERLEVEL" val="1_1_1"/>
  <p:tag name="KSO_WM_UNIT_VALUE" val="19"/>
  <p:tag name="KSO_WM_UNIT_HIGHLIGHT" val="0"/>
  <p:tag name="KSO_WM_UNIT_COMPATIBLE" val="0"/>
  <p:tag name="KSO_WM_UNIT_PRESET_TEXT_INDEX" val="4"/>
  <p:tag name="KSO_WM_UNIT_PRESET_TEXT_LEN" val="40"/>
  <p:tag name="KSO_WM_DIAGRAM_GROUP_CODE" val="l1-1"/>
  <p:tag name="KSO_WM_UNIT_TEXT_FILL_FORE_SCHEMECOLOR_INDEX" val="13"/>
  <p:tag name="KSO_WM_UNIT_TEXT_FILL_TYPE" val="1"/>
  <p:tag name="KSO_WM_UNIT_USESOURCEFORMAT_APPLY" val="1"/>
</p:tagLst>
</file>

<file path=ppt/tags/tag15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f"/>
  <p:tag name="KSO_WM_UNIT_INDEX" val="1_1_1"/>
  <p:tag name="KSO_WM_UNIT_ID" val="custom20185041_9*l_h_f*1_1_1"/>
  <p:tag name="KSO_WM_UNIT_CLEAR" val="1"/>
  <p:tag name="KSO_WM_UNIT_LAYERLEVEL" val="1_1_1"/>
  <p:tag name="KSO_WM_UNIT_VALUE" val="19"/>
  <p:tag name="KSO_WM_UNIT_HIGHLIGHT" val="0"/>
  <p:tag name="KSO_WM_UNIT_COMPATIBLE" val="0"/>
  <p:tag name="KSO_WM_UNIT_PRESET_TEXT_INDEX" val="4"/>
  <p:tag name="KSO_WM_UNIT_PRESET_TEXT_LEN" val="40"/>
  <p:tag name="KSO_WM_DIAGRAM_GROUP_CODE" val="l1-1"/>
  <p:tag name="KSO_WM_UNIT_TEXT_FILL_FORE_SCHEMECOLOR_INDEX" val="13"/>
  <p:tag name="KSO_WM_UNIT_TEXT_FILL_TYPE" val="1"/>
  <p:tag name="KSO_WM_UNIT_USESOURCEFORMAT_APPLY" val="1"/>
</p:tagLst>
</file>

<file path=ppt/tags/tag1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a"/>
  <p:tag name="KSO_WM_UNIT_INDEX" val="1"/>
  <p:tag name="KSO_WM_UNIT_ID" val="custom20185041_9*a*1"/>
  <p:tag name="KSO_WM_UNIT_CLEAR" val="1"/>
  <p:tag name="KSO_WM_UNIT_LAYERLEVEL" val="1"/>
  <p:tag name="KSO_WM_UNIT_VALUE" val="18"/>
  <p:tag name="KSO_WM_UNIT_ISCONTENTSTITLE" val="0"/>
  <p:tag name="KSO_WM_UNIT_HIGHLIGHT" val="0"/>
  <p:tag name="KSO_WM_UNIT_COMPATIBLE" val="1"/>
  <p:tag name="KSO_WM_UNIT_PRESET_TEXT_INDEX" val="3"/>
  <p:tag name="KSO_WM_UNIT_PRESET_TEXT_LEN" val="18"/>
</p:tagLst>
</file>

<file path=ppt/tags/tag160.xml><?xml version="1.0" encoding="utf-8"?>
<p:tagLst xmlns:a="http://schemas.openxmlformats.org/drawingml/2006/main" xmlns:r="http://schemas.openxmlformats.org/officeDocument/2006/relationships" xmlns:p="http://schemas.openxmlformats.org/presentationml/2006/main">
  <p:tag name="KSO_WM_SLIDE_ID" val="custom20185041_6"/>
  <p:tag name="KSO_WM_SLIDE_INDEX" val="6"/>
  <p:tag name="KSO_WM_SLIDE_ITEM_CNT" val="1"/>
  <p:tag name="KSO_WM_SLIDE_LAYOUT" val="a_l"/>
  <p:tag name="KSO_WM_SLIDE_LAYOUT_CNT" val="1_1"/>
  <p:tag name="KSO_WM_SLIDE_TYPE" val="contents"/>
  <p:tag name="KSO_WM_BEAUTIFY_FLAG" val="#wm#"/>
  <p:tag name="KSO_WM_SLIDE_POSITION" val="64*133"/>
  <p:tag name="KSO_WM_SLIDE_SIZE" val="568*283"/>
  <p:tag name="KSO_WM_TEMPLATE_CATEGORY" val="custom"/>
  <p:tag name="KSO_WM_TEMPLATE_INDEX" val="20185041"/>
  <p:tag name="KSO_WM_DIAGRAM_GROUP_CODE" val="l1-1"/>
  <p:tag name="KSO_WM_TAG_VERSION" val="1.0"/>
</p:tagLst>
</file>

<file path=ppt/tags/tag16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a"/>
  <p:tag name="KSO_WM_UNIT_INDEX" val="1_1_1"/>
  <p:tag name="KSO_WM_UNIT_ID" val="custom20185041_6*l_h_a*1_1_1"/>
  <p:tag name="KSO_WM_UNIT_CLEAR" val="1"/>
  <p:tag name="KSO_WM_UNIT_LAYERLEVEL" val="1_1_1"/>
  <p:tag name="KSO_WM_UNIT_VALUE" val="8"/>
  <p:tag name="KSO_WM_UNIT_HIGHLIGHT" val="0"/>
  <p:tag name="KSO_WM_UNIT_COMPATIBLE" val="0"/>
  <p:tag name="KSO_WM_UNIT_PRESET_TEXT_INDEX" val="3"/>
  <p:tag name="KSO_WM_UNIT_PRESET_TEXT_LEN" val="12"/>
  <p:tag name="KSO_WM_DIAGRAM_GROUP_CODE" val="l1-1"/>
</p:tagLst>
</file>

<file path=ppt/tags/tag16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UNIT_CLEAR" val="1"/>
  <p:tag name="KSO_WM_TAG_VERSION" val="1.0"/>
  <p:tag name="KSO_WM_UNIT_TYPE" val="l_h_i"/>
  <p:tag name="KSO_WM_UNIT_INDEX" val="1_1_1"/>
  <p:tag name="KSO_WM_UNIT_ID" val="custom20185041_6*l_h_i*1_1_1"/>
  <p:tag name="KSO_WM_UNIT_LAYERLEVEL" val="1_1_1"/>
  <p:tag name="KSO_WM_DIAGRAM_GROUP_CODE" val="l1-1"/>
  <p:tag name="KSO_WM_BEAUTIFY_FLAG" val="#wm#"/>
</p:tagLst>
</file>

<file path=ppt/tags/tag16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i"/>
  <p:tag name="KSO_WM_UNIT_INDEX" val="1_2"/>
  <p:tag name="KSO_WM_UNIT_ID" val="custom20185041_6*l_i*1_2"/>
  <p:tag name="KSO_WM_UNIT_CLEAR" val="1"/>
  <p:tag name="KSO_WM_UNIT_LAYERLEVEL" val="1_1"/>
  <p:tag name="KSO_WM_DIAGRAM_GROUP_CODE" val="l1-1"/>
</p:tagLst>
</file>

<file path=ppt/tags/tag16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f"/>
  <p:tag name="KSO_WM_UNIT_INDEX" val="1_1_1"/>
  <p:tag name="KSO_WM_UNIT_ID" val="custom20185041_6*l_h_f*1_1_1"/>
  <p:tag name="KSO_WM_UNIT_CLEAR" val="1"/>
  <p:tag name="KSO_WM_UNIT_LAYERLEVEL" val="1_1_1"/>
  <p:tag name="KSO_WM_UNIT_VALUE" val="19"/>
  <p:tag name="KSO_WM_UNIT_HIGHLIGHT" val="0"/>
  <p:tag name="KSO_WM_UNIT_COMPATIBLE" val="0"/>
  <p:tag name="KSO_WM_UNIT_PRESET_TEXT_INDEX" val="4"/>
  <p:tag name="KSO_WM_UNIT_PRESET_TEXT_LEN" val="40"/>
  <p:tag name="KSO_WM_DIAGRAM_GROUP_CODE" val="l1-1"/>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5041"/>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5041"/>
</p:tagLst>
</file>

<file path=ppt/tags/tag167.xml><?xml version="1.0" encoding="utf-8"?>
<p:tagLst xmlns:a="http://schemas.openxmlformats.org/drawingml/2006/main" xmlns:r="http://schemas.openxmlformats.org/officeDocument/2006/relationships" xmlns:p="http://schemas.openxmlformats.org/presentationml/2006/main">
  <p:tag name="KSO_WM_SLIDE_SIZE" val="828*343"/>
  <p:tag name="KSO_WM_SLIDE_POSITION" val="66*144"/>
  <p:tag name="KSO_WM_SLIDE_LAYOUT_CNT" val="1_1"/>
  <p:tag name="KSO_WM_SLIDE_LAYOUT" val="a_f"/>
  <p:tag name="KSO_WM_BEAUTIFY_FLAG" val="#wm#"/>
  <p:tag name="KSO_WM_SLIDE_TYPE" val="text"/>
  <p:tag name="KSO_WM_SLIDE_ITEM_CNT" val="1"/>
  <p:tag name="KSO_WM_SLIDE_INDEX" val="2"/>
  <p:tag name="KSO_WM_SLIDE_ID" val="custom20185041_2"/>
  <p:tag name="KSO_WM_TAG_VERSION" val="1.0"/>
  <p:tag name="KSO_WM_TEMPLATE_INDEX" val="20185041"/>
  <p:tag name="KSO_WM_TEMPLATE_CATEGORY" val="custom"/>
</p:tagLst>
</file>

<file path=ppt/tags/tag16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41_2*a*1"/>
  <p:tag name="KSO_WM_UNIT_TYPE" val="a"/>
</p:tagLst>
</file>

<file path=ppt/tags/tag16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PRESET_TEXT_LEN" val="400"/>
  <p:tag name="KSO_WM_UNIT_PRESET_TEXT_INDEX" val="5"/>
  <p:tag name="KSO_WM_UNIT_CLEAR" val="0"/>
  <p:tag name="KSO_WM_UNIT_COMPATIBLE" val="0"/>
  <p:tag name="KSO_WM_UNIT_HIGHLIGHT" val="0"/>
  <p:tag name="KSO_WM_UNIT_VALUE" val="440"/>
  <p:tag name="KSO_WM_UNIT_LAYERLEVEL" val="1"/>
  <p:tag name="KSO_WM_UNIT_INDEX" val="1"/>
  <p:tag name="KSO_WM_UNIT_ID" val="custom20185041_2*f*1"/>
  <p:tag name="KSO_WM_UNIT_TYPE" val="f"/>
</p:tagLst>
</file>

<file path=ppt/tags/tag1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f"/>
  <p:tag name="KSO_WM_UNIT_INDEX" val="1_4_1"/>
  <p:tag name="KSO_WM_UNIT_ID" val="custom20185041_9*l_h_f*1_4_1"/>
  <p:tag name="KSO_WM_UNIT_CLEAR" val="1"/>
  <p:tag name="KSO_WM_UNIT_LAYERLEVEL" val="1_1_1"/>
  <p:tag name="KSO_WM_UNIT_VALUE" val="19"/>
  <p:tag name="KSO_WM_UNIT_HIGHLIGHT" val="0"/>
  <p:tag name="KSO_WM_UNIT_COMPATIBLE" val="0"/>
  <p:tag name="KSO_WM_UNIT_PRESET_TEXT_INDEX" val="4"/>
  <p:tag name="KSO_WM_UNIT_PRESET_TEXT_LEN" val="40"/>
  <p:tag name="KSO_WM_DIAGRAM_GROUP_CODE" val="l1-1"/>
  <p:tag name="KSO_WM_UNIT_TEXT_FILL_FORE_SCHEMECOLOR_INDEX" val="13"/>
  <p:tag name="KSO_WM_UNIT_TEXT_FILL_TYPE" val="1"/>
  <p:tag name="KSO_WM_UNIT_USESOURCEFORMAT_APPLY" val="1"/>
</p:tagLst>
</file>

<file path=ppt/tags/tag170.xml><?xml version="1.0" encoding="utf-8"?>
<p:tagLst xmlns:a="http://schemas.openxmlformats.org/drawingml/2006/main" xmlns:r="http://schemas.openxmlformats.org/officeDocument/2006/relationships" xmlns:p="http://schemas.openxmlformats.org/presentationml/2006/main">
  <p:tag name="KSO_WM_SLIDE_SIZE" val="828*343"/>
  <p:tag name="KSO_WM_SLIDE_POSITION" val="66*144"/>
  <p:tag name="KSO_WM_SLIDE_LAYOUT_CNT" val="1_1"/>
  <p:tag name="KSO_WM_SLIDE_LAYOUT" val="a_f"/>
  <p:tag name="KSO_WM_BEAUTIFY_FLAG" val="#wm#"/>
  <p:tag name="KSO_WM_SLIDE_TYPE" val="text"/>
  <p:tag name="KSO_WM_SLIDE_ITEM_CNT" val="1"/>
  <p:tag name="KSO_WM_SLIDE_INDEX" val="2"/>
  <p:tag name="KSO_WM_SLIDE_ID" val="custom20185041_2"/>
  <p:tag name="KSO_WM_TAG_VERSION" val="1.0"/>
  <p:tag name="KSO_WM_TEMPLATE_INDEX" val="20185041"/>
  <p:tag name="KSO_WM_TEMPLATE_CATEGORY" val="custom"/>
</p:tagLst>
</file>

<file path=ppt/tags/tag17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41_2*a*1"/>
  <p:tag name="KSO_WM_UNIT_TYPE" val="a"/>
</p:tagLst>
</file>

<file path=ppt/tags/tag17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PRESET_TEXT_LEN" val="400"/>
  <p:tag name="KSO_WM_UNIT_PRESET_TEXT_INDEX" val="5"/>
  <p:tag name="KSO_WM_UNIT_CLEAR" val="0"/>
  <p:tag name="KSO_WM_UNIT_COMPATIBLE" val="0"/>
  <p:tag name="KSO_WM_UNIT_HIGHLIGHT" val="0"/>
  <p:tag name="KSO_WM_UNIT_VALUE" val="440"/>
  <p:tag name="KSO_WM_UNIT_LAYERLEVEL" val="1"/>
  <p:tag name="KSO_WM_UNIT_INDEX" val="1"/>
  <p:tag name="KSO_WM_UNIT_ID" val="custom20185041_2*f*1"/>
  <p:tag name="KSO_WM_UNIT_TYPE" val="f"/>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5041"/>
</p:tagLst>
</file>

<file path=ppt/tags/tag174.xml><?xml version="1.0" encoding="utf-8"?>
<p:tagLst xmlns:a="http://schemas.openxmlformats.org/drawingml/2006/main" xmlns:r="http://schemas.openxmlformats.org/officeDocument/2006/relationships" xmlns:p="http://schemas.openxmlformats.org/presentationml/2006/main">
  <p:tag name="KSO_WM_SLIDE_ID" val="custom20185041_6"/>
  <p:tag name="KSO_WM_SLIDE_INDEX" val="6"/>
  <p:tag name="KSO_WM_SLIDE_ITEM_CNT" val="1"/>
  <p:tag name="KSO_WM_SLIDE_LAYOUT" val="a_l"/>
  <p:tag name="KSO_WM_SLIDE_LAYOUT_CNT" val="1_1"/>
  <p:tag name="KSO_WM_SLIDE_TYPE" val="contents"/>
  <p:tag name="KSO_WM_BEAUTIFY_FLAG" val="#wm#"/>
  <p:tag name="KSO_WM_SLIDE_POSITION" val="64*133"/>
  <p:tag name="KSO_WM_SLIDE_SIZE" val="568*283"/>
  <p:tag name="KSO_WM_TEMPLATE_CATEGORY" val="custom"/>
  <p:tag name="KSO_WM_TEMPLATE_INDEX" val="20185041"/>
  <p:tag name="KSO_WM_DIAGRAM_GROUP_CODE" val="l1-1"/>
  <p:tag name="KSO_WM_TAG_VERSION" val="1.0"/>
</p:tagLst>
</file>

<file path=ppt/tags/tag17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a"/>
  <p:tag name="KSO_WM_UNIT_INDEX" val="1_1_1"/>
  <p:tag name="KSO_WM_UNIT_ID" val="custom20185041_6*l_h_a*1_1_1"/>
  <p:tag name="KSO_WM_UNIT_CLEAR" val="1"/>
  <p:tag name="KSO_WM_UNIT_LAYERLEVEL" val="1_1_1"/>
  <p:tag name="KSO_WM_UNIT_VALUE" val="8"/>
  <p:tag name="KSO_WM_UNIT_HIGHLIGHT" val="0"/>
  <p:tag name="KSO_WM_UNIT_COMPATIBLE" val="0"/>
  <p:tag name="KSO_WM_UNIT_PRESET_TEXT_INDEX" val="3"/>
  <p:tag name="KSO_WM_UNIT_PRESET_TEXT_LEN" val="12"/>
  <p:tag name="KSO_WM_DIAGRAM_GROUP_CODE" val="l1-1"/>
</p:tagLst>
</file>

<file path=ppt/tags/tag17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UNIT_CLEAR" val="1"/>
  <p:tag name="KSO_WM_TAG_VERSION" val="1.0"/>
  <p:tag name="KSO_WM_UNIT_TYPE" val="l_h_i"/>
  <p:tag name="KSO_WM_UNIT_INDEX" val="1_1_1"/>
  <p:tag name="KSO_WM_UNIT_ID" val="custom20185041_6*l_h_i*1_1_1"/>
  <p:tag name="KSO_WM_UNIT_LAYERLEVEL" val="1_1_1"/>
  <p:tag name="KSO_WM_DIAGRAM_GROUP_CODE" val="l1-1"/>
  <p:tag name="KSO_WM_BEAUTIFY_FLAG" val="#wm#"/>
</p:tagLst>
</file>

<file path=ppt/tags/tag17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i"/>
  <p:tag name="KSO_WM_UNIT_INDEX" val="1_2"/>
  <p:tag name="KSO_WM_UNIT_ID" val="custom20185041_6*l_i*1_2"/>
  <p:tag name="KSO_WM_UNIT_CLEAR" val="1"/>
  <p:tag name="KSO_WM_UNIT_LAYERLEVEL" val="1_1"/>
  <p:tag name="KSO_WM_DIAGRAM_GROUP_CODE" val="l1-1"/>
</p:tagLst>
</file>

<file path=ppt/tags/tag17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f"/>
  <p:tag name="KSO_WM_UNIT_INDEX" val="1_1_1"/>
  <p:tag name="KSO_WM_UNIT_ID" val="custom20185041_6*l_h_f*1_1_1"/>
  <p:tag name="KSO_WM_UNIT_CLEAR" val="1"/>
  <p:tag name="KSO_WM_UNIT_LAYERLEVEL" val="1_1_1"/>
  <p:tag name="KSO_WM_UNIT_VALUE" val="19"/>
  <p:tag name="KSO_WM_UNIT_HIGHLIGHT" val="0"/>
  <p:tag name="KSO_WM_UNIT_COMPATIBLE" val="0"/>
  <p:tag name="KSO_WM_UNIT_PRESET_TEXT_INDEX" val="4"/>
  <p:tag name="KSO_WM_UNIT_PRESET_TEXT_LEN" val="40"/>
  <p:tag name="KSO_WM_DIAGRAM_GROUP_CODE" val="l1-1"/>
</p:tagLst>
</file>

<file path=ppt/tags/tag179.xml><?xml version="1.0" encoding="utf-8"?>
<p:tagLst xmlns:a="http://schemas.openxmlformats.org/drawingml/2006/main" xmlns:r="http://schemas.openxmlformats.org/officeDocument/2006/relationships" xmlns:p="http://schemas.openxmlformats.org/presentationml/2006/main">
  <p:tag name="KSO_WM_SLIDE_SIZE" val="828*343"/>
  <p:tag name="KSO_WM_SLIDE_POSITION" val="66*144"/>
  <p:tag name="KSO_WM_SLIDE_LAYOUT_CNT" val="1_1"/>
  <p:tag name="KSO_WM_SLIDE_LAYOUT" val="a_f"/>
  <p:tag name="KSO_WM_BEAUTIFY_FLAG" val="#wm#"/>
  <p:tag name="KSO_WM_SLIDE_TYPE" val="text"/>
  <p:tag name="KSO_WM_SLIDE_ITEM_CNT" val="1"/>
  <p:tag name="KSO_WM_SLIDE_INDEX" val="2"/>
  <p:tag name="KSO_WM_SLIDE_ID" val="custom20185041_2"/>
  <p:tag name="KSO_WM_TAG_VERSION" val="1.0"/>
  <p:tag name="KSO_WM_TEMPLATE_INDEX" val="20185041"/>
  <p:tag name="KSO_WM_TEMPLATE_CATEGORY" val="custom"/>
</p:tagLst>
</file>

<file path=ppt/tags/tag1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f"/>
  <p:tag name="KSO_WM_UNIT_INDEX" val="1_2_1"/>
  <p:tag name="KSO_WM_UNIT_ID" val="custom20185041_9*l_h_f*1_2_1"/>
  <p:tag name="KSO_WM_UNIT_CLEAR" val="1"/>
  <p:tag name="KSO_WM_UNIT_LAYERLEVEL" val="1_1_1"/>
  <p:tag name="KSO_WM_UNIT_VALUE" val="19"/>
  <p:tag name="KSO_WM_UNIT_HIGHLIGHT" val="0"/>
  <p:tag name="KSO_WM_UNIT_COMPATIBLE" val="0"/>
  <p:tag name="KSO_WM_UNIT_PRESET_TEXT_INDEX" val="4"/>
  <p:tag name="KSO_WM_UNIT_PRESET_TEXT_LEN" val="40"/>
  <p:tag name="KSO_WM_DIAGRAM_GROUP_CODE" val="l1-1"/>
  <p:tag name="KSO_WM_UNIT_TEXT_FILL_FORE_SCHEMECOLOR_INDEX" val="13"/>
  <p:tag name="KSO_WM_UNIT_TEXT_FILL_TYPE" val="1"/>
  <p:tag name="KSO_WM_UNIT_USESOURCEFORMAT_APPLY" val="1"/>
</p:tagLst>
</file>

<file path=ppt/tags/tag18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41_2*a*1"/>
  <p:tag name="KSO_WM_UNIT_TYPE" val="a"/>
</p:tagLst>
</file>

<file path=ppt/tags/tag18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PRESET_TEXT_LEN" val="400"/>
  <p:tag name="KSO_WM_UNIT_PRESET_TEXT_INDEX" val="5"/>
  <p:tag name="KSO_WM_UNIT_CLEAR" val="0"/>
  <p:tag name="KSO_WM_UNIT_COMPATIBLE" val="0"/>
  <p:tag name="KSO_WM_UNIT_HIGHLIGHT" val="0"/>
  <p:tag name="KSO_WM_UNIT_VALUE" val="440"/>
  <p:tag name="KSO_WM_UNIT_LAYERLEVEL" val="1"/>
  <p:tag name="KSO_WM_UNIT_INDEX" val="1"/>
  <p:tag name="KSO_WM_UNIT_ID" val="custom20185041_2*f*1"/>
  <p:tag name="KSO_WM_UNIT_TYPE" val="f"/>
</p:tagLst>
</file>

<file path=ppt/tags/tag18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PRESET_TEXT_LEN" val="400"/>
  <p:tag name="KSO_WM_UNIT_PRESET_TEXT_INDEX" val="5"/>
  <p:tag name="KSO_WM_UNIT_CLEAR" val="0"/>
  <p:tag name="KSO_WM_UNIT_COMPATIBLE" val="0"/>
  <p:tag name="KSO_WM_UNIT_HIGHLIGHT" val="0"/>
  <p:tag name="KSO_WM_UNIT_VALUE" val="440"/>
  <p:tag name="KSO_WM_UNIT_LAYERLEVEL" val="1"/>
  <p:tag name="KSO_WM_UNIT_INDEX" val="1"/>
  <p:tag name="KSO_WM_UNIT_ID" val="custom20185041_2*f*1"/>
  <p:tag name="KSO_WM_UNIT_TYPE" val="f"/>
</p:tagLst>
</file>

<file path=ppt/tags/tag183.xml><?xml version="1.0" encoding="utf-8"?>
<p:tagLst xmlns:a="http://schemas.openxmlformats.org/drawingml/2006/main" xmlns:r="http://schemas.openxmlformats.org/officeDocument/2006/relationships" xmlns:p="http://schemas.openxmlformats.org/presentationml/2006/main">
  <p:tag name="KSO_WM_SLIDE_SIZE" val="828*343"/>
  <p:tag name="KSO_WM_SLIDE_POSITION" val="66*144"/>
  <p:tag name="KSO_WM_SLIDE_LAYOUT_CNT" val="1_1"/>
  <p:tag name="KSO_WM_SLIDE_LAYOUT" val="a_f"/>
  <p:tag name="KSO_WM_BEAUTIFY_FLAG" val="#wm#"/>
  <p:tag name="KSO_WM_SLIDE_TYPE" val="text"/>
  <p:tag name="KSO_WM_SLIDE_ITEM_CNT" val="1"/>
  <p:tag name="KSO_WM_SLIDE_INDEX" val="2"/>
  <p:tag name="KSO_WM_SLIDE_ID" val="custom20185041_2"/>
  <p:tag name="KSO_WM_TAG_VERSION" val="1.0"/>
  <p:tag name="KSO_WM_TEMPLATE_INDEX" val="20185041"/>
  <p:tag name="KSO_WM_TEMPLATE_CATEGORY" val="custom"/>
</p:tagLst>
</file>

<file path=ppt/tags/tag18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41_2*a*1"/>
  <p:tag name="KSO_WM_UNIT_TYPE" val="a"/>
</p:tagLst>
</file>

<file path=ppt/tags/tag185.xml><?xml version="1.0" encoding="utf-8"?>
<p:tagLst xmlns:a="http://schemas.openxmlformats.org/drawingml/2006/main" xmlns:r="http://schemas.openxmlformats.org/officeDocument/2006/relationships" xmlns:p="http://schemas.openxmlformats.org/presentationml/2006/main">
  <p:tag name="KSO_WM_SLIDE_ID" val="custom20185041_6"/>
  <p:tag name="KSO_WM_SLIDE_INDEX" val="6"/>
  <p:tag name="KSO_WM_SLIDE_ITEM_CNT" val="1"/>
  <p:tag name="KSO_WM_SLIDE_LAYOUT" val="a_l"/>
  <p:tag name="KSO_WM_SLIDE_LAYOUT_CNT" val="1_1"/>
  <p:tag name="KSO_WM_SLIDE_TYPE" val="contents"/>
  <p:tag name="KSO_WM_BEAUTIFY_FLAG" val="#wm#"/>
  <p:tag name="KSO_WM_SLIDE_POSITION" val="64*133"/>
  <p:tag name="KSO_WM_SLIDE_SIZE" val="568*283"/>
  <p:tag name="KSO_WM_TEMPLATE_CATEGORY" val="custom"/>
  <p:tag name="KSO_WM_TEMPLATE_INDEX" val="20185041"/>
  <p:tag name="KSO_WM_DIAGRAM_GROUP_CODE" val="l1-1"/>
  <p:tag name="KSO_WM_TAG_VERSION" val="1.0"/>
</p:tagLst>
</file>

<file path=ppt/tags/tag18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a"/>
  <p:tag name="KSO_WM_UNIT_INDEX" val="1_1_1"/>
  <p:tag name="KSO_WM_UNIT_ID" val="custom20185041_6*l_h_a*1_1_1"/>
  <p:tag name="KSO_WM_UNIT_CLEAR" val="1"/>
  <p:tag name="KSO_WM_UNIT_LAYERLEVEL" val="1_1_1"/>
  <p:tag name="KSO_WM_UNIT_VALUE" val="8"/>
  <p:tag name="KSO_WM_UNIT_HIGHLIGHT" val="0"/>
  <p:tag name="KSO_WM_UNIT_COMPATIBLE" val="0"/>
  <p:tag name="KSO_WM_UNIT_PRESET_TEXT_INDEX" val="3"/>
  <p:tag name="KSO_WM_UNIT_PRESET_TEXT_LEN" val="12"/>
  <p:tag name="KSO_WM_DIAGRAM_GROUP_CODE" val="l1-1"/>
</p:tagLst>
</file>

<file path=ppt/tags/tag18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UNIT_CLEAR" val="1"/>
  <p:tag name="KSO_WM_TAG_VERSION" val="1.0"/>
  <p:tag name="KSO_WM_UNIT_TYPE" val="l_h_i"/>
  <p:tag name="KSO_WM_UNIT_INDEX" val="1_1_1"/>
  <p:tag name="KSO_WM_UNIT_ID" val="custom20185041_6*l_h_i*1_1_1"/>
  <p:tag name="KSO_WM_UNIT_LAYERLEVEL" val="1_1_1"/>
  <p:tag name="KSO_WM_DIAGRAM_GROUP_CODE" val="l1-1"/>
  <p:tag name="KSO_WM_BEAUTIFY_FLAG" val="#wm#"/>
</p:tagLst>
</file>

<file path=ppt/tags/tag18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i"/>
  <p:tag name="KSO_WM_UNIT_INDEX" val="1_2"/>
  <p:tag name="KSO_WM_UNIT_ID" val="custom20185041_6*l_i*1_2"/>
  <p:tag name="KSO_WM_UNIT_CLEAR" val="1"/>
  <p:tag name="KSO_WM_UNIT_LAYERLEVEL" val="1_1"/>
  <p:tag name="KSO_WM_DIAGRAM_GROUP_CODE" val="l1-1"/>
</p:tagLst>
</file>

<file path=ppt/tags/tag18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f"/>
  <p:tag name="KSO_WM_UNIT_INDEX" val="1_1_1"/>
  <p:tag name="KSO_WM_UNIT_ID" val="custom20185041_6*l_h_f*1_1_1"/>
  <p:tag name="KSO_WM_UNIT_CLEAR" val="1"/>
  <p:tag name="KSO_WM_UNIT_LAYERLEVEL" val="1_1_1"/>
  <p:tag name="KSO_WM_UNIT_VALUE" val="19"/>
  <p:tag name="KSO_WM_UNIT_HIGHLIGHT" val="0"/>
  <p:tag name="KSO_WM_UNIT_COMPATIBLE" val="0"/>
  <p:tag name="KSO_WM_UNIT_PRESET_TEXT_INDEX" val="4"/>
  <p:tag name="KSO_WM_UNIT_PRESET_TEXT_LEN" val="40"/>
  <p:tag name="KSO_WM_DIAGRAM_GROUP_CODE" val="l1-1"/>
</p:tagLst>
</file>

<file path=ppt/tags/tag1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f"/>
  <p:tag name="KSO_WM_UNIT_INDEX" val="1_3_1"/>
  <p:tag name="KSO_WM_UNIT_ID" val="custom20185041_9*l_h_f*1_3_1"/>
  <p:tag name="KSO_WM_UNIT_CLEAR" val="1"/>
  <p:tag name="KSO_WM_UNIT_LAYERLEVEL" val="1_1_1"/>
  <p:tag name="KSO_WM_UNIT_VALUE" val="19"/>
  <p:tag name="KSO_WM_UNIT_HIGHLIGHT" val="0"/>
  <p:tag name="KSO_WM_UNIT_COMPATIBLE" val="0"/>
  <p:tag name="KSO_WM_UNIT_PRESET_TEXT_INDEX" val="4"/>
  <p:tag name="KSO_WM_UNIT_PRESET_TEXT_LEN" val="40"/>
  <p:tag name="KSO_WM_DIAGRAM_GROUP_CODE" val="l1-1"/>
  <p:tag name="KSO_WM_UNIT_TEXT_FILL_FORE_SCHEMECOLOR_INDEX" val="13"/>
  <p:tag name="KSO_WM_UNIT_TEXT_FILL_TYPE" val="1"/>
  <p:tag name="KSO_WM_UNIT_USESOURCEFORMAT_APPLY" val="1"/>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5041"/>
</p:tagLst>
</file>

<file path=ppt/tags/tag191.xml><?xml version="1.0" encoding="utf-8"?>
<p:tagLst xmlns:a="http://schemas.openxmlformats.org/drawingml/2006/main" xmlns:r="http://schemas.openxmlformats.org/officeDocument/2006/relationships" xmlns:p="http://schemas.openxmlformats.org/presentationml/2006/main">
  <p:tag name="KSO_WM_SLIDE_SIZE" val="828*343"/>
  <p:tag name="KSO_WM_SLIDE_POSITION" val="66*144"/>
  <p:tag name="KSO_WM_SLIDE_LAYOUT_CNT" val="1_1"/>
  <p:tag name="KSO_WM_SLIDE_LAYOUT" val="a_f"/>
  <p:tag name="KSO_WM_BEAUTIFY_FLAG" val="#wm#"/>
  <p:tag name="KSO_WM_SLIDE_TYPE" val="text"/>
  <p:tag name="KSO_WM_SLIDE_ITEM_CNT" val="1"/>
  <p:tag name="KSO_WM_SLIDE_INDEX" val="2"/>
  <p:tag name="KSO_WM_SLIDE_ID" val="custom20185041_2"/>
  <p:tag name="KSO_WM_TAG_VERSION" val="1.0"/>
  <p:tag name="KSO_WM_TEMPLATE_INDEX" val="20185041"/>
  <p:tag name="KSO_WM_TEMPLATE_CATEGORY" val="custom"/>
</p:tagLst>
</file>

<file path=ppt/tags/tag19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PRESET_TEXT_LEN" val="400"/>
  <p:tag name="KSO_WM_UNIT_PRESET_TEXT_INDEX" val="5"/>
  <p:tag name="KSO_WM_UNIT_CLEAR" val="0"/>
  <p:tag name="KSO_WM_UNIT_COMPATIBLE" val="0"/>
  <p:tag name="KSO_WM_UNIT_HIGHLIGHT" val="0"/>
  <p:tag name="KSO_WM_UNIT_VALUE" val="440"/>
  <p:tag name="KSO_WM_UNIT_LAYERLEVEL" val="1"/>
  <p:tag name="KSO_WM_UNIT_INDEX" val="1"/>
  <p:tag name="KSO_WM_UNIT_ID" val="custom20185041_2*f*1"/>
  <p:tag name="KSO_WM_UNIT_TYPE" val="f"/>
</p:tagLst>
</file>

<file path=ppt/tags/tag193.xml><?xml version="1.0" encoding="utf-8"?>
<p:tagLst xmlns:a="http://schemas.openxmlformats.org/drawingml/2006/main" xmlns:r="http://schemas.openxmlformats.org/officeDocument/2006/relationships" xmlns:p="http://schemas.openxmlformats.org/presentationml/2006/main">
  <p:tag name="KSO_WM_SLIDE_SIZE" val="828*343"/>
  <p:tag name="KSO_WM_SLIDE_POSITION" val="66*144"/>
  <p:tag name="KSO_WM_SLIDE_LAYOUT_CNT" val="1_1"/>
  <p:tag name="KSO_WM_SLIDE_LAYOUT" val="a_f"/>
  <p:tag name="KSO_WM_BEAUTIFY_FLAG" val="#wm#"/>
  <p:tag name="KSO_WM_SLIDE_TYPE" val="text"/>
  <p:tag name="KSO_WM_SLIDE_ITEM_CNT" val="1"/>
  <p:tag name="KSO_WM_SLIDE_INDEX" val="2"/>
  <p:tag name="KSO_WM_SLIDE_ID" val="custom20185041_2"/>
  <p:tag name="KSO_WM_TAG_VERSION" val="1.0"/>
  <p:tag name="KSO_WM_TEMPLATE_INDEX" val="20185041"/>
  <p:tag name="KSO_WM_TEMPLATE_CATEGORY" val="custom"/>
</p:tagLst>
</file>

<file path=ppt/tags/tag19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41_2*a*1"/>
  <p:tag name="KSO_WM_UNIT_TYPE" val="a"/>
</p:tagLst>
</file>

<file path=ppt/tags/tag195.xml><?xml version="1.0" encoding="utf-8"?>
<p:tagLst xmlns:a="http://schemas.openxmlformats.org/drawingml/2006/main" xmlns:r="http://schemas.openxmlformats.org/officeDocument/2006/relationships" xmlns:p="http://schemas.openxmlformats.org/presentationml/2006/main">
  <p:tag name="KSO_WM_SLIDE_SIZE" val="828*343"/>
  <p:tag name="KSO_WM_SLIDE_POSITION" val="66*144"/>
  <p:tag name="KSO_WM_SLIDE_LAYOUT_CNT" val="1_1"/>
  <p:tag name="KSO_WM_SLIDE_LAYOUT" val="a_f"/>
  <p:tag name="KSO_WM_BEAUTIFY_FLAG" val="#wm#"/>
  <p:tag name="KSO_WM_SLIDE_TYPE" val="text"/>
  <p:tag name="KSO_WM_SLIDE_ITEM_CNT" val="1"/>
  <p:tag name="KSO_WM_SLIDE_INDEX" val="2"/>
  <p:tag name="KSO_WM_SLIDE_ID" val="custom20185041_2"/>
  <p:tag name="KSO_WM_TAG_VERSION" val="1.0"/>
  <p:tag name="KSO_WM_TEMPLATE_INDEX" val="20185041"/>
  <p:tag name="KSO_WM_TEMPLATE_CATEGORY" val="custom"/>
</p:tagLst>
</file>

<file path=ppt/tags/tag19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41_2*a*1"/>
  <p:tag name="KSO_WM_UNIT_TYPE" val="a"/>
</p:tagLst>
</file>

<file path=ppt/tags/tag197.xml><?xml version="1.0" encoding="utf-8"?>
<p:tagLst xmlns:a="http://schemas.openxmlformats.org/drawingml/2006/main" xmlns:r="http://schemas.openxmlformats.org/officeDocument/2006/relationships" xmlns:p="http://schemas.openxmlformats.org/presentationml/2006/main">
  <p:tag name="KSO_WM_SLIDE_SIZE" val="828*343"/>
  <p:tag name="KSO_WM_SLIDE_POSITION" val="66*144"/>
  <p:tag name="KSO_WM_SLIDE_LAYOUT_CNT" val="1_1"/>
  <p:tag name="KSO_WM_SLIDE_LAYOUT" val="a_f"/>
  <p:tag name="KSO_WM_BEAUTIFY_FLAG" val="#wm#"/>
  <p:tag name="KSO_WM_SLIDE_TYPE" val="text"/>
  <p:tag name="KSO_WM_SLIDE_ITEM_CNT" val="1"/>
  <p:tag name="KSO_WM_SLIDE_INDEX" val="2"/>
  <p:tag name="KSO_WM_SLIDE_ID" val="custom20185041_2"/>
  <p:tag name="KSO_WM_TAG_VERSION" val="1.0"/>
  <p:tag name="KSO_WM_TEMPLATE_INDEX" val="20185041"/>
  <p:tag name="KSO_WM_TEMPLATE_CATEGORY" val="custom"/>
</p:tagLst>
</file>

<file path=ppt/tags/tag19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41_2*a*1"/>
  <p:tag name="KSO_WM_UNIT_TYPE" val="a"/>
</p:tagLst>
</file>

<file path=ppt/tags/tag199.xml><?xml version="1.0" encoding="utf-8"?>
<p:tagLst xmlns:a="http://schemas.openxmlformats.org/drawingml/2006/main" xmlns:r="http://schemas.openxmlformats.org/officeDocument/2006/relationships" xmlns:p="http://schemas.openxmlformats.org/presentationml/2006/main">
  <p:tag name="KSO_WM_SLIDE_SIZE" val="828*343"/>
  <p:tag name="KSO_WM_SLIDE_POSITION" val="66*144"/>
  <p:tag name="KSO_WM_SLIDE_LAYOUT_CNT" val="1_1"/>
  <p:tag name="KSO_WM_SLIDE_LAYOUT" val="a_f"/>
  <p:tag name="KSO_WM_BEAUTIFY_FLAG" val="#wm#"/>
  <p:tag name="KSO_WM_SLIDE_TYPE" val="text"/>
  <p:tag name="KSO_WM_SLIDE_ITEM_CNT" val="1"/>
  <p:tag name="KSO_WM_SLIDE_INDEX" val="2"/>
  <p:tag name="KSO_WM_SLIDE_ID" val="custom20185041_2"/>
  <p:tag name="KSO_WM_TAG_VERSION" val="1.0"/>
  <p:tag name="KSO_WM_TEMPLATE_INDEX" val="20185041"/>
  <p:tag name="KSO_WM_TEMPLATE_CATEGORY" val="custom"/>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5041"/>
</p:tagLst>
</file>

<file path=ppt/tags/tag2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f"/>
  <p:tag name="KSO_WM_UNIT_INDEX" val="1_1_1"/>
  <p:tag name="KSO_WM_UNIT_ID" val="custom20185041_9*l_h_f*1_1_1"/>
  <p:tag name="KSO_WM_UNIT_CLEAR" val="1"/>
  <p:tag name="KSO_WM_UNIT_LAYERLEVEL" val="1_1_1"/>
  <p:tag name="KSO_WM_UNIT_VALUE" val="19"/>
  <p:tag name="KSO_WM_UNIT_HIGHLIGHT" val="0"/>
  <p:tag name="KSO_WM_UNIT_COMPATIBLE" val="0"/>
  <p:tag name="KSO_WM_UNIT_PRESET_TEXT_INDEX" val="4"/>
  <p:tag name="KSO_WM_UNIT_PRESET_TEXT_LEN" val="40"/>
  <p:tag name="KSO_WM_DIAGRAM_GROUP_CODE" val="l1-1"/>
  <p:tag name="KSO_WM_UNIT_TEXT_FILL_FORE_SCHEMECOLOR_INDEX" val="13"/>
  <p:tag name="KSO_WM_UNIT_TEXT_FILL_TYPE" val="1"/>
  <p:tag name="KSO_WM_UNIT_USESOURCEFORMAT_APPLY" val="1"/>
</p:tagLst>
</file>

<file path=ppt/tags/tag20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41_2*a*1"/>
  <p:tag name="KSO_WM_UNIT_TYPE" val="a"/>
</p:tagLst>
</file>

<file path=ppt/tags/tag201.xml><?xml version="1.0" encoding="utf-8"?>
<p:tagLst xmlns:a="http://schemas.openxmlformats.org/drawingml/2006/main" xmlns:r="http://schemas.openxmlformats.org/officeDocument/2006/relationships" xmlns:p="http://schemas.openxmlformats.org/presentationml/2006/main">
  <p:tag name="KSO_WM_SLIDE_SIZE" val="828*343"/>
  <p:tag name="KSO_WM_SLIDE_POSITION" val="66*144"/>
  <p:tag name="KSO_WM_SLIDE_LAYOUT_CNT" val="1_1"/>
  <p:tag name="KSO_WM_SLIDE_LAYOUT" val="a_f"/>
  <p:tag name="KSO_WM_BEAUTIFY_FLAG" val="#wm#"/>
  <p:tag name="KSO_WM_SLIDE_TYPE" val="text"/>
  <p:tag name="KSO_WM_SLIDE_ITEM_CNT" val="1"/>
  <p:tag name="KSO_WM_SLIDE_INDEX" val="2"/>
  <p:tag name="KSO_WM_SLIDE_ID" val="custom20185041_2"/>
  <p:tag name="KSO_WM_TAG_VERSION" val="1.0"/>
  <p:tag name="KSO_WM_TEMPLATE_INDEX" val="20185041"/>
  <p:tag name="KSO_WM_TEMPLATE_CATEGORY" val="custom"/>
</p:tagLst>
</file>

<file path=ppt/tags/tag20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41_2*a*1"/>
  <p:tag name="KSO_WM_UNIT_TYPE" val="a"/>
</p:tagLst>
</file>

<file path=ppt/tags/tag203.xml><?xml version="1.0" encoding="utf-8"?>
<p:tagLst xmlns:a="http://schemas.openxmlformats.org/drawingml/2006/main" xmlns:r="http://schemas.openxmlformats.org/officeDocument/2006/relationships" xmlns:p="http://schemas.openxmlformats.org/presentationml/2006/main">
  <p:tag name="KSO_WM_SLIDE_SIZE" val="828*343"/>
  <p:tag name="KSO_WM_SLIDE_POSITION" val="66*144"/>
  <p:tag name="KSO_WM_SLIDE_LAYOUT_CNT" val="1_1"/>
  <p:tag name="KSO_WM_SLIDE_LAYOUT" val="a_f"/>
  <p:tag name="KSO_WM_BEAUTIFY_FLAG" val="#wm#"/>
  <p:tag name="KSO_WM_SLIDE_TYPE" val="text"/>
  <p:tag name="KSO_WM_SLIDE_ITEM_CNT" val="1"/>
  <p:tag name="KSO_WM_SLIDE_INDEX" val="2"/>
  <p:tag name="KSO_WM_SLIDE_ID" val="custom20185041_2"/>
  <p:tag name="KSO_WM_TAG_VERSION" val="1.0"/>
  <p:tag name="KSO_WM_TEMPLATE_INDEX" val="20185041"/>
  <p:tag name="KSO_WM_TEMPLATE_CATEGORY" val="custom"/>
</p:tagLst>
</file>

<file path=ppt/tags/tag20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41_2*a*1"/>
  <p:tag name="KSO_WM_UNIT_TYPE" val="a"/>
</p:tagLst>
</file>

<file path=ppt/tags/tag205.xml><?xml version="1.0" encoding="utf-8"?>
<p:tagLst xmlns:a="http://schemas.openxmlformats.org/drawingml/2006/main" xmlns:r="http://schemas.openxmlformats.org/officeDocument/2006/relationships" xmlns:p="http://schemas.openxmlformats.org/presentationml/2006/main">
  <p:tag name="KSO_WM_SLIDE_ID" val="custom20185041_6"/>
  <p:tag name="KSO_WM_SLIDE_INDEX" val="6"/>
  <p:tag name="KSO_WM_SLIDE_ITEM_CNT" val="1"/>
  <p:tag name="KSO_WM_SLIDE_LAYOUT" val="a_l"/>
  <p:tag name="KSO_WM_SLIDE_LAYOUT_CNT" val="1_1"/>
  <p:tag name="KSO_WM_SLIDE_TYPE" val="contents"/>
  <p:tag name="KSO_WM_BEAUTIFY_FLAG" val="#wm#"/>
  <p:tag name="KSO_WM_SLIDE_POSITION" val="64*133"/>
  <p:tag name="KSO_WM_SLIDE_SIZE" val="568*283"/>
  <p:tag name="KSO_WM_TEMPLATE_CATEGORY" val="custom"/>
  <p:tag name="KSO_WM_TEMPLATE_INDEX" val="20185041"/>
  <p:tag name="KSO_WM_DIAGRAM_GROUP_CODE" val="l1-1"/>
  <p:tag name="KSO_WM_TAG_VERSION" val="1.0"/>
</p:tagLst>
</file>

<file path=ppt/tags/tag20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a"/>
  <p:tag name="KSO_WM_UNIT_INDEX" val="1_1_1"/>
  <p:tag name="KSO_WM_UNIT_ID" val="custom20185041_6*l_h_a*1_1_1"/>
  <p:tag name="KSO_WM_UNIT_CLEAR" val="1"/>
  <p:tag name="KSO_WM_UNIT_LAYERLEVEL" val="1_1_1"/>
  <p:tag name="KSO_WM_UNIT_VALUE" val="8"/>
  <p:tag name="KSO_WM_UNIT_HIGHLIGHT" val="0"/>
  <p:tag name="KSO_WM_UNIT_COMPATIBLE" val="0"/>
  <p:tag name="KSO_WM_UNIT_PRESET_TEXT_INDEX" val="3"/>
  <p:tag name="KSO_WM_UNIT_PRESET_TEXT_LEN" val="12"/>
  <p:tag name="KSO_WM_DIAGRAM_GROUP_CODE" val="l1-1"/>
</p:tagLst>
</file>

<file path=ppt/tags/tag20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UNIT_CLEAR" val="1"/>
  <p:tag name="KSO_WM_TAG_VERSION" val="1.0"/>
  <p:tag name="KSO_WM_UNIT_TYPE" val="l_h_i"/>
  <p:tag name="KSO_WM_UNIT_INDEX" val="1_1_1"/>
  <p:tag name="KSO_WM_UNIT_ID" val="custom20185041_6*l_h_i*1_1_1"/>
  <p:tag name="KSO_WM_UNIT_LAYERLEVEL" val="1_1_1"/>
  <p:tag name="KSO_WM_DIAGRAM_GROUP_CODE" val="l1-1"/>
  <p:tag name="KSO_WM_BEAUTIFY_FLAG" val="#wm#"/>
</p:tagLst>
</file>

<file path=ppt/tags/tag20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i"/>
  <p:tag name="KSO_WM_UNIT_INDEX" val="1_2"/>
  <p:tag name="KSO_WM_UNIT_ID" val="custom20185041_6*l_i*1_2"/>
  <p:tag name="KSO_WM_UNIT_CLEAR" val="1"/>
  <p:tag name="KSO_WM_UNIT_LAYERLEVEL" val="1_1"/>
  <p:tag name="KSO_WM_DIAGRAM_GROUP_CODE" val="l1-1"/>
</p:tagLst>
</file>

<file path=ppt/tags/tag20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f"/>
  <p:tag name="KSO_WM_UNIT_INDEX" val="1_1_1"/>
  <p:tag name="KSO_WM_UNIT_ID" val="custom20185041_6*l_h_f*1_1_1"/>
  <p:tag name="KSO_WM_UNIT_CLEAR" val="1"/>
  <p:tag name="KSO_WM_UNIT_LAYERLEVEL" val="1_1_1"/>
  <p:tag name="KSO_WM_UNIT_VALUE" val="19"/>
  <p:tag name="KSO_WM_UNIT_HIGHLIGHT" val="0"/>
  <p:tag name="KSO_WM_UNIT_COMPATIBLE" val="0"/>
  <p:tag name="KSO_WM_UNIT_PRESET_TEXT_INDEX" val="4"/>
  <p:tag name="KSO_WM_UNIT_PRESET_TEXT_LEN" val="40"/>
  <p:tag name="KSO_WM_DIAGRAM_GROUP_CODE" val="l1-1"/>
</p:tagLst>
</file>

<file path=ppt/tags/tag2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SLIDE_ID" val="custom20185041_12"/>
  <p:tag name="KSO_WM_SLIDE_INDEX" val="12"/>
  <p:tag name="KSO_WM_SLIDE_ITEM_CNT" val="1"/>
  <p:tag name="KSO_WM_SLIDE_LAYOUT" val="a"/>
  <p:tag name="KSO_WM_SLIDE_LAYOUT_CNT" val="1"/>
  <p:tag name="KSO_WM_SLIDE_TYPE" val="sectionTitle"/>
  <p:tag name="KSO_WM_BEAUTIFY_FLAG" val="#wm#"/>
</p:tagLst>
</file>

<file path=ppt/tags/tag21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SLIDE_ID" val="custom20185041_14"/>
  <p:tag name="KSO_WM_SLIDE_INDEX" val="14"/>
  <p:tag name="KSO_WM_SLIDE_ITEM_CNT" val="2"/>
  <p:tag name="KSO_WM_SLIDE_LAYOUT" val="r_g"/>
  <p:tag name="KSO_WM_SLIDE_LAYOUT_CNT" val="1_1"/>
  <p:tag name="KSO_WM_SLIDE_TYPE" val="text"/>
  <p:tag name="KSO_WM_BEAUTIFY_FLAG" val="#wm#"/>
  <p:tag name="KSO_WM_SLIDE_POSITION" val="131*97"/>
  <p:tag name="KSO_WM_SLIDE_SIZE" val="734*318"/>
  <p:tag name="KSO_WM_DIAGRAM_GROUP_CODE" val="r1-1"/>
</p:tagLst>
</file>

<file path=ppt/tags/tag21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SLIDE_ID" val="custom20185041_15"/>
  <p:tag name="KSO_WM_SLIDE_INDEX" val="15"/>
  <p:tag name="KSO_WM_SLIDE_ITEM_CNT" val="4"/>
  <p:tag name="KSO_WM_SLIDE_LAYOUT" val="r_g"/>
  <p:tag name="KSO_WM_SLIDE_LAYOUT_CNT" val="1_1"/>
  <p:tag name="KSO_WM_SLIDE_TYPE" val="text"/>
  <p:tag name="KSO_WM_BEAUTIFY_FLAG" val="#wm#"/>
  <p:tag name="KSO_WM_SLIDE_POSITION" val="179*109"/>
  <p:tag name="KSO_WM_SLIDE_SIZE" val="600*294"/>
  <p:tag name="KSO_WM_DIAGRAM_GROUP_CODE" val="r1-1"/>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5041"/>
</p:tagLst>
</file>

<file path=ppt/tags/tag21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SLIDE_ID" val="custom20185041_20"/>
  <p:tag name="KSO_WM_SLIDE_INDEX" val="20"/>
  <p:tag name="KSO_WM_SLIDE_ITEM_CNT" val="1"/>
  <p:tag name="KSO_WM_SLIDE_LAYOUT" val="a"/>
  <p:tag name="KSO_WM_SLIDE_LAYOUT_CNT" val="1"/>
  <p:tag name="KSO_WM_SLIDE_TYPE" val="endPage"/>
  <p:tag name="KSO_WM_BEAUTIFY_FLAG" val="#wm#"/>
</p:tagLst>
</file>

<file path=ppt/tags/tag21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UNIT_TYPE" val="a"/>
  <p:tag name="KSO_WM_UNIT_INDEX" val="1"/>
  <p:tag name="KSO_WM_UNIT_ID" val="custom20185041_20*a*1"/>
  <p:tag name="KSO_WM_UNIT_LAYERLEVEL" val="1"/>
  <p:tag name="KSO_WM_UNIT_VALUE" val="8"/>
  <p:tag name="KSO_WM_UNIT_ISCONTENTSTITLE" val="0"/>
  <p:tag name="KSO_WM_UNIT_HIGHLIGHT" val="0"/>
  <p:tag name="KSO_WM_UNIT_COMPATIBLE" val="0"/>
  <p:tag name="KSO_WM_UNIT_CLEAR" val="0"/>
  <p:tag name="KSO_WM_BEAUTIFY_FLAG" val="#wm#"/>
  <p:tag name="KSO_WM_TAG_VERSION" val="1.0"/>
  <p:tag name="KSO_WM_UNIT_PRESET_TEXT" val="THANKS"/>
</p:tagLst>
</file>

<file path=ppt/tags/tag2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UNIT_TYPE" val="a"/>
  <p:tag name="KSO_WM_UNIT_INDEX" val="1"/>
  <p:tag name="KSO_WM_UNIT_ID" val="custom20185041_12*a*1"/>
  <p:tag name="KSO_WM_UNIT_LAYERLEVEL" val="1"/>
  <p:tag name="KSO_WM_UNIT_VALUE" val="5"/>
  <p:tag name="KSO_WM_UNIT_ISCONTENTSTITLE" val="0"/>
  <p:tag name="KSO_WM_UNIT_HIGHLIGHT" val="0"/>
  <p:tag name="KSO_WM_UNIT_COMPATIBLE" val="0"/>
  <p:tag name="KSO_WM_UNIT_CLEAR" val="0"/>
  <p:tag name="KSO_WM_BEAUTIFY_FLAG" val="#wm#"/>
  <p:tag name="KSO_WM_TAG_VERSION" val="1.0"/>
  <p:tag name="KSO_WM_UNIT_PRESET_TEXT" val="PART 01"/>
</p:tagLst>
</file>

<file path=ppt/tags/tag23.xml><?xml version="1.0" encoding="utf-8"?>
<p:tagLst xmlns:a="http://schemas.openxmlformats.org/drawingml/2006/main" xmlns:r="http://schemas.openxmlformats.org/officeDocument/2006/relationships" xmlns:p="http://schemas.openxmlformats.org/presentationml/2006/main">
  <p:tag name="KSO_WM_SLIDE_ID" val="custom20185041_9"/>
  <p:tag name="KSO_WM_SLIDE_INDEX" val="9"/>
  <p:tag name="KSO_WM_SLIDE_ITEM_CNT" val="4"/>
  <p:tag name="KSO_WM_SLIDE_LAYOUT" val="a_l"/>
  <p:tag name="KSO_WM_SLIDE_LAYOUT_CNT" val="1_1"/>
  <p:tag name="KSO_WM_SLIDE_TYPE" val="contents"/>
  <p:tag name="KSO_WM_BEAUTIFY_FLAG" val="#wm#"/>
  <p:tag name="KSO_WM_SLIDE_POSITION" val="64*108"/>
  <p:tag name="KSO_WM_SLIDE_SIZE" val="568*340"/>
  <p:tag name="KSO_WM_TEMPLATE_CATEGORY" val="custom"/>
  <p:tag name="KSO_WM_TEMPLATE_INDEX" val="20185041"/>
  <p:tag name="KSO_WM_DIAGRAM_GROUP_CODE" val="l1-1"/>
  <p:tag name="KSO_WM_TAG_VERSION" val="1.0"/>
</p:tagLst>
</file>

<file path=ppt/tags/tag2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a"/>
  <p:tag name="KSO_WM_UNIT_INDEX" val="1_1_1"/>
  <p:tag name="KSO_WM_UNIT_ID" val="custom20185041_9*l_h_a*1_1_1"/>
  <p:tag name="KSO_WM_UNIT_CLEAR" val="1"/>
  <p:tag name="KSO_WM_UNIT_LAYERLEVEL" val="1_1_1"/>
  <p:tag name="KSO_WM_UNIT_VALUE" val="8"/>
  <p:tag name="KSO_WM_UNIT_HIGHLIGHT" val="0"/>
  <p:tag name="KSO_WM_UNIT_COMPATIBLE" val="0"/>
  <p:tag name="KSO_WM_UNIT_PRESET_TEXT_INDEX" val="3"/>
  <p:tag name="KSO_WM_UNIT_PRESET_TEXT_LEN" val="12"/>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1"/>
</p:tagLst>
</file>

<file path=ppt/tags/tag2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a"/>
  <p:tag name="KSO_WM_UNIT_INDEX" val="1_2_1"/>
  <p:tag name="KSO_WM_UNIT_ID" val="custom20185041_9*l_h_a*1_2_1"/>
  <p:tag name="KSO_WM_UNIT_CLEAR" val="1"/>
  <p:tag name="KSO_WM_UNIT_LAYERLEVEL" val="1_1_1"/>
  <p:tag name="KSO_WM_UNIT_VALUE" val="8"/>
  <p:tag name="KSO_WM_UNIT_HIGHLIGHT" val="0"/>
  <p:tag name="KSO_WM_UNIT_COMPATIBLE" val="0"/>
  <p:tag name="KSO_WM_UNIT_PRESET_TEXT_INDEX" val="3"/>
  <p:tag name="KSO_WM_UNIT_PRESET_TEXT_LEN" val="12"/>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1"/>
</p:tagLst>
</file>

<file path=ppt/tags/tag2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UNIT_CLEAR" val="1"/>
  <p:tag name="KSO_WM_TAG_VERSION" val="1.0"/>
  <p:tag name="KSO_WM_UNIT_TYPE" val="l_h_i"/>
  <p:tag name="KSO_WM_UNIT_INDEX" val="1_1_1"/>
  <p:tag name="KSO_WM_UNIT_ID" val="custom20185041_9*l_h_i*1_1_1"/>
  <p:tag name="KSO_WM_UNIT_LAYERLEVEL" val="1_1_1"/>
  <p:tag name="KSO_WM_DIAGRAM_GROUP_CODE" val="l1-1"/>
  <p:tag name="KSO_WM_BEAUTIFY_FLAG" val="#wm#"/>
  <p:tag name="KSO_WM_UNIT_LINE_FORE_SCHEMECOLOR_INDEX" val="10"/>
  <p:tag name="KSO_WM_UNIT_LINE_FILL_TYPE" val="2"/>
  <p:tag name="KSO_WM_UNIT_USESOURCEFORMAT_APPLY" val="1"/>
</p:tagLst>
</file>

<file path=ppt/tags/tag2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UNIT_CLEAR" val="1"/>
  <p:tag name="KSO_WM_TAG_VERSION" val="1.0"/>
  <p:tag name="KSO_WM_UNIT_TYPE" val="l_h_i"/>
  <p:tag name="KSO_WM_UNIT_INDEX" val="1_2_1"/>
  <p:tag name="KSO_WM_UNIT_ID" val="custom20185041_9*l_h_i*1_2_1"/>
  <p:tag name="KSO_WM_UNIT_LAYERLEVEL" val="1_1_1"/>
  <p:tag name="KSO_WM_DIAGRAM_GROUP_CODE" val="l1-1"/>
  <p:tag name="KSO_WM_BEAUTIFY_FLAG" val="#wm#"/>
  <p:tag name="KSO_WM_UNIT_LINE_FORE_SCHEMECOLOR_INDEX" val="10"/>
  <p:tag name="KSO_WM_UNIT_LINE_FILL_TYPE" val="2"/>
  <p:tag name="KSO_WM_UNIT_USESOURCEFORMAT_APPLY" val="1"/>
</p:tagLst>
</file>

<file path=ppt/tags/tag2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i"/>
  <p:tag name="KSO_WM_UNIT_INDEX" val="1_5"/>
  <p:tag name="KSO_WM_UNIT_ID" val="custom20185041_9*l_i*1_5"/>
  <p:tag name="KSO_WM_UNIT_CLEAR" val="1"/>
  <p:tag name="KSO_WM_UNIT_LAYERLEVEL" val="1_1"/>
  <p:tag name="KSO_WM_DIAGRAM_GROUP_CODE" val="l1-1"/>
  <p:tag name="KSO_WM_UNIT_USESOURCEFORMAT_APPLY" val="1"/>
</p:tagLst>
</file>

<file path=ppt/tags/tag2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f"/>
  <p:tag name="KSO_WM_UNIT_INDEX" val="1_2_1"/>
  <p:tag name="KSO_WM_UNIT_ID" val="custom20185041_9*l_h_f*1_2_1"/>
  <p:tag name="KSO_WM_UNIT_CLEAR" val="1"/>
  <p:tag name="KSO_WM_UNIT_LAYERLEVEL" val="1_1_1"/>
  <p:tag name="KSO_WM_UNIT_VALUE" val="19"/>
  <p:tag name="KSO_WM_UNIT_HIGHLIGHT" val="0"/>
  <p:tag name="KSO_WM_UNIT_COMPATIBLE" val="0"/>
  <p:tag name="KSO_WM_UNIT_PRESET_TEXT_INDEX" val="4"/>
  <p:tag name="KSO_WM_UNIT_PRESET_TEXT_LEN" val="40"/>
  <p:tag name="KSO_WM_DIAGRAM_GROUP_CODE" val="l1-1"/>
  <p:tag name="KSO_WM_UNIT_TEXT_FILL_FORE_SCHEMECOLOR_INDEX" val="13"/>
  <p:tag name="KSO_WM_UNIT_TEXT_FILL_TYPE" val="1"/>
  <p:tag name="KSO_WM_UNIT_USESOURCEFORMAT_APPLY" val="1"/>
</p:tagLst>
</file>

<file path=ppt/tags/tag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TEMPLATE_THUMBS_INDEX" val="1、6、12、14、4、5、13、20"/>
  <p:tag name="KSO_WM_TEMPLATE_TOPIC_ID" val="2869567"/>
  <p:tag name="KSO_WM_TEMPLATE_OUTLINE_ID" val="6"/>
  <p:tag name="KSO_WM_TEMPLATE_SCENE_ID" val="1"/>
  <p:tag name="KSO_WM_TEMPLATE_JOB_ID" val="6"/>
  <p:tag name="KSO_WM_TEMPLATE_TOPIC_DEFAULT" val="0"/>
</p:tagLst>
</file>

<file path=ppt/tags/tag3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f"/>
  <p:tag name="KSO_WM_UNIT_INDEX" val="1_1_1"/>
  <p:tag name="KSO_WM_UNIT_ID" val="custom20185041_9*l_h_f*1_1_1"/>
  <p:tag name="KSO_WM_UNIT_CLEAR" val="1"/>
  <p:tag name="KSO_WM_UNIT_LAYERLEVEL" val="1_1_1"/>
  <p:tag name="KSO_WM_UNIT_VALUE" val="19"/>
  <p:tag name="KSO_WM_UNIT_HIGHLIGHT" val="0"/>
  <p:tag name="KSO_WM_UNIT_COMPATIBLE" val="0"/>
  <p:tag name="KSO_WM_UNIT_PRESET_TEXT_INDEX" val="4"/>
  <p:tag name="KSO_WM_UNIT_PRESET_TEXT_LEN" val="40"/>
  <p:tag name="KSO_WM_DIAGRAM_GROUP_CODE" val="l1-1"/>
  <p:tag name="KSO_WM_UNIT_TEXT_FILL_FORE_SCHEMECOLOR_INDEX" val="13"/>
  <p:tag name="KSO_WM_UNIT_TEXT_FILL_TYPE" val="1"/>
  <p:tag name="KSO_WM_UNIT_USESOURCEFORMAT_APPLY" val="1"/>
</p:tagLst>
</file>

<file path=ppt/tags/tag3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a"/>
  <p:tag name="KSO_WM_UNIT_INDEX" val="1"/>
  <p:tag name="KSO_WM_UNIT_ID" val="custom20185041_9*a*1"/>
  <p:tag name="KSO_WM_UNIT_CLEAR" val="1"/>
  <p:tag name="KSO_WM_UNIT_LAYERLEVEL" val="1"/>
  <p:tag name="KSO_WM_UNIT_VALUE" val="18"/>
  <p:tag name="KSO_WM_UNIT_ISCONTENTSTITLE" val="0"/>
  <p:tag name="KSO_WM_UNIT_HIGHLIGHT" val="0"/>
  <p:tag name="KSO_WM_UNIT_COMPATIBLE" val="1"/>
  <p:tag name="KSO_WM_UNIT_PRESET_TEXT_INDEX" val="3"/>
  <p:tag name="KSO_WM_UNIT_PRESET_TEXT_LEN" val="18"/>
</p:tagLst>
</file>

<file path=ppt/tags/tag32.xml><?xml version="1.0" encoding="utf-8"?>
<p:tagLst xmlns:a="http://schemas.openxmlformats.org/drawingml/2006/main" xmlns:r="http://schemas.openxmlformats.org/officeDocument/2006/relationships" xmlns:p="http://schemas.openxmlformats.org/presentationml/2006/main">
  <p:tag name="KSO_WM_SLIDE_ID" val="custom20185041_6"/>
  <p:tag name="KSO_WM_SLIDE_INDEX" val="6"/>
  <p:tag name="KSO_WM_SLIDE_ITEM_CNT" val="1"/>
  <p:tag name="KSO_WM_SLIDE_LAYOUT" val="a_l"/>
  <p:tag name="KSO_WM_SLIDE_LAYOUT_CNT" val="1_1"/>
  <p:tag name="KSO_WM_SLIDE_TYPE" val="contents"/>
  <p:tag name="KSO_WM_BEAUTIFY_FLAG" val="#wm#"/>
  <p:tag name="KSO_WM_SLIDE_POSITION" val="64*133"/>
  <p:tag name="KSO_WM_SLIDE_SIZE" val="568*283"/>
  <p:tag name="KSO_WM_TEMPLATE_CATEGORY" val="custom"/>
  <p:tag name="KSO_WM_TEMPLATE_INDEX" val="20185041"/>
  <p:tag name="KSO_WM_DIAGRAM_GROUP_CODE" val="l1-1"/>
  <p:tag name="KSO_WM_TAG_VERSION" val="1.0"/>
</p:tagLst>
</file>

<file path=ppt/tags/tag3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a"/>
  <p:tag name="KSO_WM_UNIT_INDEX" val="1_1_1"/>
  <p:tag name="KSO_WM_UNIT_ID" val="custom20185041_6*l_h_a*1_1_1"/>
  <p:tag name="KSO_WM_UNIT_CLEAR" val="1"/>
  <p:tag name="KSO_WM_UNIT_LAYERLEVEL" val="1_1_1"/>
  <p:tag name="KSO_WM_UNIT_VALUE" val="8"/>
  <p:tag name="KSO_WM_UNIT_HIGHLIGHT" val="0"/>
  <p:tag name="KSO_WM_UNIT_COMPATIBLE" val="0"/>
  <p:tag name="KSO_WM_UNIT_PRESET_TEXT_INDEX" val="3"/>
  <p:tag name="KSO_WM_UNIT_PRESET_TEXT_LEN" val="12"/>
  <p:tag name="KSO_WM_DIAGRAM_GROUP_CODE" val="l1-1"/>
</p:tagLst>
</file>

<file path=ppt/tags/tag3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UNIT_CLEAR" val="1"/>
  <p:tag name="KSO_WM_TAG_VERSION" val="1.0"/>
  <p:tag name="KSO_WM_UNIT_TYPE" val="l_h_i"/>
  <p:tag name="KSO_WM_UNIT_INDEX" val="1_1_1"/>
  <p:tag name="KSO_WM_UNIT_ID" val="custom20185041_6*l_h_i*1_1_1"/>
  <p:tag name="KSO_WM_UNIT_LAYERLEVEL" val="1_1_1"/>
  <p:tag name="KSO_WM_DIAGRAM_GROUP_CODE" val="l1-1"/>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i"/>
  <p:tag name="KSO_WM_UNIT_INDEX" val="1_2"/>
  <p:tag name="KSO_WM_UNIT_ID" val="custom20185041_6*l_i*1_2"/>
  <p:tag name="KSO_WM_UNIT_CLEAR" val="1"/>
  <p:tag name="KSO_WM_UNIT_LAYERLEVEL" val="1_1"/>
  <p:tag name="KSO_WM_DIAGRAM_GROUP_CODE" val="l1-1"/>
</p:tagLst>
</file>

<file path=ppt/tags/tag3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f"/>
  <p:tag name="KSO_WM_UNIT_INDEX" val="1_1_1"/>
  <p:tag name="KSO_WM_UNIT_ID" val="custom20185041_6*l_h_f*1_1_1"/>
  <p:tag name="KSO_WM_UNIT_CLEAR" val="1"/>
  <p:tag name="KSO_WM_UNIT_LAYERLEVEL" val="1_1_1"/>
  <p:tag name="KSO_WM_UNIT_VALUE" val="19"/>
  <p:tag name="KSO_WM_UNIT_HIGHLIGHT" val="0"/>
  <p:tag name="KSO_WM_UNIT_COMPATIBLE" val="0"/>
  <p:tag name="KSO_WM_UNIT_PRESET_TEXT_INDEX" val="4"/>
  <p:tag name="KSO_WM_UNIT_PRESET_TEXT_LEN" val="40"/>
  <p:tag name="KSO_WM_DIAGRAM_GROUP_CODE" val="l1-1"/>
</p:tagLst>
</file>

<file path=ppt/tags/tag37.xml><?xml version="1.0" encoding="utf-8"?>
<p:tagLst xmlns:a="http://schemas.openxmlformats.org/drawingml/2006/main" xmlns:r="http://schemas.openxmlformats.org/officeDocument/2006/relationships" xmlns:p="http://schemas.openxmlformats.org/presentationml/2006/main">
  <p:tag name="KSO_WM_SLIDE_ID" val="custom20185041_6"/>
  <p:tag name="KSO_WM_SLIDE_INDEX" val="6"/>
  <p:tag name="KSO_WM_SLIDE_ITEM_CNT" val="1"/>
  <p:tag name="KSO_WM_SLIDE_LAYOUT" val="a_l"/>
  <p:tag name="KSO_WM_SLIDE_LAYOUT_CNT" val="1_1"/>
  <p:tag name="KSO_WM_SLIDE_TYPE" val="contents"/>
  <p:tag name="KSO_WM_BEAUTIFY_FLAG" val="#wm#"/>
  <p:tag name="KSO_WM_SLIDE_POSITION" val="64*133"/>
  <p:tag name="KSO_WM_SLIDE_SIZE" val="568*283"/>
  <p:tag name="KSO_WM_TEMPLATE_CATEGORY" val="custom"/>
  <p:tag name="KSO_WM_TEMPLATE_INDEX" val="20185041"/>
  <p:tag name="KSO_WM_DIAGRAM_GROUP_CODE" val="l1-1"/>
  <p:tag name="KSO_WM_TAG_VERSION" val="1.0"/>
</p:tagLst>
</file>

<file path=ppt/tags/tag3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a"/>
  <p:tag name="KSO_WM_UNIT_INDEX" val="1_1_1"/>
  <p:tag name="KSO_WM_UNIT_ID" val="custom20185041_6*l_h_a*1_1_1"/>
  <p:tag name="KSO_WM_UNIT_CLEAR" val="1"/>
  <p:tag name="KSO_WM_UNIT_LAYERLEVEL" val="1_1_1"/>
  <p:tag name="KSO_WM_UNIT_VALUE" val="8"/>
  <p:tag name="KSO_WM_UNIT_HIGHLIGHT" val="0"/>
  <p:tag name="KSO_WM_UNIT_COMPATIBLE" val="0"/>
  <p:tag name="KSO_WM_UNIT_PRESET_TEXT_INDEX" val="3"/>
  <p:tag name="KSO_WM_UNIT_PRESET_TEXT_LEN" val="12"/>
  <p:tag name="KSO_WM_DIAGRAM_GROUP_CODE" val="l1-1"/>
</p:tagLst>
</file>

<file path=ppt/tags/tag3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UNIT_CLEAR" val="1"/>
  <p:tag name="KSO_WM_TAG_VERSION" val="1.0"/>
  <p:tag name="KSO_WM_UNIT_TYPE" val="l_h_i"/>
  <p:tag name="KSO_WM_UNIT_INDEX" val="1_1_1"/>
  <p:tag name="KSO_WM_UNIT_ID" val="custom20185041_6*l_h_i*1_1_1"/>
  <p:tag name="KSO_WM_UNIT_LAYERLEVEL" val="1_1_1"/>
  <p:tag name="KSO_WM_DIAGRAM_GROUP_CODE" val="l1-1"/>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SLIDE_ID" val="custom20185041_1"/>
  <p:tag name="KSO_WM_SLIDE_INDEX" val="1"/>
  <p:tag name="KSO_WM_SLIDE_ITEM_CNT" val="2"/>
  <p:tag name="KSO_WM_SLIDE_LAYOUT" val="a_b"/>
  <p:tag name="KSO_WM_SLIDE_LAYOUT_CNT" val="1_1"/>
  <p:tag name="KSO_WM_SLIDE_TYPE" val="title"/>
  <p:tag name="KSO_WM_BEAUTIFY_FLAG" val="#wm#"/>
  <p:tag name="KSO_WM_TEMPLATE_THUMBS_INDEX" val="1、6、12、14、4、5、13、20、"/>
  <p:tag name="KSO_WM_TEMPLATE_TOPIC_ID" val="2869567"/>
  <p:tag name="KSO_WM_TEMPLATE_OUTLINE_ID" val="6"/>
  <p:tag name="KSO_WM_TEMPLATE_SCENE_ID" val="1"/>
  <p:tag name="KSO_WM_TEMPLATE_JOB_ID" val="6"/>
  <p:tag name="KSO_WM_TEMPLATE_TOPIC_DEFAULT" val="0"/>
</p:tagLst>
</file>

<file path=ppt/tags/tag4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i"/>
  <p:tag name="KSO_WM_UNIT_INDEX" val="1_2"/>
  <p:tag name="KSO_WM_UNIT_ID" val="custom20185041_6*l_i*1_2"/>
  <p:tag name="KSO_WM_UNIT_CLEAR" val="1"/>
  <p:tag name="KSO_WM_UNIT_LAYERLEVEL" val="1_1"/>
  <p:tag name="KSO_WM_DIAGRAM_GROUP_CODE" val="l1-1"/>
</p:tagLst>
</file>

<file path=ppt/tags/tag4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f"/>
  <p:tag name="KSO_WM_UNIT_INDEX" val="1_1_1"/>
  <p:tag name="KSO_WM_UNIT_ID" val="custom20185041_6*l_h_f*1_1_1"/>
  <p:tag name="KSO_WM_UNIT_CLEAR" val="1"/>
  <p:tag name="KSO_WM_UNIT_LAYERLEVEL" val="1_1_1"/>
  <p:tag name="KSO_WM_UNIT_VALUE" val="19"/>
  <p:tag name="KSO_WM_UNIT_HIGHLIGHT" val="0"/>
  <p:tag name="KSO_WM_UNIT_COMPATIBLE" val="0"/>
  <p:tag name="KSO_WM_UNIT_PRESET_TEXT_INDEX" val="4"/>
  <p:tag name="KSO_WM_UNIT_PRESET_TEXT_LEN" val="40"/>
  <p:tag name="KSO_WM_DIAGRAM_GROUP_CODE" val="l1-1"/>
</p:tagLst>
</file>

<file path=ppt/tags/tag42.xml><?xml version="1.0" encoding="utf-8"?>
<p:tagLst xmlns:a="http://schemas.openxmlformats.org/drawingml/2006/main" xmlns:r="http://schemas.openxmlformats.org/officeDocument/2006/relationships" xmlns:p="http://schemas.openxmlformats.org/presentationml/2006/main">
  <p:tag name="KSO_WM_SLIDE_ID" val="custom20185041_6"/>
  <p:tag name="KSO_WM_SLIDE_INDEX" val="6"/>
  <p:tag name="KSO_WM_SLIDE_ITEM_CNT" val="1"/>
  <p:tag name="KSO_WM_SLIDE_LAYOUT" val="a_l"/>
  <p:tag name="KSO_WM_SLIDE_LAYOUT_CNT" val="1_1"/>
  <p:tag name="KSO_WM_SLIDE_TYPE" val="contents"/>
  <p:tag name="KSO_WM_BEAUTIFY_FLAG" val="#wm#"/>
  <p:tag name="KSO_WM_SLIDE_POSITION" val="64*133"/>
  <p:tag name="KSO_WM_SLIDE_SIZE" val="568*283"/>
  <p:tag name="KSO_WM_TEMPLATE_CATEGORY" val="custom"/>
  <p:tag name="KSO_WM_TEMPLATE_INDEX" val="20185041"/>
  <p:tag name="KSO_WM_DIAGRAM_GROUP_CODE" val="l1-1"/>
  <p:tag name="KSO_WM_TAG_VERSION" val="1.0"/>
</p:tagLst>
</file>

<file path=ppt/tags/tag4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a"/>
  <p:tag name="KSO_WM_UNIT_INDEX" val="1_1_1"/>
  <p:tag name="KSO_WM_UNIT_ID" val="custom20185041_6*l_h_a*1_1_1"/>
  <p:tag name="KSO_WM_UNIT_CLEAR" val="1"/>
  <p:tag name="KSO_WM_UNIT_LAYERLEVEL" val="1_1_1"/>
  <p:tag name="KSO_WM_UNIT_VALUE" val="8"/>
  <p:tag name="KSO_WM_UNIT_HIGHLIGHT" val="0"/>
  <p:tag name="KSO_WM_UNIT_COMPATIBLE" val="0"/>
  <p:tag name="KSO_WM_UNIT_PRESET_TEXT_INDEX" val="3"/>
  <p:tag name="KSO_WM_UNIT_PRESET_TEXT_LEN" val="12"/>
  <p:tag name="KSO_WM_DIAGRAM_GROUP_CODE" val="l1-1"/>
</p:tagLst>
</file>

<file path=ppt/tags/tag4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UNIT_CLEAR" val="1"/>
  <p:tag name="KSO_WM_TAG_VERSION" val="1.0"/>
  <p:tag name="KSO_WM_UNIT_TYPE" val="l_h_i"/>
  <p:tag name="KSO_WM_UNIT_INDEX" val="1_1_1"/>
  <p:tag name="KSO_WM_UNIT_ID" val="custom20185041_6*l_h_i*1_1_1"/>
  <p:tag name="KSO_WM_UNIT_LAYERLEVEL" val="1_1_1"/>
  <p:tag name="KSO_WM_DIAGRAM_GROUP_CODE" val="l1-1"/>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i"/>
  <p:tag name="KSO_WM_UNIT_INDEX" val="1_2"/>
  <p:tag name="KSO_WM_UNIT_ID" val="custom20185041_6*l_i*1_2"/>
  <p:tag name="KSO_WM_UNIT_CLEAR" val="1"/>
  <p:tag name="KSO_WM_UNIT_LAYERLEVEL" val="1_1"/>
  <p:tag name="KSO_WM_DIAGRAM_GROUP_CODE" val="l1-1"/>
</p:tagLst>
</file>

<file path=ppt/tags/tag4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f"/>
  <p:tag name="KSO_WM_UNIT_INDEX" val="1_1_1"/>
  <p:tag name="KSO_WM_UNIT_ID" val="custom20185041_6*l_h_f*1_1_1"/>
  <p:tag name="KSO_WM_UNIT_CLEAR" val="1"/>
  <p:tag name="KSO_WM_UNIT_LAYERLEVEL" val="1_1_1"/>
  <p:tag name="KSO_WM_UNIT_VALUE" val="19"/>
  <p:tag name="KSO_WM_UNIT_HIGHLIGHT" val="0"/>
  <p:tag name="KSO_WM_UNIT_COMPATIBLE" val="0"/>
  <p:tag name="KSO_WM_UNIT_PRESET_TEXT_INDEX" val="4"/>
  <p:tag name="KSO_WM_UNIT_PRESET_TEXT_LEN" val="40"/>
  <p:tag name="KSO_WM_DIAGRAM_GROUP_CODE" val="l1-1"/>
</p:tagLst>
</file>

<file path=ppt/tags/tag47.xml><?xml version="1.0" encoding="utf-8"?>
<p:tagLst xmlns:a="http://schemas.openxmlformats.org/drawingml/2006/main" xmlns:r="http://schemas.openxmlformats.org/officeDocument/2006/relationships" xmlns:p="http://schemas.openxmlformats.org/presentationml/2006/main">
  <p:tag name="KSO_WM_SLIDE_ID" val="custom20185041_6"/>
  <p:tag name="KSO_WM_SLIDE_INDEX" val="6"/>
  <p:tag name="KSO_WM_SLIDE_ITEM_CNT" val="1"/>
  <p:tag name="KSO_WM_SLIDE_LAYOUT" val="a_l"/>
  <p:tag name="KSO_WM_SLIDE_LAYOUT_CNT" val="1_1"/>
  <p:tag name="KSO_WM_SLIDE_TYPE" val="contents"/>
  <p:tag name="KSO_WM_BEAUTIFY_FLAG" val="#wm#"/>
  <p:tag name="KSO_WM_SLIDE_POSITION" val="64*133"/>
  <p:tag name="KSO_WM_SLIDE_SIZE" val="568*283"/>
  <p:tag name="KSO_WM_TEMPLATE_CATEGORY" val="custom"/>
  <p:tag name="KSO_WM_TEMPLATE_INDEX" val="20185041"/>
  <p:tag name="KSO_WM_DIAGRAM_GROUP_CODE" val="l1-1"/>
  <p:tag name="KSO_WM_TAG_VERSION" val="1.0"/>
</p:tagLst>
</file>

<file path=ppt/tags/tag4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a"/>
  <p:tag name="KSO_WM_UNIT_INDEX" val="1_1_1"/>
  <p:tag name="KSO_WM_UNIT_ID" val="custom20185041_6*l_h_a*1_1_1"/>
  <p:tag name="KSO_WM_UNIT_CLEAR" val="1"/>
  <p:tag name="KSO_WM_UNIT_LAYERLEVEL" val="1_1_1"/>
  <p:tag name="KSO_WM_UNIT_VALUE" val="8"/>
  <p:tag name="KSO_WM_UNIT_HIGHLIGHT" val="0"/>
  <p:tag name="KSO_WM_UNIT_COMPATIBLE" val="0"/>
  <p:tag name="KSO_WM_UNIT_PRESET_TEXT_INDEX" val="3"/>
  <p:tag name="KSO_WM_UNIT_PRESET_TEXT_LEN" val="12"/>
  <p:tag name="KSO_WM_DIAGRAM_GROUP_CODE" val="l1-1"/>
</p:tagLst>
</file>

<file path=ppt/tags/tag4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UNIT_CLEAR" val="1"/>
  <p:tag name="KSO_WM_TAG_VERSION" val="1.0"/>
  <p:tag name="KSO_WM_UNIT_TYPE" val="l_h_i"/>
  <p:tag name="KSO_WM_UNIT_INDEX" val="1_1_1"/>
  <p:tag name="KSO_WM_UNIT_ID" val="custom20185041_6*l_h_i*1_1_1"/>
  <p:tag name="KSO_WM_UNIT_LAYERLEVEL" val="1_1_1"/>
  <p:tag name="KSO_WM_DIAGRAM_GROUP_CODE" val="l1-1"/>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UNIT_TYPE" val="a"/>
  <p:tag name="KSO_WM_UNIT_INDEX" val="1"/>
  <p:tag name="KSO_WM_UNIT_ID" val="custom20185041_1*a*1"/>
  <p:tag name="KSO_WM_UNIT_LAYERLEVEL" val="1"/>
  <p:tag name="KSO_WM_UNIT_VALUE" val="11"/>
  <p:tag name="KSO_WM_UNIT_ISCONTENTSTITLE" val="0"/>
  <p:tag name="KSO_WM_UNIT_HIGHLIGHT" val="0"/>
  <p:tag name="KSO_WM_UNIT_COMPATIBLE" val="0"/>
  <p:tag name="KSO_WM_UNIT_CLEAR" val="0"/>
  <p:tag name="KSO_WM_BEAUTIFY_FLAG" val="#wm#"/>
  <p:tag name="KSO_WM_TAG_VERSION" val="1.0"/>
  <p:tag name="KSO_WM_UNIT_PRESET_TEXT" val="简约企业商务汇报"/>
</p:tagLst>
</file>

<file path=ppt/tags/tag5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i"/>
  <p:tag name="KSO_WM_UNIT_INDEX" val="1_2"/>
  <p:tag name="KSO_WM_UNIT_ID" val="custom20185041_6*l_i*1_2"/>
  <p:tag name="KSO_WM_UNIT_CLEAR" val="1"/>
  <p:tag name="KSO_WM_UNIT_LAYERLEVEL" val="1_1"/>
  <p:tag name="KSO_WM_DIAGRAM_GROUP_CODE" val="l1-1"/>
</p:tagLst>
</file>

<file path=ppt/tags/tag5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f"/>
  <p:tag name="KSO_WM_UNIT_INDEX" val="1_1_1"/>
  <p:tag name="KSO_WM_UNIT_ID" val="custom20185041_6*l_h_f*1_1_1"/>
  <p:tag name="KSO_WM_UNIT_CLEAR" val="1"/>
  <p:tag name="KSO_WM_UNIT_LAYERLEVEL" val="1_1_1"/>
  <p:tag name="KSO_WM_UNIT_VALUE" val="19"/>
  <p:tag name="KSO_WM_UNIT_HIGHLIGHT" val="0"/>
  <p:tag name="KSO_WM_UNIT_COMPATIBLE" val="0"/>
  <p:tag name="KSO_WM_UNIT_PRESET_TEXT_INDEX" val="4"/>
  <p:tag name="KSO_WM_UNIT_PRESET_TEXT_LEN" val="40"/>
  <p:tag name="KSO_WM_DIAGRAM_GROUP_CODE" val="l1-1"/>
</p:tagLst>
</file>

<file path=ppt/tags/tag52.xml><?xml version="1.0" encoding="utf-8"?>
<p:tagLst xmlns:a="http://schemas.openxmlformats.org/drawingml/2006/main" xmlns:r="http://schemas.openxmlformats.org/officeDocument/2006/relationships" xmlns:p="http://schemas.openxmlformats.org/presentationml/2006/main">
  <p:tag name="KSO_WM_SLIDE_SIZE" val="828*343"/>
  <p:tag name="KSO_WM_SLIDE_POSITION" val="66*144"/>
  <p:tag name="KSO_WM_SLIDE_LAYOUT_CNT" val="1_1"/>
  <p:tag name="KSO_WM_SLIDE_LAYOUT" val="a_f"/>
  <p:tag name="KSO_WM_BEAUTIFY_FLAG" val="#wm#"/>
  <p:tag name="KSO_WM_SLIDE_TYPE" val="text"/>
  <p:tag name="KSO_WM_SLIDE_ITEM_CNT" val="1"/>
  <p:tag name="KSO_WM_SLIDE_INDEX" val="2"/>
  <p:tag name="KSO_WM_SLIDE_ID" val="custom20185041_2"/>
  <p:tag name="KSO_WM_TAG_VERSION" val="1.0"/>
  <p:tag name="KSO_WM_TEMPLATE_INDEX" val="20185041"/>
  <p:tag name="KSO_WM_TEMPLATE_CATEGORY" val="custom"/>
</p:tagLst>
</file>

<file path=ppt/tags/tag5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41_2*a*1"/>
  <p:tag name="KSO_WM_UNIT_TYPE" val="a"/>
</p:tagLst>
</file>

<file path=ppt/tags/tag5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PRESET_TEXT_LEN" val="400"/>
  <p:tag name="KSO_WM_UNIT_PRESET_TEXT_INDEX" val="5"/>
  <p:tag name="KSO_WM_UNIT_CLEAR" val="0"/>
  <p:tag name="KSO_WM_UNIT_COMPATIBLE" val="0"/>
  <p:tag name="KSO_WM_UNIT_HIGHLIGHT" val="0"/>
  <p:tag name="KSO_WM_UNIT_VALUE" val="440"/>
  <p:tag name="KSO_WM_UNIT_LAYERLEVEL" val="1"/>
  <p:tag name="KSO_WM_UNIT_INDEX" val="1"/>
  <p:tag name="KSO_WM_UNIT_ID" val="custom20185041_2*f*1"/>
  <p:tag name="KSO_WM_UNIT_TYPE" val="f"/>
</p:tagLst>
</file>

<file path=ppt/tags/tag5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PRESET_TEXT_LEN" val="400"/>
  <p:tag name="KSO_WM_UNIT_PRESET_TEXT_INDEX" val="5"/>
  <p:tag name="KSO_WM_UNIT_CLEAR" val="0"/>
  <p:tag name="KSO_WM_UNIT_COMPATIBLE" val="0"/>
  <p:tag name="KSO_WM_UNIT_HIGHLIGHT" val="0"/>
  <p:tag name="KSO_WM_UNIT_VALUE" val="440"/>
  <p:tag name="KSO_WM_UNIT_LAYERLEVEL" val="1"/>
  <p:tag name="KSO_WM_UNIT_INDEX" val="1"/>
  <p:tag name="KSO_WM_UNIT_ID" val="custom20185041_2*f*1"/>
  <p:tag name="KSO_WM_UNIT_TYPE" val="f"/>
</p:tagLst>
</file>

<file path=ppt/tags/tag56.xml><?xml version="1.0" encoding="utf-8"?>
<p:tagLst xmlns:a="http://schemas.openxmlformats.org/drawingml/2006/main" xmlns:r="http://schemas.openxmlformats.org/officeDocument/2006/relationships" xmlns:p="http://schemas.openxmlformats.org/presentationml/2006/main">
  <p:tag name="KSO_WM_SLIDE_SIZE" val="828*343"/>
  <p:tag name="KSO_WM_SLIDE_POSITION" val="66*144"/>
  <p:tag name="KSO_WM_SLIDE_LAYOUT_CNT" val="1_1"/>
  <p:tag name="KSO_WM_SLIDE_LAYOUT" val="a_f"/>
  <p:tag name="KSO_WM_BEAUTIFY_FLAG" val="#wm#"/>
  <p:tag name="KSO_WM_SLIDE_TYPE" val="text"/>
  <p:tag name="KSO_WM_SLIDE_ITEM_CNT" val="1"/>
  <p:tag name="KSO_WM_SLIDE_INDEX" val="2"/>
  <p:tag name="KSO_WM_SLIDE_ID" val="custom20185041_2"/>
  <p:tag name="KSO_WM_TAG_VERSION" val="1.0"/>
  <p:tag name="KSO_WM_TEMPLATE_INDEX" val="20185041"/>
  <p:tag name="KSO_WM_TEMPLATE_CATEGORY" val="custom"/>
</p:tagLst>
</file>

<file path=ppt/tags/tag5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41_2*a*1"/>
  <p:tag name="KSO_WM_UNIT_TYPE" val="a"/>
</p:tagLst>
</file>

<file path=ppt/tags/tag58.xml><?xml version="1.0" encoding="utf-8"?>
<p:tagLst xmlns:a="http://schemas.openxmlformats.org/drawingml/2006/main" xmlns:r="http://schemas.openxmlformats.org/officeDocument/2006/relationships" xmlns:p="http://schemas.openxmlformats.org/presentationml/2006/main">
  <p:tag name="KSO_WM_SLIDE_SIZE" val="828*343"/>
  <p:tag name="KSO_WM_SLIDE_POSITION" val="66*144"/>
  <p:tag name="KSO_WM_SLIDE_LAYOUT_CNT" val="1_1"/>
  <p:tag name="KSO_WM_SLIDE_LAYOUT" val="a_f"/>
  <p:tag name="KSO_WM_BEAUTIFY_FLAG" val="#wm#"/>
  <p:tag name="KSO_WM_SLIDE_TYPE" val="text"/>
  <p:tag name="KSO_WM_SLIDE_ITEM_CNT" val="1"/>
  <p:tag name="KSO_WM_SLIDE_INDEX" val="2"/>
  <p:tag name="KSO_WM_SLIDE_ID" val="custom20185041_2"/>
  <p:tag name="KSO_WM_TAG_VERSION" val="1.0"/>
  <p:tag name="KSO_WM_TEMPLATE_INDEX" val="20185041"/>
  <p:tag name="KSO_WM_TEMPLATE_CATEGORY" val="custom"/>
</p:tagLst>
</file>

<file path=ppt/tags/tag59.xml><?xml version="1.0" encoding="utf-8"?>
<p:tagLst xmlns:a="http://schemas.openxmlformats.org/drawingml/2006/main" xmlns:r="http://schemas.openxmlformats.org/officeDocument/2006/relationships" xmlns:p="http://schemas.openxmlformats.org/presentationml/2006/main">
  <p:tag name="KSO_WM_SLIDE_SIZE" val="828*343"/>
  <p:tag name="KSO_WM_SLIDE_POSITION" val="66*144"/>
  <p:tag name="KSO_WM_SLIDE_LAYOUT_CNT" val="1_1"/>
  <p:tag name="KSO_WM_SLIDE_LAYOUT" val="a_f"/>
  <p:tag name="KSO_WM_BEAUTIFY_FLAG" val="#wm#"/>
  <p:tag name="KSO_WM_SLIDE_TYPE" val="text"/>
  <p:tag name="KSO_WM_SLIDE_ITEM_CNT" val="1"/>
  <p:tag name="KSO_WM_SLIDE_INDEX" val="2"/>
  <p:tag name="KSO_WM_SLIDE_ID" val="custom20185041_2"/>
  <p:tag name="KSO_WM_TAG_VERSION" val="1.0"/>
  <p:tag name="KSO_WM_TEMPLATE_INDEX" val="20185041"/>
  <p:tag name="KSO_WM_TEMPLATE_CATEGORY" val="custom"/>
</p:tagLst>
</file>

<file path=ppt/tags/tag6.xml><?xml version="1.0" encoding="utf-8"?>
<p:tagLst xmlns:a="http://schemas.openxmlformats.org/drawingml/2006/main" xmlns:r="http://schemas.openxmlformats.org/officeDocument/2006/relationships" xmlns:p="http://schemas.openxmlformats.org/presentationml/2006/main">
  <p:tag name="KSO_WM_SLIDE_ID" val="custom20185041_9"/>
  <p:tag name="KSO_WM_SLIDE_INDEX" val="9"/>
  <p:tag name="KSO_WM_SLIDE_ITEM_CNT" val="4"/>
  <p:tag name="KSO_WM_SLIDE_LAYOUT" val="a_l"/>
  <p:tag name="KSO_WM_SLIDE_LAYOUT_CNT" val="1_1"/>
  <p:tag name="KSO_WM_SLIDE_TYPE" val="contents"/>
  <p:tag name="KSO_WM_BEAUTIFY_FLAG" val="#wm#"/>
  <p:tag name="KSO_WM_SLIDE_POSITION" val="64*108"/>
  <p:tag name="KSO_WM_SLIDE_SIZE" val="568*340"/>
  <p:tag name="KSO_WM_TEMPLATE_CATEGORY" val="custom"/>
  <p:tag name="KSO_WM_TEMPLATE_INDEX" val="20185041"/>
  <p:tag name="KSO_WM_DIAGRAM_GROUP_CODE" val="l1-1"/>
  <p:tag name="KSO_WM_TAG_VERSION" val="1.0"/>
</p:tagLst>
</file>

<file path=ppt/tags/tag6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41_2*a*1"/>
  <p:tag name="KSO_WM_UNIT_TYPE" val="a"/>
</p:tagLst>
</file>

<file path=ppt/tags/tag61.xml><?xml version="1.0" encoding="utf-8"?>
<p:tagLst xmlns:a="http://schemas.openxmlformats.org/drawingml/2006/main" xmlns:r="http://schemas.openxmlformats.org/officeDocument/2006/relationships" xmlns:p="http://schemas.openxmlformats.org/presentationml/2006/main">
  <p:tag name="KSO_WM_SLIDE_SIZE" val="828*343"/>
  <p:tag name="KSO_WM_SLIDE_POSITION" val="66*144"/>
  <p:tag name="KSO_WM_SLIDE_LAYOUT_CNT" val="1_1"/>
  <p:tag name="KSO_WM_SLIDE_LAYOUT" val="a_f"/>
  <p:tag name="KSO_WM_BEAUTIFY_FLAG" val="#wm#"/>
  <p:tag name="KSO_WM_SLIDE_TYPE" val="text"/>
  <p:tag name="KSO_WM_SLIDE_ITEM_CNT" val="1"/>
  <p:tag name="KSO_WM_SLIDE_INDEX" val="2"/>
  <p:tag name="KSO_WM_SLIDE_ID" val="custom20185041_2"/>
  <p:tag name="KSO_WM_TAG_VERSION" val="1.0"/>
  <p:tag name="KSO_WM_TEMPLATE_INDEX" val="20185041"/>
  <p:tag name="KSO_WM_TEMPLATE_CATEGORY" val="custom"/>
</p:tagLst>
</file>

<file path=ppt/tags/tag6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41_2*a*1"/>
  <p:tag name="KSO_WM_UNIT_TYPE" val="a"/>
</p:tagLst>
</file>

<file path=ppt/tags/tag6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PRESET_TEXT_LEN" val="400"/>
  <p:tag name="KSO_WM_UNIT_PRESET_TEXT_INDEX" val="5"/>
  <p:tag name="KSO_WM_UNIT_CLEAR" val="0"/>
  <p:tag name="KSO_WM_UNIT_COMPATIBLE" val="0"/>
  <p:tag name="KSO_WM_UNIT_HIGHLIGHT" val="0"/>
  <p:tag name="KSO_WM_UNIT_VALUE" val="440"/>
  <p:tag name="KSO_WM_UNIT_LAYERLEVEL" val="1"/>
  <p:tag name="KSO_WM_UNIT_INDEX" val="1"/>
  <p:tag name="KSO_WM_UNIT_ID" val="custom20185041_2*f*1"/>
  <p:tag name="KSO_WM_UNIT_TYPE" val="f"/>
</p:tagLst>
</file>

<file path=ppt/tags/tag64.xml><?xml version="1.0" encoding="utf-8"?>
<p:tagLst xmlns:a="http://schemas.openxmlformats.org/drawingml/2006/main" xmlns:r="http://schemas.openxmlformats.org/officeDocument/2006/relationships" xmlns:p="http://schemas.openxmlformats.org/presentationml/2006/main">
  <p:tag name="KSO_WM_SLIDE_SIZE" val="828*343"/>
  <p:tag name="KSO_WM_SLIDE_POSITION" val="66*144"/>
  <p:tag name="KSO_WM_SLIDE_LAYOUT_CNT" val="1_1"/>
  <p:tag name="KSO_WM_SLIDE_LAYOUT" val="a_f"/>
  <p:tag name="KSO_WM_BEAUTIFY_FLAG" val="#wm#"/>
  <p:tag name="KSO_WM_SLIDE_TYPE" val="text"/>
  <p:tag name="KSO_WM_SLIDE_ITEM_CNT" val="1"/>
  <p:tag name="KSO_WM_SLIDE_INDEX" val="2"/>
  <p:tag name="KSO_WM_SLIDE_ID" val="custom20185041_2"/>
  <p:tag name="KSO_WM_TAG_VERSION" val="1.0"/>
  <p:tag name="KSO_WM_TEMPLATE_INDEX" val="20185041"/>
  <p:tag name="KSO_WM_TEMPLATE_CATEGORY" val="custom"/>
</p:tagLst>
</file>

<file path=ppt/tags/tag6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41_2*a*1"/>
  <p:tag name="KSO_WM_UNIT_TYPE" val="a"/>
</p:tagLst>
</file>

<file path=ppt/tags/tag66.xml><?xml version="1.0" encoding="utf-8"?>
<p:tagLst xmlns:a="http://schemas.openxmlformats.org/drawingml/2006/main" xmlns:r="http://schemas.openxmlformats.org/officeDocument/2006/relationships" xmlns:p="http://schemas.openxmlformats.org/presentationml/2006/main">
  <p:tag name="KSO_WM_SLIDE_SIZE" val="828*343"/>
  <p:tag name="KSO_WM_SLIDE_POSITION" val="66*144"/>
  <p:tag name="KSO_WM_SLIDE_LAYOUT_CNT" val="1_1"/>
  <p:tag name="KSO_WM_SLIDE_LAYOUT" val="a_f"/>
  <p:tag name="KSO_WM_BEAUTIFY_FLAG" val="#wm#"/>
  <p:tag name="KSO_WM_SLIDE_TYPE" val="text"/>
  <p:tag name="KSO_WM_SLIDE_ITEM_CNT" val="1"/>
  <p:tag name="KSO_WM_SLIDE_INDEX" val="2"/>
  <p:tag name="KSO_WM_SLIDE_ID" val="custom20185041_2"/>
  <p:tag name="KSO_WM_TAG_VERSION" val="1.0"/>
  <p:tag name="KSO_WM_TEMPLATE_INDEX" val="20185041"/>
  <p:tag name="KSO_WM_TEMPLATE_CATEGORY" val="custom"/>
</p:tagLst>
</file>

<file path=ppt/tags/tag6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41_2*a*1"/>
  <p:tag name="KSO_WM_UNIT_TYPE" val="a"/>
</p:tagLst>
</file>

<file path=ppt/tags/tag68.xml><?xml version="1.0" encoding="utf-8"?>
<p:tagLst xmlns:a="http://schemas.openxmlformats.org/drawingml/2006/main" xmlns:r="http://schemas.openxmlformats.org/officeDocument/2006/relationships" xmlns:p="http://schemas.openxmlformats.org/presentationml/2006/main">
  <p:tag name="KSO_WM_SLIDE_SIZE" val="828*343"/>
  <p:tag name="KSO_WM_SLIDE_POSITION" val="66*144"/>
  <p:tag name="KSO_WM_SLIDE_LAYOUT_CNT" val="1_1"/>
  <p:tag name="KSO_WM_SLIDE_LAYOUT" val="a_f"/>
  <p:tag name="KSO_WM_BEAUTIFY_FLAG" val="#wm#"/>
  <p:tag name="KSO_WM_SLIDE_TYPE" val="text"/>
  <p:tag name="KSO_WM_SLIDE_ITEM_CNT" val="1"/>
  <p:tag name="KSO_WM_SLIDE_INDEX" val="2"/>
  <p:tag name="KSO_WM_SLIDE_ID" val="custom20185041_2"/>
  <p:tag name="KSO_WM_TAG_VERSION" val="1.0"/>
  <p:tag name="KSO_WM_TEMPLATE_INDEX" val="20185041"/>
  <p:tag name="KSO_WM_TEMPLATE_CATEGORY" val="custom"/>
</p:tagLst>
</file>

<file path=ppt/tags/tag6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41_2*a*1"/>
  <p:tag name="KSO_WM_UNIT_TYPE" val="a"/>
</p:tagLst>
</file>

<file path=ppt/tags/tag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a"/>
  <p:tag name="KSO_WM_UNIT_INDEX" val="1_4_1"/>
  <p:tag name="KSO_WM_UNIT_ID" val="custom20185041_9*l_h_a*1_4_1"/>
  <p:tag name="KSO_WM_UNIT_CLEAR" val="1"/>
  <p:tag name="KSO_WM_UNIT_LAYERLEVEL" val="1_1_1"/>
  <p:tag name="KSO_WM_UNIT_VALUE" val="8"/>
  <p:tag name="KSO_WM_UNIT_HIGHLIGHT" val="0"/>
  <p:tag name="KSO_WM_UNIT_COMPATIBLE" val="0"/>
  <p:tag name="KSO_WM_UNIT_PRESET_TEXT_INDEX" val="3"/>
  <p:tag name="KSO_WM_UNIT_PRESET_TEXT_LEN" val="12"/>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1"/>
</p:tagLst>
</file>

<file path=ppt/tags/tag7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PRESET_TEXT_LEN" val="400"/>
  <p:tag name="KSO_WM_UNIT_PRESET_TEXT_INDEX" val="5"/>
  <p:tag name="KSO_WM_UNIT_CLEAR" val="0"/>
  <p:tag name="KSO_WM_UNIT_COMPATIBLE" val="0"/>
  <p:tag name="KSO_WM_UNIT_HIGHLIGHT" val="0"/>
  <p:tag name="KSO_WM_UNIT_VALUE" val="440"/>
  <p:tag name="KSO_WM_UNIT_LAYERLEVEL" val="1"/>
  <p:tag name="KSO_WM_UNIT_INDEX" val="1"/>
  <p:tag name="KSO_WM_UNIT_ID" val="custom20185041_2*f*1"/>
  <p:tag name="KSO_WM_UNIT_TYPE" val="f"/>
</p:tagLst>
</file>

<file path=ppt/tags/tag71.xml><?xml version="1.0" encoding="utf-8"?>
<p:tagLst xmlns:a="http://schemas.openxmlformats.org/drawingml/2006/main" xmlns:r="http://schemas.openxmlformats.org/officeDocument/2006/relationships" xmlns:p="http://schemas.openxmlformats.org/presentationml/2006/main">
  <p:tag name="KSO_WM_SLIDE_SIZE" val="828*343"/>
  <p:tag name="KSO_WM_SLIDE_POSITION" val="66*144"/>
  <p:tag name="KSO_WM_SLIDE_LAYOUT_CNT" val="1_1"/>
  <p:tag name="KSO_WM_SLIDE_LAYOUT" val="a_f"/>
  <p:tag name="KSO_WM_BEAUTIFY_FLAG" val="#wm#"/>
  <p:tag name="KSO_WM_SLIDE_TYPE" val="text"/>
  <p:tag name="KSO_WM_SLIDE_ITEM_CNT" val="1"/>
  <p:tag name="KSO_WM_SLIDE_INDEX" val="2"/>
  <p:tag name="KSO_WM_SLIDE_ID" val="custom20185041_2"/>
  <p:tag name="KSO_WM_TAG_VERSION" val="1.0"/>
  <p:tag name="KSO_WM_TEMPLATE_INDEX" val="20185041"/>
  <p:tag name="KSO_WM_TEMPLATE_CATEGORY" val="custom"/>
</p:tagLst>
</file>

<file path=ppt/tags/tag7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41_2*a*1"/>
  <p:tag name="KSO_WM_UNIT_TYPE" val="a"/>
</p:tagLst>
</file>

<file path=ppt/tags/tag7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PRESET_TEXT_LEN" val="400"/>
  <p:tag name="KSO_WM_UNIT_PRESET_TEXT_INDEX" val="5"/>
  <p:tag name="KSO_WM_UNIT_CLEAR" val="0"/>
  <p:tag name="KSO_WM_UNIT_COMPATIBLE" val="0"/>
  <p:tag name="KSO_WM_UNIT_HIGHLIGHT" val="0"/>
  <p:tag name="KSO_WM_UNIT_VALUE" val="440"/>
  <p:tag name="KSO_WM_UNIT_LAYERLEVEL" val="1"/>
  <p:tag name="KSO_WM_UNIT_INDEX" val="1"/>
  <p:tag name="KSO_WM_UNIT_ID" val="custom20185041_2*f*1"/>
  <p:tag name="KSO_WM_UNIT_TYPE" val="f"/>
</p:tagLst>
</file>

<file path=ppt/tags/tag74.xml><?xml version="1.0" encoding="utf-8"?>
<p:tagLst xmlns:a="http://schemas.openxmlformats.org/drawingml/2006/main" xmlns:r="http://schemas.openxmlformats.org/officeDocument/2006/relationships" xmlns:p="http://schemas.openxmlformats.org/presentationml/2006/main">
  <p:tag name="KSO_WM_SLIDE_SIZE" val="828*343"/>
  <p:tag name="KSO_WM_SLIDE_POSITION" val="66*144"/>
  <p:tag name="KSO_WM_SLIDE_LAYOUT_CNT" val="1_1"/>
  <p:tag name="KSO_WM_SLIDE_LAYOUT" val="a_f"/>
  <p:tag name="KSO_WM_BEAUTIFY_FLAG" val="#wm#"/>
  <p:tag name="KSO_WM_SLIDE_TYPE" val="text"/>
  <p:tag name="KSO_WM_SLIDE_ITEM_CNT" val="1"/>
  <p:tag name="KSO_WM_SLIDE_INDEX" val="2"/>
  <p:tag name="KSO_WM_SLIDE_ID" val="custom20185041_2"/>
  <p:tag name="KSO_WM_TAG_VERSION" val="1.0"/>
  <p:tag name="KSO_WM_TEMPLATE_INDEX" val="20185041"/>
  <p:tag name="KSO_WM_TEMPLATE_CATEGORY" val="custom"/>
</p:tagLst>
</file>

<file path=ppt/tags/tag7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41_2*a*1"/>
  <p:tag name="KSO_WM_UNIT_TYPE" val="a"/>
</p:tagLst>
</file>

<file path=ppt/tags/tag7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PRESET_TEXT_LEN" val="400"/>
  <p:tag name="KSO_WM_UNIT_PRESET_TEXT_INDEX" val="5"/>
  <p:tag name="KSO_WM_UNIT_CLEAR" val="0"/>
  <p:tag name="KSO_WM_UNIT_COMPATIBLE" val="0"/>
  <p:tag name="KSO_WM_UNIT_HIGHLIGHT" val="0"/>
  <p:tag name="KSO_WM_UNIT_VALUE" val="440"/>
  <p:tag name="KSO_WM_UNIT_LAYERLEVEL" val="1"/>
  <p:tag name="KSO_WM_UNIT_INDEX" val="1"/>
  <p:tag name="KSO_WM_UNIT_ID" val="custom20185041_2*f*1"/>
  <p:tag name="KSO_WM_UNIT_TYPE" val="f"/>
</p:tagLst>
</file>

<file path=ppt/tags/tag77.xml><?xml version="1.0" encoding="utf-8"?>
<p:tagLst xmlns:a="http://schemas.openxmlformats.org/drawingml/2006/main" xmlns:r="http://schemas.openxmlformats.org/officeDocument/2006/relationships" xmlns:p="http://schemas.openxmlformats.org/presentationml/2006/main">
  <p:tag name="KSO_WM_SLIDE_SIZE" val="828*343"/>
  <p:tag name="KSO_WM_SLIDE_POSITION" val="66*144"/>
  <p:tag name="KSO_WM_SLIDE_LAYOUT_CNT" val="1_1"/>
  <p:tag name="KSO_WM_SLIDE_LAYOUT" val="a_f"/>
  <p:tag name="KSO_WM_BEAUTIFY_FLAG" val="#wm#"/>
  <p:tag name="KSO_WM_SLIDE_TYPE" val="text"/>
  <p:tag name="KSO_WM_SLIDE_ITEM_CNT" val="1"/>
  <p:tag name="KSO_WM_SLIDE_INDEX" val="2"/>
  <p:tag name="KSO_WM_SLIDE_ID" val="custom20185041_2"/>
  <p:tag name="KSO_WM_TAG_VERSION" val="1.0"/>
  <p:tag name="KSO_WM_TEMPLATE_INDEX" val="20185041"/>
  <p:tag name="KSO_WM_TEMPLATE_CATEGORY" val="custom"/>
</p:tagLst>
</file>

<file path=ppt/tags/tag7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41_2*a*1"/>
  <p:tag name="KSO_WM_UNIT_TYPE" val="a"/>
</p:tagLst>
</file>

<file path=ppt/tags/tag7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PRESET_TEXT_LEN" val="400"/>
  <p:tag name="KSO_WM_UNIT_PRESET_TEXT_INDEX" val="5"/>
  <p:tag name="KSO_WM_UNIT_CLEAR" val="0"/>
  <p:tag name="KSO_WM_UNIT_COMPATIBLE" val="0"/>
  <p:tag name="KSO_WM_UNIT_HIGHLIGHT" val="0"/>
  <p:tag name="KSO_WM_UNIT_VALUE" val="440"/>
  <p:tag name="KSO_WM_UNIT_LAYERLEVEL" val="1"/>
  <p:tag name="KSO_WM_UNIT_INDEX" val="1"/>
  <p:tag name="KSO_WM_UNIT_ID" val="custom20185041_2*f*1"/>
  <p:tag name="KSO_WM_UNIT_TYPE" val="f"/>
</p:tagLst>
</file>

<file path=ppt/tags/tag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a"/>
  <p:tag name="KSO_WM_UNIT_INDEX" val="1_1_1"/>
  <p:tag name="KSO_WM_UNIT_ID" val="custom20185041_9*l_h_a*1_1_1"/>
  <p:tag name="KSO_WM_UNIT_CLEAR" val="1"/>
  <p:tag name="KSO_WM_UNIT_LAYERLEVEL" val="1_1_1"/>
  <p:tag name="KSO_WM_UNIT_VALUE" val="8"/>
  <p:tag name="KSO_WM_UNIT_HIGHLIGHT" val="0"/>
  <p:tag name="KSO_WM_UNIT_COMPATIBLE" val="0"/>
  <p:tag name="KSO_WM_UNIT_PRESET_TEXT_INDEX" val="3"/>
  <p:tag name="KSO_WM_UNIT_PRESET_TEXT_LEN" val="12"/>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1"/>
</p:tagLst>
</file>

<file path=ppt/tags/tag80.xml><?xml version="1.0" encoding="utf-8"?>
<p:tagLst xmlns:a="http://schemas.openxmlformats.org/drawingml/2006/main" xmlns:r="http://schemas.openxmlformats.org/officeDocument/2006/relationships" xmlns:p="http://schemas.openxmlformats.org/presentationml/2006/main">
  <p:tag name="KSO_WM_SLIDE_SIZE" val="828*343"/>
  <p:tag name="KSO_WM_SLIDE_POSITION" val="66*144"/>
  <p:tag name="KSO_WM_SLIDE_LAYOUT_CNT" val="1_1"/>
  <p:tag name="KSO_WM_SLIDE_LAYOUT" val="a_f"/>
  <p:tag name="KSO_WM_BEAUTIFY_FLAG" val="#wm#"/>
  <p:tag name="KSO_WM_SLIDE_TYPE" val="text"/>
  <p:tag name="KSO_WM_SLIDE_ITEM_CNT" val="1"/>
  <p:tag name="KSO_WM_SLIDE_INDEX" val="2"/>
  <p:tag name="KSO_WM_SLIDE_ID" val="custom20185041_2"/>
  <p:tag name="KSO_WM_TAG_VERSION" val="1.0"/>
  <p:tag name="KSO_WM_TEMPLATE_INDEX" val="20185041"/>
  <p:tag name="KSO_WM_TEMPLATE_CATEGORY" val="custom"/>
</p:tagLst>
</file>

<file path=ppt/tags/tag8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41_2*a*1"/>
  <p:tag name="KSO_WM_UNIT_TYPE" val="a"/>
</p:tagLst>
</file>

<file path=ppt/tags/tag8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SLIDE_ID" val="custom20185041_12"/>
  <p:tag name="KSO_WM_SLIDE_INDEX" val="12"/>
  <p:tag name="KSO_WM_SLIDE_ITEM_CNT" val="1"/>
  <p:tag name="KSO_WM_SLIDE_LAYOUT" val="a"/>
  <p:tag name="KSO_WM_SLIDE_LAYOUT_CNT" val="1"/>
  <p:tag name="KSO_WM_SLIDE_TYPE" val="sectionTitle"/>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UNIT_TYPE" val="a"/>
  <p:tag name="KSO_WM_UNIT_INDEX" val="1"/>
  <p:tag name="KSO_WM_UNIT_ID" val="custom20185041_12*a*1"/>
  <p:tag name="KSO_WM_UNIT_LAYERLEVEL" val="1"/>
  <p:tag name="KSO_WM_UNIT_VALUE" val="5"/>
  <p:tag name="KSO_WM_UNIT_ISCONTENTSTITLE" val="0"/>
  <p:tag name="KSO_WM_UNIT_HIGHLIGHT" val="0"/>
  <p:tag name="KSO_WM_UNIT_COMPATIBLE" val="0"/>
  <p:tag name="KSO_WM_UNIT_CLEAR" val="0"/>
  <p:tag name="KSO_WM_BEAUTIFY_FLAG" val="#wm#"/>
  <p:tag name="KSO_WM_TAG_VERSION" val="1.0"/>
  <p:tag name="KSO_WM_UNIT_PRESET_TEXT" val="PART 01"/>
</p:tagLst>
</file>

<file path=ppt/tags/tag84.xml><?xml version="1.0" encoding="utf-8"?>
<p:tagLst xmlns:a="http://schemas.openxmlformats.org/drawingml/2006/main" xmlns:r="http://schemas.openxmlformats.org/officeDocument/2006/relationships" xmlns:p="http://schemas.openxmlformats.org/presentationml/2006/main">
  <p:tag name="KSO_WM_SLIDE_ID" val="custom20185041_9"/>
  <p:tag name="KSO_WM_SLIDE_INDEX" val="9"/>
  <p:tag name="KSO_WM_SLIDE_ITEM_CNT" val="4"/>
  <p:tag name="KSO_WM_SLIDE_LAYOUT" val="a_l"/>
  <p:tag name="KSO_WM_SLIDE_LAYOUT_CNT" val="1_1"/>
  <p:tag name="KSO_WM_SLIDE_TYPE" val="contents"/>
  <p:tag name="KSO_WM_BEAUTIFY_FLAG" val="#wm#"/>
  <p:tag name="KSO_WM_SLIDE_POSITION" val="64*108"/>
  <p:tag name="KSO_WM_SLIDE_SIZE" val="568*340"/>
  <p:tag name="KSO_WM_TEMPLATE_CATEGORY" val="custom"/>
  <p:tag name="KSO_WM_TEMPLATE_INDEX" val="20185041"/>
  <p:tag name="KSO_WM_DIAGRAM_GROUP_CODE" val="l1-1"/>
  <p:tag name="KSO_WM_TAG_VERSION" val="1.0"/>
</p:tagLst>
</file>

<file path=ppt/tags/tag8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a"/>
  <p:tag name="KSO_WM_UNIT_INDEX" val="1_1_1"/>
  <p:tag name="KSO_WM_UNIT_ID" val="custom20185041_9*l_h_a*1_1_1"/>
  <p:tag name="KSO_WM_UNIT_CLEAR" val="1"/>
  <p:tag name="KSO_WM_UNIT_LAYERLEVEL" val="1_1_1"/>
  <p:tag name="KSO_WM_UNIT_VALUE" val="8"/>
  <p:tag name="KSO_WM_UNIT_HIGHLIGHT" val="0"/>
  <p:tag name="KSO_WM_UNIT_COMPATIBLE" val="0"/>
  <p:tag name="KSO_WM_UNIT_PRESET_TEXT_INDEX" val="3"/>
  <p:tag name="KSO_WM_UNIT_PRESET_TEXT_LEN" val="12"/>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1"/>
</p:tagLst>
</file>

<file path=ppt/tags/tag8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a"/>
  <p:tag name="KSO_WM_UNIT_INDEX" val="1_2_1"/>
  <p:tag name="KSO_WM_UNIT_ID" val="custom20185041_9*l_h_a*1_2_1"/>
  <p:tag name="KSO_WM_UNIT_CLEAR" val="1"/>
  <p:tag name="KSO_WM_UNIT_LAYERLEVEL" val="1_1_1"/>
  <p:tag name="KSO_WM_UNIT_VALUE" val="8"/>
  <p:tag name="KSO_WM_UNIT_HIGHLIGHT" val="0"/>
  <p:tag name="KSO_WM_UNIT_COMPATIBLE" val="0"/>
  <p:tag name="KSO_WM_UNIT_PRESET_TEXT_INDEX" val="3"/>
  <p:tag name="KSO_WM_UNIT_PRESET_TEXT_LEN" val="12"/>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1"/>
</p:tagLst>
</file>

<file path=ppt/tags/tag8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UNIT_CLEAR" val="1"/>
  <p:tag name="KSO_WM_TAG_VERSION" val="1.0"/>
  <p:tag name="KSO_WM_UNIT_TYPE" val="l_h_i"/>
  <p:tag name="KSO_WM_UNIT_INDEX" val="1_1_1"/>
  <p:tag name="KSO_WM_UNIT_ID" val="custom20185041_9*l_h_i*1_1_1"/>
  <p:tag name="KSO_WM_UNIT_LAYERLEVEL" val="1_1_1"/>
  <p:tag name="KSO_WM_DIAGRAM_GROUP_CODE" val="l1-1"/>
  <p:tag name="KSO_WM_BEAUTIFY_FLAG" val="#wm#"/>
  <p:tag name="KSO_WM_UNIT_LINE_FORE_SCHEMECOLOR_INDEX" val="10"/>
  <p:tag name="KSO_WM_UNIT_LINE_FILL_TYPE" val="2"/>
  <p:tag name="KSO_WM_UNIT_USESOURCEFORMAT_APPLY" val="1"/>
</p:tagLst>
</file>

<file path=ppt/tags/tag8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UNIT_CLEAR" val="1"/>
  <p:tag name="KSO_WM_TAG_VERSION" val="1.0"/>
  <p:tag name="KSO_WM_UNIT_TYPE" val="l_h_i"/>
  <p:tag name="KSO_WM_UNIT_INDEX" val="1_2_1"/>
  <p:tag name="KSO_WM_UNIT_ID" val="custom20185041_9*l_h_i*1_2_1"/>
  <p:tag name="KSO_WM_UNIT_LAYERLEVEL" val="1_1_1"/>
  <p:tag name="KSO_WM_DIAGRAM_GROUP_CODE" val="l1-1"/>
  <p:tag name="KSO_WM_BEAUTIFY_FLAG" val="#wm#"/>
  <p:tag name="KSO_WM_UNIT_LINE_FORE_SCHEMECOLOR_INDEX" val="10"/>
  <p:tag name="KSO_WM_UNIT_LINE_FILL_TYPE" val="2"/>
  <p:tag name="KSO_WM_UNIT_USESOURCEFORMAT_APPLY" val="1"/>
</p:tagLst>
</file>

<file path=ppt/tags/tag8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i"/>
  <p:tag name="KSO_WM_UNIT_INDEX" val="1_5"/>
  <p:tag name="KSO_WM_UNIT_ID" val="custom20185041_9*l_i*1_5"/>
  <p:tag name="KSO_WM_UNIT_CLEAR" val="1"/>
  <p:tag name="KSO_WM_UNIT_LAYERLEVEL" val="1_1"/>
  <p:tag name="KSO_WM_DIAGRAM_GROUP_CODE" val="l1-1"/>
  <p:tag name="KSO_WM_UNIT_USESOURCEFORMAT_APPLY" val="1"/>
</p:tagLst>
</file>

<file path=ppt/tags/tag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a"/>
  <p:tag name="KSO_WM_UNIT_INDEX" val="1_2_1"/>
  <p:tag name="KSO_WM_UNIT_ID" val="custom20185041_9*l_h_a*1_2_1"/>
  <p:tag name="KSO_WM_UNIT_CLEAR" val="1"/>
  <p:tag name="KSO_WM_UNIT_LAYERLEVEL" val="1_1_1"/>
  <p:tag name="KSO_WM_UNIT_VALUE" val="8"/>
  <p:tag name="KSO_WM_UNIT_HIGHLIGHT" val="0"/>
  <p:tag name="KSO_WM_UNIT_COMPATIBLE" val="0"/>
  <p:tag name="KSO_WM_UNIT_PRESET_TEXT_INDEX" val="3"/>
  <p:tag name="KSO_WM_UNIT_PRESET_TEXT_LEN" val="12"/>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1"/>
</p:tagLst>
</file>

<file path=ppt/tags/tag9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f"/>
  <p:tag name="KSO_WM_UNIT_INDEX" val="1_2_1"/>
  <p:tag name="KSO_WM_UNIT_ID" val="custom20185041_9*l_h_f*1_2_1"/>
  <p:tag name="KSO_WM_UNIT_CLEAR" val="1"/>
  <p:tag name="KSO_WM_UNIT_LAYERLEVEL" val="1_1_1"/>
  <p:tag name="KSO_WM_UNIT_VALUE" val="19"/>
  <p:tag name="KSO_WM_UNIT_HIGHLIGHT" val="0"/>
  <p:tag name="KSO_WM_UNIT_COMPATIBLE" val="0"/>
  <p:tag name="KSO_WM_UNIT_PRESET_TEXT_INDEX" val="4"/>
  <p:tag name="KSO_WM_UNIT_PRESET_TEXT_LEN" val="40"/>
  <p:tag name="KSO_WM_DIAGRAM_GROUP_CODE" val="l1-1"/>
  <p:tag name="KSO_WM_UNIT_TEXT_FILL_FORE_SCHEMECOLOR_INDEX" val="13"/>
  <p:tag name="KSO_WM_UNIT_TEXT_FILL_TYPE" val="1"/>
  <p:tag name="KSO_WM_UNIT_USESOURCEFORMAT_APPLY" val="1"/>
</p:tagLst>
</file>

<file path=ppt/tags/tag9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f"/>
  <p:tag name="KSO_WM_UNIT_INDEX" val="1_1_1"/>
  <p:tag name="KSO_WM_UNIT_ID" val="custom20185041_9*l_h_f*1_1_1"/>
  <p:tag name="KSO_WM_UNIT_CLEAR" val="1"/>
  <p:tag name="KSO_WM_UNIT_LAYERLEVEL" val="1_1_1"/>
  <p:tag name="KSO_WM_UNIT_VALUE" val="19"/>
  <p:tag name="KSO_WM_UNIT_HIGHLIGHT" val="0"/>
  <p:tag name="KSO_WM_UNIT_COMPATIBLE" val="0"/>
  <p:tag name="KSO_WM_UNIT_PRESET_TEXT_INDEX" val="4"/>
  <p:tag name="KSO_WM_UNIT_PRESET_TEXT_LEN" val="40"/>
  <p:tag name="KSO_WM_DIAGRAM_GROUP_CODE" val="l1-1"/>
  <p:tag name="KSO_WM_UNIT_TEXT_FILL_FORE_SCHEMECOLOR_INDEX" val="13"/>
  <p:tag name="KSO_WM_UNIT_TEXT_FILL_TYPE" val="1"/>
  <p:tag name="KSO_WM_UNIT_USESOURCEFORMAT_APPLY" val="1"/>
</p:tagLst>
</file>

<file path=ppt/tags/tag9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a"/>
  <p:tag name="KSO_WM_UNIT_INDEX" val="1"/>
  <p:tag name="KSO_WM_UNIT_ID" val="custom20185041_9*a*1"/>
  <p:tag name="KSO_WM_UNIT_CLEAR" val="1"/>
  <p:tag name="KSO_WM_UNIT_LAYERLEVEL" val="1"/>
  <p:tag name="KSO_WM_UNIT_VALUE" val="18"/>
  <p:tag name="KSO_WM_UNIT_ISCONTENTSTITLE" val="0"/>
  <p:tag name="KSO_WM_UNIT_HIGHLIGHT" val="0"/>
  <p:tag name="KSO_WM_UNIT_COMPATIBLE" val="1"/>
  <p:tag name="KSO_WM_UNIT_PRESET_TEXT_INDEX" val="3"/>
  <p:tag name="KSO_WM_UNIT_PRESET_TEXT_LEN" val="18"/>
</p:tagLst>
</file>

<file path=ppt/tags/tag93.xml><?xml version="1.0" encoding="utf-8"?>
<p:tagLst xmlns:a="http://schemas.openxmlformats.org/drawingml/2006/main" xmlns:r="http://schemas.openxmlformats.org/officeDocument/2006/relationships" xmlns:p="http://schemas.openxmlformats.org/presentationml/2006/main">
  <p:tag name="KSO_WM_SLIDE_ID" val="custom20185041_6"/>
  <p:tag name="KSO_WM_SLIDE_INDEX" val="6"/>
  <p:tag name="KSO_WM_SLIDE_ITEM_CNT" val="1"/>
  <p:tag name="KSO_WM_SLIDE_LAYOUT" val="a_l"/>
  <p:tag name="KSO_WM_SLIDE_LAYOUT_CNT" val="1_1"/>
  <p:tag name="KSO_WM_SLIDE_TYPE" val="contents"/>
  <p:tag name="KSO_WM_BEAUTIFY_FLAG" val="#wm#"/>
  <p:tag name="KSO_WM_SLIDE_POSITION" val="64*133"/>
  <p:tag name="KSO_WM_SLIDE_SIZE" val="568*283"/>
  <p:tag name="KSO_WM_TEMPLATE_CATEGORY" val="custom"/>
  <p:tag name="KSO_WM_TEMPLATE_INDEX" val="20185041"/>
  <p:tag name="KSO_WM_DIAGRAM_GROUP_CODE" val="l1-1"/>
  <p:tag name="KSO_WM_TAG_VERSION" val="1.0"/>
</p:tagLst>
</file>

<file path=ppt/tags/tag9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a"/>
  <p:tag name="KSO_WM_UNIT_INDEX" val="1_1_1"/>
  <p:tag name="KSO_WM_UNIT_ID" val="custom20185041_6*l_h_a*1_1_1"/>
  <p:tag name="KSO_WM_UNIT_CLEAR" val="1"/>
  <p:tag name="KSO_WM_UNIT_LAYERLEVEL" val="1_1_1"/>
  <p:tag name="KSO_WM_UNIT_VALUE" val="8"/>
  <p:tag name="KSO_WM_UNIT_HIGHLIGHT" val="0"/>
  <p:tag name="KSO_WM_UNIT_COMPATIBLE" val="0"/>
  <p:tag name="KSO_WM_UNIT_PRESET_TEXT_INDEX" val="3"/>
  <p:tag name="KSO_WM_UNIT_PRESET_TEXT_LEN" val="12"/>
  <p:tag name="KSO_WM_DIAGRAM_GROUP_CODE" val="l1-1"/>
</p:tagLst>
</file>

<file path=ppt/tags/tag9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UNIT_CLEAR" val="1"/>
  <p:tag name="KSO_WM_TAG_VERSION" val="1.0"/>
  <p:tag name="KSO_WM_UNIT_TYPE" val="l_h_i"/>
  <p:tag name="KSO_WM_UNIT_INDEX" val="1_1_1"/>
  <p:tag name="KSO_WM_UNIT_ID" val="custom20185041_6*l_h_i*1_1_1"/>
  <p:tag name="KSO_WM_UNIT_LAYERLEVEL" val="1_1_1"/>
  <p:tag name="KSO_WM_DIAGRAM_GROUP_CODE" val="l1-1"/>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i"/>
  <p:tag name="KSO_WM_UNIT_INDEX" val="1_2"/>
  <p:tag name="KSO_WM_UNIT_ID" val="custom20185041_6*l_i*1_2"/>
  <p:tag name="KSO_WM_UNIT_CLEAR" val="1"/>
  <p:tag name="KSO_WM_UNIT_LAYERLEVEL" val="1_1"/>
  <p:tag name="KSO_WM_DIAGRAM_GROUP_CODE" val="l1-1"/>
</p:tagLst>
</file>

<file path=ppt/tags/tag9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f"/>
  <p:tag name="KSO_WM_UNIT_INDEX" val="1_1_1"/>
  <p:tag name="KSO_WM_UNIT_ID" val="custom20185041_6*l_h_f*1_1_1"/>
  <p:tag name="KSO_WM_UNIT_CLEAR" val="1"/>
  <p:tag name="KSO_WM_UNIT_LAYERLEVEL" val="1_1_1"/>
  <p:tag name="KSO_WM_UNIT_VALUE" val="19"/>
  <p:tag name="KSO_WM_UNIT_HIGHLIGHT" val="0"/>
  <p:tag name="KSO_WM_UNIT_COMPATIBLE" val="0"/>
  <p:tag name="KSO_WM_UNIT_PRESET_TEXT_INDEX" val="4"/>
  <p:tag name="KSO_WM_UNIT_PRESET_TEXT_LEN" val="40"/>
  <p:tag name="KSO_WM_DIAGRAM_GROUP_CODE" val="l1-1"/>
</p:tagLst>
</file>

<file path=ppt/tags/tag98.xml><?xml version="1.0" encoding="utf-8"?>
<p:tagLst xmlns:a="http://schemas.openxmlformats.org/drawingml/2006/main" xmlns:r="http://schemas.openxmlformats.org/officeDocument/2006/relationships" xmlns:p="http://schemas.openxmlformats.org/presentationml/2006/main">
  <p:tag name="KSO_WM_SLIDE_ID" val="custom20185041_6"/>
  <p:tag name="KSO_WM_SLIDE_INDEX" val="6"/>
  <p:tag name="KSO_WM_SLIDE_ITEM_CNT" val="1"/>
  <p:tag name="KSO_WM_SLIDE_LAYOUT" val="a_l"/>
  <p:tag name="KSO_WM_SLIDE_LAYOUT_CNT" val="1_1"/>
  <p:tag name="KSO_WM_SLIDE_TYPE" val="contents"/>
  <p:tag name="KSO_WM_BEAUTIFY_FLAG" val="#wm#"/>
  <p:tag name="KSO_WM_SLIDE_POSITION" val="64*133"/>
  <p:tag name="KSO_WM_SLIDE_SIZE" val="568*283"/>
  <p:tag name="KSO_WM_TEMPLATE_CATEGORY" val="custom"/>
  <p:tag name="KSO_WM_TEMPLATE_INDEX" val="20185041"/>
  <p:tag name="KSO_WM_DIAGRAM_GROUP_CODE" val="l1-1"/>
  <p:tag name="KSO_WM_TAG_VERSION" val="1.0"/>
</p:tagLst>
</file>

<file path=ppt/tags/tag9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41"/>
  <p:tag name="KSO_WM_TAG_VERSION" val="1.0"/>
  <p:tag name="KSO_WM_BEAUTIFY_FLAG" val="#wm#"/>
  <p:tag name="KSO_WM_UNIT_TYPE" val="l_h_a"/>
  <p:tag name="KSO_WM_UNIT_INDEX" val="1_1_1"/>
  <p:tag name="KSO_WM_UNIT_ID" val="custom20185041_6*l_h_a*1_1_1"/>
  <p:tag name="KSO_WM_UNIT_CLEAR" val="1"/>
  <p:tag name="KSO_WM_UNIT_LAYERLEVEL" val="1_1_1"/>
  <p:tag name="KSO_WM_UNIT_VALUE" val="8"/>
  <p:tag name="KSO_WM_UNIT_HIGHLIGHT" val="0"/>
  <p:tag name="KSO_WM_UNIT_COMPATIBLE" val="0"/>
  <p:tag name="KSO_WM_UNIT_PRESET_TEXT_INDEX" val="3"/>
  <p:tag name="KSO_WM_UNIT_PRESET_TEXT_LEN" val="12"/>
  <p:tag name="KSO_WM_DIAGRAM_GROUP_CODE" val="l1-1"/>
</p:tagLst>
</file>

<file path=ppt/theme/theme1.xml><?xml version="1.0" encoding="utf-8"?>
<a:theme xmlns:a="http://schemas.openxmlformats.org/drawingml/2006/main" name="2_Office 主题​​">
  <a:themeElements>
    <a:clrScheme name="自定义 388">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FFFFFF"/>
      </a:accent5>
      <a:accent6>
        <a:srgbClr val="196090"/>
      </a:accent6>
      <a:hlink>
        <a:srgbClr val="0068B2"/>
      </a:hlink>
      <a:folHlink>
        <a:srgbClr val="BFBFBF"/>
      </a:folHlink>
    </a:clrScheme>
    <a:fontScheme name="asdxy1j4">
      <a:majorFont>
        <a:latin typeface="Arial"/>
        <a:ea typeface="SimHei"/>
        <a:cs typeface=""/>
      </a:majorFont>
      <a:minorFont>
        <a:latin typeface="Arial"/>
        <a:ea typeface="Sim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3937</Words>
  <Application>Microsoft Office PowerPoint</Application>
  <PresentationFormat>宽屏</PresentationFormat>
  <Paragraphs>478</Paragraphs>
  <Slides>76</Slides>
  <Notes>62</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76</vt:i4>
      </vt:variant>
    </vt:vector>
  </HeadingPairs>
  <TitlesOfParts>
    <vt:vector size="87" baseType="lpstr">
      <vt:lpstr>FZSSK--GBK1-0</vt:lpstr>
      <vt:lpstr>NEU</vt:lpstr>
      <vt:lpstr>TimesNewRomanPS</vt:lpstr>
      <vt:lpstr>SimHei</vt:lpstr>
      <vt:lpstr>宋体</vt:lpstr>
      <vt:lpstr>微软雅黑</vt:lpstr>
      <vt:lpstr>Arial</vt:lpstr>
      <vt:lpstr>Calibri</vt:lpstr>
      <vt:lpstr>Cambria Math</vt:lpstr>
      <vt:lpstr>Wingdings</vt:lpstr>
      <vt:lpstr>2_Office 主题​​</vt:lpstr>
      <vt:lpstr>热点话题    B组</vt:lpstr>
      <vt:lpstr>PowerPoint 演示文稿</vt:lpstr>
      <vt:lpstr>PART 01</vt:lpstr>
      <vt:lpstr>PowerPoint 演示文稿</vt:lpstr>
      <vt:lpstr>PowerPoint 演示文稿</vt:lpstr>
      <vt:lpstr>PowerPoint 演示文稿</vt:lpstr>
      <vt:lpstr>PowerPoint 演示文稿</vt:lpstr>
      <vt:lpstr>PowerPoint 演示文稿</vt:lpstr>
      <vt:lpstr>话题检测与追踪（TDT）</vt:lpstr>
      <vt:lpstr>文本预处理-中文分词</vt:lpstr>
      <vt:lpstr>PowerPoint 演示文稿</vt:lpstr>
      <vt:lpstr>特征词提取-TF-IDF</vt:lpstr>
      <vt:lpstr>新闻报道相似度计算</vt:lpstr>
      <vt:lpstr>新闻报道相似度-夹角余弦相似度</vt:lpstr>
      <vt:lpstr>新闻报道相似度-JS(Jensen-Shannon)距离</vt:lpstr>
      <vt:lpstr>类簇相似度</vt:lpstr>
      <vt:lpstr>文本挖掘技术</vt:lpstr>
      <vt:lpstr>文本聚类</vt:lpstr>
      <vt:lpstr>文本聚类-划分聚类算法</vt:lpstr>
      <vt:lpstr>文本聚类-层次聚类算法</vt:lpstr>
      <vt:lpstr>PART 2</vt:lpstr>
      <vt:lpstr>PowerPoint 演示文稿</vt:lpstr>
      <vt:lpstr>传统向量空间模型</vt:lpstr>
      <vt:lpstr>主题模型</vt:lpstr>
      <vt:lpstr>主题模型</vt:lpstr>
      <vt:lpstr>PowerPoint 演示文稿</vt:lpstr>
      <vt:lpstr>PLSA(概率潜在语义分析）</vt:lpstr>
      <vt:lpstr>example</vt:lpstr>
      <vt:lpstr>PowerPoint 演示文稿</vt:lpstr>
      <vt:lpstr>参数估计方法——EM(最大期望）</vt:lpstr>
      <vt:lpstr>PowerPoint 演示文稿</vt:lpstr>
      <vt:lpstr>LDA（隐含狄利克雷分布）</vt:lpstr>
      <vt:lpstr>PowerPoint 演示文稿</vt:lpstr>
      <vt:lpstr>PowerPoint 演示文稿</vt:lpstr>
      <vt:lpstr> </vt:lpstr>
      <vt:lpstr>PART 03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PART 04</vt:lpstr>
      <vt:lpstr>PowerPoint 演示文稿</vt:lpstr>
      <vt:lpstr>PowerPoint 演示文稿</vt:lpstr>
      <vt:lpstr>PowerPoint 演示文稿</vt:lpstr>
      <vt:lpstr>PowerPoint 演示文稿</vt:lpstr>
      <vt:lpstr>热点？</vt:lpstr>
      <vt:lpstr>PowerPoint 演示文稿</vt:lpstr>
      <vt:lpstr>热点话题的演化过程？</vt:lpstr>
      <vt:lpstr>PowerPoint 演示文稿</vt:lpstr>
      <vt:lpstr>PowerPoint 演示文稿</vt:lpstr>
      <vt:lpstr>热点话题发现模型</vt:lpstr>
      <vt:lpstr>热点话题发现流程图</vt:lpstr>
      <vt:lpstr>PowerPoint 演示文稿</vt:lpstr>
      <vt:lpstr>PowerPoint 演示文稿</vt:lpstr>
      <vt:lpstr>PowerPoint 演示文稿</vt:lpstr>
      <vt:lpstr>热点演化偏移过程分析</vt:lpstr>
      <vt:lpstr>具体实例分析</vt:lpstr>
      <vt:lpstr>具体实例分析</vt:lpstr>
      <vt:lpstr>具体实例分析</vt:lpstr>
      <vt:lpstr>具体实例分析</vt:lpstr>
      <vt:lpstr>具体实例分析</vt:lpstr>
      <vt:lpstr>PowerPoint 演示文稿</vt:lpstr>
      <vt:lpstr>PowerPoint 演示文稿</vt:lpstr>
      <vt:lpstr>PowerPoint 演示文稿</vt:lpstr>
      <vt:lpstr>PowerPoint 演示文稿</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kingsoft</dc:creator>
  <cp:lastModifiedBy>王琴瑶</cp:lastModifiedBy>
  <cp:revision>46</cp:revision>
  <dcterms:created xsi:type="dcterms:W3CDTF">2018-02-09T09:38:00Z</dcterms:created>
  <dcterms:modified xsi:type="dcterms:W3CDTF">2018-11-22T05:03:04Z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2052-11.1.0.7932</vt:lpwstr>
  </property>
</Properties>
</file>