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325" r:id="rId3"/>
    <p:sldId id="381" r:id="rId4"/>
    <p:sldId id="307" r:id="rId5"/>
    <p:sldId id="308" r:id="rId6"/>
    <p:sldId id="310" r:id="rId7"/>
    <p:sldId id="312" r:id="rId8"/>
    <p:sldId id="311" r:id="rId9"/>
    <p:sldId id="313" r:id="rId10"/>
    <p:sldId id="314" r:id="rId11"/>
    <p:sldId id="380" r:id="rId12"/>
    <p:sldId id="263" r:id="rId13"/>
    <p:sldId id="268" r:id="rId14"/>
    <p:sldId id="318" r:id="rId15"/>
    <p:sldId id="283" r:id="rId16"/>
    <p:sldId id="309" r:id="rId17"/>
    <p:sldId id="319" r:id="rId18"/>
    <p:sldId id="320" r:id="rId19"/>
    <p:sldId id="290" r:id="rId20"/>
    <p:sldId id="321" r:id="rId21"/>
    <p:sldId id="375" r:id="rId22"/>
    <p:sldId id="376" r:id="rId23"/>
    <p:sldId id="326" r:id="rId24"/>
    <p:sldId id="257" r:id="rId25"/>
    <p:sldId id="258" r:id="rId26"/>
    <p:sldId id="259" r:id="rId27"/>
    <p:sldId id="383" r:id="rId28"/>
    <p:sldId id="327" r:id="rId29"/>
    <p:sldId id="262" r:id="rId30"/>
    <p:sldId id="328" r:id="rId31"/>
    <p:sldId id="264" r:id="rId32"/>
    <p:sldId id="265" r:id="rId33"/>
    <p:sldId id="266" r:id="rId34"/>
    <p:sldId id="267" r:id="rId35"/>
    <p:sldId id="329" r:id="rId36"/>
    <p:sldId id="269" r:id="rId37"/>
    <p:sldId id="270" r:id="rId38"/>
    <p:sldId id="330" r:id="rId39"/>
    <p:sldId id="342" r:id="rId40"/>
    <p:sldId id="355" r:id="rId41"/>
    <p:sldId id="348" r:id="rId42"/>
    <p:sldId id="357" r:id="rId43"/>
    <p:sldId id="356" r:id="rId44"/>
    <p:sldId id="358" r:id="rId45"/>
    <p:sldId id="365" r:id="rId46"/>
    <p:sldId id="366" r:id="rId47"/>
    <p:sldId id="367" r:id="rId48"/>
    <p:sldId id="368" r:id="rId49"/>
    <p:sldId id="374" r:id="rId50"/>
    <p:sldId id="352" r:id="rId51"/>
    <p:sldId id="351" r:id="rId52"/>
    <p:sldId id="350" r:id="rId53"/>
    <p:sldId id="353" r:id="rId54"/>
    <p:sldId id="379" r:id="rId55"/>
    <p:sldId id="301" r:id="rId56"/>
    <p:sldId id="272" r:id="rId57"/>
    <p:sldId id="279" r:id="rId58"/>
    <p:sldId id="280" r:id="rId59"/>
    <p:sldId id="289" r:id="rId60"/>
    <p:sldId id="302" r:id="rId61"/>
    <p:sldId id="282" r:id="rId62"/>
    <p:sldId id="281" r:id="rId63"/>
    <p:sldId id="285" r:id="rId64"/>
    <p:sldId id="286" r:id="rId65"/>
    <p:sldId id="303" r:id="rId66"/>
    <p:sldId id="287" r:id="rId67"/>
    <p:sldId id="288" r:id="rId68"/>
    <p:sldId id="291" r:id="rId69"/>
    <p:sldId id="292" r:id="rId70"/>
    <p:sldId id="382" r:id="rId71"/>
    <p:sldId id="293" r:id="rId72"/>
    <p:sldId id="294" r:id="rId73"/>
    <p:sldId id="304" r:id="rId74"/>
    <p:sldId id="295" r:id="rId75"/>
    <p:sldId id="296" r:id="rId76"/>
    <p:sldId id="305" r:id="rId77"/>
    <p:sldId id="297" r:id="rId78"/>
    <p:sldId id="306" r:id="rId79"/>
    <p:sldId id="261" r:id="rId80"/>
    <p:sldId id="300" r:id="rId81"/>
    <p:sldId id="299" r:id="rId82"/>
    <p:sldId id="298" r:id="rId83"/>
    <p:sldId id="277" r:id="rId8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海波" initials="张" lastIdx="1" clrIdx="0">
    <p:extLst>
      <p:ext uri="{19B8F6BF-5375-455C-9EA6-DF929625EA0E}">
        <p15:presenceInfo xmlns:p15="http://schemas.microsoft.com/office/powerpoint/2012/main" userId="618416544a8aa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4" autoAdjust="0"/>
    <p:restoredTop sz="94660"/>
  </p:normalViewPr>
  <p:slideViewPr>
    <p:cSldViewPr snapToGrid="0">
      <p:cViewPr varScale="1">
        <p:scale>
          <a:sx n="108" d="100"/>
          <a:sy n="108" d="100"/>
        </p:scale>
        <p:origin x="888" y="102"/>
      </p:cViewPr>
      <p:guideLst>
        <p:guide orient="horz" pos="2160"/>
        <p:guide pos="3840"/>
      </p:guideLst>
    </p:cSldViewPr>
  </p:slideViewPr>
  <p:notesTextViewPr>
    <p:cViewPr>
      <p:scale>
        <a:sx n="1" d="1"/>
        <a:sy n="1" d="1"/>
      </p:scale>
      <p:origin x="0" y="0"/>
    </p:cViewPr>
  </p:notesTextViewPr>
  <p:sorterViewPr>
    <p:cViewPr>
      <p:scale>
        <a:sx n="125" d="100"/>
        <a:sy n="125" d="100"/>
      </p:scale>
      <p:origin x="0" y="-9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2T08:39:51.691" idx="1">
    <p:pos x="10" y="10"/>
    <p:text>N一最短路径方法实际上是最短路径方法和全切分的有机结合。该方法的出发点是尽量减少切分出来的词数，这和最短路径分词方法是完全一致的;同时又要尽可能的包含最终结果，这和全切分的思想是共通的。通过这种综合，一方面避免了最短路径分词方法大量舍弃正确结果的可能，另一方面又大大解决了全切分搜索空间过大，运行效率差的弊端。同时我们还可以看到最短路径方法和全切分方法分别是N一最短路径方法在N=1(而且只能选择唯一的路径)和N= }时的退化。</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B5D3E-AB0A-4D4C-BD95-63B3C726E439}" type="datetimeFigureOut">
              <a:rPr lang="zh-CN" altLang="en-US" smtClean="0"/>
              <a:t>2018/10/25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403A9-D5E5-4EA1-868D-23AA19D1B438}" type="slidenum">
              <a:rPr lang="zh-CN" altLang="en-US" smtClean="0"/>
              <a:t>‹#›</a:t>
            </a:fld>
            <a:endParaRPr lang="zh-CN" altLang="en-US"/>
          </a:p>
        </p:txBody>
      </p:sp>
    </p:spTree>
    <p:extLst>
      <p:ext uri="{BB962C8B-B14F-4D97-AF65-F5344CB8AC3E}">
        <p14:creationId xmlns:p14="http://schemas.microsoft.com/office/powerpoint/2010/main" val="3083333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3403A9-D5E5-4EA1-868D-23AA19D1B438}" type="slidenum">
              <a:rPr lang="zh-CN" altLang="en-US" smtClean="0"/>
              <a:t>71</a:t>
            </a:fld>
            <a:endParaRPr lang="zh-CN" altLang="en-US"/>
          </a:p>
        </p:txBody>
      </p:sp>
    </p:spTree>
    <p:extLst>
      <p:ext uri="{BB962C8B-B14F-4D97-AF65-F5344CB8AC3E}">
        <p14:creationId xmlns:p14="http://schemas.microsoft.com/office/powerpoint/2010/main" val="145261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36954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410804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132018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329733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297675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247044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143780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375867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337973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336369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3E1061-DB80-4B37-AB61-68A152C375AE}"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180134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3E1061-DB80-4B37-AB61-68A152C375AE}"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图片占位符 8"/>
          <p:cNvSpPr>
            <a:spLocks noGrp="1"/>
          </p:cNvSpPr>
          <p:nvPr>
            <p:ph type="pic" sz="quarter" idx="13"/>
          </p:nvPr>
        </p:nvSpPr>
        <p:spPr>
          <a:xfrm>
            <a:off x="0" y="0"/>
            <a:ext cx="12192000" cy="6858000"/>
          </a:xfrm>
          <a:custGeom>
            <a:avLst/>
            <a:gdLst>
              <a:gd name="connsiteX0" fmla="*/ 12192000 w 12192000"/>
              <a:gd name="connsiteY0" fmla="*/ 0 h 6858000"/>
              <a:gd name="connsiteX1" fmla="*/ 12192000 w 12192000"/>
              <a:gd name="connsiteY1" fmla="*/ 6858000 h 6858000"/>
              <a:gd name="connsiteX2" fmla="*/ 0 w 12192000"/>
              <a:gd name="connsiteY2" fmla="*/ 6858000 h 6858000"/>
            </a:gdLst>
            <a:ahLst/>
            <a:cxnLst>
              <a:cxn ang="0">
                <a:pos x="connsiteX0" y="connsiteY0"/>
              </a:cxn>
              <a:cxn ang="0">
                <a:pos x="connsiteX1" y="connsiteY1"/>
              </a:cxn>
              <a:cxn ang="0">
                <a:pos x="connsiteX2" y="connsiteY2"/>
              </a:cxn>
            </a:cxnLst>
            <a:rect l="l" t="t" r="r" b="b"/>
            <a:pathLst>
              <a:path w="12192000" h="6858000">
                <a:moveTo>
                  <a:pt x="12192000" y="0"/>
                </a:moveTo>
                <a:lnTo>
                  <a:pt x="12192000"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4007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1A35CC-FD02-4A75-99C3-005B8D926E98}" type="datetimeFigureOut">
              <a:rPr lang="zh-CN" altLang="en-US" smtClean="0"/>
              <a:t>2018/10/25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3E1061-DB80-4B37-AB61-68A152C375AE}"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1173480"/>
            <a:ext cx="12192000" cy="56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3426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A35CC-FD02-4A75-99C3-005B8D926E98}" type="datetimeFigureOut">
              <a:rPr lang="zh-CN" altLang="en-US" smtClean="0"/>
              <a:t>2018/10/25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E1061-DB80-4B37-AB61-68A152C375AE}" type="slidenum">
              <a:rPr lang="zh-CN" altLang="en-US" smtClean="0"/>
              <a:t>‹#›</a:t>
            </a:fld>
            <a:endParaRPr lang="zh-CN" altLang="en-US"/>
          </a:p>
        </p:txBody>
      </p:sp>
    </p:spTree>
    <p:extLst>
      <p:ext uri="{BB962C8B-B14F-4D97-AF65-F5344CB8AC3E}">
        <p14:creationId xmlns:p14="http://schemas.microsoft.com/office/powerpoint/2010/main" val="2773444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7498080" cy="830997"/>
          </a:xfrm>
          <a:prstGeom prst="rect">
            <a:avLst/>
          </a:prstGeom>
          <a:noFill/>
        </p:spPr>
        <p:txBody>
          <a:bodyPr wrap="square" rtlCol="0">
            <a:spAutoFit/>
          </a:bodyPr>
          <a:lstStyle/>
          <a:p>
            <a:r>
              <a:rPr lang="zh-CN" altLang="en-US" sz="4800" b="1" dirty="0">
                <a:solidFill>
                  <a:schemeClr val="bg1"/>
                </a:solidFill>
              </a:rPr>
              <a:t>汉语分词</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46760" y="4160520"/>
            <a:ext cx="5852160" cy="1200329"/>
          </a:xfrm>
          <a:prstGeom prst="rect">
            <a:avLst/>
          </a:prstGeom>
          <a:noFill/>
        </p:spPr>
        <p:txBody>
          <a:bodyPr wrap="square" rtlCol="0">
            <a:spAutoFit/>
          </a:bodyPr>
          <a:lstStyle/>
          <a:p>
            <a:r>
              <a:rPr lang="zh-CN" altLang="en-US" sz="2400" dirty="0">
                <a:solidFill>
                  <a:schemeClr val="bg1"/>
                </a:solidFill>
              </a:rPr>
              <a:t>汇报人：张海波 王柯云 马冰 王琴瑶</a:t>
            </a:r>
            <a:endParaRPr lang="en-US" altLang="zh-CN" sz="2400" dirty="0">
              <a:solidFill>
                <a:schemeClr val="bg1"/>
              </a:solidFill>
            </a:endParaRPr>
          </a:p>
          <a:p>
            <a:endParaRPr lang="en-US" altLang="zh-CN" sz="24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685258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6340197" cy="707886"/>
          </a:xfrm>
          <a:prstGeom prst="rect">
            <a:avLst/>
          </a:prstGeom>
          <a:noFill/>
        </p:spPr>
        <p:txBody>
          <a:bodyPr wrap="none" rtlCol="0">
            <a:spAutoFit/>
          </a:bodyPr>
          <a:lstStyle/>
          <a:p>
            <a:r>
              <a:rPr lang="zh-CN" altLang="en-US" sz="4000" b="1" dirty="0">
                <a:solidFill>
                  <a:schemeClr val="bg1"/>
                </a:solidFill>
              </a:rPr>
              <a:t>汉语分词：分词的重点解决</a:t>
            </a:r>
          </a:p>
        </p:txBody>
      </p:sp>
      <p:sp>
        <p:nvSpPr>
          <p:cNvPr id="19" name="文本框 18">
            <a:extLst>
              <a:ext uri="{FF2B5EF4-FFF2-40B4-BE49-F238E27FC236}">
                <a16:creationId xmlns:a16="http://schemas.microsoft.com/office/drawing/2014/main" id="{DDA5123B-5367-48C0-AF52-C7BD778014FD}"/>
              </a:ext>
            </a:extLst>
          </p:cNvPr>
          <p:cNvSpPr txBox="1"/>
          <p:nvPr/>
        </p:nvSpPr>
        <p:spPr>
          <a:xfrm>
            <a:off x="6659880" y="2188890"/>
            <a:ext cx="5278981" cy="3508653"/>
          </a:xfrm>
          <a:prstGeom prst="rect">
            <a:avLst/>
          </a:prstGeom>
          <a:noFill/>
        </p:spPr>
        <p:txBody>
          <a:bodyPr wrap="square" rtlCol="0">
            <a:spAutoFit/>
          </a:bodyPr>
          <a:lstStyle/>
          <a:p>
            <a:pPr marL="457200" indent="-457200">
              <a:spcBef>
                <a:spcPts val="1200"/>
              </a:spcBef>
              <a:buFont typeface="Wingdings" panose="05000000000000000000" pitchFamily="2" charset="2"/>
              <a:buChar char="u"/>
            </a:pPr>
            <a:r>
              <a:rPr lang="zh-CN" altLang="zh-CN" sz="2400" dirty="0">
                <a:solidFill>
                  <a:srgbClr val="00B0F0"/>
                </a:solidFill>
              </a:rPr>
              <a:t>未登录词</a:t>
            </a:r>
            <a:r>
              <a:rPr lang="zh-CN" altLang="en-US" sz="2400" dirty="0">
                <a:solidFill>
                  <a:srgbClr val="00B0F0"/>
                </a:solidFill>
              </a:rPr>
              <a:t>（</a:t>
            </a:r>
            <a:r>
              <a:rPr lang="en-US" altLang="zh-CN" sz="2400" dirty="0">
                <a:solidFill>
                  <a:srgbClr val="00B0F0"/>
                </a:solidFill>
              </a:rPr>
              <a:t>OOV</a:t>
            </a:r>
            <a:r>
              <a:rPr lang="zh-CN" altLang="en-US" sz="2400" dirty="0">
                <a:solidFill>
                  <a:srgbClr val="00B0F0"/>
                </a:solidFill>
              </a:rPr>
              <a:t>）</a:t>
            </a:r>
            <a:endParaRPr lang="en-US" altLang="zh-CN" sz="2400" dirty="0">
              <a:solidFill>
                <a:srgbClr val="00B0F0"/>
              </a:solidFill>
            </a:endParaRPr>
          </a:p>
          <a:p>
            <a:pPr>
              <a:spcBef>
                <a:spcPts val="1200"/>
              </a:spcBef>
            </a:pPr>
            <a:r>
              <a:rPr lang="zh-CN" altLang="zh-CN" sz="2000" dirty="0">
                <a:latin typeface="微软雅黑" panose="020B0503020204020204" pitchFamily="34" charset="-122"/>
                <a:ea typeface="微软雅黑" panose="020B0503020204020204" pitchFamily="34" charset="-122"/>
              </a:rPr>
              <a:t>研究表明未登录词对分词精度的影响比分词歧义至少大</a:t>
            </a:r>
            <a:r>
              <a:rPr lang="en-US" altLang="zh-CN" sz="2000" dirty="0">
                <a:latin typeface="微软雅黑" panose="020B0503020204020204" pitchFamily="34" charset="-122"/>
                <a:ea typeface="微软雅黑" panose="020B0503020204020204" pitchFamily="34" charset="-122"/>
              </a:rPr>
              <a:t>5</a:t>
            </a:r>
            <a:r>
              <a:rPr lang="zh-CN" altLang="zh-CN" sz="2000" dirty="0">
                <a:latin typeface="微软雅黑" panose="020B0503020204020204" pitchFamily="34" charset="-122"/>
                <a:ea typeface="微软雅黑" panose="020B0503020204020204" pitchFamily="34" charset="-122"/>
              </a:rPr>
              <a:t>倍以上。</a:t>
            </a:r>
          </a:p>
          <a:p>
            <a:pPr>
              <a:spcBef>
                <a:spcPts val="1200"/>
              </a:spcBef>
            </a:pPr>
            <a:endParaRPr lang="en-US" altLang="zh-CN" sz="2400" dirty="0">
              <a:solidFill>
                <a:srgbClr val="00B0F0"/>
              </a:solidFill>
            </a:endParaRPr>
          </a:p>
          <a:p>
            <a:r>
              <a:rPr lang="zh-CN" altLang="zh-CN" sz="2000" dirty="0">
                <a:latin typeface="微软雅黑" panose="020B0503020204020204" pitchFamily="34" charset="-122"/>
                <a:ea typeface="微软雅黑" panose="020B0503020204020204" pitchFamily="34" charset="-122"/>
              </a:rPr>
              <a:t>基于字序列标注的方法是当前效果最好的分词方法。该类方法可以平衡看待</a:t>
            </a:r>
            <a:r>
              <a:rPr lang="en-US" altLang="zh-CN" sz="2000" dirty="0" err="1">
                <a:latin typeface="微软雅黑" panose="020B0503020204020204" pitchFamily="34" charset="-122"/>
                <a:ea typeface="微软雅黑" panose="020B0503020204020204" pitchFamily="34" charset="-122"/>
              </a:rPr>
              <a:t>oov</a:t>
            </a:r>
            <a:r>
              <a:rPr lang="zh-CN" altLang="zh-CN" sz="2000" dirty="0">
                <a:latin typeface="微软雅黑" panose="020B0503020204020204" pitchFamily="34" charset="-122"/>
                <a:ea typeface="微软雅黑" panose="020B0503020204020204" pitchFamily="34" charset="-122"/>
              </a:rPr>
              <a:t>与分词歧义问题，降低</a:t>
            </a:r>
            <a:r>
              <a:rPr lang="en-US" altLang="zh-CN" sz="2000" dirty="0" err="1">
                <a:latin typeface="微软雅黑" panose="020B0503020204020204" pitchFamily="34" charset="-122"/>
                <a:ea typeface="微软雅黑" panose="020B0503020204020204" pitchFamily="34" charset="-122"/>
              </a:rPr>
              <a:t>oov</a:t>
            </a:r>
            <a:r>
              <a:rPr lang="zh-CN" altLang="zh-CN" sz="2000" dirty="0">
                <a:latin typeface="微软雅黑" panose="020B0503020204020204" pitchFamily="34" charset="-122"/>
                <a:ea typeface="微软雅黑" panose="020B0503020204020204" pitchFamily="34" charset="-122"/>
              </a:rPr>
              <a:t>比率</a:t>
            </a:r>
            <a:r>
              <a:rPr lang="zh-CN" altLang="en-US" sz="2000" dirty="0">
                <a:latin typeface="微软雅黑" panose="020B0503020204020204" pitchFamily="34" charset="-122"/>
                <a:ea typeface="微软雅黑" panose="020B0503020204020204" pitchFamily="34" charset="-122"/>
              </a:rPr>
              <a:t>。（熵模型）</a:t>
            </a:r>
            <a:endParaRPr lang="en-US" altLang="zh-CN" sz="2000" dirty="0">
              <a:latin typeface="微软雅黑" panose="020B0503020204020204" pitchFamily="34" charset="-122"/>
              <a:ea typeface="微软雅黑" panose="020B0503020204020204" pitchFamily="34" charset="-122"/>
            </a:endParaRPr>
          </a:p>
          <a:p>
            <a:pPr>
              <a:spcBef>
                <a:spcPts val="1200"/>
              </a:spcBef>
            </a:pPr>
            <a:endParaRPr lang="en-US" altLang="zh-CN" dirty="0"/>
          </a:p>
          <a:p>
            <a:endParaRPr lang="zh-CN" altLang="en-US" dirty="0"/>
          </a:p>
        </p:txBody>
      </p:sp>
      <p:sp>
        <p:nvSpPr>
          <p:cNvPr id="7" name="文本框 6">
            <a:extLst>
              <a:ext uri="{FF2B5EF4-FFF2-40B4-BE49-F238E27FC236}">
                <a16:creationId xmlns:a16="http://schemas.microsoft.com/office/drawing/2014/main" id="{E1344D65-8D2C-4348-BA1F-1D61CDDE4A36}"/>
              </a:ext>
            </a:extLst>
          </p:cNvPr>
          <p:cNvSpPr txBox="1"/>
          <p:nvPr/>
        </p:nvSpPr>
        <p:spPr>
          <a:xfrm>
            <a:off x="253139" y="1385241"/>
            <a:ext cx="7945464" cy="5115952"/>
          </a:xfrm>
          <a:prstGeom prst="rect">
            <a:avLst/>
          </a:prstGeom>
          <a:noFill/>
        </p:spPr>
        <p:txBody>
          <a:bodyPr wrap="square" rtlCol="0">
            <a:spAutoFit/>
          </a:bodyPr>
          <a:lstStyle/>
          <a:p>
            <a:pPr marL="457200" indent="-457200">
              <a:lnSpc>
                <a:spcPct val="150000"/>
              </a:lnSpc>
              <a:spcBef>
                <a:spcPts val="1200"/>
              </a:spcBef>
              <a:buFont typeface="Wingdings" panose="05000000000000000000" pitchFamily="2" charset="2"/>
              <a:buChar char="u"/>
            </a:pPr>
            <a:r>
              <a:rPr lang="zh-CN" altLang="zh-CN" sz="2400" dirty="0">
                <a:solidFill>
                  <a:srgbClr val="00B0F0"/>
                </a:solidFill>
              </a:rPr>
              <a:t>分词歧义</a:t>
            </a:r>
            <a:endParaRPr lang="en-US" altLang="zh-CN" sz="2400" dirty="0">
              <a:solidFill>
                <a:srgbClr val="00B0F0"/>
              </a:solidFill>
            </a:endParaRPr>
          </a:p>
          <a:p>
            <a:pPr marL="285750" indent="-285750">
              <a:lnSpc>
                <a:spcPct val="125000"/>
              </a:lnSpc>
              <a:buFont typeface="Wingdings" panose="05000000000000000000" pitchFamily="2" charset="2"/>
              <a:buChar char="Ø"/>
            </a:pPr>
            <a:r>
              <a:rPr lang="zh-CN" altLang="zh-CN" dirty="0">
                <a:solidFill>
                  <a:srgbClr val="FF0000"/>
                </a:solidFill>
              </a:rPr>
              <a:t>歧义发现</a:t>
            </a:r>
            <a:endParaRPr lang="en-US" altLang="zh-CN" dirty="0">
              <a:solidFill>
                <a:srgbClr val="FF0000"/>
              </a:solidFill>
            </a:endParaRPr>
          </a:p>
          <a:p>
            <a:pPr>
              <a:lnSpc>
                <a:spcPct val="125000"/>
              </a:lnSpc>
            </a:pPr>
            <a:r>
              <a:rPr lang="en-US" altLang="zh-CN" dirty="0"/>
              <a:t>     </a:t>
            </a:r>
            <a:r>
              <a:rPr lang="zh-CN" altLang="zh-CN" dirty="0"/>
              <a:t>双向最大匹配法</a:t>
            </a:r>
            <a:endParaRPr lang="en-US" altLang="zh-CN" dirty="0"/>
          </a:p>
          <a:p>
            <a:pPr>
              <a:lnSpc>
                <a:spcPct val="125000"/>
              </a:lnSpc>
            </a:pPr>
            <a:r>
              <a:rPr lang="en-US" altLang="zh-CN" dirty="0"/>
              <a:t>     </a:t>
            </a:r>
            <a:r>
              <a:rPr lang="zh-CN" altLang="zh-CN" dirty="0"/>
              <a:t>全切分发现算法</a:t>
            </a:r>
          </a:p>
          <a:p>
            <a:pPr marL="285750" indent="-285750">
              <a:lnSpc>
                <a:spcPct val="125000"/>
              </a:lnSpc>
              <a:buFont typeface="Wingdings" panose="05000000000000000000" pitchFamily="2" charset="2"/>
              <a:buChar char="Ø"/>
            </a:pPr>
            <a:r>
              <a:rPr lang="zh-CN" altLang="zh-CN" dirty="0">
                <a:solidFill>
                  <a:srgbClr val="FF0000"/>
                </a:solidFill>
              </a:rPr>
              <a:t>歧义消解</a:t>
            </a:r>
            <a:endParaRPr lang="en-US" altLang="zh-CN" dirty="0">
              <a:solidFill>
                <a:srgbClr val="FF0000"/>
              </a:solidFill>
            </a:endParaRPr>
          </a:p>
          <a:p>
            <a:pPr>
              <a:lnSpc>
                <a:spcPct val="125000"/>
              </a:lnSpc>
            </a:pPr>
            <a:r>
              <a:rPr lang="en-US" altLang="zh-CN" dirty="0">
                <a:solidFill>
                  <a:srgbClr val="00B050"/>
                </a:solidFill>
              </a:rPr>
              <a:t>    </a:t>
            </a:r>
            <a:r>
              <a:rPr lang="zh-CN" altLang="zh-CN" dirty="0">
                <a:solidFill>
                  <a:srgbClr val="00B050"/>
                </a:solidFill>
              </a:rPr>
              <a:t>基于语言知识的规则方法</a:t>
            </a:r>
            <a:endParaRPr lang="en-US" altLang="zh-CN" dirty="0">
              <a:solidFill>
                <a:srgbClr val="00B050"/>
              </a:solidFill>
            </a:endParaRPr>
          </a:p>
          <a:p>
            <a:pPr>
              <a:lnSpc>
                <a:spcPct val="125000"/>
              </a:lnSpc>
            </a:pPr>
            <a:r>
              <a:rPr lang="zh-CN" altLang="en-US" dirty="0"/>
              <a:t>  （</a:t>
            </a:r>
            <a:r>
              <a:rPr lang="zh-CN" altLang="zh-CN" dirty="0"/>
              <a:t>词法、句法甚至语义知识作为规则</a:t>
            </a:r>
            <a:r>
              <a:rPr lang="zh-CN" altLang="en-US" dirty="0"/>
              <a:t>）</a:t>
            </a:r>
            <a:endParaRPr lang="en-US" altLang="zh-CN" dirty="0"/>
          </a:p>
          <a:p>
            <a:pPr>
              <a:lnSpc>
                <a:spcPct val="125000"/>
              </a:lnSpc>
            </a:pPr>
            <a:r>
              <a:rPr lang="en-US" altLang="zh-CN" dirty="0"/>
              <a:t>    </a:t>
            </a:r>
            <a:r>
              <a:rPr lang="zh-CN" altLang="zh-CN" dirty="0">
                <a:solidFill>
                  <a:srgbClr val="00B050"/>
                </a:solidFill>
              </a:rPr>
              <a:t>基于统计的方法</a:t>
            </a:r>
            <a:endParaRPr lang="en-US" altLang="zh-CN" dirty="0">
              <a:solidFill>
                <a:srgbClr val="00B050"/>
              </a:solidFill>
            </a:endParaRPr>
          </a:p>
          <a:p>
            <a:pPr>
              <a:lnSpc>
                <a:spcPct val="125000"/>
              </a:lnSpc>
            </a:pPr>
            <a:r>
              <a:rPr lang="zh-CN" altLang="en-US" dirty="0"/>
              <a:t>  （</a:t>
            </a:r>
            <a:r>
              <a:rPr lang="zh-CN" altLang="zh-CN" dirty="0"/>
              <a:t>基于</a:t>
            </a:r>
            <a:r>
              <a:rPr lang="en-US" altLang="zh-CN" dirty="0"/>
              <a:t>MM, HMM</a:t>
            </a:r>
            <a:r>
              <a:rPr lang="zh-CN" altLang="zh-CN" dirty="0"/>
              <a:t>和</a:t>
            </a:r>
            <a:r>
              <a:rPr lang="en-US" altLang="zh-CN" dirty="0"/>
              <a:t>n-gram</a:t>
            </a:r>
            <a:r>
              <a:rPr lang="zh-CN" altLang="zh-CN" dirty="0"/>
              <a:t>的分词词性标注</a:t>
            </a:r>
            <a:r>
              <a:rPr lang="zh-CN" altLang="en-US" dirty="0"/>
              <a:t>）</a:t>
            </a:r>
            <a:endParaRPr lang="en-US" altLang="zh-CN" dirty="0"/>
          </a:p>
          <a:p>
            <a:pPr>
              <a:lnSpc>
                <a:spcPct val="125000"/>
              </a:lnSpc>
            </a:pPr>
            <a:r>
              <a:rPr lang="en-US" altLang="zh-CN" dirty="0"/>
              <a:t>    </a:t>
            </a:r>
            <a:r>
              <a:rPr lang="zh-CN" altLang="zh-CN" dirty="0">
                <a:solidFill>
                  <a:srgbClr val="00B050"/>
                </a:solidFill>
              </a:rPr>
              <a:t>基于实例的方法</a:t>
            </a:r>
            <a:endParaRPr lang="en-US" altLang="zh-CN" dirty="0">
              <a:solidFill>
                <a:srgbClr val="00B050"/>
              </a:solidFill>
            </a:endParaRPr>
          </a:p>
          <a:p>
            <a:pPr>
              <a:lnSpc>
                <a:spcPct val="125000"/>
              </a:lnSpc>
            </a:pPr>
            <a:r>
              <a:rPr lang="zh-CN" altLang="en-US" dirty="0"/>
              <a:t>  （</a:t>
            </a:r>
            <a:r>
              <a:rPr lang="zh-CN" altLang="zh-CN" dirty="0"/>
              <a:t>将为歧义字段的正确切分方式预先纪录在一张表中，通过直接查表对</a:t>
            </a:r>
          </a:p>
          <a:p>
            <a:pPr>
              <a:lnSpc>
                <a:spcPct val="125000"/>
              </a:lnSpc>
            </a:pPr>
            <a:r>
              <a:rPr lang="en-US" altLang="zh-CN" dirty="0"/>
              <a:t>    </a:t>
            </a:r>
            <a:r>
              <a:rPr lang="zh-CN" altLang="zh-CN" dirty="0"/>
              <a:t>分词歧义进行消解</a:t>
            </a:r>
            <a:r>
              <a:rPr lang="zh-CN" altLang="en-US" dirty="0"/>
              <a:t>）</a:t>
            </a:r>
            <a:endParaRPr lang="en-US" altLang="zh-CN" dirty="0"/>
          </a:p>
          <a:p>
            <a:pPr>
              <a:lnSpc>
                <a:spcPct val="125000"/>
              </a:lnSpc>
            </a:pPr>
            <a:r>
              <a:rPr lang="en-US" altLang="zh-CN" dirty="0"/>
              <a:t>    </a:t>
            </a:r>
            <a:r>
              <a:rPr lang="zh-CN" altLang="zh-CN" dirty="0">
                <a:solidFill>
                  <a:srgbClr val="00B050"/>
                </a:solidFill>
              </a:rPr>
              <a:t>基于规则</a:t>
            </a:r>
            <a:r>
              <a:rPr lang="en-US" altLang="zh-CN" dirty="0">
                <a:solidFill>
                  <a:srgbClr val="00B050"/>
                </a:solidFill>
              </a:rPr>
              <a:t>+</a:t>
            </a:r>
            <a:r>
              <a:rPr lang="zh-CN" altLang="zh-CN" dirty="0">
                <a:solidFill>
                  <a:srgbClr val="00B050"/>
                </a:solidFill>
              </a:rPr>
              <a:t>实例的方法</a:t>
            </a:r>
            <a:endParaRPr lang="en-US" altLang="zh-CN" dirty="0">
              <a:solidFill>
                <a:srgbClr val="00B050"/>
              </a:solidFill>
            </a:endParaRPr>
          </a:p>
          <a:p>
            <a:pPr>
              <a:lnSpc>
                <a:spcPct val="125000"/>
              </a:lnSpc>
            </a:pPr>
            <a:r>
              <a:rPr lang="zh-CN" altLang="en-US" dirty="0"/>
              <a:t>  （</a:t>
            </a:r>
            <a:r>
              <a:rPr lang="zh-CN" altLang="zh-CN" dirty="0"/>
              <a:t>正向最大匹配</a:t>
            </a:r>
            <a:r>
              <a:rPr lang="en-US" altLang="zh-CN" dirty="0"/>
              <a:t>+</a:t>
            </a:r>
            <a:r>
              <a:rPr lang="zh-CN" altLang="zh-CN" dirty="0"/>
              <a:t>回退一字</a:t>
            </a:r>
            <a:r>
              <a:rPr lang="zh-CN" altLang="en-US" dirty="0"/>
              <a:t>，</a:t>
            </a:r>
            <a:r>
              <a:rPr lang="zh-CN" altLang="zh-CN" dirty="0"/>
              <a:t>回退后的处理以实例和规则为标准</a:t>
            </a:r>
            <a:r>
              <a:rPr lang="zh-CN" altLang="en-US" dirty="0"/>
              <a:t>）</a:t>
            </a:r>
            <a:r>
              <a:rPr lang="en-US" altLang="zh-CN" dirty="0"/>
              <a:t> </a:t>
            </a:r>
            <a:endParaRPr lang="zh-CN" altLang="en-US" dirty="0"/>
          </a:p>
        </p:txBody>
      </p:sp>
    </p:spTree>
    <p:extLst>
      <p:ext uri="{BB962C8B-B14F-4D97-AF65-F5344CB8AC3E}">
        <p14:creationId xmlns:p14="http://schemas.microsoft.com/office/powerpoint/2010/main" val="186555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692400"/>
            <a:ext cx="5455920" cy="830997"/>
          </a:xfrm>
          <a:prstGeom prst="rect">
            <a:avLst/>
          </a:prstGeom>
          <a:noFill/>
        </p:spPr>
        <p:txBody>
          <a:bodyPr wrap="square" rtlCol="0">
            <a:spAutoFit/>
          </a:bodyPr>
          <a:lstStyle/>
          <a:p>
            <a:r>
              <a:rPr lang="zh-CN" altLang="en-US" sz="4800" b="1" dirty="0">
                <a:solidFill>
                  <a:schemeClr val="bg1"/>
                </a:solidFill>
              </a:rPr>
              <a:t>机械匹配算法</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24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r>
              <a:rPr lang="zh-CN" altLang="en-US" sz="4000" b="1" dirty="0">
                <a:solidFill>
                  <a:schemeClr val="bg1"/>
                </a:solidFill>
              </a:rPr>
              <a:t>汉语分词</a:t>
            </a:r>
            <a:r>
              <a:rPr lang="en-US" altLang="zh-CN" sz="4000" b="1" dirty="0">
                <a:solidFill>
                  <a:schemeClr val="bg1"/>
                </a:solidFill>
              </a:rPr>
              <a:t>-</a:t>
            </a:r>
            <a:r>
              <a:rPr lang="zh-CN" altLang="en-US" sz="4000" b="1" dirty="0">
                <a:solidFill>
                  <a:schemeClr val="bg1"/>
                </a:solidFill>
              </a:rPr>
              <a:t>算法</a:t>
            </a:r>
          </a:p>
        </p:txBody>
      </p:sp>
      <p:sp>
        <p:nvSpPr>
          <p:cNvPr id="6" name="Freeform 71"/>
          <p:cNvSpPr>
            <a:spLocks noEditPoints="1"/>
          </p:cNvSpPr>
          <p:nvPr/>
        </p:nvSpPr>
        <p:spPr bwMode="auto">
          <a:xfrm flipH="1">
            <a:off x="3687539" y="3458614"/>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7" name="TextBox 8"/>
          <p:cNvSpPr txBox="1"/>
          <p:nvPr/>
        </p:nvSpPr>
        <p:spPr>
          <a:xfrm flipH="1">
            <a:off x="4610100" y="3536945"/>
            <a:ext cx="4130944" cy="584775"/>
          </a:xfrm>
          <a:prstGeom prst="rect">
            <a:avLst/>
          </a:prstGeom>
          <a:noFill/>
        </p:spPr>
        <p:txBody>
          <a:bodyPr wrap="square" rtlCol="0">
            <a:spAutoFit/>
          </a:bodyPr>
          <a:lstStyle/>
          <a:p>
            <a:r>
              <a:rPr lang="zh-CN" altLang="en-US" sz="3200" b="1" dirty="0">
                <a:solidFill>
                  <a:schemeClr val="accent2"/>
                </a:solidFill>
              </a:rPr>
              <a:t>基于统计的分词方法</a:t>
            </a:r>
            <a:endParaRPr lang="en-US" altLang="zh-CN" sz="2000" dirty="0"/>
          </a:p>
        </p:txBody>
      </p:sp>
      <p:sp>
        <p:nvSpPr>
          <p:cNvPr id="10" name="Freeform 71"/>
          <p:cNvSpPr>
            <a:spLocks noEditPoints="1"/>
          </p:cNvSpPr>
          <p:nvPr/>
        </p:nvSpPr>
        <p:spPr bwMode="auto">
          <a:xfrm flipH="1">
            <a:off x="3687538" y="4957886"/>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1" name="TextBox 14"/>
          <p:cNvSpPr txBox="1"/>
          <p:nvPr/>
        </p:nvSpPr>
        <p:spPr>
          <a:xfrm flipH="1">
            <a:off x="4610100" y="5036217"/>
            <a:ext cx="4130944" cy="584775"/>
          </a:xfrm>
          <a:prstGeom prst="rect">
            <a:avLst/>
          </a:prstGeom>
          <a:noFill/>
        </p:spPr>
        <p:txBody>
          <a:bodyPr wrap="square" rtlCol="0">
            <a:spAutoFit/>
          </a:bodyPr>
          <a:lstStyle/>
          <a:p>
            <a:r>
              <a:rPr lang="zh-CN" altLang="en-US" sz="3200" b="1" dirty="0">
                <a:solidFill>
                  <a:schemeClr val="accent4"/>
                </a:solidFill>
              </a:rPr>
              <a:t>基于理解的分词方法</a:t>
            </a:r>
            <a:endParaRPr lang="en-US" sz="3200" b="1" dirty="0">
              <a:solidFill>
                <a:schemeClr val="accent4"/>
              </a:solidFill>
            </a:endParaRPr>
          </a:p>
        </p:txBody>
      </p:sp>
      <p:sp>
        <p:nvSpPr>
          <p:cNvPr id="16" name="TextBox 16">
            <a:extLst>
              <a:ext uri="{FF2B5EF4-FFF2-40B4-BE49-F238E27FC236}">
                <a16:creationId xmlns:a16="http://schemas.microsoft.com/office/drawing/2014/main" id="{1F2BC859-0C16-48A8-9FB4-27CDE2A4FAC1}"/>
              </a:ext>
            </a:extLst>
          </p:cNvPr>
          <p:cNvSpPr txBox="1"/>
          <p:nvPr/>
        </p:nvSpPr>
        <p:spPr>
          <a:xfrm>
            <a:off x="4620934" y="2018923"/>
            <a:ext cx="4259595" cy="584775"/>
          </a:xfrm>
          <a:prstGeom prst="rect">
            <a:avLst/>
          </a:prstGeom>
          <a:noFill/>
        </p:spPr>
        <p:txBody>
          <a:bodyPr wrap="square" rtlCol="0">
            <a:spAutoFit/>
          </a:bodyPr>
          <a:lstStyle/>
          <a:p>
            <a:r>
              <a:rPr lang="zh-CN" altLang="en-US" sz="3200" b="1" dirty="0">
                <a:solidFill>
                  <a:schemeClr val="accent6"/>
                </a:solidFill>
              </a:rPr>
              <a:t>基于机械的分词方法</a:t>
            </a:r>
            <a:endParaRPr lang="en-US" altLang="zh-CN" sz="3200" b="1" dirty="0">
              <a:solidFill>
                <a:schemeClr val="accent6"/>
              </a:solidFill>
            </a:endParaRPr>
          </a:p>
        </p:txBody>
      </p:sp>
      <p:sp>
        <p:nvSpPr>
          <p:cNvPr id="9" name="Freeform 71">
            <a:extLst>
              <a:ext uri="{FF2B5EF4-FFF2-40B4-BE49-F238E27FC236}">
                <a16:creationId xmlns:a16="http://schemas.microsoft.com/office/drawing/2014/main" id="{9AC376E6-9352-4B5E-AEA9-ACAE6D3E7401}"/>
              </a:ext>
            </a:extLst>
          </p:cNvPr>
          <p:cNvSpPr>
            <a:spLocks noEditPoints="1"/>
          </p:cNvSpPr>
          <p:nvPr/>
        </p:nvSpPr>
        <p:spPr bwMode="auto">
          <a:xfrm flipH="1">
            <a:off x="3687538" y="1967538"/>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6"/>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Tree>
    <p:extLst>
      <p:ext uri="{BB962C8B-B14F-4D97-AF65-F5344CB8AC3E}">
        <p14:creationId xmlns:p14="http://schemas.microsoft.com/office/powerpoint/2010/main" val="94788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r>
              <a:rPr lang="zh-CN" altLang="en-US" sz="4000" b="1" dirty="0">
                <a:solidFill>
                  <a:schemeClr val="bg1"/>
                </a:solidFill>
              </a:rPr>
              <a:t>汉语分词</a:t>
            </a:r>
            <a:r>
              <a:rPr lang="en-US" altLang="zh-CN" sz="4000" b="1" dirty="0">
                <a:solidFill>
                  <a:schemeClr val="bg1"/>
                </a:solidFill>
              </a:rPr>
              <a:t>-</a:t>
            </a:r>
            <a:r>
              <a:rPr lang="zh-CN" altLang="en-US" sz="4000" b="1" dirty="0">
                <a:solidFill>
                  <a:schemeClr val="bg1"/>
                </a:solidFill>
              </a:rPr>
              <a:t>算法之机械匹配算法</a:t>
            </a:r>
          </a:p>
        </p:txBody>
      </p:sp>
      <p:sp>
        <p:nvSpPr>
          <p:cNvPr id="3" name="TextBox 3"/>
          <p:cNvSpPr txBox="1"/>
          <p:nvPr/>
        </p:nvSpPr>
        <p:spPr>
          <a:xfrm flipH="1">
            <a:off x="1945826" y="2200512"/>
            <a:ext cx="2819732" cy="492443"/>
          </a:xfrm>
          <a:prstGeom prst="rect">
            <a:avLst/>
          </a:prstGeom>
          <a:noFill/>
        </p:spPr>
        <p:txBody>
          <a:bodyPr wrap="square" lIns="0" tIns="0" rIns="0" bIns="0" rtlCol="0" anchor="t">
            <a:spAutoFit/>
          </a:bodyPr>
          <a:lstStyle/>
          <a:p>
            <a:pPr algn="r">
              <a:spcBef>
                <a:spcPct val="20000"/>
              </a:spcBef>
              <a:defRPr/>
            </a:pPr>
            <a:r>
              <a:rPr lang="zh-CN" altLang="en-US" sz="3200" b="1" dirty="0">
                <a:solidFill>
                  <a:schemeClr val="accent1"/>
                </a:solidFill>
              </a:rPr>
              <a:t>正向最大匹配</a:t>
            </a:r>
            <a:endParaRPr lang="en-US" altLang="zh-CN" sz="3200" b="1" dirty="0">
              <a:solidFill>
                <a:schemeClr val="accent1"/>
              </a:solidFill>
            </a:endParaRPr>
          </a:p>
        </p:txBody>
      </p:sp>
      <p:sp>
        <p:nvSpPr>
          <p:cNvPr id="5" name="TextBox 4"/>
          <p:cNvSpPr txBox="1"/>
          <p:nvPr/>
        </p:nvSpPr>
        <p:spPr>
          <a:xfrm>
            <a:off x="850768" y="1775781"/>
            <a:ext cx="1220206" cy="1323439"/>
          </a:xfrm>
          <a:prstGeom prst="rect">
            <a:avLst/>
          </a:prstGeom>
          <a:noFill/>
        </p:spPr>
        <p:txBody>
          <a:bodyPr wrap="none" rtlCol="0">
            <a:spAutoFit/>
          </a:bodyPr>
          <a:lstStyle/>
          <a:p>
            <a:pPr algn="ctr"/>
            <a:r>
              <a:rPr lang="en-US" sz="8000" b="1" dirty="0">
                <a:solidFill>
                  <a:schemeClr val="accent1"/>
                </a:solidFill>
              </a:rPr>
              <a:t>01</a:t>
            </a:r>
          </a:p>
        </p:txBody>
      </p:sp>
      <p:sp>
        <p:nvSpPr>
          <p:cNvPr id="6" name="TextBox 5"/>
          <p:cNvSpPr txBox="1"/>
          <p:nvPr/>
        </p:nvSpPr>
        <p:spPr>
          <a:xfrm>
            <a:off x="7426445" y="2172800"/>
            <a:ext cx="2819732" cy="492443"/>
          </a:xfrm>
          <a:prstGeom prst="rect">
            <a:avLst/>
          </a:prstGeom>
          <a:noFill/>
        </p:spPr>
        <p:txBody>
          <a:bodyPr wrap="square" lIns="0" tIns="0" rIns="0" bIns="0" rtlCol="0" anchor="t">
            <a:spAutoFit/>
          </a:bodyPr>
          <a:lstStyle/>
          <a:p>
            <a:pPr>
              <a:spcBef>
                <a:spcPct val="20000"/>
              </a:spcBef>
              <a:defRPr/>
            </a:pPr>
            <a:r>
              <a:rPr lang="zh-CN" altLang="en-US" sz="3200" b="1" dirty="0">
                <a:solidFill>
                  <a:schemeClr val="accent2"/>
                </a:solidFill>
              </a:rPr>
              <a:t>逆向最大匹配</a:t>
            </a:r>
            <a:endParaRPr lang="en-US" sz="3200" b="1" dirty="0">
              <a:solidFill>
                <a:schemeClr val="accent2"/>
              </a:solidFill>
            </a:endParaRPr>
          </a:p>
        </p:txBody>
      </p:sp>
      <p:sp>
        <p:nvSpPr>
          <p:cNvPr id="7" name="TextBox 6"/>
          <p:cNvSpPr txBox="1"/>
          <p:nvPr/>
        </p:nvSpPr>
        <p:spPr>
          <a:xfrm flipH="1">
            <a:off x="6197098" y="1753130"/>
            <a:ext cx="1220206" cy="1323439"/>
          </a:xfrm>
          <a:prstGeom prst="rect">
            <a:avLst/>
          </a:prstGeom>
          <a:noFill/>
        </p:spPr>
        <p:txBody>
          <a:bodyPr wrap="none" rtlCol="0">
            <a:spAutoFit/>
          </a:bodyPr>
          <a:lstStyle/>
          <a:p>
            <a:pPr algn="ctr"/>
            <a:r>
              <a:rPr lang="en-US" sz="8000" b="1" dirty="0">
                <a:solidFill>
                  <a:schemeClr val="accent2"/>
                </a:solidFill>
              </a:rPr>
              <a:t>02</a:t>
            </a:r>
          </a:p>
        </p:txBody>
      </p:sp>
      <p:sp>
        <p:nvSpPr>
          <p:cNvPr id="8" name="TextBox 10"/>
          <p:cNvSpPr txBox="1"/>
          <p:nvPr/>
        </p:nvSpPr>
        <p:spPr>
          <a:xfrm flipH="1">
            <a:off x="1945826" y="3724512"/>
            <a:ext cx="2819732" cy="935641"/>
          </a:xfrm>
          <a:prstGeom prst="rect">
            <a:avLst/>
          </a:prstGeom>
          <a:noFill/>
        </p:spPr>
        <p:txBody>
          <a:bodyPr wrap="square" lIns="0" tIns="0" rIns="0" bIns="0" rtlCol="0" anchor="t">
            <a:spAutoFit/>
          </a:bodyPr>
          <a:lstStyle/>
          <a:p>
            <a:pPr algn="r">
              <a:spcBef>
                <a:spcPct val="20000"/>
              </a:spcBef>
              <a:defRPr/>
            </a:pPr>
            <a:r>
              <a:rPr lang="zh-CN" altLang="en-US" sz="3200" b="1" dirty="0">
                <a:solidFill>
                  <a:schemeClr val="accent3"/>
                </a:solidFill>
              </a:rPr>
              <a:t>双向最大匹配</a:t>
            </a:r>
            <a:endParaRPr lang="en-US" sz="3200" b="1" dirty="0">
              <a:solidFill>
                <a:schemeClr val="accent3"/>
              </a:solidFill>
            </a:endParaRPr>
          </a:p>
          <a:p>
            <a:pPr algn="r">
              <a:spcBef>
                <a:spcPct val="20000"/>
              </a:spcBef>
              <a:defRPr/>
            </a:pPr>
            <a:r>
              <a:rPr lang="en-US" sz="2400" dirty="0">
                <a:solidFill>
                  <a:schemeClr val="tx1">
                    <a:lumMod val="65000"/>
                    <a:lumOff val="35000"/>
                  </a:schemeClr>
                </a:solidFill>
              </a:rPr>
              <a:t>.</a:t>
            </a:r>
          </a:p>
        </p:txBody>
      </p:sp>
      <p:sp>
        <p:nvSpPr>
          <p:cNvPr id="9" name="TextBox 11"/>
          <p:cNvSpPr txBox="1"/>
          <p:nvPr/>
        </p:nvSpPr>
        <p:spPr>
          <a:xfrm>
            <a:off x="850768" y="3277129"/>
            <a:ext cx="1220206" cy="1323439"/>
          </a:xfrm>
          <a:prstGeom prst="rect">
            <a:avLst/>
          </a:prstGeom>
          <a:noFill/>
        </p:spPr>
        <p:txBody>
          <a:bodyPr wrap="none" rtlCol="0">
            <a:spAutoFit/>
          </a:bodyPr>
          <a:lstStyle/>
          <a:p>
            <a:pPr algn="ctr"/>
            <a:r>
              <a:rPr lang="en-US" sz="8000" b="1" dirty="0">
                <a:solidFill>
                  <a:schemeClr val="accent3"/>
                </a:solidFill>
              </a:rPr>
              <a:t>03</a:t>
            </a:r>
          </a:p>
        </p:txBody>
      </p:sp>
      <p:sp>
        <p:nvSpPr>
          <p:cNvPr id="10" name="TextBox 13"/>
          <p:cNvSpPr txBox="1"/>
          <p:nvPr/>
        </p:nvSpPr>
        <p:spPr>
          <a:xfrm>
            <a:off x="7426445" y="3696800"/>
            <a:ext cx="2819732" cy="935641"/>
          </a:xfrm>
          <a:prstGeom prst="rect">
            <a:avLst/>
          </a:prstGeom>
          <a:noFill/>
        </p:spPr>
        <p:txBody>
          <a:bodyPr wrap="square" lIns="0" tIns="0" rIns="0" bIns="0" rtlCol="0" anchor="t">
            <a:spAutoFit/>
          </a:bodyPr>
          <a:lstStyle/>
          <a:p>
            <a:pPr>
              <a:spcBef>
                <a:spcPct val="20000"/>
              </a:spcBef>
              <a:defRPr/>
            </a:pPr>
            <a:r>
              <a:rPr lang="zh-CN" altLang="en-US" sz="3200" b="1" dirty="0">
                <a:solidFill>
                  <a:srgbClr val="FFC000"/>
                </a:solidFill>
                <a:latin typeface="+mj-lt"/>
              </a:rPr>
              <a:t>最短路径</a:t>
            </a:r>
            <a:endParaRPr lang="en-US" sz="3200" b="1" dirty="0">
              <a:solidFill>
                <a:srgbClr val="FFC000"/>
              </a:solidFill>
              <a:latin typeface="+mj-lt"/>
            </a:endParaRPr>
          </a:p>
          <a:p>
            <a:pPr>
              <a:spcBef>
                <a:spcPct val="20000"/>
              </a:spcBef>
              <a:defRPr/>
            </a:pPr>
            <a:endParaRPr lang="en-US" sz="2400" b="1" dirty="0">
              <a:solidFill>
                <a:schemeClr val="tx1">
                  <a:lumMod val="65000"/>
                  <a:lumOff val="35000"/>
                </a:schemeClr>
              </a:solidFill>
            </a:endParaRPr>
          </a:p>
        </p:txBody>
      </p:sp>
      <p:sp>
        <p:nvSpPr>
          <p:cNvPr id="11" name="TextBox 14"/>
          <p:cNvSpPr txBox="1"/>
          <p:nvPr/>
        </p:nvSpPr>
        <p:spPr>
          <a:xfrm flipH="1">
            <a:off x="6197098" y="3277130"/>
            <a:ext cx="1220206" cy="1323439"/>
          </a:xfrm>
          <a:prstGeom prst="rect">
            <a:avLst/>
          </a:prstGeom>
          <a:noFill/>
        </p:spPr>
        <p:txBody>
          <a:bodyPr wrap="none" rtlCol="0">
            <a:spAutoFit/>
          </a:bodyPr>
          <a:lstStyle/>
          <a:p>
            <a:pPr algn="ctr"/>
            <a:r>
              <a:rPr lang="en-US" sz="8000" b="1" dirty="0">
                <a:solidFill>
                  <a:schemeClr val="accent4"/>
                </a:solidFill>
              </a:rPr>
              <a:t>04</a:t>
            </a:r>
          </a:p>
        </p:txBody>
      </p:sp>
      <p:sp>
        <p:nvSpPr>
          <p:cNvPr id="12" name="TextBox 16"/>
          <p:cNvSpPr txBox="1"/>
          <p:nvPr/>
        </p:nvSpPr>
        <p:spPr>
          <a:xfrm flipH="1">
            <a:off x="4403428" y="5330139"/>
            <a:ext cx="2819732" cy="935641"/>
          </a:xfrm>
          <a:prstGeom prst="rect">
            <a:avLst/>
          </a:prstGeom>
          <a:noFill/>
        </p:spPr>
        <p:txBody>
          <a:bodyPr wrap="square" lIns="0" tIns="0" rIns="0" bIns="0" rtlCol="0" anchor="t">
            <a:spAutoFit/>
          </a:bodyPr>
          <a:lstStyle/>
          <a:p>
            <a:pPr algn="r">
              <a:spcBef>
                <a:spcPct val="20000"/>
              </a:spcBef>
              <a:defRPr/>
            </a:pPr>
            <a:r>
              <a:rPr lang="en-US" altLang="zh-CN" sz="3200" b="1" dirty="0">
                <a:solidFill>
                  <a:schemeClr val="accent5"/>
                </a:solidFill>
              </a:rPr>
              <a:t>N-</a:t>
            </a:r>
            <a:r>
              <a:rPr lang="zh-CN" altLang="en-US" sz="3200" b="1" dirty="0">
                <a:solidFill>
                  <a:schemeClr val="accent5"/>
                </a:solidFill>
              </a:rPr>
              <a:t>最短路径</a:t>
            </a:r>
            <a:endParaRPr lang="en-US" sz="3200" b="1" dirty="0">
              <a:solidFill>
                <a:schemeClr val="accent5"/>
              </a:solidFill>
            </a:endParaRPr>
          </a:p>
          <a:p>
            <a:pPr algn="r">
              <a:spcBef>
                <a:spcPct val="20000"/>
              </a:spcBef>
              <a:defRPr/>
            </a:pPr>
            <a:r>
              <a:rPr lang="en-US" sz="2400" dirty="0">
                <a:solidFill>
                  <a:schemeClr val="tx1">
                    <a:lumMod val="65000"/>
                    <a:lumOff val="35000"/>
                  </a:schemeClr>
                </a:solidFill>
              </a:rPr>
              <a:t>.</a:t>
            </a:r>
          </a:p>
        </p:txBody>
      </p:sp>
      <p:sp>
        <p:nvSpPr>
          <p:cNvPr id="13" name="TextBox 17"/>
          <p:cNvSpPr txBox="1"/>
          <p:nvPr/>
        </p:nvSpPr>
        <p:spPr>
          <a:xfrm>
            <a:off x="3545352" y="4970406"/>
            <a:ext cx="1220206" cy="1323439"/>
          </a:xfrm>
          <a:prstGeom prst="rect">
            <a:avLst/>
          </a:prstGeom>
          <a:noFill/>
        </p:spPr>
        <p:txBody>
          <a:bodyPr wrap="none" rtlCol="0">
            <a:spAutoFit/>
          </a:bodyPr>
          <a:lstStyle/>
          <a:p>
            <a:pPr algn="ctr"/>
            <a:r>
              <a:rPr lang="en-US" sz="8000" b="1" dirty="0">
                <a:solidFill>
                  <a:schemeClr val="accent5"/>
                </a:solidFill>
              </a:rPr>
              <a:t>05</a:t>
            </a:r>
          </a:p>
        </p:txBody>
      </p:sp>
    </p:spTree>
    <p:extLst>
      <p:ext uri="{BB962C8B-B14F-4D97-AF65-F5344CB8AC3E}">
        <p14:creationId xmlns:p14="http://schemas.microsoft.com/office/powerpoint/2010/main" val="32343050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accel="50000" decel="5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2" accel="50000" decel="5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2" presetClass="entr" presetSubtype="8" accel="50000" decel="5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 presetClass="entr" presetSubtype="2" accel="50000" decel="5000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2" presetClass="entr" presetSubtype="8" accel="50000" decel="50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r>
              <a:rPr lang="zh-CN" altLang="en-US" sz="4000" b="1" dirty="0">
                <a:solidFill>
                  <a:schemeClr val="bg1"/>
                </a:solidFill>
              </a:rPr>
              <a:t>机械匹配算法</a:t>
            </a:r>
            <a:r>
              <a:rPr lang="en-US" altLang="zh-CN" sz="4000" b="1" dirty="0">
                <a:solidFill>
                  <a:schemeClr val="bg1"/>
                </a:solidFill>
              </a:rPr>
              <a:t>-</a:t>
            </a:r>
            <a:r>
              <a:rPr lang="zh-CN" altLang="en-US" sz="4000" b="1" dirty="0">
                <a:solidFill>
                  <a:schemeClr val="bg1"/>
                </a:solidFill>
              </a:rPr>
              <a:t>之正向最大匹配</a:t>
            </a:r>
          </a:p>
        </p:txBody>
      </p:sp>
      <p:sp>
        <p:nvSpPr>
          <p:cNvPr id="17" name="文本框 16">
            <a:extLst>
              <a:ext uri="{FF2B5EF4-FFF2-40B4-BE49-F238E27FC236}">
                <a16:creationId xmlns:a16="http://schemas.microsoft.com/office/drawing/2014/main" id="{2E2B2F83-70E8-4565-935E-67F83ECB6778}"/>
              </a:ext>
            </a:extLst>
          </p:cNvPr>
          <p:cNvSpPr txBox="1"/>
          <p:nvPr/>
        </p:nvSpPr>
        <p:spPr>
          <a:xfrm>
            <a:off x="3023211" y="1944974"/>
            <a:ext cx="2334828" cy="369332"/>
          </a:xfrm>
          <a:prstGeom prst="rect">
            <a:avLst/>
          </a:prstGeom>
          <a:noFill/>
        </p:spPr>
        <p:txBody>
          <a:bodyPr wrap="square" rtlCol="0">
            <a:spAutoFit/>
          </a:bodyPr>
          <a:lstStyle/>
          <a:p>
            <a:r>
              <a:rPr lang="zh-CN" altLang="en-US" dirty="0"/>
              <a:t>最大切分长度：</a:t>
            </a:r>
            <a:r>
              <a:rPr lang="en-US" altLang="zh-CN" dirty="0"/>
              <a:t>5</a:t>
            </a:r>
            <a:endParaRPr lang="zh-CN" altLang="en-US" dirty="0"/>
          </a:p>
        </p:txBody>
      </p:sp>
      <p:sp>
        <p:nvSpPr>
          <p:cNvPr id="18" name="文本框 17">
            <a:extLst>
              <a:ext uri="{FF2B5EF4-FFF2-40B4-BE49-F238E27FC236}">
                <a16:creationId xmlns:a16="http://schemas.microsoft.com/office/drawing/2014/main" id="{29CBC9B5-33EB-42E1-8EFF-29A947F9945F}"/>
              </a:ext>
            </a:extLst>
          </p:cNvPr>
          <p:cNvSpPr txBox="1"/>
          <p:nvPr/>
        </p:nvSpPr>
        <p:spPr>
          <a:xfrm>
            <a:off x="2097439" y="2261327"/>
            <a:ext cx="1338828" cy="369332"/>
          </a:xfrm>
          <a:prstGeom prst="rect">
            <a:avLst/>
          </a:prstGeom>
          <a:noFill/>
        </p:spPr>
        <p:txBody>
          <a:bodyPr wrap="none" rtlCol="0">
            <a:spAutoFit/>
          </a:bodyPr>
          <a:lstStyle/>
          <a:p>
            <a:r>
              <a:rPr lang="zh-CN" altLang="en-US" dirty="0"/>
              <a:t>南京市长江</a:t>
            </a:r>
          </a:p>
        </p:txBody>
      </p:sp>
      <p:cxnSp>
        <p:nvCxnSpPr>
          <p:cNvPr id="20" name="直接箭头连接符 19">
            <a:extLst>
              <a:ext uri="{FF2B5EF4-FFF2-40B4-BE49-F238E27FC236}">
                <a16:creationId xmlns:a16="http://schemas.microsoft.com/office/drawing/2014/main" id="{5C5432AA-B7DD-4489-B53A-2FED791B74B0}"/>
              </a:ext>
            </a:extLst>
          </p:cNvPr>
          <p:cNvCxnSpPr>
            <a:cxnSpLocks/>
          </p:cNvCxnSpPr>
          <p:nvPr/>
        </p:nvCxnSpPr>
        <p:spPr>
          <a:xfrm>
            <a:off x="3644963" y="2430033"/>
            <a:ext cx="9759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E8C63D98-4C70-4491-9E5F-5871B5E0EA45}"/>
              </a:ext>
            </a:extLst>
          </p:cNvPr>
          <p:cNvCxnSpPr>
            <a:cxnSpLocks/>
          </p:cNvCxnSpPr>
          <p:nvPr/>
        </p:nvCxnSpPr>
        <p:spPr>
          <a:xfrm>
            <a:off x="6636122" y="2430001"/>
            <a:ext cx="89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D5B8FF3-6E2B-4577-AFD9-049F6C9C571D}"/>
              </a:ext>
            </a:extLst>
          </p:cNvPr>
          <p:cNvSpPr txBox="1"/>
          <p:nvPr/>
        </p:nvSpPr>
        <p:spPr>
          <a:xfrm>
            <a:off x="6536862" y="1880035"/>
            <a:ext cx="1186543" cy="369332"/>
          </a:xfrm>
          <a:prstGeom prst="rect">
            <a:avLst/>
          </a:prstGeom>
          <a:noFill/>
        </p:spPr>
        <p:txBody>
          <a:bodyPr wrap="none" rtlCol="0">
            <a:spAutoFit/>
          </a:bodyPr>
          <a:lstStyle/>
          <a:p>
            <a:r>
              <a:rPr lang="zh-CN" altLang="en-US" dirty="0"/>
              <a:t>长度</a:t>
            </a:r>
            <a:r>
              <a:rPr lang="en-US" altLang="zh-CN" dirty="0"/>
              <a:t>-1=4</a:t>
            </a:r>
            <a:endParaRPr lang="zh-CN" altLang="en-US" dirty="0"/>
          </a:p>
        </p:txBody>
      </p:sp>
      <p:sp>
        <p:nvSpPr>
          <p:cNvPr id="28" name="文本框 27">
            <a:extLst>
              <a:ext uri="{FF2B5EF4-FFF2-40B4-BE49-F238E27FC236}">
                <a16:creationId xmlns:a16="http://schemas.microsoft.com/office/drawing/2014/main" id="{8E715B40-2FAA-49D6-A293-D0850E3611F7}"/>
              </a:ext>
            </a:extLst>
          </p:cNvPr>
          <p:cNvSpPr txBox="1"/>
          <p:nvPr/>
        </p:nvSpPr>
        <p:spPr>
          <a:xfrm>
            <a:off x="7648257" y="2245302"/>
            <a:ext cx="1107996" cy="369332"/>
          </a:xfrm>
          <a:prstGeom prst="rect">
            <a:avLst/>
          </a:prstGeom>
          <a:noFill/>
        </p:spPr>
        <p:txBody>
          <a:bodyPr wrap="none" rtlCol="0">
            <a:spAutoFit/>
          </a:bodyPr>
          <a:lstStyle/>
          <a:p>
            <a:r>
              <a:rPr lang="zh-CN" altLang="en-US" dirty="0"/>
              <a:t>南京市长</a:t>
            </a:r>
          </a:p>
        </p:txBody>
      </p:sp>
      <p:cxnSp>
        <p:nvCxnSpPr>
          <p:cNvPr id="29" name="直接箭头连接符 28">
            <a:extLst>
              <a:ext uri="{FF2B5EF4-FFF2-40B4-BE49-F238E27FC236}">
                <a16:creationId xmlns:a16="http://schemas.microsoft.com/office/drawing/2014/main" id="{57BF80AE-DB08-4E00-A0B1-DB1788026909}"/>
              </a:ext>
            </a:extLst>
          </p:cNvPr>
          <p:cNvCxnSpPr>
            <a:cxnSpLocks/>
          </p:cNvCxnSpPr>
          <p:nvPr/>
        </p:nvCxnSpPr>
        <p:spPr>
          <a:xfrm>
            <a:off x="8572806" y="2431481"/>
            <a:ext cx="89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连接符: 曲线 31">
            <a:extLst>
              <a:ext uri="{FF2B5EF4-FFF2-40B4-BE49-F238E27FC236}">
                <a16:creationId xmlns:a16="http://schemas.microsoft.com/office/drawing/2014/main" id="{1A11A58D-C622-4791-91EC-A6E791DC313E}"/>
              </a:ext>
            </a:extLst>
          </p:cNvPr>
          <p:cNvCxnSpPr>
            <a:cxnSpLocks/>
          </p:cNvCxnSpPr>
          <p:nvPr/>
        </p:nvCxnSpPr>
        <p:spPr>
          <a:xfrm rot="5400000">
            <a:off x="6176552" y="-776363"/>
            <a:ext cx="868681" cy="77323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E6BD2685-5EDF-49D4-827D-F76AC8843F53}"/>
              </a:ext>
            </a:extLst>
          </p:cNvPr>
          <p:cNvSpPr txBox="1"/>
          <p:nvPr/>
        </p:nvSpPr>
        <p:spPr>
          <a:xfrm>
            <a:off x="2176423" y="3556300"/>
            <a:ext cx="877163" cy="369332"/>
          </a:xfrm>
          <a:prstGeom prst="rect">
            <a:avLst/>
          </a:prstGeom>
          <a:noFill/>
        </p:spPr>
        <p:txBody>
          <a:bodyPr wrap="none" rtlCol="0">
            <a:spAutoFit/>
          </a:bodyPr>
          <a:lstStyle/>
          <a:p>
            <a:r>
              <a:rPr lang="zh-CN" altLang="en-US" dirty="0"/>
              <a:t>江大桥</a:t>
            </a:r>
          </a:p>
        </p:txBody>
      </p:sp>
      <p:cxnSp>
        <p:nvCxnSpPr>
          <p:cNvPr id="50" name="直接箭头连接符 49">
            <a:extLst>
              <a:ext uri="{FF2B5EF4-FFF2-40B4-BE49-F238E27FC236}">
                <a16:creationId xmlns:a16="http://schemas.microsoft.com/office/drawing/2014/main" id="{44B2ABEF-AF60-49A2-A06B-23373E2C86F2}"/>
              </a:ext>
            </a:extLst>
          </p:cNvPr>
          <p:cNvCxnSpPr>
            <a:cxnSpLocks/>
          </p:cNvCxnSpPr>
          <p:nvPr/>
        </p:nvCxnSpPr>
        <p:spPr>
          <a:xfrm>
            <a:off x="3183298" y="3708818"/>
            <a:ext cx="14375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CDB16DCB-22D6-41F9-9340-C76BC7D82707}"/>
              </a:ext>
            </a:extLst>
          </p:cNvPr>
          <p:cNvSpPr txBox="1"/>
          <p:nvPr/>
        </p:nvSpPr>
        <p:spPr>
          <a:xfrm>
            <a:off x="3306915" y="3250542"/>
            <a:ext cx="2334828" cy="369332"/>
          </a:xfrm>
          <a:prstGeom prst="rect">
            <a:avLst/>
          </a:prstGeom>
          <a:noFill/>
        </p:spPr>
        <p:txBody>
          <a:bodyPr wrap="square" rtlCol="0">
            <a:spAutoFit/>
          </a:bodyPr>
          <a:lstStyle/>
          <a:p>
            <a:r>
              <a:rPr lang="zh-CN" altLang="en-US" dirty="0"/>
              <a:t>长度：</a:t>
            </a:r>
            <a:r>
              <a:rPr lang="en-US" altLang="zh-CN" dirty="0"/>
              <a:t>3</a:t>
            </a:r>
            <a:endParaRPr lang="zh-CN" altLang="en-US" dirty="0"/>
          </a:p>
        </p:txBody>
      </p:sp>
      <p:cxnSp>
        <p:nvCxnSpPr>
          <p:cNvPr id="53" name="直接箭头连接符 52">
            <a:extLst>
              <a:ext uri="{FF2B5EF4-FFF2-40B4-BE49-F238E27FC236}">
                <a16:creationId xmlns:a16="http://schemas.microsoft.com/office/drawing/2014/main" id="{51B2E45C-81BA-4BFB-B98E-911EC1C21618}"/>
              </a:ext>
            </a:extLst>
          </p:cNvPr>
          <p:cNvCxnSpPr/>
          <p:nvPr/>
        </p:nvCxnSpPr>
        <p:spPr>
          <a:xfrm>
            <a:off x="6636122" y="3708818"/>
            <a:ext cx="14375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9A3A0FBE-CA23-4FEA-95B3-33A0FE98F7C2}"/>
              </a:ext>
            </a:extLst>
          </p:cNvPr>
          <p:cNvSpPr txBox="1"/>
          <p:nvPr/>
        </p:nvSpPr>
        <p:spPr>
          <a:xfrm>
            <a:off x="6828263" y="3314513"/>
            <a:ext cx="2334828" cy="369332"/>
          </a:xfrm>
          <a:prstGeom prst="rect">
            <a:avLst/>
          </a:prstGeom>
          <a:noFill/>
        </p:spPr>
        <p:txBody>
          <a:bodyPr wrap="square" rtlCol="0">
            <a:spAutoFit/>
          </a:bodyPr>
          <a:lstStyle/>
          <a:p>
            <a:r>
              <a:rPr lang="zh-CN" altLang="en-US" dirty="0"/>
              <a:t>长度：</a:t>
            </a:r>
            <a:r>
              <a:rPr lang="en-US" altLang="zh-CN" dirty="0"/>
              <a:t>2</a:t>
            </a:r>
            <a:endParaRPr lang="zh-CN" altLang="en-US" dirty="0"/>
          </a:p>
        </p:txBody>
      </p:sp>
      <p:sp>
        <p:nvSpPr>
          <p:cNvPr id="55" name="文本框 54">
            <a:extLst>
              <a:ext uri="{FF2B5EF4-FFF2-40B4-BE49-F238E27FC236}">
                <a16:creationId xmlns:a16="http://schemas.microsoft.com/office/drawing/2014/main" id="{7968D2C6-8F22-40C2-917C-DD25E26E1ACE}"/>
              </a:ext>
            </a:extLst>
          </p:cNvPr>
          <p:cNvSpPr txBox="1"/>
          <p:nvPr/>
        </p:nvSpPr>
        <p:spPr>
          <a:xfrm>
            <a:off x="7995677" y="3524152"/>
            <a:ext cx="646331" cy="369332"/>
          </a:xfrm>
          <a:prstGeom prst="rect">
            <a:avLst/>
          </a:prstGeom>
          <a:noFill/>
        </p:spPr>
        <p:txBody>
          <a:bodyPr wrap="none" rtlCol="0">
            <a:spAutoFit/>
          </a:bodyPr>
          <a:lstStyle/>
          <a:p>
            <a:r>
              <a:rPr lang="zh-CN" altLang="en-US" dirty="0"/>
              <a:t>江大</a:t>
            </a:r>
          </a:p>
        </p:txBody>
      </p:sp>
      <p:sp>
        <p:nvSpPr>
          <p:cNvPr id="56" name="矩形: 圆角 55">
            <a:extLst>
              <a:ext uri="{FF2B5EF4-FFF2-40B4-BE49-F238E27FC236}">
                <a16:creationId xmlns:a16="http://schemas.microsoft.com/office/drawing/2014/main" id="{B5FF6A61-1925-46C8-8302-4685015965A5}"/>
              </a:ext>
            </a:extLst>
          </p:cNvPr>
          <p:cNvSpPr/>
          <p:nvPr/>
        </p:nvSpPr>
        <p:spPr>
          <a:xfrm>
            <a:off x="3421134" y="4712545"/>
            <a:ext cx="2015231" cy="3692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字典中查到</a:t>
            </a:r>
          </a:p>
        </p:txBody>
      </p:sp>
      <p:cxnSp>
        <p:nvCxnSpPr>
          <p:cNvPr id="57" name="直接箭头连接符 56">
            <a:extLst>
              <a:ext uri="{FF2B5EF4-FFF2-40B4-BE49-F238E27FC236}">
                <a16:creationId xmlns:a16="http://schemas.microsoft.com/office/drawing/2014/main" id="{0A458BD5-587D-4B49-8712-544361A142ED}"/>
              </a:ext>
            </a:extLst>
          </p:cNvPr>
          <p:cNvCxnSpPr>
            <a:cxnSpLocks/>
          </p:cNvCxnSpPr>
          <p:nvPr/>
        </p:nvCxnSpPr>
        <p:spPr>
          <a:xfrm>
            <a:off x="8448986" y="3733791"/>
            <a:ext cx="1010939" cy="1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3">
            <a:extLst>
              <a:ext uri="{FF2B5EF4-FFF2-40B4-BE49-F238E27FC236}">
                <a16:creationId xmlns:a16="http://schemas.microsoft.com/office/drawing/2014/main" id="{9A3A0FBE-CA23-4FEA-95B3-33A0FE98F7C2}"/>
              </a:ext>
            </a:extLst>
          </p:cNvPr>
          <p:cNvSpPr txBox="1"/>
          <p:nvPr/>
        </p:nvSpPr>
        <p:spPr>
          <a:xfrm>
            <a:off x="5884207" y="4014930"/>
            <a:ext cx="233482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长度：</a:t>
            </a:r>
            <a:r>
              <a:rPr lang="en-US" altLang="zh-CN" dirty="0"/>
              <a:t>1</a:t>
            </a:r>
            <a:endParaRPr lang="zh-CN" altLang="en-US" dirty="0"/>
          </a:p>
        </p:txBody>
      </p:sp>
      <p:sp>
        <p:nvSpPr>
          <p:cNvPr id="61" name="文本框 60">
            <a:extLst>
              <a:ext uri="{FF2B5EF4-FFF2-40B4-BE49-F238E27FC236}">
                <a16:creationId xmlns:a16="http://schemas.microsoft.com/office/drawing/2014/main" id="{34F3875A-9ACD-4148-866F-8C88D83E1AB6}"/>
              </a:ext>
            </a:extLst>
          </p:cNvPr>
          <p:cNvSpPr txBox="1"/>
          <p:nvPr/>
        </p:nvSpPr>
        <p:spPr>
          <a:xfrm>
            <a:off x="1414450" y="5640314"/>
            <a:ext cx="1768848" cy="369332"/>
          </a:xfrm>
          <a:prstGeom prst="rect">
            <a:avLst/>
          </a:prstGeom>
          <a:noFill/>
        </p:spPr>
        <p:txBody>
          <a:bodyPr wrap="square" rtlCol="0">
            <a:spAutoFit/>
          </a:bodyPr>
          <a:lstStyle/>
          <a:p>
            <a:r>
              <a:rPr lang="zh-CN" altLang="en-US" dirty="0"/>
              <a:t>南京市长</a:t>
            </a:r>
            <a:r>
              <a:rPr lang="en-US" altLang="zh-CN" dirty="0"/>
              <a:t>/</a:t>
            </a:r>
            <a:endParaRPr lang="zh-CN" altLang="en-US" dirty="0"/>
          </a:p>
        </p:txBody>
      </p:sp>
      <p:sp>
        <p:nvSpPr>
          <p:cNvPr id="62" name="文本框 61">
            <a:extLst>
              <a:ext uri="{FF2B5EF4-FFF2-40B4-BE49-F238E27FC236}">
                <a16:creationId xmlns:a16="http://schemas.microsoft.com/office/drawing/2014/main" id="{6DC79B9C-55F1-4D5A-8F07-897DFF429CEC}"/>
              </a:ext>
            </a:extLst>
          </p:cNvPr>
          <p:cNvSpPr txBox="1"/>
          <p:nvPr/>
        </p:nvSpPr>
        <p:spPr>
          <a:xfrm>
            <a:off x="2422491" y="5640314"/>
            <a:ext cx="569410" cy="369332"/>
          </a:xfrm>
          <a:prstGeom prst="rect">
            <a:avLst/>
          </a:prstGeom>
          <a:noFill/>
        </p:spPr>
        <p:txBody>
          <a:bodyPr wrap="square" rtlCol="0">
            <a:spAutoFit/>
          </a:bodyPr>
          <a:lstStyle/>
          <a:p>
            <a:r>
              <a:rPr lang="zh-CN" altLang="en-US" dirty="0"/>
              <a:t>江</a:t>
            </a:r>
            <a:r>
              <a:rPr lang="en-US" altLang="zh-CN" dirty="0"/>
              <a:t>/</a:t>
            </a:r>
            <a:endParaRPr lang="zh-CN" altLang="en-US" dirty="0"/>
          </a:p>
        </p:txBody>
      </p:sp>
      <p:sp>
        <p:nvSpPr>
          <p:cNvPr id="63" name="文本框 62">
            <a:extLst>
              <a:ext uri="{FF2B5EF4-FFF2-40B4-BE49-F238E27FC236}">
                <a16:creationId xmlns:a16="http://schemas.microsoft.com/office/drawing/2014/main" id="{9A21B96C-E5B5-4B11-ABAB-28D80148F477}"/>
              </a:ext>
            </a:extLst>
          </p:cNvPr>
          <p:cNvSpPr txBox="1"/>
          <p:nvPr/>
        </p:nvSpPr>
        <p:spPr>
          <a:xfrm>
            <a:off x="2744718" y="5640314"/>
            <a:ext cx="862434" cy="369332"/>
          </a:xfrm>
          <a:prstGeom prst="rect">
            <a:avLst/>
          </a:prstGeom>
          <a:noFill/>
        </p:spPr>
        <p:txBody>
          <a:bodyPr wrap="square" rtlCol="0">
            <a:spAutoFit/>
          </a:bodyPr>
          <a:lstStyle/>
          <a:p>
            <a:r>
              <a:rPr lang="zh-CN" altLang="en-US" dirty="0"/>
              <a:t>大桥</a:t>
            </a:r>
            <a:r>
              <a:rPr lang="en-US" altLang="zh-CN" dirty="0"/>
              <a:t>/</a:t>
            </a:r>
            <a:endParaRPr lang="zh-CN" altLang="en-US" dirty="0"/>
          </a:p>
        </p:txBody>
      </p:sp>
      <p:cxnSp>
        <p:nvCxnSpPr>
          <p:cNvPr id="64" name="连接符: 曲线 63">
            <a:extLst>
              <a:ext uri="{FF2B5EF4-FFF2-40B4-BE49-F238E27FC236}">
                <a16:creationId xmlns:a16="http://schemas.microsoft.com/office/drawing/2014/main" id="{669426FF-DB1D-489E-9C27-C9EE40B83977}"/>
              </a:ext>
            </a:extLst>
          </p:cNvPr>
          <p:cNvCxnSpPr>
            <a:cxnSpLocks/>
          </p:cNvCxnSpPr>
          <p:nvPr/>
        </p:nvCxnSpPr>
        <p:spPr>
          <a:xfrm rot="5400000">
            <a:off x="6283558" y="412029"/>
            <a:ext cx="868681" cy="77323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矩形: 圆角 64">
            <a:extLst>
              <a:ext uri="{FF2B5EF4-FFF2-40B4-BE49-F238E27FC236}">
                <a16:creationId xmlns:a16="http://schemas.microsoft.com/office/drawing/2014/main" id="{8F3531A0-C452-49D1-B527-8ECD662CD0C9}"/>
              </a:ext>
            </a:extLst>
          </p:cNvPr>
          <p:cNvSpPr/>
          <p:nvPr/>
        </p:nvSpPr>
        <p:spPr>
          <a:xfrm>
            <a:off x="9473859" y="3512778"/>
            <a:ext cx="2015231" cy="36926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a:t>字典中没有找到</a:t>
            </a:r>
          </a:p>
        </p:txBody>
      </p:sp>
      <p:sp>
        <p:nvSpPr>
          <p:cNvPr id="66" name="文本框 65">
            <a:extLst>
              <a:ext uri="{FF2B5EF4-FFF2-40B4-BE49-F238E27FC236}">
                <a16:creationId xmlns:a16="http://schemas.microsoft.com/office/drawing/2014/main" id="{F4A3D46A-DB1A-49D6-9C75-59801ADF2809}"/>
              </a:ext>
            </a:extLst>
          </p:cNvPr>
          <p:cNvSpPr txBox="1"/>
          <p:nvPr/>
        </p:nvSpPr>
        <p:spPr>
          <a:xfrm>
            <a:off x="2413142" y="4674298"/>
            <a:ext cx="415498" cy="369332"/>
          </a:xfrm>
          <a:prstGeom prst="rect">
            <a:avLst/>
          </a:prstGeom>
          <a:noFill/>
        </p:spPr>
        <p:txBody>
          <a:bodyPr wrap="none" rtlCol="0">
            <a:spAutoFit/>
          </a:bodyPr>
          <a:lstStyle/>
          <a:p>
            <a:r>
              <a:rPr lang="zh-CN" altLang="en-US" dirty="0"/>
              <a:t>江</a:t>
            </a:r>
          </a:p>
        </p:txBody>
      </p:sp>
      <p:cxnSp>
        <p:nvCxnSpPr>
          <p:cNvPr id="67" name="直接箭头连接符 66">
            <a:extLst>
              <a:ext uri="{FF2B5EF4-FFF2-40B4-BE49-F238E27FC236}">
                <a16:creationId xmlns:a16="http://schemas.microsoft.com/office/drawing/2014/main" id="{32FD39C8-7753-47E5-BE4C-E894A8484C79}"/>
              </a:ext>
            </a:extLst>
          </p:cNvPr>
          <p:cNvCxnSpPr>
            <a:cxnSpLocks/>
            <a:endCxn id="56" idx="1"/>
          </p:cNvCxnSpPr>
          <p:nvPr/>
        </p:nvCxnSpPr>
        <p:spPr>
          <a:xfrm>
            <a:off x="2851724" y="4897178"/>
            <a:ext cx="5694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6556AD5E-69BB-4108-ACC2-7A0E7BBAB2B4}"/>
              </a:ext>
            </a:extLst>
          </p:cNvPr>
          <p:cNvCxnSpPr>
            <a:cxnSpLocks/>
          </p:cNvCxnSpPr>
          <p:nvPr/>
        </p:nvCxnSpPr>
        <p:spPr>
          <a:xfrm>
            <a:off x="5436365" y="4933200"/>
            <a:ext cx="9445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9DF32809-3FBD-4712-8BD3-4EB015572298}"/>
              </a:ext>
            </a:extLst>
          </p:cNvPr>
          <p:cNvSpPr/>
          <p:nvPr/>
        </p:nvSpPr>
        <p:spPr>
          <a:xfrm>
            <a:off x="6405290" y="4748534"/>
            <a:ext cx="646331" cy="369332"/>
          </a:xfrm>
          <a:prstGeom prst="rect">
            <a:avLst/>
          </a:prstGeom>
        </p:spPr>
        <p:txBody>
          <a:bodyPr wrap="none">
            <a:spAutoFit/>
          </a:bodyPr>
          <a:lstStyle/>
          <a:p>
            <a:r>
              <a:rPr lang="zh-CN" altLang="en-US" dirty="0"/>
              <a:t>大桥</a:t>
            </a:r>
          </a:p>
        </p:txBody>
      </p:sp>
      <p:sp>
        <p:nvSpPr>
          <p:cNvPr id="72" name="矩形: 圆角 71">
            <a:extLst>
              <a:ext uri="{FF2B5EF4-FFF2-40B4-BE49-F238E27FC236}">
                <a16:creationId xmlns:a16="http://schemas.microsoft.com/office/drawing/2014/main" id="{C1D92B96-6CC3-4955-9CFF-14A9A2AB6568}"/>
              </a:ext>
            </a:extLst>
          </p:cNvPr>
          <p:cNvSpPr/>
          <p:nvPr/>
        </p:nvSpPr>
        <p:spPr>
          <a:xfrm>
            <a:off x="7763435" y="4741283"/>
            <a:ext cx="2015231" cy="3692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字典中查到</a:t>
            </a:r>
          </a:p>
        </p:txBody>
      </p:sp>
      <p:cxnSp>
        <p:nvCxnSpPr>
          <p:cNvPr id="73" name="直接箭头连接符 72">
            <a:extLst>
              <a:ext uri="{FF2B5EF4-FFF2-40B4-BE49-F238E27FC236}">
                <a16:creationId xmlns:a16="http://schemas.microsoft.com/office/drawing/2014/main" id="{BDCFECE6-EADC-4DBA-8DCE-210ED3B9F13E}"/>
              </a:ext>
            </a:extLst>
          </p:cNvPr>
          <p:cNvCxnSpPr>
            <a:cxnSpLocks/>
            <a:endCxn id="72" idx="1"/>
          </p:cNvCxnSpPr>
          <p:nvPr/>
        </p:nvCxnSpPr>
        <p:spPr>
          <a:xfrm flipV="1">
            <a:off x="6991017" y="4925917"/>
            <a:ext cx="772418" cy="7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6A9FD8B2-0117-42B1-9405-F20F7A970659}"/>
              </a:ext>
            </a:extLst>
          </p:cNvPr>
          <p:cNvSpPr txBox="1"/>
          <p:nvPr/>
        </p:nvSpPr>
        <p:spPr>
          <a:xfrm>
            <a:off x="59641" y="3624464"/>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南京市长江大桥</a:t>
            </a:r>
          </a:p>
        </p:txBody>
      </p:sp>
      <p:sp>
        <p:nvSpPr>
          <p:cNvPr id="79" name="矩形: 圆角 78">
            <a:extLst>
              <a:ext uri="{FF2B5EF4-FFF2-40B4-BE49-F238E27FC236}">
                <a16:creationId xmlns:a16="http://schemas.microsoft.com/office/drawing/2014/main" id="{47E20AD2-9A37-452E-8CF1-7280D6B1036A}"/>
              </a:ext>
            </a:extLst>
          </p:cNvPr>
          <p:cNvSpPr/>
          <p:nvPr/>
        </p:nvSpPr>
        <p:spPr>
          <a:xfrm>
            <a:off x="4620891" y="2273715"/>
            <a:ext cx="2015231" cy="36926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字典中没有找到</a:t>
            </a:r>
          </a:p>
        </p:txBody>
      </p:sp>
      <p:cxnSp>
        <p:nvCxnSpPr>
          <p:cNvPr id="83" name="直接箭头连接符 82">
            <a:extLst>
              <a:ext uri="{FF2B5EF4-FFF2-40B4-BE49-F238E27FC236}">
                <a16:creationId xmlns:a16="http://schemas.microsoft.com/office/drawing/2014/main" id="{DB5AA49A-60CB-44B3-BCE0-10B6D54C7245}"/>
              </a:ext>
            </a:extLst>
          </p:cNvPr>
          <p:cNvCxnSpPr>
            <a:cxnSpLocks/>
          </p:cNvCxnSpPr>
          <p:nvPr/>
        </p:nvCxnSpPr>
        <p:spPr>
          <a:xfrm>
            <a:off x="8572806" y="2431481"/>
            <a:ext cx="89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矩形: 圆角 83">
            <a:extLst>
              <a:ext uri="{FF2B5EF4-FFF2-40B4-BE49-F238E27FC236}">
                <a16:creationId xmlns:a16="http://schemas.microsoft.com/office/drawing/2014/main" id="{4E7451B9-0EBE-46D2-9244-10C480535615}"/>
              </a:ext>
            </a:extLst>
          </p:cNvPr>
          <p:cNvSpPr/>
          <p:nvPr/>
        </p:nvSpPr>
        <p:spPr>
          <a:xfrm>
            <a:off x="9473859" y="2206195"/>
            <a:ext cx="2015231" cy="3692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字典中查到</a:t>
            </a:r>
          </a:p>
        </p:txBody>
      </p:sp>
      <p:sp>
        <p:nvSpPr>
          <p:cNvPr id="88" name="矩形: 圆角 87">
            <a:extLst>
              <a:ext uri="{FF2B5EF4-FFF2-40B4-BE49-F238E27FC236}">
                <a16:creationId xmlns:a16="http://schemas.microsoft.com/office/drawing/2014/main" id="{C0508E74-AC6F-4BDE-9274-46520688EA7B}"/>
              </a:ext>
            </a:extLst>
          </p:cNvPr>
          <p:cNvSpPr/>
          <p:nvPr/>
        </p:nvSpPr>
        <p:spPr>
          <a:xfrm>
            <a:off x="4643975" y="3524184"/>
            <a:ext cx="2015231" cy="369267"/>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zh-CN" altLang="en-US" dirty="0">
                <a:solidFill>
                  <a:prstClr val="white"/>
                </a:solidFill>
              </a:rPr>
              <a:t>字典中没有找到</a:t>
            </a:r>
          </a:p>
        </p:txBody>
      </p:sp>
      <p:sp>
        <p:nvSpPr>
          <p:cNvPr id="40" name="文本框 39">
            <a:extLst>
              <a:ext uri="{FF2B5EF4-FFF2-40B4-BE49-F238E27FC236}">
                <a16:creationId xmlns:a16="http://schemas.microsoft.com/office/drawing/2014/main" id="{DF4B3660-AAB3-416D-8D09-F708C1115620}"/>
              </a:ext>
            </a:extLst>
          </p:cNvPr>
          <p:cNvSpPr txBox="1"/>
          <p:nvPr/>
        </p:nvSpPr>
        <p:spPr>
          <a:xfrm>
            <a:off x="175057" y="1608614"/>
            <a:ext cx="1569660" cy="369332"/>
          </a:xfrm>
          <a:prstGeom prst="rect">
            <a:avLst/>
          </a:prstGeom>
          <a:noFill/>
        </p:spPr>
        <p:txBody>
          <a:bodyPr wrap="none" rtlCol="0">
            <a:spAutoFit/>
          </a:bodyPr>
          <a:lstStyle/>
          <a:p>
            <a:r>
              <a:rPr lang="zh-CN" altLang="en-US" dirty="0"/>
              <a:t>长词优先原则</a:t>
            </a:r>
          </a:p>
        </p:txBody>
      </p:sp>
    </p:spTree>
    <p:extLst>
      <p:ext uri="{BB962C8B-B14F-4D97-AF65-F5344CB8AC3E}">
        <p14:creationId xmlns:p14="http://schemas.microsoft.com/office/powerpoint/2010/main" val="35699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8"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p:bldP spid="28" grpId="0"/>
      <p:bldP spid="34" grpId="0"/>
      <p:bldP spid="52" grpId="0"/>
      <p:bldP spid="54" grpId="0"/>
      <p:bldP spid="55" grpId="0"/>
      <p:bldP spid="56" grpId="0" animBg="1"/>
      <p:bldP spid="60" grpId="0"/>
      <p:bldP spid="61" grpId="0"/>
      <p:bldP spid="62" grpId="0"/>
      <p:bldP spid="63" grpId="0"/>
      <p:bldP spid="65" grpId="0" animBg="1"/>
      <p:bldP spid="66" grpId="0"/>
      <p:bldP spid="71" grpId="0"/>
      <p:bldP spid="72" grpId="0" animBg="1"/>
      <p:bldP spid="79" grpId="0" animBg="1"/>
      <p:bldP spid="84" grpId="0" animBg="1"/>
      <p:bldP spid="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之逆向最大匹配</a:t>
            </a:r>
          </a:p>
        </p:txBody>
      </p:sp>
      <p:sp>
        <p:nvSpPr>
          <p:cNvPr id="35" name="文本框 34">
            <a:extLst>
              <a:ext uri="{FF2B5EF4-FFF2-40B4-BE49-F238E27FC236}">
                <a16:creationId xmlns:a16="http://schemas.microsoft.com/office/drawing/2014/main" id="{E57F4875-3A55-4C7B-AAB3-BC6EC99A206A}"/>
              </a:ext>
            </a:extLst>
          </p:cNvPr>
          <p:cNvSpPr txBox="1"/>
          <p:nvPr/>
        </p:nvSpPr>
        <p:spPr>
          <a:xfrm>
            <a:off x="226261" y="3773904"/>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南京市长江大桥</a:t>
            </a:r>
          </a:p>
        </p:txBody>
      </p:sp>
      <p:sp>
        <p:nvSpPr>
          <p:cNvPr id="36" name="文本框 35">
            <a:extLst>
              <a:ext uri="{FF2B5EF4-FFF2-40B4-BE49-F238E27FC236}">
                <a16:creationId xmlns:a16="http://schemas.microsoft.com/office/drawing/2014/main" id="{4241B500-D319-4918-9E2B-A312960B4E2D}"/>
              </a:ext>
            </a:extLst>
          </p:cNvPr>
          <p:cNvSpPr txBox="1"/>
          <p:nvPr/>
        </p:nvSpPr>
        <p:spPr>
          <a:xfrm>
            <a:off x="3050850" y="2379392"/>
            <a:ext cx="2334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最大切分长度：</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5</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345BB9DA-60CF-4846-BECF-5720670144E9}"/>
              </a:ext>
            </a:extLst>
          </p:cNvPr>
          <p:cNvSpPr txBox="1"/>
          <p:nvPr/>
        </p:nvSpPr>
        <p:spPr>
          <a:xfrm>
            <a:off x="2333774" y="2679785"/>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市长江大桥</a:t>
            </a:r>
          </a:p>
        </p:txBody>
      </p:sp>
      <p:cxnSp>
        <p:nvCxnSpPr>
          <p:cNvPr id="38" name="直接箭头连接符 37">
            <a:extLst>
              <a:ext uri="{FF2B5EF4-FFF2-40B4-BE49-F238E27FC236}">
                <a16:creationId xmlns:a16="http://schemas.microsoft.com/office/drawing/2014/main" id="{8D8973E5-70B5-4B89-84A7-0193E05DC6AE}"/>
              </a:ext>
            </a:extLst>
          </p:cNvPr>
          <p:cNvCxnSpPr>
            <a:stCxn id="37" idx="3"/>
          </p:cNvCxnSpPr>
          <p:nvPr/>
        </p:nvCxnSpPr>
        <p:spPr>
          <a:xfrm>
            <a:off x="3672602" y="2864451"/>
            <a:ext cx="9759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矩形: 圆角 38">
            <a:extLst>
              <a:ext uri="{FF2B5EF4-FFF2-40B4-BE49-F238E27FC236}">
                <a16:creationId xmlns:a16="http://schemas.microsoft.com/office/drawing/2014/main" id="{6E95A431-8A21-4B22-8E9E-DABD47123519}"/>
              </a:ext>
            </a:extLst>
          </p:cNvPr>
          <p:cNvSpPr/>
          <p:nvPr/>
        </p:nvSpPr>
        <p:spPr>
          <a:xfrm>
            <a:off x="4648530" y="2679785"/>
            <a:ext cx="2015231" cy="3692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字典中没有找到</a:t>
            </a:r>
          </a:p>
        </p:txBody>
      </p:sp>
      <p:cxnSp>
        <p:nvCxnSpPr>
          <p:cNvPr id="40" name="直接箭头连接符 39">
            <a:extLst>
              <a:ext uri="{FF2B5EF4-FFF2-40B4-BE49-F238E27FC236}">
                <a16:creationId xmlns:a16="http://schemas.microsoft.com/office/drawing/2014/main" id="{3951C893-241B-4BBF-B17B-2FB4BF97036E}"/>
              </a:ext>
            </a:extLst>
          </p:cNvPr>
          <p:cNvCxnSpPr>
            <a:cxnSpLocks/>
            <a:stCxn id="39" idx="3"/>
          </p:cNvCxnSpPr>
          <p:nvPr/>
        </p:nvCxnSpPr>
        <p:spPr>
          <a:xfrm>
            <a:off x="6663761" y="2864419"/>
            <a:ext cx="89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FD948670-1626-4239-A1E0-2CF3E761E8D8}"/>
              </a:ext>
            </a:extLst>
          </p:cNvPr>
          <p:cNvSpPr txBox="1"/>
          <p:nvPr/>
        </p:nvSpPr>
        <p:spPr>
          <a:xfrm>
            <a:off x="6587657" y="2295930"/>
            <a:ext cx="11865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长度</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-1=4</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2" name="文本框 41">
            <a:extLst>
              <a:ext uri="{FF2B5EF4-FFF2-40B4-BE49-F238E27FC236}">
                <a16:creationId xmlns:a16="http://schemas.microsoft.com/office/drawing/2014/main" id="{83999990-DB26-4DA7-BA6F-8393EA3B46E8}"/>
              </a:ext>
            </a:extLst>
          </p:cNvPr>
          <p:cNvSpPr txBox="1"/>
          <p:nvPr/>
        </p:nvSpPr>
        <p:spPr>
          <a:xfrm>
            <a:off x="7492449" y="267972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长江大桥</a:t>
            </a:r>
          </a:p>
        </p:txBody>
      </p:sp>
      <p:cxnSp>
        <p:nvCxnSpPr>
          <p:cNvPr id="43" name="直接箭头连接符 42">
            <a:extLst>
              <a:ext uri="{FF2B5EF4-FFF2-40B4-BE49-F238E27FC236}">
                <a16:creationId xmlns:a16="http://schemas.microsoft.com/office/drawing/2014/main" id="{A03A5F6D-37B4-4BEF-BD7C-A5E09B3F5081}"/>
              </a:ext>
            </a:extLst>
          </p:cNvPr>
          <p:cNvCxnSpPr>
            <a:cxnSpLocks/>
          </p:cNvCxnSpPr>
          <p:nvPr/>
        </p:nvCxnSpPr>
        <p:spPr>
          <a:xfrm>
            <a:off x="8600445" y="2865899"/>
            <a:ext cx="89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4B5D49ED-CAB4-4F7B-81A8-7391E827A901}"/>
              </a:ext>
            </a:extLst>
          </p:cNvPr>
          <p:cNvSpPr/>
          <p:nvPr/>
        </p:nvSpPr>
        <p:spPr>
          <a:xfrm>
            <a:off x="9497089" y="2720622"/>
            <a:ext cx="2015231" cy="3692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字典中查到</a:t>
            </a:r>
          </a:p>
        </p:txBody>
      </p:sp>
      <p:cxnSp>
        <p:nvCxnSpPr>
          <p:cNvPr id="45" name="连接符: 曲线 44">
            <a:extLst>
              <a:ext uri="{FF2B5EF4-FFF2-40B4-BE49-F238E27FC236}">
                <a16:creationId xmlns:a16="http://schemas.microsoft.com/office/drawing/2014/main" id="{75890947-8D44-46EB-9E5B-4CEAC7C67398}"/>
              </a:ext>
            </a:extLst>
          </p:cNvPr>
          <p:cNvCxnSpPr>
            <a:cxnSpLocks/>
            <a:stCxn id="44" idx="2"/>
            <a:endCxn id="46" idx="0"/>
          </p:cNvCxnSpPr>
          <p:nvPr/>
        </p:nvCxnSpPr>
        <p:spPr>
          <a:xfrm rot="5400000">
            <a:off x="6204191" y="-341945"/>
            <a:ext cx="868681" cy="77323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B5092017-71FB-4962-98AE-71638BAE4351}"/>
              </a:ext>
            </a:extLst>
          </p:cNvPr>
          <p:cNvSpPr txBox="1"/>
          <p:nvPr/>
        </p:nvSpPr>
        <p:spPr>
          <a:xfrm>
            <a:off x="2333774" y="3958570"/>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南京市</a:t>
            </a:r>
          </a:p>
        </p:txBody>
      </p:sp>
      <p:cxnSp>
        <p:nvCxnSpPr>
          <p:cNvPr id="47" name="直接箭头连接符 46">
            <a:extLst>
              <a:ext uri="{FF2B5EF4-FFF2-40B4-BE49-F238E27FC236}">
                <a16:creationId xmlns:a16="http://schemas.microsoft.com/office/drawing/2014/main" id="{76B8ADF5-7D04-490E-A6F5-FF75F897A202}"/>
              </a:ext>
            </a:extLst>
          </p:cNvPr>
          <p:cNvCxnSpPr>
            <a:stCxn id="46" idx="3"/>
          </p:cNvCxnSpPr>
          <p:nvPr/>
        </p:nvCxnSpPr>
        <p:spPr>
          <a:xfrm>
            <a:off x="3210937" y="4143236"/>
            <a:ext cx="14375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矩形: 圆角 47">
            <a:extLst>
              <a:ext uri="{FF2B5EF4-FFF2-40B4-BE49-F238E27FC236}">
                <a16:creationId xmlns:a16="http://schemas.microsoft.com/office/drawing/2014/main" id="{86372DCD-A76D-4F4F-AC84-170F901DA78A}"/>
              </a:ext>
            </a:extLst>
          </p:cNvPr>
          <p:cNvSpPr/>
          <p:nvPr/>
        </p:nvSpPr>
        <p:spPr>
          <a:xfrm>
            <a:off x="4648530" y="3908689"/>
            <a:ext cx="2015231" cy="3692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字典中查到</a:t>
            </a:r>
          </a:p>
        </p:txBody>
      </p:sp>
      <p:sp>
        <p:nvSpPr>
          <p:cNvPr id="49" name="文本框 48">
            <a:extLst>
              <a:ext uri="{FF2B5EF4-FFF2-40B4-BE49-F238E27FC236}">
                <a16:creationId xmlns:a16="http://schemas.microsoft.com/office/drawing/2014/main" id="{A73DD16A-C478-4F0D-BC10-909A47DF6DDC}"/>
              </a:ext>
            </a:extLst>
          </p:cNvPr>
          <p:cNvSpPr txBox="1"/>
          <p:nvPr/>
        </p:nvSpPr>
        <p:spPr>
          <a:xfrm>
            <a:off x="3288975" y="3752452"/>
            <a:ext cx="2334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长度：</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3</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58" name="文本框 57">
            <a:extLst>
              <a:ext uri="{FF2B5EF4-FFF2-40B4-BE49-F238E27FC236}">
                <a16:creationId xmlns:a16="http://schemas.microsoft.com/office/drawing/2014/main" id="{1DF4749E-A4E5-4C56-9500-29836578585A}"/>
              </a:ext>
            </a:extLst>
          </p:cNvPr>
          <p:cNvSpPr txBox="1"/>
          <p:nvPr/>
        </p:nvSpPr>
        <p:spPr>
          <a:xfrm>
            <a:off x="2477447" y="4784347"/>
            <a:ext cx="1740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南京市</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59" name="文本框 58">
            <a:extLst>
              <a:ext uri="{FF2B5EF4-FFF2-40B4-BE49-F238E27FC236}">
                <a16:creationId xmlns:a16="http://schemas.microsoft.com/office/drawing/2014/main" id="{D60507CE-674A-4F03-900F-2DA64E4D73C9}"/>
              </a:ext>
            </a:extLst>
          </p:cNvPr>
          <p:cNvSpPr txBox="1"/>
          <p:nvPr/>
        </p:nvSpPr>
        <p:spPr>
          <a:xfrm>
            <a:off x="3303737" y="4784347"/>
            <a:ext cx="1740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长江大桥</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400047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之双向匹配</a:t>
            </a:r>
          </a:p>
        </p:txBody>
      </p:sp>
      <p:sp>
        <p:nvSpPr>
          <p:cNvPr id="58" name="文本框 57">
            <a:extLst>
              <a:ext uri="{FF2B5EF4-FFF2-40B4-BE49-F238E27FC236}">
                <a16:creationId xmlns:a16="http://schemas.microsoft.com/office/drawing/2014/main" id="{1DF4749E-A4E5-4C56-9500-29836578585A}"/>
              </a:ext>
            </a:extLst>
          </p:cNvPr>
          <p:cNvSpPr txBox="1"/>
          <p:nvPr/>
        </p:nvSpPr>
        <p:spPr>
          <a:xfrm>
            <a:off x="392220" y="2350700"/>
            <a:ext cx="47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0000"/>
                </a:solidFill>
                <a:effectLst/>
                <a:uLnTx/>
                <a:uFillTx/>
                <a:latin typeface="微软雅黑"/>
                <a:ea typeface="微软雅黑"/>
                <a:cs typeface="+mn-cs"/>
              </a:rPr>
              <a:t>逆向匹配</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：南京市</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长江大桥</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19" name="文本框 18">
            <a:extLst>
              <a:ext uri="{FF2B5EF4-FFF2-40B4-BE49-F238E27FC236}">
                <a16:creationId xmlns:a16="http://schemas.microsoft.com/office/drawing/2014/main" id="{7A248035-037C-48E7-B352-C7D9C0C2DF52}"/>
              </a:ext>
            </a:extLst>
          </p:cNvPr>
          <p:cNvSpPr txBox="1"/>
          <p:nvPr/>
        </p:nvSpPr>
        <p:spPr>
          <a:xfrm>
            <a:off x="392221" y="3490687"/>
            <a:ext cx="4440608" cy="461665"/>
          </a:xfrm>
          <a:prstGeom prst="rect">
            <a:avLst/>
          </a:prstGeom>
          <a:noFill/>
        </p:spPr>
        <p:txBody>
          <a:bodyPr wrap="square" rtlCol="0">
            <a:spAutoFit/>
          </a:bodyPr>
          <a:lstStyle/>
          <a:p>
            <a:r>
              <a:rPr lang="zh-CN" altLang="en-US" sz="2400" dirty="0">
                <a:solidFill>
                  <a:srgbClr val="FF0000"/>
                </a:solidFill>
              </a:rPr>
              <a:t>正向匹配</a:t>
            </a:r>
            <a:r>
              <a:rPr lang="zh-CN" altLang="en-US" sz="2400" dirty="0"/>
              <a:t>：南京市长</a:t>
            </a:r>
            <a:r>
              <a:rPr lang="en-US" altLang="zh-CN" sz="2400" dirty="0"/>
              <a:t>/</a:t>
            </a:r>
            <a:r>
              <a:rPr lang="zh-CN" altLang="en-US" sz="2400" dirty="0"/>
              <a:t>江</a:t>
            </a:r>
            <a:r>
              <a:rPr lang="en-US" altLang="zh-CN" sz="2400" dirty="0"/>
              <a:t>/</a:t>
            </a:r>
            <a:r>
              <a:rPr lang="zh-CN" altLang="en-US" sz="2400" dirty="0"/>
              <a:t>大桥</a:t>
            </a:r>
            <a:r>
              <a:rPr lang="en-US" altLang="zh-CN" sz="2400" dirty="0"/>
              <a:t>/</a:t>
            </a:r>
            <a:endParaRPr lang="zh-CN" altLang="en-US" sz="2400" dirty="0"/>
          </a:p>
        </p:txBody>
      </p:sp>
      <p:sp>
        <p:nvSpPr>
          <p:cNvPr id="20" name="文本框 19">
            <a:extLst>
              <a:ext uri="{FF2B5EF4-FFF2-40B4-BE49-F238E27FC236}">
                <a16:creationId xmlns:a16="http://schemas.microsoft.com/office/drawing/2014/main" id="{C47B951A-C1BA-4071-9EA3-E2DAF54D8815}"/>
              </a:ext>
            </a:extLst>
          </p:cNvPr>
          <p:cNvSpPr txBox="1"/>
          <p:nvPr/>
        </p:nvSpPr>
        <p:spPr>
          <a:xfrm>
            <a:off x="308611" y="4570498"/>
            <a:ext cx="5787383" cy="1200329"/>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的句子正向匹配与逆向匹配结果相同，</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不同，但必有一个是正确的。</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全不正确。</a:t>
            </a:r>
          </a:p>
        </p:txBody>
      </p:sp>
      <p:sp>
        <p:nvSpPr>
          <p:cNvPr id="3" name="矩形 2">
            <a:extLst>
              <a:ext uri="{FF2B5EF4-FFF2-40B4-BE49-F238E27FC236}">
                <a16:creationId xmlns:a16="http://schemas.microsoft.com/office/drawing/2014/main" id="{2B2A8092-3666-4EE0-8987-4188F6699F13}"/>
              </a:ext>
            </a:extLst>
          </p:cNvPr>
          <p:cNvSpPr/>
          <p:nvPr/>
        </p:nvSpPr>
        <p:spPr>
          <a:xfrm>
            <a:off x="7051040" y="1534160"/>
            <a:ext cx="214376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输入带切分字符串</a:t>
            </a:r>
          </a:p>
        </p:txBody>
      </p:sp>
      <p:sp>
        <p:nvSpPr>
          <p:cNvPr id="23" name="矩形 22">
            <a:extLst>
              <a:ext uri="{FF2B5EF4-FFF2-40B4-BE49-F238E27FC236}">
                <a16:creationId xmlns:a16="http://schemas.microsoft.com/office/drawing/2014/main" id="{37EDE204-ABDE-466D-B279-24557FB7D374}"/>
              </a:ext>
            </a:extLst>
          </p:cNvPr>
          <p:cNvSpPr/>
          <p:nvPr/>
        </p:nvSpPr>
        <p:spPr>
          <a:xfrm>
            <a:off x="7051040" y="2225564"/>
            <a:ext cx="2143760" cy="60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FMM</a:t>
            </a:r>
            <a:r>
              <a:rPr lang="zh-CN" altLang="en-US" dirty="0"/>
              <a:t>切分结果</a:t>
            </a:r>
            <a:r>
              <a:rPr lang="en-US" altLang="zh-CN" dirty="0"/>
              <a:t>R1</a:t>
            </a:r>
          </a:p>
          <a:p>
            <a:pPr algn="ctr"/>
            <a:r>
              <a:rPr lang="en-US" altLang="zh-CN" dirty="0"/>
              <a:t>RMM</a:t>
            </a:r>
            <a:r>
              <a:rPr lang="zh-CN" altLang="en-US" dirty="0"/>
              <a:t>切分结果</a:t>
            </a:r>
            <a:r>
              <a:rPr lang="en-US" altLang="zh-CN" dirty="0"/>
              <a:t>R2</a:t>
            </a:r>
            <a:endParaRPr lang="zh-CN" altLang="en-US" dirty="0"/>
          </a:p>
        </p:txBody>
      </p:sp>
      <p:sp>
        <p:nvSpPr>
          <p:cNvPr id="5" name="菱形 4">
            <a:extLst>
              <a:ext uri="{FF2B5EF4-FFF2-40B4-BE49-F238E27FC236}">
                <a16:creationId xmlns:a16="http://schemas.microsoft.com/office/drawing/2014/main" id="{241A0921-2B09-4B7D-8755-C487745659D7}"/>
              </a:ext>
            </a:extLst>
          </p:cNvPr>
          <p:cNvSpPr/>
          <p:nvPr/>
        </p:nvSpPr>
        <p:spPr>
          <a:xfrm>
            <a:off x="7274560" y="3058536"/>
            <a:ext cx="1696720" cy="7518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相同</a:t>
            </a:r>
          </a:p>
        </p:txBody>
      </p:sp>
      <p:sp>
        <p:nvSpPr>
          <p:cNvPr id="25" name="矩形 24">
            <a:extLst>
              <a:ext uri="{FF2B5EF4-FFF2-40B4-BE49-F238E27FC236}">
                <a16:creationId xmlns:a16="http://schemas.microsoft.com/office/drawing/2014/main" id="{40E5F90D-C748-45C8-BC08-148CCB6840E6}"/>
              </a:ext>
            </a:extLst>
          </p:cNvPr>
          <p:cNvSpPr/>
          <p:nvPr/>
        </p:nvSpPr>
        <p:spPr>
          <a:xfrm>
            <a:off x="5254842" y="3916253"/>
            <a:ext cx="1447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R=R1</a:t>
            </a:r>
            <a:endParaRPr lang="zh-CN" altLang="en-US" dirty="0"/>
          </a:p>
        </p:txBody>
      </p:sp>
      <p:sp>
        <p:nvSpPr>
          <p:cNvPr id="28" name="菱形 27">
            <a:extLst>
              <a:ext uri="{FF2B5EF4-FFF2-40B4-BE49-F238E27FC236}">
                <a16:creationId xmlns:a16="http://schemas.microsoft.com/office/drawing/2014/main" id="{D006559C-5127-492A-B828-EAD0E656BD47}"/>
              </a:ext>
            </a:extLst>
          </p:cNvPr>
          <p:cNvSpPr/>
          <p:nvPr/>
        </p:nvSpPr>
        <p:spPr>
          <a:xfrm>
            <a:off x="9743544" y="3705115"/>
            <a:ext cx="1920240" cy="92333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R1R2</a:t>
            </a:r>
            <a:r>
              <a:rPr lang="zh-CN" altLang="en-US" dirty="0"/>
              <a:t>长度相同</a:t>
            </a:r>
          </a:p>
        </p:txBody>
      </p:sp>
      <p:sp>
        <p:nvSpPr>
          <p:cNvPr id="29" name="矩形 28">
            <a:extLst>
              <a:ext uri="{FF2B5EF4-FFF2-40B4-BE49-F238E27FC236}">
                <a16:creationId xmlns:a16="http://schemas.microsoft.com/office/drawing/2014/main" id="{22942772-F0D0-418A-9690-3235C0352FD1}"/>
              </a:ext>
            </a:extLst>
          </p:cNvPr>
          <p:cNvSpPr/>
          <p:nvPr/>
        </p:nvSpPr>
        <p:spPr>
          <a:xfrm>
            <a:off x="7081520" y="4401889"/>
            <a:ext cx="2143760" cy="60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R=R2</a:t>
            </a:r>
          </a:p>
        </p:txBody>
      </p:sp>
      <p:sp>
        <p:nvSpPr>
          <p:cNvPr id="30" name="矩形 29">
            <a:extLst>
              <a:ext uri="{FF2B5EF4-FFF2-40B4-BE49-F238E27FC236}">
                <a16:creationId xmlns:a16="http://schemas.microsoft.com/office/drawing/2014/main" id="{FC582537-0665-4573-BD0C-8B372E040E41}"/>
              </a:ext>
            </a:extLst>
          </p:cNvPr>
          <p:cNvSpPr/>
          <p:nvPr/>
        </p:nvSpPr>
        <p:spPr>
          <a:xfrm>
            <a:off x="7081520" y="5280204"/>
            <a:ext cx="2143760" cy="60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输出结果</a:t>
            </a:r>
            <a:endParaRPr lang="en-US" altLang="zh-CN" dirty="0"/>
          </a:p>
        </p:txBody>
      </p:sp>
      <p:sp>
        <p:nvSpPr>
          <p:cNvPr id="31" name="矩形 30">
            <a:extLst>
              <a:ext uri="{FF2B5EF4-FFF2-40B4-BE49-F238E27FC236}">
                <a16:creationId xmlns:a16="http://schemas.microsoft.com/office/drawing/2014/main" id="{A38AD49F-2FED-4C07-B7BA-3AFFF62740CD}"/>
              </a:ext>
            </a:extLst>
          </p:cNvPr>
          <p:cNvSpPr/>
          <p:nvPr/>
        </p:nvSpPr>
        <p:spPr>
          <a:xfrm>
            <a:off x="9739629" y="5280499"/>
            <a:ext cx="2143760" cy="60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取短的值赋值给</a:t>
            </a:r>
            <a:r>
              <a:rPr lang="en-US" altLang="zh-CN" dirty="0"/>
              <a:t>R</a:t>
            </a:r>
          </a:p>
        </p:txBody>
      </p:sp>
      <p:sp>
        <p:nvSpPr>
          <p:cNvPr id="33" name="矩形 32">
            <a:extLst>
              <a:ext uri="{FF2B5EF4-FFF2-40B4-BE49-F238E27FC236}">
                <a16:creationId xmlns:a16="http://schemas.microsoft.com/office/drawing/2014/main" id="{F2F5B158-06BA-414C-8412-1B5FEE137564}"/>
              </a:ext>
            </a:extLst>
          </p:cNvPr>
          <p:cNvSpPr/>
          <p:nvPr/>
        </p:nvSpPr>
        <p:spPr>
          <a:xfrm>
            <a:off x="7998042" y="6275308"/>
            <a:ext cx="1447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结束</a:t>
            </a:r>
          </a:p>
        </p:txBody>
      </p:sp>
      <p:cxnSp>
        <p:nvCxnSpPr>
          <p:cNvPr id="8" name="直接箭头连接符 7">
            <a:extLst>
              <a:ext uri="{FF2B5EF4-FFF2-40B4-BE49-F238E27FC236}">
                <a16:creationId xmlns:a16="http://schemas.microsoft.com/office/drawing/2014/main" id="{1C697F52-6196-44A2-BC62-7999E8C7F6FD}"/>
              </a:ext>
            </a:extLst>
          </p:cNvPr>
          <p:cNvCxnSpPr>
            <a:stCxn id="3" idx="2"/>
            <a:endCxn id="23" idx="0"/>
          </p:cNvCxnSpPr>
          <p:nvPr/>
        </p:nvCxnSpPr>
        <p:spPr>
          <a:xfrm>
            <a:off x="8122920" y="1903492"/>
            <a:ext cx="0" cy="322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4511665C-A36C-4081-9C40-7489C891655B}"/>
              </a:ext>
            </a:extLst>
          </p:cNvPr>
          <p:cNvCxnSpPr>
            <a:cxnSpLocks/>
            <a:stCxn id="23" idx="2"/>
            <a:endCxn id="5" idx="0"/>
          </p:cNvCxnSpPr>
          <p:nvPr/>
        </p:nvCxnSpPr>
        <p:spPr>
          <a:xfrm>
            <a:off x="8122920" y="2829559"/>
            <a:ext cx="0" cy="228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11E10964-57E1-40C9-98E5-D368BAC50E51}"/>
              </a:ext>
            </a:extLst>
          </p:cNvPr>
          <p:cNvCxnSpPr>
            <a:cxnSpLocks/>
          </p:cNvCxnSpPr>
          <p:nvPr/>
        </p:nvCxnSpPr>
        <p:spPr>
          <a:xfrm>
            <a:off x="8122920" y="5019416"/>
            <a:ext cx="0" cy="228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3E4E7C51-26D4-4EF8-9939-26CE3EBED751}"/>
              </a:ext>
            </a:extLst>
          </p:cNvPr>
          <p:cNvCxnSpPr>
            <a:cxnSpLocks/>
            <a:endCxn id="33" idx="0"/>
          </p:cNvCxnSpPr>
          <p:nvPr/>
        </p:nvCxnSpPr>
        <p:spPr>
          <a:xfrm>
            <a:off x="8721942" y="5916010"/>
            <a:ext cx="0" cy="359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连接符: 肘形 13">
            <a:extLst>
              <a:ext uri="{FF2B5EF4-FFF2-40B4-BE49-F238E27FC236}">
                <a16:creationId xmlns:a16="http://schemas.microsoft.com/office/drawing/2014/main" id="{798D0975-AD42-47DD-AEBA-5A14FE5D55DC}"/>
              </a:ext>
            </a:extLst>
          </p:cNvPr>
          <p:cNvCxnSpPr>
            <a:cxnSpLocks/>
            <a:stCxn id="5" idx="1"/>
            <a:endCxn id="25" idx="0"/>
          </p:cNvCxnSpPr>
          <p:nvPr/>
        </p:nvCxnSpPr>
        <p:spPr>
          <a:xfrm rot="10800000" flipV="1">
            <a:off x="5978742" y="3434455"/>
            <a:ext cx="1295818" cy="48179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FA3ADC6E-9693-476F-A13E-1D77FBD77801}"/>
              </a:ext>
            </a:extLst>
          </p:cNvPr>
          <p:cNvCxnSpPr>
            <a:endCxn id="28" idx="0"/>
          </p:cNvCxnSpPr>
          <p:nvPr/>
        </p:nvCxnSpPr>
        <p:spPr>
          <a:xfrm>
            <a:off x="8775595" y="3442116"/>
            <a:ext cx="1928069" cy="2629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连接符: 肘形 17">
            <a:extLst>
              <a:ext uri="{FF2B5EF4-FFF2-40B4-BE49-F238E27FC236}">
                <a16:creationId xmlns:a16="http://schemas.microsoft.com/office/drawing/2014/main" id="{6122DC4A-6E01-46C4-B2ED-701B6FFD7E22}"/>
              </a:ext>
            </a:extLst>
          </p:cNvPr>
          <p:cNvCxnSpPr>
            <a:stCxn id="28" idx="1"/>
            <a:endCxn id="29" idx="3"/>
          </p:cNvCxnSpPr>
          <p:nvPr/>
        </p:nvCxnSpPr>
        <p:spPr>
          <a:xfrm rot="10800000" flipV="1">
            <a:off x="9225280" y="4166779"/>
            <a:ext cx="518264" cy="5371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连接符: 肘形 21">
            <a:extLst>
              <a:ext uri="{FF2B5EF4-FFF2-40B4-BE49-F238E27FC236}">
                <a16:creationId xmlns:a16="http://schemas.microsoft.com/office/drawing/2014/main" id="{718C82EC-88C2-4282-802F-DDB593F38C2F}"/>
              </a:ext>
            </a:extLst>
          </p:cNvPr>
          <p:cNvCxnSpPr>
            <a:stCxn id="25" idx="2"/>
            <a:endCxn id="30" idx="1"/>
          </p:cNvCxnSpPr>
          <p:nvPr/>
        </p:nvCxnSpPr>
        <p:spPr>
          <a:xfrm rot="16200000" flipH="1">
            <a:off x="5881823" y="4382504"/>
            <a:ext cx="1296617" cy="11027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D89783B3-0D2F-480B-848D-0DBF8CC865FE}"/>
              </a:ext>
            </a:extLst>
          </p:cNvPr>
          <p:cNvCxnSpPr>
            <a:stCxn id="28" idx="3"/>
            <a:endCxn id="31" idx="3"/>
          </p:cNvCxnSpPr>
          <p:nvPr/>
        </p:nvCxnSpPr>
        <p:spPr>
          <a:xfrm>
            <a:off x="11663784" y="4166780"/>
            <a:ext cx="219605" cy="1415717"/>
          </a:xfrm>
          <a:prstGeom prst="bentConnector3">
            <a:avLst>
              <a:gd name="adj1" fmla="val 20409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5B3C8CCE-40FA-4A60-BC87-7936945B0A2F}"/>
              </a:ext>
            </a:extLst>
          </p:cNvPr>
          <p:cNvCxnSpPr>
            <a:stCxn id="31" idx="1"/>
            <a:endCxn id="30" idx="3"/>
          </p:cNvCxnSpPr>
          <p:nvPr/>
        </p:nvCxnSpPr>
        <p:spPr>
          <a:xfrm flipH="1" flipV="1">
            <a:off x="9225280" y="5582202"/>
            <a:ext cx="514349" cy="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973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624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之最短路径</a:t>
            </a:r>
          </a:p>
        </p:txBody>
      </p:sp>
      <p:grpSp>
        <p:nvGrpSpPr>
          <p:cNvPr id="147" name="组合 146">
            <a:extLst>
              <a:ext uri="{FF2B5EF4-FFF2-40B4-BE49-F238E27FC236}">
                <a16:creationId xmlns:a16="http://schemas.microsoft.com/office/drawing/2014/main" id="{B820D3F6-BD5C-4DA9-92B9-ED2D960AAD62}"/>
              </a:ext>
            </a:extLst>
          </p:cNvPr>
          <p:cNvGrpSpPr/>
          <p:nvPr/>
        </p:nvGrpSpPr>
        <p:grpSpPr>
          <a:xfrm>
            <a:off x="369651" y="1619316"/>
            <a:ext cx="11463338" cy="2003792"/>
            <a:chOff x="466725" y="2391609"/>
            <a:chExt cx="11463338" cy="2003792"/>
          </a:xfrm>
        </p:grpSpPr>
        <p:sp>
          <p:nvSpPr>
            <p:cNvPr id="63" name="文本框 62">
              <a:extLst>
                <a:ext uri="{FF2B5EF4-FFF2-40B4-BE49-F238E27FC236}">
                  <a16:creationId xmlns:a16="http://schemas.microsoft.com/office/drawing/2014/main" id="{BD7F831D-1909-497E-8591-833A0B72405A}"/>
                </a:ext>
              </a:extLst>
            </p:cNvPr>
            <p:cNvSpPr txBox="1"/>
            <p:nvPr/>
          </p:nvSpPr>
          <p:spPr>
            <a:xfrm>
              <a:off x="9386888" y="2391609"/>
              <a:ext cx="319318" cy="369332"/>
            </a:xfrm>
            <a:prstGeom prst="rect">
              <a:avLst/>
            </a:prstGeom>
            <a:noFill/>
          </p:spPr>
          <p:txBody>
            <a:bodyPr wrap="none" rtlCol="0">
              <a:spAutoFit/>
            </a:bodyPr>
            <a:lstStyle/>
            <a:p>
              <a:r>
                <a:rPr lang="en-US" altLang="zh-CN" dirty="0"/>
                <a:t>1</a:t>
              </a:r>
              <a:endParaRPr lang="zh-CN" altLang="en-US" dirty="0"/>
            </a:p>
          </p:txBody>
        </p:sp>
        <p:grpSp>
          <p:nvGrpSpPr>
            <p:cNvPr id="146" name="组合 145">
              <a:extLst>
                <a:ext uri="{FF2B5EF4-FFF2-40B4-BE49-F238E27FC236}">
                  <a16:creationId xmlns:a16="http://schemas.microsoft.com/office/drawing/2014/main" id="{62561D7A-F8CD-496B-8B35-06173C8365BA}"/>
                </a:ext>
              </a:extLst>
            </p:cNvPr>
            <p:cNvGrpSpPr/>
            <p:nvPr/>
          </p:nvGrpSpPr>
          <p:grpSpPr>
            <a:xfrm>
              <a:off x="466725" y="2439471"/>
              <a:ext cx="11463338" cy="1955930"/>
              <a:chOff x="466725" y="2439471"/>
              <a:chExt cx="11463338" cy="1955930"/>
            </a:xfrm>
          </p:grpSpPr>
          <p:grpSp>
            <p:nvGrpSpPr>
              <p:cNvPr id="145" name="组合 144">
                <a:extLst>
                  <a:ext uri="{FF2B5EF4-FFF2-40B4-BE49-F238E27FC236}">
                    <a16:creationId xmlns:a16="http://schemas.microsoft.com/office/drawing/2014/main" id="{ACB8C7DF-F8A3-49D4-B6E2-1D630B30B2D7}"/>
                  </a:ext>
                </a:extLst>
              </p:cNvPr>
              <p:cNvGrpSpPr/>
              <p:nvPr/>
            </p:nvGrpSpPr>
            <p:grpSpPr>
              <a:xfrm>
                <a:off x="466725" y="2439471"/>
                <a:ext cx="11463338" cy="1940959"/>
                <a:chOff x="466725" y="2439471"/>
                <a:chExt cx="11463338" cy="1940959"/>
              </a:xfrm>
            </p:grpSpPr>
            <p:grpSp>
              <p:nvGrpSpPr>
                <p:cNvPr id="144" name="组合 143">
                  <a:extLst>
                    <a:ext uri="{FF2B5EF4-FFF2-40B4-BE49-F238E27FC236}">
                      <a16:creationId xmlns:a16="http://schemas.microsoft.com/office/drawing/2014/main" id="{968A958E-48D3-4205-B797-3BA3D547CA7B}"/>
                    </a:ext>
                  </a:extLst>
                </p:cNvPr>
                <p:cNvGrpSpPr/>
                <p:nvPr/>
              </p:nvGrpSpPr>
              <p:grpSpPr>
                <a:xfrm>
                  <a:off x="466725" y="2439471"/>
                  <a:ext cx="11463338" cy="1408630"/>
                  <a:chOff x="466725" y="2439471"/>
                  <a:chExt cx="11463338" cy="1408630"/>
                </a:xfrm>
              </p:grpSpPr>
              <p:sp>
                <p:nvSpPr>
                  <p:cNvPr id="12" name="椭圆 11">
                    <a:extLst>
                      <a:ext uri="{FF2B5EF4-FFF2-40B4-BE49-F238E27FC236}">
                        <a16:creationId xmlns:a16="http://schemas.microsoft.com/office/drawing/2014/main" id="{26569CE2-5FC2-4B36-81FF-AFD468553504}"/>
                      </a:ext>
                    </a:extLst>
                  </p:cNvPr>
                  <p:cNvSpPr/>
                  <p:nvPr/>
                </p:nvSpPr>
                <p:spPr>
                  <a:xfrm>
                    <a:off x="466725"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今</a:t>
                    </a:r>
                    <a:endParaRPr lang="en-US" altLang="zh-CN" dirty="0"/>
                  </a:p>
                  <a:p>
                    <a:pPr algn="ctr"/>
                    <a:r>
                      <a:rPr lang="en-US" altLang="zh-CN" dirty="0"/>
                      <a:t>V1</a:t>
                    </a:r>
                    <a:endParaRPr lang="zh-CN" altLang="en-US" dirty="0"/>
                  </a:p>
                </p:txBody>
              </p:sp>
              <p:sp>
                <p:nvSpPr>
                  <p:cNvPr id="25" name="椭圆 24">
                    <a:extLst>
                      <a:ext uri="{FF2B5EF4-FFF2-40B4-BE49-F238E27FC236}">
                        <a16:creationId xmlns:a16="http://schemas.microsoft.com/office/drawing/2014/main" id="{C44FD691-05E1-49A2-8553-E21FC197F79A}"/>
                      </a:ext>
                    </a:extLst>
                  </p:cNvPr>
                  <p:cNvSpPr/>
                  <p:nvPr/>
                </p:nvSpPr>
                <p:spPr>
                  <a:xfrm>
                    <a:off x="3943350" y="301942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下</a:t>
                    </a:r>
                    <a:endParaRPr lang="en-US" altLang="zh-CN" dirty="0"/>
                  </a:p>
                  <a:p>
                    <a:pPr algn="ctr"/>
                    <a:r>
                      <a:rPr lang="en-US" altLang="zh-CN" dirty="0"/>
                      <a:t>V3</a:t>
                    </a:r>
                    <a:endParaRPr lang="zh-CN" altLang="en-US" dirty="0"/>
                  </a:p>
                </p:txBody>
              </p:sp>
              <p:sp>
                <p:nvSpPr>
                  <p:cNvPr id="26" name="椭圆 25">
                    <a:extLst>
                      <a:ext uri="{FF2B5EF4-FFF2-40B4-BE49-F238E27FC236}">
                        <a16:creationId xmlns:a16="http://schemas.microsoft.com/office/drawing/2014/main" id="{B8018CB1-0264-4ACA-9A1C-4988BA7BC338}"/>
                      </a:ext>
                    </a:extLst>
                  </p:cNvPr>
                  <p:cNvSpPr/>
                  <p:nvPr/>
                </p:nvSpPr>
                <p:spPr>
                  <a:xfrm>
                    <a:off x="2228848" y="302895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天</a:t>
                    </a:r>
                    <a:endParaRPr lang="en-US" altLang="zh-CN" dirty="0"/>
                  </a:p>
                  <a:p>
                    <a:pPr algn="ctr"/>
                    <a:r>
                      <a:rPr lang="en-US" altLang="zh-CN" dirty="0"/>
                      <a:t>V2</a:t>
                    </a:r>
                    <a:endParaRPr lang="zh-CN" altLang="en-US" dirty="0"/>
                  </a:p>
                </p:txBody>
              </p:sp>
              <p:sp>
                <p:nvSpPr>
                  <p:cNvPr id="29" name="椭圆 28">
                    <a:extLst>
                      <a:ext uri="{FF2B5EF4-FFF2-40B4-BE49-F238E27FC236}">
                        <a16:creationId xmlns:a16="http://schemas.microsoft.com/office/drawing/2014/main" id="{ECCDABC6-CD35-45DA-B148-99899C086504}"/>
                      </a:ext>
                    </a:extLst>
                  </p:cNvPr>
                  <p:cNvSpPr/>
                  <p:nvPr/>
                </p:nvSpPr>
                <p:spPr>
                  <a:xfrm>
                    <a:off x="5848350" y="300037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午</a:t>
                    </a:r>
                    <a:endParaRPr lang="en-US" altLang="zh-CN" dirty="0"/>
                  </a:p>
                  <a:p>
                    <a:pPr algn="ctr"/>
                    <a:r>
                      <a:rPr lang="en-US" altLang="zh-CN" dirty="0"/>
                      <a:t>V4</a:t>
                    </a:r>
                    <a:endParaRPr lang="zh-CN" altLang="en-US" dirty="0"/>
                  </a:p>
                </p:txBody>
              </p:sp>
              <p:sp>
                <p:nvSpPr>
                  <p:cNvPr id="30" name="椭圆 29">
                    <a:extLst>
                      <a:ext uri="{FF2B5EF4-FFF2-40B4-BE49-F238E27FC236}">
                        <a16:creationId xmlns:a16="http://schemas.microsoft.com/office/drawing/2014/main" id="{DB539085-A9E6-42CD-8BFD-6EACBF52F560}"/>
                      </a:ext>
                    </a:extLst>
                  </p:cNvPr>
                  <p:cNvSpPr/>
                  <p:nvPr/>
                </p:nvSpPr>
                <p:spPr>
                  <a:xfrm>
                    <a:off x="7658100"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休</a:t>
                    </a:r>
                    <a:endParaRPr lang="en-US" altLang="zh-CN" dirty="0"/>
                  </a:p>
                  <a:p>
                    <a:pPr algn="ctr"/>
                    <a:r>
                      <a:rPr lang="en-US" altLang="zh-CN" dirty="0"/>
                      <a:t>V5</a:t>
                    </a:r>
                    <a:endParaRPr lang="zh-CN" altLang="en-US" dirty="0"/>
                  </a:p>
                </p:txBody>
              </p:sp>
              <p:sp>
                <p:nvSpPr>
                  <p:cNvPr id="31" name="椭圆 30">
                    <a:extLst>
                      <a:ext uri="{FF2B5EF4-FFF2-40B4-BE49-F238E27FC236}">
                        <a16:creationId xmlns:a16="http://schemas.microsoft.com/office/drawing/2014/main" id="{32B1204C-4B97-44D0-878C-C2E18321E1EE}"/>
                      </a:ext>
                    </a:extLst>
                  </p:cNvPr>
                  <p:cNvSpPr/>
                  <p:nvPr/>
                </p:nvSpPr>
                <p:spPr>
                  <a:xfrm>
                    <a:off x="9386888"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息</a:t>
                    </a:r>
                    <a:endParaRPr lang="en-US" altLang="zh-CN" dirty="0"/>
                  </a:p>
                  <a:p>
                    <a:pPr algn="ctr"/>
                    <a:r>
                      <a:rPr lang="en-US" altLang="zh-CN" dirty="0"/>
                      <a:t>V6</a:t>
                    </a:r>
                    <a:endParaRPr lang="zh-CN" altLang="en-US" dirty="0"/>
                  </a:p>
                </p:txBody>
              </p:sp>
              <p:cxnSp>
                <p:nvCxnSpPr>
                  <p:cNvPr id="14" name="直接箭头连接符 13">
                    <a:extLst>
                      <a:ext uri="{FF2B5EF4-FFF2-40B4-BE49-F238E27FC236}">
                        <a16:creationId xmlns:a16="http://schemas.microsoft.com/office/drawing/2014/main" id="{F5DC3977-FA57-4BDF-BA08-9413BA6E3CE1}"/>
                      </a:ext>
                    </a:extLst>
                  </p:cNvPr>
                  <p:cNvCxnSpPr>
                    <a:cxnSpLocks/>
                    <a:stCxn id="12" idx="6"/>
                    <a:endCxn id="26" idx="2"/>
                  </p:cNvCxnSpPr>
                  <p:nvPr/>
                </p:nvCxnSpPr>
                <p:spPr>
                  <a:xfrm>
                    <a:off x="1314450" y="3405188"/>
                    <a:ext cx="914398"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B0E1D1A-B7B0-488C-B33A-BBF6DF2D4EB1}"/>
                      </a:ext>
                    </a:extLst>
                  </p:cNvPr>
                  <p:cNvCxnSpPr>
                    <a:cxnSpLocks/>
                    <a:stCxn id="26" idx="6"/>
                    <a:endCxn id="25" idx="2"/>
                  </p:cNvCxnSpPr>
                  <p:nvPr/>
                </p:nvCxnSpPr>
                <p:spPr>
                  <a:xfrm flipV="1">
                    <a:off x="3076573" y="3414713"/>
                    <a:ext cx="866777"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C1017267-149E-4CD3-AEAA-E7283DE897C1}"/>
                      </a:ext>
                    </a:extLst>
                  </p:cNvPr>
                  <p:cNvCxnSpPr>
                    <a:cxnSpLocks/>
                    <a:stCxn id="25" idx="6"/>
                    <a:endCxn id="29" idx="2"/>
                  </p:cNvCxnSpPr>
                  <p:nvPr/>
                </p:nvCxnSpPr>
                <p:spPr>
                  <a:xfrm flipV="1">
                    <a:off x="4791075" y="3395663"/>
                    <a:ext cx="1057275"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8C05D2D4-B4CA-46D0-BB36-4CEB197BFA78}"/>
                      </a:ext>
                    </a:extLst>
                  </p:cNvPr>
                  <p:cNvCxnSpPr>
                    <a:cxnSpLocks/>
                    <a:stCxn id="29" idx="6"/>
                    <a:endCxn id="30" idx="2"/>
                  </p:cNvCxnSpPr>
                  <p:nvPr/>
                </p:nvCxnSpPr>
                <p:spPr>
                  <a:xfrm>
                    <a:off x="6696075" y="3395663"/>
                    <a:ext cx="96202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1FCF974-A12F-4166-B868-E98B62CD9623}"/>
                      </a:ext>
                    </a:extLst>
                  </p:cNvPr>
                  <p:cNvCxnSpPr>
                    <a:cxnSpLocks/>
                    <a:stCxn id="30" idx="6"/>
                    <a:endCxn id="31" idx="2"/>
                  </p:cNvCxnSpPr>
                  <p:nvPr/>
                </p:nvCxnSpPr>
                <p:spPr>
                  <a:xfrm>
                    <a:off x="8505825" y="3405188"/>
                    <a:ext cx="881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连接符: 曲线 44">
                    <a:extLst>
                      <a:ext uri="{FF2B5EF4-FFF2-40B4-BE49-F238E27FC236}">
                        <a16:creationId xmlns:a16="http://schemas.microsoft.com/office/drawing/2014/main" id="{F89001CC-8515-4FC8-8604-0409A49BCAFB}"/>
                      </a:ext>
                    </a:extLst>
                  </p:cNvPr>
                  <p:cNvCxnSpPr>
                    <a:stCxn id="12" idx="0"/>
                    <a:endCxn id="25" idx="0"/>
                  </p:cNvCxnSpPr>
                  <p:nvPr/>
                </p:nvCxnSpPr>
                <p:spPr>
                  <a:xfrm rot="16200000" flipH="1">
                    <a:off x="2624137" y="1276350"/>
                    <a:ext cx="9525" cy="3476625"/>
                  </a:xfrm>
                  <a:prstGeom prst="curvedConnector3">
                    <a:avLst>
                      <a:gd name="adj1" fmla="val -24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连接符: 曲线 46">
                    <a:extLst>
                      <a:ext uri="{FF2B5EF4-FFF2-40B4-BE49-F238E27FC236}">
                        <a16:creationId xmlns:a16="http://schemas.microsoft.com/office/drawing/2014/main" id="{E5B4C1F5-0978-4E17-AF9E-0076F6F67422}"/>
                      </a:ext>
                    </a:extLst>
                  </p:cNvPr>
                  <p:cNvCxnSpPr>
                    <a:stCxn id="26" idx="4"/>
                    <a:endCxn id="29" idx="4"/>
                  </p:cNvCxnSpPr>
                  <p:nvPr/>
                </p:nvCxnSpPr>
                <p:spPr>
                  <a:xfrm rot="5400000" flipH="1" flipV="1">
                    <a:off x="4448174" y="1995488"/>
                    <a:ext cx="28575" cy="3619502"/>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连接符: 曲线 48">
                    <a:extLst>
                      <a:ext uri="{FF2B5EF4-FFF2-40B4-BE49-F238E27FC236}">
                        <a16:creationId xmlns:a16="http://schemas.microsoft.com/office/drawing/2014/main" id="{8F2091B8-DA30-48D8-BFE4-77FB170402F1}"/>
                      </a:ext>
                    </a:extLst>
                  </p:cNvPr>
                  <p:cNvCxnSpPr>
                    <a:stCxn id="25" idx="0"/>
                    <a:endCxn id="30" idx="0"/>
                  </p:cNvCxnSpPr>
                  <p:nvPr/>
                </p:nvCxnSpPr>
                <p:spPr>
                  <a:xfrm rot="5400000" flipH="1" flipV="1">
                    <a:off x="6219826" y="1157288"/>
                    <a:ext cx="9525" cy="3714750"/>
                  </a:xfrm>
                  <a:prstGeom prst="curvedConnector3">
                    <a:avLst>
                      <a:gd name="adj1" fmla="val 25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连接符: 曲线 49">
                    <a:extLst>
                      <a:ext uri="{FF2B5EF4-FFF2-40B4-BE49-F238E27FC236}">
                        <a16:creationId xmlns:a16="http://schemas.microsoft.com/office/drawing/2014/main" id="{522856C0-51C8-4289-90D0-3A4261C3F075}"/>
                      </a:ext>
                    </a:extLst>
                  </p:cNvPr>
                  <p:cNvCxnSpPr/>
                  <p:nvPr/>
                </p:nvCxnSpPr>
                <p:spPr>
                  <a:xfrm rot="5400000" flipH="1" flipV="1">
                    <a:off x="8067674" y="2028825"/>
                    <a:ext cx="28575" cy="3609977"/>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6285C8EE-4518-4AEF-89D1-16131CF3CDD6}"/>
                      </a:ext>
                    </a:extLst>
                  </p:cNvPr>
                  <p:cNvSpPr/>
                  <p:nvPr/>
                </p:nvSpPr>
                <p:spPr>
                  <a:xfrm>
                    <a:off x="11082338" y="2967038"/>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V7</a:t>
                    </a:r>
                    <a:endParaRPr lang="zh-CN" altLang="en-US" dirty="0"/>
                  </a:p>
                </p:txBody>
              </p:sp>
              <p:cxnSp>
                <p:nvCxnSpPr>
                  <p:cNvPr id="53" name="直接箭头连接符 52">
                    <a:extLst>
                      <a:ext uri="{FF2B5EF4-FFF2-40B4-BE49-F238E27FC236}">
                        <a16:creationId xmlns:a16="http://schemas.microsoft.com/office/drawing/2014/main" id="{CE9692AA-ADF8-4644-A2B0-8F789CB24BD8}"/>
                      </a:ext>
                    </a:extLst>
                  </p:cNvPr>
                  <p:cNvCxnSpPr>
                    <a:cxnSpLocks/>
                    <a:stCxn id="31" idx="6"/>
                    <a:endCxn id="52" idx="2"/>
                  </p:cNvCxnSpPr>
                  <p:nvPr/>
                </p:nvCxnSpPr>
                <p:spPr>
                  <a:xfrm flipV="1">
                    <a:off x="10234613" y="3362326"/>
                    <a:ext cx="847725" cy="4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连接符: 曲线 59">
                    <a:extLst>
                      <a:ext uri="{FF2B5EF4-FFF2-40B4-BE49-F238E27FC236}">
                        <a16:creationId xmlns:a16="http://schemas.microsoft.com/office/drawing/2014/main" id="{F85A8B6A-D907-490D-8E41-352E62896565}"/>
                      </a:ext>
                    </a:extLst>
                  </p:cNvPr>
                  <p:cNvCxnSpPr>
                    <a:stCxn id="30" idx="0"/>
                    <a:endCxn id="52" idx="0"/>
                  </p:cNvCxnSpPr>
                  <p:nvPr/>
                </p:nvCxnSpPr>
                <p:spPr>
                  <a:xfrm rot="5400000" flipH="1" flipV="1">
                    <a:off x="9772651" y="1276350"/>
                    <a:ext cx="42862" cy="3424238"/>
                  </a:xfrm>
                  <a:prstGeom prst="curvedConnector3">
                    <a:avLst>
                      <a:gd name="adj1" fmla="val 63334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16EA0392-1850-41BE-B48E-EE3C8AA7D54E}"/>
                      </a:ext>
                    </a:extLst>
                  </p:cNvPr>
                  <p:cNvSpPr txBox="1"/>
                  <p:nvPr/>
                </p:nvSpPr>
                <p:spPr>
                  <a:xfrm>
                    <a:off x="2309581" y="2465428"/>
                    <a:ext cx="319318" cy="369332"/>
                  </a:xfrm>
                  <a:prstGeom prst="rect">
                    <a:avLst/>
                  </a:prstGeom>
                  <a:noFill/>
                </p:spPr>
                <p:txBody>
                  <a:bodyPr wrap="none" rtlCol="0">
                    <a:spAutoFit/>
                  </a:bodyPr>
                  <a:lstStyle/>
                  <a:p>
                    <a:r>
                      <a:rPr lang="en-US" altLang="zh-CN" dirty="0"/>
                      <a:t>1</a:t>
                    </a:r>
                    <a:endParaRPr lang="zh-CN" altLang="en-US" dirty="0"/>
                  </a:p>
                </p:txBody>
              </p:sp>
              <p:sp>
                <p:nvSpPr>
                  <p:cNvPr id="62" name="文本框 61">
                    <a:extLst>
                      <a:ext uri="{FF2B5EF4-FFF2-40B4-BE49-F238E27FC236}">
                        <a16:creationId xmlns:a16="http://schemas.microsoft.com/office/drawing/2014/main" id="{F83049C1-36CA-4A17-9CCE-C318F8F0B07D}"/>
                      </a:ext>
                    </a:extLst>
                  </p:cNvPr>
                  <p:cNvSpPr txBox="1"/>
                  <p:nvPr/>
                </p:nvSpPr>
                <p:spPr>
                  <a:xfrm>
                    <a:off x="5776682" y="2439471"/>
                    <a:ext cx="319318" cy="369332"/>
                  </a:xfrm>
                  <a:prstGeom prst="rect">
                    <a:avLst/>
                  </a:prstGeom>
                  <a:noFill/>
                </p:spPr>
                <p:txBody>
                  <a:bodyPr wrap="none" rtlCol="0">
                    <a:spAutoFit/>
                  </a:bodyPr>
                  <a:lstStyle/>
                  <a:p>
                    <a:r>
                      <a:rPr lang="en-US" altLang="zh-CN" dirty="0"/>
                      <a:t>1</a:t>
                    </a:r>
                    <a:endParaRPr lang="zh-CN" altLang="en-US" dirty="0"/>
                  </a:p>
                </p:txBody>
              </p:sp>
              <p:sp>
                <p:nvSpPr>
                  <p:cNvPr id="64" name="文本框 63">
                    <a:extLst>
                      <a:ext uri="{FF2B5EF4-FFF2-40B4-BE49-F238E27FC236}">
                        <a16:creationId xmlns:a16="http://schemas.microsoft.com/office/drawing/2014/main" id="{78C5CAA1-F60E-4D3A-8596-7857CEB5C0DE}"/>
                      </a:ext>
                    </a:extLst>
                  </p:cNvPr>
                  <p:cNvSpPr txBox="1"/>
                  <p:nvPr/>
                </p:nvSpPr>
                <p:spPr>
                  <a:xfrm>
                    <a:off x="10401531" y="3038655"/>
                    <a:ext cx="319318" cy="369332"/>
                  </a:xfrm>
                  <a:prstGeom prst="rect">
                    <a:avLst/>
                  </a:prstGeom>
                  <a:noFill/>
                </p:spPr>
                <p:txBody>
                  <a:bodyPr wrap="none" rtlCol="0">
                    <a:spAutoFit/>
                  </a:bodyPr>
                  <a:lstStyle/>
                  <a:p>
                    <a:r>
                      <a:rPr lang="en-US" altLang="zh-CN" dirty="0"/>
                      <a:t>1</a:t>
                    </a:r>
                    <a:endParaRPr lang="zh-CN" altLang="en-US" dirty="0"/>
                  </a:p>
                </p:txBody>
              </p:sp>
              <p:sp>
                <p:nvSpPr>
                  <p:cNvPr id="65" name="文本框 64">
                    <a:extLst>
                      <a:ext uri="{FF2B5EF4-FFF2-40B4-BE49-F238E27FC236}">
                        <a16:creationId xmlns:a16="http://schemas.microsoft.com/office/drawing/2014/main" id="{EF8A1735-D535-496B-BA52-E23BBFDF71BE}"/>
                      </a:ext>
                    </a:extLst>
                  </p:cNvPr>
                  <p:cNvSpPr txBox="1"/>
                  <p:nvPr/>
                </p:nvSpPr>
                <p:spPr>
                  <a:xfrm>
                    <a:off x="8770028" y="3102531"/>
                    <a:ext cx="319318" cy="369332"/>
                  </a:xfrm>
                  <a:prstGeom prst="rect">
                    <a:avLst/>
                  </a:prstGeom>
                  <a:noFill/>
                </p:spPr>
                <p:txBody>
                  <a:bodyPr wrap="none" rtlCol="0">
                    <a:spAutoFit/>
                  </a:bodyPr>
                  <a:lstStyle/>
                  <a:p>
                    <a:r>
                      <a:rPr lang="en-US" altLang="zh-CN" dirty="0"/>
                      <a:t>1</a:t>
                    </a:r>
                    <a:endParaRPr lang="zh-CN" altLang="en-US" dirty="0"/>
                  </a:p>
                </p:txBody>
              </p:sp>
              <p:sp>
                <p:nvSpPr>
                  <p:cNvPr id="66" name="文本框 65">
                    <a:extLst>
                      <a:ext uri="{FF2B5EF4-FFF2-40B4-BE49-F238E27FC236}">
                        <a16:creationId xmlns:a16="http://schemas.microsoft.com/office/drawing/2014/main" id="{AB7AB120-760E-4933-9FCF-5C3BC8B0DE1A}"/>
                      </a:ext>
                    </a:extLst>
                  </p:cNvPr>
                  <p:cNvSpPr txBox="1"/>
                  <p:nvPr/>
                </p:nvSpPr>
                <p:spPr>
                  <a:xfrm>
                    <a:off x="6943724" y="3069194"/>
                    <a:ext cx="319318" cy="369332"/>
                  </a:xfrm>
                  <a:prstGeom prst="rect">
                    <a:avLst/>
                  </a:prstGeom>
                  <a:noFill/>
                </p:spPr>
                <p:txBody>
                  <a:bodyPr wrap="none" rtlCol="0">
                    <a:spAutoFit/>
                  </a:bodyPr>
                  <a:lstStyle/>
                  <a:p>
                    <a:r>
                      <a:rPr lang="en-US" altLang="zh-CN" dirty="0"/>
                      <a:t>1</a:t>
                    </a:r>
                    <a:endParaRPr lang="zh-CN" altLang="en-US" dirty="0"/>
                  </a:p>
                </p:txBody>
              </p:sp>
              <p:sp>
                <p:nvSpPr>
                  <p:cNvPr id="67" name="文本框 66">
                    <a:extLst>
                      <a:ext uri="{FF2B5EF4-FFF2-40B4-BE49-F238E27FC236}">
                        <a16:creationId xmlns:a16="http://schemas.microsoft.com/office/drawing/2014/main" id="{71EA6814-9B0B-4A48-904B-65D53104FF1C}"/>
                      </a:ext>
                    </a:extLst>
                  </p:cNvPr>
                  <p:cNvSpPr txBox="1"/>
                  <p:nvPr/>
                </p:nvSpPr>
                <p:spPr>
                  <a:xfrm>
                    <a:off x="5172075" y="3062288"/>
                    <a:ext cx="319318" cy="369332"/>
                  </a:xfrm>
                  <a:prstGeom prst="rect">
                    <a:avLst/>
                  </a:prstGeom>
                  <a:noFill/>
                </p:spPr>
                <p:txBody>
                  <a:bodyPr wrap="none" rtlCol="0">
                    <a:spAutoFit/>
                  </a:bodyPr>
                  <a:lstStyle/>
                  <a:p>
                    <a:r>
                      <a:rPr lang="en-US" altLang="zh-CN" dirty="0"/>
                      <a:t>1</a:t>
                    </a:r>
                    <a:endParaRPr lang="zh-CN" altLang="en-US" dirty="0"/>
                  </a:p>
                </p:txBody>
              </p:sp>
              <p:sp>
                <p:nvSpPr>
                  <p:cNvPr id="68" name="文本框 67">
                    <a:extLst>
                      <a:ext uri="{FF2B5EF4-FFF2-40B4-BE49-F238E27FC236}">
                        <a16:creationId xmlns:a16="http://schemas.microsoft.com/office/drawing/2014/main" id="{2E968AEB-0DCC-4C59-94FB-73B0FFC37D95}"/>
                      </a:ext>
                    </a:extLst>
                  </p:cNvPr>
                  <p:cNvSpPr txBox="1"/>
                  <p:nvPr/>
                </p:nvSpPr>
                <p:spPr>
                  <a:xfrm>
                    <a:off x="3238499" y="3045381"/>
                    <a:ext cx="319318" cy="369332"/>
                  </a:xfrm>
                  <a:prstGeom prst="rect">
                    <a:avLst/>
                  </a:prstGeom>
                  <a:noFill/>
                </p:spPr>
                <p:txBody>
                  <a:bodyPr wrap="none" rtlCol="0">
                    <a:spAutoFit/>
                  </a:bodyPr>
                  <a:lstStyle/>
                  <a:p>
                    <a:r>
                      <a:rPr lang="en-US" altLang="zh-CN" dirty="0"/>
                      <a:t>1</a:t>
                    </a:r>
                    <a:endParaRPr lang="zh-CN" altLang="en-US" dirty="0"/>
                  </a:p>
                </p:txBody>
              </p:sp>
              <p:sp>
                <p:nvSpPr>
                  <p:cNvPr id="69" name="文本框 68">
                    <a:extLst>
                      <a:ext uri="{FF2B5EF4-FFF2-40B4-BE49-F238E27FC236}">
                        <a16:creationId xmlns:a16="http://schemas.microsoft.com/office/drawing/2014/main" id="{8D87E2A6-C55F-49E3-B556-6984CC8DB29A}"/>
                      </a:ext>
                    </a:extLst>
                  </p:cNvPr>
                  <p:cNvSpPr txBox="1"/>
                  <p:nvPr/>
                </p:nvSpPr>
                <p:spPr>
                  <a:xfrm>
                    <a:off x="1601100" y="3026331"/>
                    <a:ext cx="319318" cy="369332"/>
                  </a:xfrm>
                  <a:prstGeom prst="rect">
                    <a:avLst/>
                  </a:prstGeom>
                  <a:noFill/>
                </p:spPr>
                <p:txBody>
                  <a:bodyPr wrap="none" rtlCol="0">
                    <a:spAutoFit/>
                  </a:bodyPr>
                  <a:lstStyle/>
                  <a:p>
                    <a:r>
                      <a:rPr lang="en-US" altLang="zh-CN" dirty="0"/>
                      <a:t>1</a:t>
                    </a:r>
                    <a:endParaRPr lang="zh-CN" altLang="en-US" dirty="0"/>
                  </a:p>
                </p:txBody>
              </p:sp>
            </p:grpSp>
            <p:sp>
              <p:nvSpPr>
                <p:cNvPr id="70" name="文本框 69">
                  <a:extLst>
                    <a:ext uri="{FF2B5EF4-FFF2-40B4-BE49-F238E27FC236}">
                      <a16:creationId xmlns:a16="http://schemas.microsoft.com/office/drawing/2014/main" id="{669C0444-AE20-4DC0-A44E-B280858B8781}"/>
                    </a:ext>
                  </a:extLst>
                </p:cNvPr>
                <p:cNvSpPr txBox="1"/>
                <p:nvPr/>
              </p:nvSpPr>
              <p:spPr>
                <a:xfrm>
                  <a:off x="4047894" y="4011098"/>
                  <a:ext cx="319318" cy="369332"/>
                </a:xfrm>
                <a:prstGeom prst="rect">
                  <a:avLst/>
                </a:prstGeom>
                <a:noFill/>
              </p:spPr>
              <p:txBody>
                <a:bodyPr wrap="none" rtlCol="0">
                  <a:spAutoFit/>
                </a:bodyPr>
                <a:lstStyle/>
                <a:p>
                  <a:r>
                    <a:rPr lang="en-US" altLang="zh-CN" dirty="0"/>
                    <a:t>1</a:t>
                  </a:r>
                  <a:endParaRPr lang="zh-CN" altLang="en-US" dirty="0"/>
                </a:p>
              </p:txBody>
            </p:sp>
          </p:grpSp>
          <p:sp>
            <p:nvSpPr>
              <p:cNvPr id="71" name="文本框 70">
                <a:extLst>
                  <a:ext uri="{FF2B5EF4-FFF2-40B4-BE49-F238E27FC236}">
                    <a16:creationId xmlns:a16="http://schemas.microsoft.com/office/drawing/2014/main" id="{17ED4EFA-4D6F-4972-BE7E-07B01796C5E4}"/>
                  </a:ext>
                </a:extLst>
              </p:cNvPr>
              <p:cNvSpPr txBox="1"/>
              <p:nvPr/>
            </p:nvSpPr>
            <p:spPr>
              <a:xfrm>
                <a:off x="7762643" y="4026069"/>
                <a:ext cx="319318" cy="369332"/>
              </a:xfrm>
              <a:prstGeom prst="rect">
                <a:avLst/>
              </a:prstGeom>
              <a:noFill/>
            </p:spPr>
            <p:txBody>
              <a:bodyPr wrap="none" rtlCol="0">
                <a:spAutoFit/>
              </a:bodyPr>
              <a:lstStyle/>
              <a:p>
                <a:r>
                  <a:rPr lang="en-US" altLang="zh-CN" dirty="0"/>
                  <a:t>1</a:t>
                </a:r>
                <a:endParaRPr lang="zh-CN" altLang="en-US" dirty="0"/>
              </a:p>
            </p:txBody>
          </p:sp>
        </p:grpSp>
      </p:grpSp>
      <p:sp>
        <p:nvSpPr>
          <p:cNvPr id="73" name="文本框 72">
            <a:extLst>
              <a:ext uri="{FF2B5EF4-FFF2-40B4-BE49-F238E27FC236}">
                <a16:creationId xmlns:a16="http://schemas.microsoft.com/office/drawing/2014/main" id="{37C27AFE-1C4B-4EBC-90E3-B29528906B3F}"/>
              </a:ext>
            </a:extLst>
          </p:cNvPr>
          <p:cNvSpPr txBox="1"/>
          <p:nvPr/>
        </p:nvSpPr>
        <p:spPr>
          <a:xfrm>
            <a:off x="109140" y="4351414"/>
            <a:ext cx="500458" cy="369332"/>
          </a:xfrm>
          <a:prstGeom prst="rect">
            <a:avLst/>
          </a:prstGeom>
          <a:noFill/>
        </p:spPr>
        <p:txBody>
          <a:bodyPr wrap="none" rtlCol="0">
            <a:spAutoFit/>
          </a:bodyPr>
          <a:lstStyle/>
          <a:p>
            <a:r>
              <a:rPr lang="en-US" altLang="zh-CN" dirty="0"/>
              <a:t>dis</a:t>
            </a:r>
            <a:endParaRPr lang="zh-CN" altLang="en-US" dirty="0"/>
          </a:p>
        </p:txBody>
      </p:sp>
      <p:graphicFrame>
        <p:nvGraphicFramePr>
          <p:cNvPr id="74" name="表格 73">
            <a:extLst>
              <a:ext uri="{FF2B5EF4-FFF2-40B4-BE49-F238E27FC236}">
                <a16:creationId xmlns:a16="http://schemas.microsoft.com/office/drawing/2014/main" id="{B8E3E80B-96DA-4C47-92A5-89FC45D29007}"/>
              </a:ext>
            </a:extLst>
          </p:cNvPr>
          <p:cNvGraphicFramePr>
            <a:graphicFrameLocks noGrp="1"/>
          </p:cNvGraphicFramePr>
          <p:nvPr>
            <p:extLst/>
          </p:nvPr>
        </p:nvGraphicFramePr>
        <p:xfrm>
          <a:off x="556815" y="4824730"/>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graphicFrame>
        <p:nvGraphicFramePr>
          <p:cNvPr id="76" name="表格 75">
            <a:extLst>
              <a:ext uri="{FF2B5EF4-FFF2-40B4-BE49-F238E27FC236}">
                <a16:creationId xmlns:a16="http://schemas.microsoft.com/office/drawing/2014/main" id="{182033A3-6DD3-4BE9-9486-F0E8F3AB605B}"/>
              </a:ext>
            </a:extLst>
          </p:cNvPr>
          <p:cNvGraphicFramePr>
            <a:graphicFrameLocks noGrp="1"/>
          </p:cNvGraphicFramePr>
          <p:nvPr>
            <p:extLst/>
          </p:nvPr>
        </p:nvGraphicFramePr>
        <p:xfrm>
          <a:off x="556584" y="4461272"/>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V1</a:t>
                      </a:r>
                      <a:endParaRPr lang="zh-CN" altLang="en-US" dirty="0"/>
                    </a:p>
                  </a:txBody>
                  <a:tcPr>
                    <a:solidFill>
                      <a:schemeClr val="accent2"/>
                    </a:solidFill>
                  </a:tcPr>
                </a:tc>
                <a:tc>
                  <a:txBody>
                    <a:bodyPr/>
                    <a:lstStyle/>
                    <a:p>
                      <a:r>
                        <a:rPr lang="en-US" altLang="zh-CN" dirty="0">
                          <a:solidFill>
                            <a:schemeClr val="bg1"/>
                          </a:solidFill>
                        </a:rPr>
                        <a:t>V2</a:t>
                      </a:r>
                      <a:endParaRPr lang="zh-CN" altLang="en-US" dirty="0">
                        <a:solidFill>
                          <a:schemeClr val="bg1"/>
                        </a:solidFill>
                      </a:endParaRPr>
                    </a:p>
                  </a:txBody>
                  <a:tcPr>
                    <a:solidFill>
                      <a:schemeClr val="accent2"/>
                    </a:solidFill>
                  </a:tcPr>
                </a:tc>
                <a:tc>
                  <a:txBody>
                    <a:bodyPr/>
                    <a:lstStyle/>
                    <a:p>
                      <a:r>
                        <a:rPr lang="en-US" altLang="zh-CN" dirty="0"/>
                        <a:t>V3</a:t>
                      </a:r>
                      <a:endParaRPr lang="zh-CN" altLang="en-US" dirty="0"/>
                    </a:p>
                  </a:txBody>
                  <a:tcPr>
                    <a:solidFill>
                      <a:schemeClr val="accent2"/>
                    </a:solidFill>
                  </a:tcPr>
                </a:tc>
                <a:tc>
                  <a:txBody>
                    <a:bodyPr/>
                    <a:lstStyle/>
                    <a:p>
                      <a:r>
                        <a:rPr lang="en-US" altLang="zh-CN" dirty="0"/>
                        <a:t>V4</a:t>
                      </a:r>
                      <a:endParaRPr lang="zh-CN" altLang="en-US" dirty="0"/>
                    </a:p>
                  </a:txBody>
                  <a:tcPr>
                    <a:solidFill>
                      <a:schemeClr val="accent2"/>
                    </a:solidFill>
                  </a:tcPr>
                </a:tc>
                <a:tc>
                  <a:txBody>
                    <a:bodyPr/>
                    <a:lstStyle/>
                    <a:p>
                      <a:r>
                        <a:rPr lang="en-US" altLang="zh-CN" dirty="0"/>
                        <a:t>V5</a:t>
                      </a:r>
                      <a:endParaRPr lang="zh-CN" altLang="en-US" dirty="0"/>
                    </a:p>
                  </a:txBody>
                  <a:tcPr>
                    <a:solidFill>
                      <a:schemeClr val="accent2"/>
                    </a:solidFill>
                  </a:tcPr>
                </a:tc>
                <a:tc>
                  <a:txBody>
                    <a:bodyPr/>
                    <a:lstStyle/>
                    <a:p>
                      <a:r>
                        <a:rPr lang="en-US" altLang="zh-CN" dirty="0"/>
                        <a:t>V6</a:t>
                      </a:r>
                      <a:endParaRPr lang="zh-CN" altLang="en-US" dirty="0"/>
                    </a:p>
                  </a:txBody>
                  <a:tcPr>
                    <a:solidFill>
                      <a:schemeClr val="accent2"/>
                    </a:solidFill>
                  </a:tcPr>
                </a:tc>
                <a:tc>
                  <a:txBody>
                    <a:bodyPr/>
                    <a:lstStyle/>
                    <a:p>
                      <a:r>
                        <a:rPr lang="en-US" altLang="zh-CN" dirty="0"/>
                        <a:t>V7</a:t>
                      </a:r>
                      <a:endParaRPr lang="zh-CN" altLang="en-US" dirty="0"/>
                    </a:p>
                  </a:txBody>
                  <a:tcPr>
                    <a:solidFill>
                      <a:schemeClr val="accent2"/>
                    </a:solidFill>
                  </a:tcPr>
                </a:tc>
                <a:extLst>
                  <a:ext uri="{0D108BD9-81ED-4DB2-BD59-A6C34878D82A}">
                    <a16:rowId xmlns:a16="http://schemas.microsoft.com/office/drawing/2014/main" val="3317434180"/>
                  </a:ext>
                </a:extLst>
              </a:tr>
            </a:tbl>
          </a:graphicData>
        </a:graphic>
      </p:graphicFrame>
      <p:sp>
        <p:nvSpPr>
          <p:cNvPr id="77" name="椭圆 76">
            <a:extLst>
              <a:ext uri="{FF2B5EF4-FFF2-40B4-BE49-F238E27FC236}">
                <a16:creationId xmlns:a16="http://schemas.microsoft.com/office/drawing/2014/main" id="{450856AF-1351-4C26-A477-4B9ED380C262}"/>
              </a:ext>
            </a:extLst>
          </p:cNvPr>
          <p:cNvSpPr/>
          <p:nvPr/>
        </p:nvSpPr>
        <p:spPr>
          <a:xfrm>
            <a:off x="5454097" y="3912899"/>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V2 V3</a:t>
            </a:r>
            <a:r>
              <a:rPr lang="zh-CN" altLang="en-US" dirty="0"/>
              <a:t>最小，任选</a:t>
            </a:r>
            <a:r>
              <a:rPr lang="en-US" altLang="zh-CN" dirty="0"/>
              <a:t>V2</a:t>
            </a:r>
            <a:r>
              <a:rPr lang="zh-CN" altLang="en-US" dirty="0"/>
              <a:t>，</a:t>
            </a:r>
            <a:endParaRPr lang="en-US" altLang="zh-CN" dirty="0"/>
          </a:p>
        </p:txBody>
      </p:sp>
      <p:sp>
        <p:nvSpPr>
          <p:cNvPr id="78" name="椭圆 77">
            <a:extLst>
              <a:ext uri="{FF2B5EF4-FFF2-40B4-BE49-F238E27FC236}">
                <a16:creationId xmlns:a16="http://schemas.microsoft.com/office/drawing/2014/main" id="{1C32E20B-24C0-4C82-BDD8-132F147EA3C6}"/>
              </a:ext>
            </a:extLst>
          </p:cNvPr>
          <p:cNvSpPr/>
          <p:nvPr/>
        </p:nvSpPr>
        <p:spPr>
          <a:xfrm>
            <a:off x="7725124" y="3901023"/>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V2</a:t>
            </a:r>
            <a:r>
              <a:rPr lang="zh-CN" altLang="en-US" dirty="0"/>
              <a:t>出度</a:t>
            </a:r>
            <a:r>
              <a:rPr lang="en-US" altLang="zh-CN" dirty="0"/>
              <a:t>&lt;V2,V3&gt;</a:t>
            </a:r>
          </a:p>
          <a:p>
            <a:pPr algn="ctr"/>
            <a:r>
              <a:rPr lang="en-US" altLang="zh-CN" dirty="0"/>
              <a:t>&lt;V2,V4&gt;</a:t>
            </a:r>
          </a:p>
        </p:txBody>
      </p:sp>
      <p:sp>
        <p:nvSpPr>
          <p:cNvPr id="79" name="椭圆 78">
            <a:extLst>
              <a:ext uri="{FF2B5EF4-FFF2-40B4-BE49-F238E27FC236}">
                <a16:creationId xmlns:a16="http://schemas.microsoft.com/office/drawing/2014/main" id="{B5DA4838-BD2A-41D4-928D-B8A8B1FF2A1D}"/>
              </a:ext>
            </a:extLst>
          </p:cNvPr>
          <p:cNvSpPr/>
          <p:nvPr/>
        </p:nvSpPr>
        <p:spPr>
          <a:xfrm>
            <a:off x="9847145" y="3898827"/>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V1-V3</a:t>
            </a:r>
            <a:r>
              <a:rPr lang="zh-CN" altLang="en-US" dirty="0"/>
              <a:t>：原：</a:t>
            </a:r>
            <a:r>
              <a:rPr lang="en-US" altLang="zh-CN" dirty="0"/>
              <a:t>1</a:t>
            </a:r>
            <a:r>
              <a:rPr lang="zh-CN" altLang="en-US" dirty="0"/>
              <a:t>，</a:t>
            </a:r>
            <a:r>
              <a:rPr lang="en-US" altLang="zh-CN" dirty="0"/>
              <a:t>viasV2</a:t>
            </a:r>
            <a:r>
              <a:rPr lang="zh-CN" altLang="en-US" dirty="0"/>
              <a:t>：</a:t>
            </a:r>
            <a:r>
              <a:rPr lang="en-US" altLang="zh-CN" dirty="0"/>
              <a:t>2</a:t>
            </a:r>
          </a:p>
        </p:txBody>
      </p:sp>
      <p:sp>
        <p:nvSpPr>
          <p:cNvPr id="80" name="椭圆 79">
            <a:extLst>
              <a:ext uri="{FF2B5EF4-FFF2-40B4-BE49-F238E27FC236}">
                <a16:creationId xmlns:a16="http://schemas.microsoft.com/office/drawing/2014/main" id="{97627999-B026-4134-A243-FA08D9E591EA}"/>
              </a:ext>
            </a:extLst>
          </p:cNvPr>
          <p:cNvSpPr/>
          <p:nvPr/>
        </p:nvSpPr>
        <p:spPr>
          <a:xfrm>
            <a:off x="5454097" y="5395556"/>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V1-V4</a:t>
            </a:r>
            <a:r>
              <a:rPr lang="zh-CN" altLang="en-US" dirty="0"/>
              <a:t>：原：∞</a:t>
            </a:r>
          </a:p>
          <a:p>
            <a:pPr algn="ctr"/>
            <a:r>
              <a:rPr lang="en-US" altLang="zh-CN" dirty="0"/>
              <a:t>viasV2</a:t>
            </a:r>
            <a:r>
              <a:rPr lang="zh-CN" altLang="en-US" dirty="0"/>
              <a:t>：</a:t>
            </a:r>
            <a:r>
              <a:rPr lang="en-US" altLang="zh-CN" dirty="0"/>
              <a:t>2</a:t>
            </a:r>
          </a:p>
        </p:txBody>
      </p:sp>
      <p:graphicFrame>
        <p:nvGraphicFramePr>
          <p:cNvPr id="81" name="表格 80">
            <a:extLst>
              <a:ext uri="{FF2B5EF4-FFF2-40B4-BE49-F238E27FC236}">
                <a16:creationId xmlns:a16="http://schemas.microsoft.com/office/drawing/2014/main" id="{B93B24E8-3083-4822-A136-884069552939}"/>
              </a:ext>
            </a:extLst>
          </p:cNvPr>
          <p:cNvGraphicFramePr>
            <a:graphicFrameLocks noGrp="1"/>
          </p:cNvGraphicFramePr>
          <p:nvPr>
            <p:extLst/>
          </p:nvPr>
        </p:nvGraphicFramePr>
        <p:xfrm>
          <a:off x="541985" y="5210136"/>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solidFill>
                            <a:schemeClr val="accent5"/>
                          </a:solidFill>
                        </a:rPr>
                        <a:t>2</a:t>
                      </a:r>
                      <a:endParaRPr lang="zh-CN" altLang="en-US"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cxnSp>
        <p:nvCxnSpPr>
          <p:cNvPr id="83" name="直接箭头连接符 82">
            <a:extLst>
              <a:ext uri="{FF2B5EF4-FFF2-40B4-BE49-F238E27FC236}">
                <a16:creationId xmlns:a16="http://schemas.microsoft.com/office/drawing/2014/main" id="{3C4067C6-E5D4-4365-B9A3-EEC1D117BBF1}"/>
              </a:ext>
            </a:extLst>
          </p:cNvPr>
          <p:cNvCxnSpPr>
            <a:stCxn id="77" idx="6"/>
            <a:endCxn id="78" idx="2"/>
          </p:cNvCxnSpPr>
          <p:nvPr/>
        </p:nvCxnSpPr>
        <p:spPr>
          <a:xfrm flipV="1">
            <a:off x="7269753" y="4449396"/>
            <a:ext cx="455371" cy="1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连接符: 曲线 87">
            <a:extLst>
              <a:ext uri="{FF2B5EF4-FFF2-40B4-BE49-F238E27FC236}">
                <a16:creationId xmlns:a16="http://schemas.microsoft.com/office/drawing/2014/main" id="{0C122BCD-43EF-47D6-AAC7-6309BA876715}"/>
              </a:ext>
            </a:extLst>
          </p:cNvPr>
          <p:cNvCxnSpPr>
            <a:cxnSpLocks/>
            <a:stCxn id="79" idx="6"/>
          </p:cNvCxnSpPr>
          <p:nvPr/>
        </p:nvCxnSpPr>
        <p:spPr>
          <a:xfrm flipH="1">
            <a:off x="6361925" y="4447200"/>
            <a:ext cx="5300876" cy="855933"/>
          </a:xfrm>
          <a:prstGeom prst="curvedConnector4">
            <a:avLst>
              <a:gd name="adj1" fmla="val -4312"/>
              <a:gd name="adj2" fmla="val 820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a:extLst>
              <a:ext uri="{FF2B5EF4-FFF2-40B4-BE49-F238E27FC236}">
                <a16:creationId xmlns:a16="http://schemas.microsoft.com/office/drawing/2014/main" id="{75EFD104-60D9-4B6F-97E6-BFF5F31CC66E}"/>
              </a:ext>
            </a:extLst>
          </p:cNvPr>
          <p:cNvCxnSpPr>
            <a:cxnSpLocks/>
            <a:stCxn id="78" idx="6"/>
            <a:endCxn id="79" idx="2"/>
          </p:cNvCxnSpPr>
          <p:nvPr/>
        </p:nvCxnSpPr>
        <p:spPr>
          <a:xfrm flipV="1">
            <a:off x="9540780" y="4447200"/>
            <a:ext cx="306365" cy="2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文本框 147">
            <a:extLst>
              <a:ext uri="{FF2B5EF4-FFF2-40B4-BE49-F238E27FC236}">
                <a16:creationId xmlns:a16="http://schemas.microsoft.com/office/drawing/2014/main" id="{3FA888D9-22EB-443E-8932-8BB1498D6DAE}"/>
              </a:ext>
            </a:extLst>
          </p:cNvPr>
          <p:cNvSpPr txBox="1"/>
          <p:nvPr/>
        </p:nvSpPr>
        <p:spPr>
          <a:xfrm>
            <a:off x="1199791" y="4435204"/>
            <a:ext cx="492443" cy="369332"/>
          </a:xfrm>
          <a:prstGeom prst="rect">
            <a:avLst/>
          </a:prstGeom>
          <a:noFill/>
        </p:spPr>
        <p:txBody>
          <a:bodyPr wrap="none" rtlCol="0">
            <a:spAutoFit/>
          </a:bodyPr>
          <a:lstStyle/>
          <a:p>
            <a:r>
              <a:rPr lang="en-US" altLang="zh-CN" b="1" dirty="0">
                <a:solidFill>
                  <a:schemeClr val="accent5"/>
                </a:solidFill>
              </a:rPr>
              <a:t>V2</a:t>
            </a:r>
            <a:endParaRPr lang="zh-CN" altLang="en-US" b="1" dirty="0">
              <a:solidFill>
                <a:schemeClr val="accent5"/>
              </a:solidFill>
            </a:endParaRPr>
          </a:p>
        </p:txBody>
      </p:sp>
    </p:spTree>
    <p:extLst>
      <p:ext uri="{BB962C8B-B14F-4D97-AF65-F5344CB8AC3E}">
        <p14:creationId xmlns:p14="http://schemas.microsoft.com/office/powerpoint/2010/main" val="203091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left)">
                                      <p:cBhvr>
                                        <p:cTn id="15" dur="500"/>
                                        <p:tgtEl>
                                          <p:spTgt spid="77"/>
                                        </p:tgtEl>
                                      </p:cBhvr>
                                    </p:animEffect>
                                  </p:childTnLst>
                                </p:cTn>
                              </p:par>
                              <p:par>
                                <p:cTn id="16" presetID="22" presetClass="entr" presetSubtype="8"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left)">
                                      <p:cBhvr>
                                        <p:cTn id="18" dur="500"/>
                                        <p:tgtEl>
                                          <p:spTgt spid="8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par>
                                <p:cTn id="22" presetID="22" presetClass="entr" presetSubtype="8"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wipe(left)">
                                      <p:cBhvr>
                                        <p:cTn id="24" dur="500"/>
                                        <p:tgtEl>
                                          <p:spTgt spid="10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500"/>
                                        <p:tgtEl>
                                          <p:spTgt spid="79"/>
                                        </p:tgtEl>
                                      </p:cBhvr>
                                    </p:animEffect>
                                  </p:childTnLst>
                                </p:cTn>
                              </p:par>
                              <p:par>
                                <p:cTn id="28" presetID="22" presetClass="entr" presetSubtype="2"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right)">
                                      <p:cBhvr>
                                        <p:cTn id="30" dur="500"/>
                                        <p:tgtEl>
                                          <p:spTgt spid="8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up)">
                                      <p:cBhvr>
                                        <p:cTn id="33" dur="500"/>
                                        <p:tgtEl>
                                          <p:spTgt spid="8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7" grpId="0" animBg="1"/>
      <p:bldP spid="78" grpId="0" animBg="1"/>
      <p:bldP spid="79" grpId="0" animBg="1"/>
      <p:bldP spid="80" grpId="0" animBg="1"/>
      <p:bldP spid="1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624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之最短路径</a:t>
            </a:r>
          </a:p>
        </p:txBody>
      </p:sp>
      <p:grpSp>
        <p:nvGrpSpPr>
          <p:cNvPr id="147" name="组合 146">
            <a:extLst>
              <a:ext uri="{FF2B5EF4-FFF2-40B4-BE49-F238E27FC236}">
                <a16:creationId xmlns:a16="http://schemas.microsoft.com/office/drawing/2014/main" id="{B820D3F6-BD5C-4DA9-92B9-ED2D960AAD62}"/>
              </a:ext>
            </a:extLst>
          </p:cNvPr>
          <p:cNvGrpSpPr/>
          <p:nvPr/>
        </p:nvGrpSpPr>
        <p:grpSpPr>
          <a:xfrm>
            <a:off x="364331" y="1773561"/>
            <a:ext cx="11463338" cy="2003792"/>
            <a:chOff x="466725" y="2391609"/>
            <a:chExt cx="11463338" cy="2003792"/>
          </a:xfrm>
        </p:grpSpPr>
        <p:sp>
          <p:nvSpPr>
            <p:cNvPr id="63" name="文本框 62">
              <a:extLst>
                <a:ext uri="{FF2B5EF4-FFF2-40B4-BE49-F238E27FC236}">
                  <a16:creationId xmlns:a16="http://schemas.microsoft.com/office/drawing/2014/main" id="{BD7F831D-1909-497E-8591-833A0B72405A}"/>
                </a:ext>
              </a:extLst>
            </p:cNvPr>
            <p:cNvSpPr txBox="1"/>
            <p:nvPr/>
          </p:nvSpPr>
          <p:spPr>
            <a:xfrm>
              <a:off x="9386888" y="2391609"/>
              <a:ext cx="319318" cy="369332"/>
            </a:xfrm>
            <a:prstGeom prst="rect">
              <a:avLst/>
            </a:prstGeom>
            <a:noFill/>
          </p:spPr>
          <p:txBody>
            <a:bodyPr wrap="none" rtlCol="0">
              <a:spAutoFit/>
            </a:bodyPr>
            <a:lstStyle/>
            <a:p>
              <a:r>
                <a:rPr lang="en-US" altLang="zh-CN" dirty="0"/>
                <a:t>1</a:t>
              </a:r>
              <a:endParaRPr lang="zh-CN" altLang="en-US" dirty="0"/>
            </a:p>
          </p:txBody>
        </p:sp>
        <p:grpSp>
          <p:nvGrpSpPr>
            <p:cNvPr id="146" name="组合 145">
              <a:extLst>
                <a:ext uri="{FF2B5EF4-FFF2-40B4-BE49-F238E27FC236}">
                  <a16:creationId xmlns:a16="http://schemas.microsoft.com/office/drawing/2014/main" id="{62561D7A-F8CD-496B-8B35-06173C8365BA}"/>
                </a:ext>
              </a:extLst>
            </p:cNvPr>
            <p:cNvGrpSpPr/>
            <p:nvPr/>
          </p:nvGrpSpPr>
          <p:grpSpPr>
            <a:xfrm>
              <a:off x="466725" y="2439471"/>
              <a:ext cx="11463338" cy="1955930"/>
              <a:chOff x="466725" y="2439471"/>
              <a:chExt cx="11463338" cy="1955930"/>
            </a:xfrm>
          </p:grpSpPr>
          <p:grpSp>
            <p:nvGrpSpPr>
              <p:cNvPr id="145" name="组合 144">
                <a:extLst>
                  <a:ext uri="{FF2B5EF4-FFF2-40B4-BE49-F238E27FC236}">
                    <a16:creationId xmlns:a16="http://schemas.microsoft.com/office/drawing/2014/main" id="{ACB8C7DF-F8A3-49D4-B6E2-1D630B30B2D7}"/>
                  </a:ext>
                </a:extLst>
              </p:cNvPr>
              <p:cNvGrpSpPr/>
              <p:nvPr/>
            </p:nvGrpSpPr>
            <p:grpSpPr>
              <a:xfrm>
                <a:off x="466725" y="2439471"/>
                <a:ext cx="11463338" cy="1940959"/>
                <a:chOff x="466725" y="2439471"/>
                <a:chExt cx="11463338" cy="1940959"/>
              </a:xfrm>
            </p:grpSpPr>
            <p:grpSp>
              <p:nvGrpSpPr>
                <p:cNvPr id="144" name="组合 143">
                  <a:extLst>
                    <a:ext uri="{FF2B5EF4-FFF2-40B4-BE49-F238E27FC236}">
                      <a16:creationId xmlns:a16="http://schemas.microsoft.com/office/drawing/2014/main" id="{968A958E-48D3-4205-B797-3BA3D547CA7B}"/>
                    </a:ext>
                  </a:extLst>
                </p:cNvPr>
                <p:cNvGrpSpPr/>
                <p:nvPr/>
              </p:nvGrpSpPr>
              <p:grpSpPr>
                <a:xfrm>
                  <a:off x="466725" y="2439471"/>
                  <a:ext cx="11463338" cy="1408630"/>
                  <a:chOff x="466725" y="2439471"/>
                  <a:chExt cx="11463338" cy="1408630"/>
                </a:xfrm>
              </p:grpSpPr>
              <p:sp>
                <p:nvSpPr>
                  <p:cNvPr id="12" name="椭圆 11">
                    <a:extLst>
                      <a:ext uri="{FF2B5EF4-FFF2-40B4-BE49-F238E27FC236}">
                        <a16:creationId xmlns:a16="http://schemas.microsoft.com/office/drawing/2014/main" id="{26569CE2-5FC2-4B36-81FF-AFD468553504}"/>
                      </a:ext>
                    </a:extLst>
                  </p:cNvPr>
                  <p:cNvSpPr/>
                  <p:nvPr/>
                </p:nvSpPr>
                <p:spPr>
                  <a:xfrm>
                    <a:off x="466725"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今</a:t>
                    </a:r>
                    <a:endParaRPr lang="en-US" altLang="zh-CN" dirty="0"/>
                  </a:p>
                  <a:p>
                    <a:pPr algn="ctr"/>
                    <a:r>
                      <a:rPr lang="en-US" altLang="zh-CN" dirty="0"/>
                      <a:t>V1</a:t>
                    </a:r>
                    <a:endParaRPr lang="zh-CN" altLang="en-US" dirty="0"/>
                  </a:p>
                </p:txBody>
              </p:sp>
              <p:sp>
                <p:nvSpPr>
                  <p:cNvPr id="25" name="椭圆 24">
                    <a:extLst>
                      <a:ext uri="{FF2B5EF4-FFF2-40B4-BE49-F238E27FC236}">
                        <a16:creationId xmlns:a16="http://schemas.microsoft.com/office/drawing/2014/main" id="{C44FD691-05E1-49A2-8553-E21FC197F79A}"/>
                      </a:ext>
                    </a:extLst>
                  </p:cNvPr>
                  <p:cNvSpPr/>
                  <p:nvPr/>
                </p:nvSpPr>
                <p:spPr>
                  <a:xfrm>
                    <a:off x="3943350" y="301942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下</a:t>
                    </a:r>
                    <a:endParaRPr lang="en-US" altLang="zh-CN" dirty="0"/>
                  </a:p>
                  <a:p>
                    <a:pPr algn="ctr"/>
                    <a:r>
                      <a:rPr lang="en-US" altLang="zh-CN" dirty="0"/>
                      <a:t>V3</a:t>
                    </a:r>
                    <a:endParaRPr lang="zh-CN" altLang="en-US" dirty="0"/>
                  </a:p>
                </p:txBody>
              </p:sp>
              <p:sp>
                <p:nvSpPr>
                  <p:cNvPr id="26" name="椭圆 25">
                    <a:extLst>
                      <a:ext uri="{FF2B5EF4-FFF2-40B4-BE49-F238E27FC236}">
                        <a16:creationId xmlns:a16="http://schemas.microsoft.com/office/drawing/2014/main" id="{B8018CB1-0264-4ACA-9A1C-4988BA7BC338}"/>
                      </a:ext>
                    </a:extLst>
                  </p:cNvPr>
                  <p:cNvSpPr/>
                  <p:nvPr/>
                </p:nvSpPr>
                <p:spPr>
                  <a:xfrm>
                    <a:off x="2228848" y="302895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天</a:t>
                    </a:r>
                    <a:endParaRPr lang="en-US" altLang="zh-CN" dirty="0"/>
                  </a:p>
                  <a:p>
                    <a:pPr algn="ctr"/>
                    <a:r>
                      <a:rPr lang="en-US" altLang="zh-CN" dirty="0"/>
                      <a:t>V2</a:t>
                    </a:r>
                    <a:endParaRPr lang="zh-CN" altLang="en-US" dirty="0"/>
                  </a:p>
                </p:txBody>
              </p:sp>
              <p:sp>
                <p:nvSpPr>
                  <p:cNvPr id="29" name="椭圆 28">
                    <a:extLst>
                      <a:ext uri="{FF2B5EF4-FFF2-40B4-BE49-F238E27FC236}">
                        <a16:creationId xmlns:a16="http://schemas.microsoft.com/office/drawing/2014/main" id="{ECCDABC6-CD35-45DA-B148-99899C086504}"/>
                      </a:ext>
                    </a:extLst>
                  </p:cNvPr>
                  <p:cNvSpPr/>
                  <p:nvPr/>
                </p:nvSpPr>
                <p:spPr>
                  <a:xfrm>
                    <a:off x="5848350" y="300037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午</a:t>
                    </a:r>
                    <a:endParaRPr lang="en-US" altLang="zh-CN" dirty="0"/>
                  </a:p>
                  <a:p>
                    <a:pPr algn="ctr"/>
                    <a:r>
                      <a:rPr lang="en-US" altLang="zh-CN" dirty="0"/>
                      <a:t>V4</a:t>
                    </a:r>
                    <a:endParaRPr lang="zh-CN" altLang="en-US" dirty="0"/>
                  </a:p>
                </p:txBody>
              </p:sp>
              <p:sp>
                <p:nvSpPr>
                  <p:cNvPr id="30" name="椭圆 29">
                    <a:extLst>
                      <a:ext uri="{FF2B5EF4-FFF2-40B4-BE49-F238E27FC236}">
                        <a16:creationId xmlns:a16="http://schemas.microsoft.com/office/drawing/2014/main" id="{DB539085-A9E6-42CD-8BFD-6EACBF52F560}"/>
                      </a:ext>
                    </a:extLst>
                  </p:cNvPr>
                  <p:cNvSpPr/>
                  <p:nvPr/>
                </p:nvSpPr>
                <p:spPr>
                  <a:xfrm>
                    <a:off x="7658100"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休</a:t>
                    </a:r>
                    <a:endParaRPr lang="en-US" altLang="zh-CN" dirty="0"/>
                  </a:p>
                  <a:p>
                    <a:pPr algn="ctr"/>
                    <a:r>
                      <a:rPr lang="en-US" altLang="zh-CN" dirty="0"/>
                      <a:t>V5</a:t>
                    </a:r>
                    <a:endParaRPr lang="zh-CN" altLang="en-US" dirty="0"/>
                  </a:p>
                </p:txBody>
              </p:sp>
              <p:sp>
                <p:nvSpPr>
                  <p:cNvPr id="31" name="椭圆 30">
                    <a:extLst>
                      <a:ext uri="{FF2B5EF4-FFF2-40B4-BE49-F238E27FC236}">
                        <a16:creationId xmlns:a16="http://schemas.microsoft.com/office/drawing/2014/main" id="{32B1204C-4B97-44D0-878C-C2E18321E1EE}"/>
                      </a:ext>
                    </a:extLst>
                  </p:cNvPr>
                  <p:cNvSpPr/>
                  <p:nvPr/>
                </p:nvSpPr>
                <p:spPr>
                  <a:xfrm>
                    <a:off x="9386888"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息</a:t>
                    </a:r>
                    <a:endParaRPr lang="en-US" altLang="zh-CN" dirty="0"/>
                  </a:p>
                  <a:p>
                    <a:pPr algn="ctr"/>
                    <a:r>
                      <a:rPr lang="en-US" altLang="zh-CN" dirty="0"/>
                      <a:t>V6</a:t>
                    </a:r>
                    <a:endParaRPr lang="zh-CN" altLang="en-US" dirty="0"/>
                  </a:p>
                </p:txBody>
              </p:sp>
              <p:cxnSp>
                <p:nvCxnSpPr>
                  <p:cNvPr id="14" name="直接箭头连接符 13">
                    <a:extLst>
                      <a:ext uri="{FF2B5EF4-FFF2-40B4-BE49-F238E27FC236}">
                        <a16:creationId xmlns:a16="http://schemas.microsoft.com/office/drawing/2014/main" id="{F5DC3977-FA57-4BDF-BA08-9413BA6E3CE1}"/>
                      </a:ext>
                    </a:extLst>
                  </p:cNvPr>
                  <p:cNvCxnSpPr>
                    <a:cxnSpLocks/>
                    <a:stCxn id="12" idx="6"/>
                    <a:endCxn id="26" idx="2"/>
                  </p:cNvCxnSpPr>
                  <p:nvPr/>
                </p:nvCxnSpPr>
                <p:spPr>
                  <a:xfrm>
                    <a:off x="1314450" y="3405188"/>
                    <a:ext cx="914398"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B0E1D1A-B7B0-488C-B33A-BBF6DF2D4EB1}"/>
                      </a:ext>
                    </a:extLst>
                  </p:cNvPr>
                  <p:cNvCxnSpPr>
                    <a:cxnSpLocks/>
                    <a:stCxn id="26" idx="6"/>
                    <a:endCxn id="25" idx="2"/>
                  </p:cNvCxnSpPr>
                  <p:nvPr/>
                </p:nvCxnSpPr>
                <p:spPr>
                  <a:xfrm flipV="1">
                    <a:off x="3076573" y="3414713"/>
                    <a:ext cx="866777"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C1017267-149E-4CD3-AEAA-E7283DE897C1}"/>
                      </a:ext>
                    </a:extLst>
                  </p:cNvPr>
                  <p:cNvCxnSpPr>
                    <a:cxnSpLocks/>
                    <a:stCxn id="25" idx="6"/>
                    <a:endCxn id="29" idx="2"/>
                  </p:cNvCxnSpPr>
                  <p:nvPr/>
                </p:nvCxnSpPr>
                <p:spPr>
                  <a:xfrm flipV="1">
                    <a:off x="4791075" y="3395663"/>
                    <a:ext cx="1057275"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8C05D2D4-B4CA-46D0-BB36-4CEB197BFA78}"/>
                      </a:ext>
                    </a:extLst>
                  </p:cNvPr>
                  <p:cNvCxnSpPr>
                    <a:cxnSpLocks/>
                    <a:stCxn id="29" idx="6"/>
                    <a:endCxn id="30" idx="2"/>
                  </p:cNvCxnSpPr>
                  <p:nvPr/>
                </p:nvCxnSpPr>
                <p:spPr>
                  <a:xfrm>
                    <a:off x="6696075" y="3395663"/>
                    <a:ext cx="96202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1FCF974-A12F-4166-B868-E98B62CD9623}"/>
                      </a:ext>
                    </a:extLst>
                  </p:cNvPr>
                  <p:cNvCxnSpPr>
                    <a:cxnSpLocks/>
                    <a:stCxn id="30" idx="6"/>
                    <a:endCxn id="31" idx="2"/>
                  </p:cNvCxnSpPr>
                  <p:nvPr/>
                </p:nvCxnSpPr>
                <p:spPr>
                  <a:xfrm>
                    <a:off x="8505825" y="3405188"/>
                    <a:ext cx="881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连接符: 曲线 44">
                    <a:extLst>
                      <a:ext uri="{FF2B5EF4-FFF2-40B4-BE49-F238E27FC236}">
                        <a16:creationId xmlns:a16="http://schemas.microsoft.com/office/drawing/2014/main" id="{F89001CC-8515-4FC8-8604-0409A49BCAFB}"/>
                      </a:ext>
                    </a:extLst>
                  </p:cNvPr>
                  <p:cNvCxnSpPr>
                    <a:stCxn id="12" idx="0"/>
                    <a:endCxn id="25" idx="0"/>
                  </p:cNvCxnSpPr>
                  <p:nvPr/>
                </p:nvCxnSpPr>
                <p:spPr>
                  <a:xfrm rot="16200000" flipH="1">
                    <a:off x="2624137" y="1276350"/>
                    <a:ext cx="9525" cy="3476625"/>
                  </a:xfrm>
                  <a:prstGeom prst="curvedConnector3">
                    <a:avLst>
                      <a:gd name="adj1" fmla="val -24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连接符: 曲线 46">
                    <a:extLst>
                      <a:ext uri="{FF2B5EF4-FFF2-40B4-BE49-F238E27FC236}">
                        <a16:creationId xmlns:a16="http://schemas.microsoft.com/office/drawing/2014/main" id="{E5B4C1F5-0978-4E17-AF9E-0076F6F67422}"/>
                      </a:ext>
                    </a:extLst>
                  </p:cNvPr>
                  <p:cNvCxnSpPr>
                    <a:stCxn id="26" idx="4"/>
                    <a:endCxn id="29" idx="4"/>
                  </p:cNvCxnSpPr>
                  <p:nvPr/>
                </p:nvCxnSpPr>
                <p:spPr>
                  <a:xfrm rot="5400000" flipH="1" flipV="1">
                    <a:off x="4448174" y="1995488"/>
                    <a:ext cx="28575" cy="3619502"/>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连接符: 曲线 48">
                    <a:extLst>
                      <a:ext uri="{FF2B5EF4-FFF2-40B4-BE49-F238E27FC236}">
                        <a16:creationId xmlns:a16="http://schemas.microsoft.com/office/drawing/2014/main" id="{8F2091B8-DA30-48D8-BFE4-77FB170402F1}"/>
                      </a:ext>
                    </a:extLst>
                  </p:cNvPr>
                  <p:cNvCxnSpPr>
                    <a:stCxn id="25" idx="0"/>
                    <a:endCxn id="30" idx="0"/>
                  </p:cNvCxnSpPr>
                  <p:nvPr/>
                </p:nvCxnSpPr>
                <p:spPr>
                  <a:xfrm rot="5400000" flipH="1" flipV="1">
                    <a:off x="6219826" y="1157288"/>
                    <a:ext cx="9525" cy="3714750"/>
                  </a:xfrm>
                  <a:prstGeom prst="curvedConnector3">
                    <a:avLst>
                      <a:gd name="adj1" fmla="val 25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连接符: 曲线 49">
                    <a:extLst>
                      <a:ext uri="{FF2B5EF4-FFF2-40B4-BE49-F238E27FC236}">
                        <a16:creationId xmlns:a16="http://schemas.microsoft.com/office/drawing/2014/main" id="{522856C0-51C8-4289-90D0-3A4261C3F075}"/>
                      </a:ext>
                    </a:extLst>
                  </p:cNvPr>
                  <p:cNvCxnSpPr/>
                  <p:nvPr/>
                </p:nvCxnSpPr>
                <p:spPr>
                  <a:xfrm rot="5400000" flipH="1" flipV="1">
                    <a:off x="8067674" y="2028825"/>
                    <a:ext cx="28575" cy="3609977"/>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6285C8EE-4518-4AEF-89D1-16131CF3CDD6}"/>
                      </a:ext>
                    </a:extLst>
                  </p:cNvPr>
                  <p:cNvSpPr/>
                  <p:nvPr/>
                </p:nvSpPr>
                <p:spPr>
                  <a:xfrm>
                    <a:off x="11082338" y="2967038"/>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V7</a:t>
                    </a:r>
                    <a:endParaRPr lang="zh-CN" altLang="en-US" dirty="0"/>
                  </a:p>
                </p:txBody>
              </p:sp>
              <p:cxnSp>
                <p:nvCxnSpPr>
                  <p:cNvPr id="53" name="直接箭头连接符 52">
                    <a:extLst>
                      <a:ext uri="{FF2B5EF4-FFF2-40B4-BE49-F238E27FC236}">
                        <a16:creationId xmlns:a16="http://schemas.microsoft.com/office/drawing/2014/main" id="{CE9692AA-ADF8-4644-A2B0-8F789CB24BD8}"/>
                      </a:ext>
                    </a:extLst>
                  </p:cNvPr>
                  <p:cNvCxnSpPr>
                    <a:cxnSpLocks/>
                    <a:stCxn id="31" idx="6"/>
                    <a:endCxn id="52" idx="2"/>
                  </p:cNvCxnSpPr>
                  <p:nvPr/>
                </p:nvCxnSpPr>
                <p:spPr>
                  <a:xfrm flipV="1">
                    <a:off x="10234613" y="3362326"/>
                    <a:ext cx="847725" cy="4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连接符: 曲线 59">
                    <a:extLst>
                      <a:ext uri="{FF2B5EF4-FFF2-40B4-BE49-F238E27FC236}">
                        <a16:creationId xmlns:a16="http://schemas.microsoft.com/office/drawing/2014/main" id="{F85A8B6A-D907-490D-8E41-352E62896565}"/>
                      </a:ext>
                    </a:extLst>
                  </p:cNvPr>
                  <p:cNvCxnSpPr>
                    <a:stCxn id="30" idx="0"/>
                    <a:endCxn id="52" idx="0"/>
                  </p:cNvCxnSpPr>
                  <p:nvPr/>
                </p:nvCxnSpPr>
                <p:spPr>
                  <a:xfrm rot="5400000" flipH="1" flipV="1">
                    <a:off x="9772651" y="1276350"/>
                    <a:ext cx="42862" cy="3424238"/>
                  </a:xfrm>
                  <a:prstGeom prst="curvedConnector3">
                    <a:avLst>
                      <a:gd name="adj1" fmla="val 63334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16EA0392-1850-41BE-B48E-EE3C8AA7D54E}"/>
                      </a:ext>
                    </a:extLst>
                  </p:cNvPr>
                  <p:cNvSpPr txBox="1"/>
                  <p:nvPr/>
                </p:nvSpPr>
                <p:spPr>
                  <a:xfrm>
                    <a:off x="2309581" y="2465428"/>
                    <a:ext cx="319318" cy="369332"/>
                  </a:xfrm>
                  <a:prstGeom prst="rect">
                    <a:avLst/>
                  </a:prstGeom>
                  <a:noFill/>
                </p:spPr>
                <p:txBody>
                  <a:bodyPr wrap="none" rtlCol="0">
                    <a:spAutoFit/>
                  </a:bodyPr>
                  <a:lstStyle/>
                  <a:p>
                    <a:r>
                      <a:rPr lang="en-US" altLang="zh-CN" dirty="0"/>
                      <a:t>1</a:t>
                    </a:r>
                    <a:endParaRPr lang="zh-CN" altLang="en-US" dirty="0"/>
                  </a:p>
                </p:txBody>
              </p:sp>
              <p:sp>
                <p:nvSpPr>
                  <p:cNvPr id="62" name="文本框 61">
                    <a:extLst>
                      <a:ext uri="{FF2B5EF4-FFF2-40B4-BE49-F238E27FC236}">
                        <a16:creationId xmlns:a16="http://schemas.microsoft.com/office/drawing/2014/main" id="{F83049C1-36CA-4A17-9CCE-C318F8F0B07D}"/>
                      </a:ext>
                    </a:extLst>
                  </p:cNvPr>
                  <p:cNvSpPr txBox="1"/>
                  <p:nvPr/>
                </p:nvSpPr>
                <p:spPr>
                  <a:xfrm>
                    <a:off x="5776682" y="2439471"/>
                    <a:ext cx="319318" cy="369332"/>
                  </a:xfrm>
                  <a:prstGeom prst="rect">
                    <a:avLst/>
                  </a:prstGeom>
                  <a:noFill/>
                </p:spPr>
                <p:txBody>
                  <a:bodyPr wrap="none" rtlCol="0">
                    <a:spAutoFit/>
                  </a:bodyPr>
                  <a:lstStyle/>
                  <a:p>
                    <a:r>
                      <a:rPr lang="en-US" altLang="zh-CN" dirty="0"/>
                      <a:t>1</a:t>
                    </a:r>
                    <a:endParaRPr lang="zh-CN" altLang="en-US" dirty="0"/>
                  </a:p>
                </p:txBody>
              </p:sp>
              <p:sp>
                <p:nvSpPr>
                  <p:cNvPr id="64" name="文本框 63">
                    <a:extLst>
                      <a:ext uri="{FF2B5EF4-FFF2-40B4-BE49-F238E27FC236}">
                        <a16:creationId xmlns:a16="http://schemas.microsoft.com/office/drawing/2014/main" id="{78C5CAA1-F60E-4D3A-8596-7857CEB5C0DE}"/>
                      </a:ext>
                    </a:extLst>
                  </p:cNvPr>
                  <p:cNvSpPr txBox="1"/>
                  <p:nvPr/>
                </p:nvSpPr>
                <p:spPr>
                  <a:xfrm>
                    <a:off x="10401531" y="3038655"/>
                    <a:ext cx="319318" cy="369332"/>
                  </a:xfrm>
                  <a:prstGeom prst="rect">
                    <a:avLst/>
                  </a:prstGeom>
                  <a:noFill/>
                </p:spPr>
                <p:txBody>
                  <a:bodyPr wrap="none" rtlCol="0">
                    <a:spAutoFit/>
                  </a:bodyPr>
                  <a:lstStyle/>
                  <a:p>
                    <a:r>
                      <a:rPr lang="en-US" altLang="zh-CN" dirty="0"/>
                      <a:t>1</a:t>
                    </a:r>
                    <a:endParaRPr lang="zh-CN" altLang="en-US" dirty="0"/>
                  </a:p>
                </p:txBody>
              </p:sp>
              <p:sp>
                <p:nvSpPr>
                  <p:cNvPr id="65" name="文本框 64">
                    <a:extLst>
                      <a:ext uri="{FF2B5EF4-FFF2-40B4-BE49-F238E27FC236}">
                        <a16:creationId xmlns:a16="http://schemas.microsoft.com/office/drawing/2014/main" id="{EF8A1735-D535-496B-BA52-E23BBFDF71BE}"/>
                      </a:ext>
                    </a:extLst>
                  </p:cNvPr>
                  <p:cNvSpPr txBox="1"/>
                  <p:nvPr/>
                </p:nvSpPr>
                <p:spPr>
                  <a:xfrm>
                    <a:off x="8770028" y="3102531"/>
                    <a:ext cx="319318" cy="369332"/>
                  </a:xfrm>
                  <a:prstGeom prst="rect">
                    <a:avLst/>
                  </a:prstGeom>
                  <a:noFill/>
                </p:spPr>
                <p:txBody>
                  <a:bodyPr wrap="none" rtlCol="0">
                    <a:spAutoFit/>
                  </a:bodyPr>
                  <a:lstStyle/>
                  <a:p>
                    <a:r>
                      <a:rPr lang="en-US" altLang="zh-CN" dirty="0"/>
                      <a:t>1</a:t>
                    </a:r>
                    <a:endParaRPr lang="zh-CN" altLang="en-US" dirty="0"/>
                  </a:p>
                </p:txBody>
              </p:sp>
              <p:sp>
                <p:nvSpPr>
                  <p:cNvPr id="66" name="文本框 65">
                    <a:extLst>
                      <a:ext uri="{FF2B5EF4-FFF2-40B4-BE49-F238E27FC236}">
                        <a16:creationId xmlns:a16="http://schemas.microsoft.com/office/drawing/2014/main" id="{AB7AB120-760E-4933-9FCF-5C3BC8B0DE1A}"/>
                      </a:ext>
                    </a:extLst>
                  </p:cNvPr>
                  <p:cNvSpPr txBox="1"/>
                  <p:nvPr/>
                </p:nvSpPr>
                <p:spPr>
                  <a:xfrm>
                    <a:off x="6943724" y="3069194"/>
                    <a:ext cx="319318" cy="369332"/>
                  </a:xfrm>
                  <a:prstGeom prst="rect">
                    <a:avLst/>
                  </a:prstGeom>
                  <a:noFill/>
                </p:spPr>
                <p:txBody>
                  <a:bodyPr wrap="none" rtlCol="0">
                    <a:spAutoFit/>
                  </a:bodyPr>
                  <a:lstStyle/>
                  <a:p>
                    <a:r>
                      <a:rPr lang="en-US" altLang="zh-CN" dirty="0"/>
                      <a:t>1</a:t>
                    </a:r>
                    <a:endParaRPr lang="zh-CN" altLang="en-US" dirty="0"/>
                  </a:p>
                </p:txBody>
              </p:sp>
              <p:sp>
                <p:nvSpPr>
                  <p:cNvPr id="67" name="文本框 66">
                    <a:extLst>
                      <a:ext uri="{FF2B5EF4-FFF2-40B4-BE49-F238E27FC236}">
                        <a16:creationId xmlns:a16="http://schemas.microsoft.com/office/drawing/2014/main" id="{71EA6814-9B0B-4A48-904B-65D53104FF1C}"/>
                      </a:ext>
                    </a:extLst>
                  </p:cNvPr>
                  <p:cNvSpPr txBox="1"/>
                  <p:nvPr/>
                </p:nvSpPr>
                <p:spPr>
                  <a:xfrm>
                    <a:off x="5172075" y="3062288"/>
                    <a:ext cx="319318" cy="369332"/>
                  </a:xfrm>
                  <a:prstGeom prst="rect">
                    <a:avLst/>
                  </a:prstGeom>
                  <a:noFill/>
                </p:spPr>
                <p:txBody>
                  <a:bodyPr wrap="none" rtlCol="0">
                    <a:spAutoFit/>
                  </a:bodyPr>
                  <a:lstStyle/>
                  <a:p>
                    <a:r>
                      <a:rPr lang="en-US" altLang="zh-CN" dirty="0"/>
                      <a:t>1</a:t>
                    </a:r>
                    <a:endParaRPr lang="zh-CN" altLang="en-US" dirty="0"/>
                  </a:p>
                </p:txBody>
              </p:sp>
              <p:sp>
                <p:nvSpPr>
                  <p:cNvPr id="68" name="文本框 67">
                    <a:extLst>
                      <a:ext uri="{FF2B5EF4-FFF2-40B4-BE49-F238E27FC236}">
                        <a16:creationId xmlns:a16="http://schemas.microsoft.com/office/drawing/2014/main" id="{2E968AEB-0DCC-4C59-94FB-73B0FFC37D95}"/>
                      </a:ext>
                    </a:extLst>
                  </p:cNvPr>
                  <p:cNvSpPr txBox="1"/>
                  <p:nvPr/>
                </p:nvSpPr>
                <p:spPr>
                  <a:xfrm>
                    <a:off x="3238499" y="3045381"/>
                    <a:ext cx="319318" cy="369332"/>
                  </a:xfrm>
                  <a:prstGeom prst="rect">
                    <a:avLst/>
                  </a:prstGeom>
                  <a:noFill/>
                </p:spPr>
                <p:txBody>
                  <a:bodyPr wrap="none" rtlCol="0">
                    <a:spAutoFit/>
                  </a:bodyPr>
                  <a:lstStyle/>
                  <a:p>
                    <a:r>
                      <a:rPr lang="en-US" altLang="zh-CN" dirty="0"/>
                      <a:t>1</a:t>
                    </a:r>
                    <a:endParaRPr lang="zh-CN" altLang="en-US" dirty="0"/>
                  </a:p>
                </p:txBody>
              </p:sp>
              <p:sp>
                <p:nvSpPr>
                  <p:cNvPr id="69" name="文本框 68">
                    <a:extLst>
                      <a:ext uri="{FF2B5EF4-FFF2-40B4-BE49-F238E27FC236}">
                        <a16:creationId xmlns:a16="http://schemas.microsoft.com/office/drawing/2014/main" id="{8D87E2A6-C55F-49E3-B556-6984CC8DB29A}"/>
                      </a:ext>
                    </a:extLst>
                  </p:cNvPr>
                  <p:cNvSpPr txBox="1"/>
                  <p:nvPr/>
                </p:nvSpPr>
                <p:spPr>
                  <a:xfrm>
                    <a:off x="1601100" y="3026331"/>
                    <a:ext cx="319318" cy="369332"/>
                  </a:xfrm>
                  <a:prstGeom prst="rect">
                    <a:avLst/>
                  </a:prstGeom>
                  <a:noFill/>
                </p:spPr>
                <p:txBody>
                  <a:bodyPr wrap="none" rtlCol="0">
                    <a:spAutoFit/>
                  </a:bodyPr>
                  <a:lstStyle/>
                  <a:p>
                    <a:r>
                      <a:rPr lang="en-US" altLang="zh-CN" dirty="0"/>
                      <a:t>1</a:t>
                    </a:r>
                    <a:endParaRPr lang="zh-CN" altLang="en-US" dirty="0"/>
                  </a:p>
                </p:txBody>
              </p:sp>
            </p:grpSp>
            <p:sp>
              <p:nvSpPr>
                <p:cNvPr id="70" name="文本框 69">
                  <a:extLst>
                    <a:ext uri="{FF2B5EF4-FFF2-40B4-BE49-F238E27FC236}">
                      <a16:creationId xmlns:a16="http://schemas.microsoft.com/office/drawing/2014/main" id="{669C0444-AE20-4DC0-A44E-B280858B8781}"/>
                    </a:ext>
                  </a:extLst>
                </p:cNvPr>
                <p:cNvSpPr txBox="1"/>
                <p:nvPr/>
              </p:nvSpPr>
              <p:spPr>
                <a:xfrm>
                  <a:off x="4047894" y="4011098"/>
                  <a:ext cx="319318" cy="369332"/>
                </a:xfrm>
                <a:prstGeom prst="rect">
                  <a:avLst/>
                </a:prstGeom>
                <a:noFill/>
              </p:spPr>
              <p:txBody>
                <a:bodyPr wrap="none" rtlCol="0">
                  <a:spAutoFit/>
                </a:bodyPr>
                <a:lstStyle/>
                <a:p>
                  <a:r>
                    <a:rPr lang="en-US" altLang="zh-CN" dirty="0"/>
                    <a:t>1</a:t>
                  </a:r>
                  <a:endParaRPr lang="zh-CN" altLang="en-US" dirty="0"/>
                </a:p>
              </p:txBody>
            </p:sp>
          </p:grpSp>
          <p:sp>
            <p:nvSpPr>
              <p:cNvPr id="71" name="文本框 70">
                <a:extLst>
                  <a:ext uri="{FF2B5EF4-FFF2-40B4-BE49-F238E27FC236}">
                    <a16:creationId xmlns:a16="http://schemas.microsoft.com/office/drawing/2014/main" id="{17ED4EFA-4D6F-4972-BE7E-07B01796C5E4}"/>
                  </a:ext>
                </a:extLst>
              </p:cNvPr>
              <p:cNvSpPr txBox="1"/>
              <p:nvPr/>
            </p:nvSpPr>
            <p:spPr>
              <a:xfrm>
                <a:off x="7762643" y="4026069"/>
                <a:ext cx="319318" cy="369332"/>
              </a:xfrm>
              <a:prstGeom prst="rect">
                <a:avLst/>
              </a:prstGeom>
              <a:noFill/>
            </p:spPr>
            <p:txBody>
              <a:bodyPr wrap="none" rtlCol="0">
                <a:spAutoFit/>
              </a:bodyPr>
              <a:lstStyle/>
              <a:p>
                <a:r>
                  <a:rPr lang="en-US" altLang="zh-CN" dirty="0"/>
                  <a:t>1</a:t>
                </a:r>
                <a:endParaRPr lang="zh-CN" altLang="en-US" dirty="0"/>
              </a:p>
            </p:txBody>
          </p:sp>
        </p:grpSp>
      </p:grpSp>
      <p:sp>
        <p:nvSpPr>
          <p:cNvPr id="73" name="文本框 72">
            <a:extLst>
              <a:ext uri="{FF2B5EF4-FFF2-40B4-BE49-F238E27FC236}">
                <a16:creationId xmlns:a16="http://schemas.microsoft.com/office/drawing/2014/main" id="{37C27AFE-1C4B-4EBC-90E3-B29528906B3F}"/>
              </a:ext>
            </a:extLst>
          </p:cNvPr>
          <p:cNvSpPr txBox="1"/>
          <p:nvPr/>
        </p:nvSpPr>
        <p:spPr>
          <a:xfrm>
            <a:off x="109140" y="4351414"/>
            <a:ext cx="500458" cy="369332"/>
          </a:xfrm>
          <a:prstGeom prst="rect">
            <a:avLst/>
          </a:prstGeom>
          <a:noFill/>
        </p:spPr>
        <p:txBody>
          <a:bodyPr wrap="none" rtlCol="0">
            <a:spAutoFit/>
          </a:bodyPr>
          <a:lstStyle/>
          <a:p>
            <a:r>
              <a:rPr lang="en-US" altLang="zh-CN" dirty="0"/>
              <a:t>dis</a:t>
            </a:r>
            <a:endParaRPr lang="zh-CN" altLang="en-US" dirty="0"/>
          </a:p>
        </p:txBody>
      </p:sp>
      <p:graphicFrame>
        <p:nvGraphicFramePr>
          <p:cNvPr id="74" name="表格 73">
            <a:extLst>
              <a:ext uri="{FF2B5EF4-FFF2-40B4-BE49-F238E27FC236}">
                <a16:creationId xmlns:a16="http://schemas.microsoft.com/office/drawing/2014/main" id="{B8E3E80B-96DA-4C47-92A5-89FC45D29007}"/>
              </a:ext>
            </a:extLst>
          </p:cNvPr>
          <p:cNvGraphicFramePr>
            <a:graphicFrameLocks noGrp="1"/>
          </p:cNvGraphicFramePr>
          <p:nvPr/>
        </p:nvGraphicFramePr>
        <p:xfrm>
          <a:off x="556815" y="4824730"/>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graphicFrame>
        <p:nvGraphicFramePr>
          <p:cNvPr id="76" name="表格 75">
            <a:extLst>
              <a:ext uri="{FF2B5EF4-FFF2-40B4-BE49-F238E27FC236}">
                <a16:creationId xmlns:a16="http://schemas.microsoft.com/office/drawing/2014/main" id="{182033A3-6DD3-4BE9-9486-F0E8F3AB605B}"/>
              </a:ext>
            </a:extLst>
          </p:cNvPr>
          <p:cNvGraphicFramePr>
            <a:graphicFrameLocks noGrp="1"/>
          </p:cNvGraphicFramePr>
          <p:nvPr/>
        </p:nvGraphicFramePr>
        <p:xfrm>
          <a:off x="556584" y="4461272"/>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V1</a:t>
                      </a:r>
                      <a:endParaRPr lang="zh-CN" altLang="en-US" dirty="0"/>
                    </a:p>
                  </a:txBody>
                  <a:tcPr>
                    <a:solidFill>
                      <a:schemeClr val="accent2"/>
                    </a:solidFill>
                  </a:tcPr>
                </a:tc>
                <a:tc>
                  <a:txBody>
                    <a:bodyPr/>
                    <a:lstStyle/>
                    <a:p>
                      <a:r>
                        <a:rPr lang="en-US" altLang="zh-CN" dirty="0">
                          <a:solidFill>
                            <a:schemeClr val="bg1"/>
                          </a:solidFill>
                        </a:rPr>
                        <a:t>V2</a:t>
                      </a:r>
                      <a:endParaRPr lang="zh-CN" altLang="en-US" dirty="0">
                        <a:solidFill>
                          <a:schemeClr val="bg1"/>
                        </a:solidFill>
                      </a:endParaRPr>
                    </a:p>
                  </a:txBody>
                  <a:tcPr>
                    <a:solidFill>
                      <a:schemeClr val="accent2"/>
                    </a:solidFill>
                  </a:tcPr>
                </a:tc>
                <a:tc>
                  <a:txBody>
                    <a:bodyPr/>
                    <a:lstStyle/>
                    <a:p>
                      <a:r>
                        <a:rPr lang="en-US" altLang="zh-CN" dirty="0"/>
                        <a:t>V3</a:t>
                      </a:r>
                      <a:endParaRPr lang="zh-CN" altLang="en-US" dirty="0"/>
                    </a:p>
                  </a:txBody>
                  <a:tcPr>
                    <a:solidFill>
                      <a:schemeClr val="accent2"/>
                    </a:solidFill>
                  </a:tcPr>
                </a:tc>
                <a:tc>
                  <a:txBody>
                    <a:bodyPr/>
                    <a:lstStyle/>
                    <a:p>
                      <a:r>
                        <a:rPr lang="en-US" altLang="zh-CN" dirty="0"/>
                        <a:t>V4</a:t>
                      </a:r>
                      <a:endParaRPr lang="zh-CN" altLang="en-US" dirty="0"/>
                    </a:p>
                  </a:txBody>
                  <a:tcPr>
                    <a:solidFill>
                      <a:schemeClr val="accent2"/>
                    </a:solidFill>
                  </a:tcPr>
                </a:tc>
                <a:tc>
                  <a:txBody>
                    <a:bodyPr/>
                    <a:lstStyle/>
                    <a:p>
                      <a:r>
                        <a:rPr lang="en-US" altLang="zh-CN" dirty="0"/>
                        <a:t>V5</a:t>
                      </a:r>
                      <a:endParaRPr lang="zh-CN" altLang="en-US" dirty="0"/>
                    </a:p>
                  </a:txBody>
                  <a:tcPr>
                    <a:solidFill>
                      <a:schemeClr val="accent2"/>
                    </a:solidFill>
                  </a:tcPr>
                </a:tc>
                <a:tc>
                  <a:txBody>
                    <a:bodyPr/>
                    <a:lstStyle/>
                    <a:p>
                      <a:r>
                        <a:rPr lang="en-US" altLang="zh-CN" dirty="0"/>
                        <a:t>V6</a:t>
                      </a:r>
                      <a:endParaRPr lang="zh-CN" altLang="en-US" dirty="0"/>
                    </a:p>
                  </a:txBody>
                  <a:tcPr>
                    <a:solidFill>
                      <a:schemeClr val="accent2"/>
                    </a:solidFill>
                  </a:tcPr>
                </a:tc>
                <a:tc>
                  <a:txBody>
                    <a:bodyPr/>
                    <a:lstStyle/>
                    <a:p>
                      <a:r>
                        <a:rPr lang="en-US" altLang="zh-CN" dirty="0"/>
                        <a:t>V7</a:t>
                      </a:r>
                      <a:endParaRPr lang="zh-CN" altLang="en-US" dirty="0"/>
                    </a:p>
                  </a:txBody>
                  <a:tcPr>
                    <a:solidFill>
                      <a:schemeClr val="accent2"/>
                    </a:solidFill>
                  </a:tcPr>
                </a:tc>
                <a:extLst>
                  <a:ext uri="{0D108BD9-81ED-4DB2-BD59-A6C34878D82A}">
                    <a16:rowId xmlns:a16="http://schemas.microsoft.com/office/drawing/2014/main" val="3317434180"/>
                  </a:ext>
                </a:extLst>
              </a:tr>
            </a:tbl>
          </a:graphicData>
        </a:graphic>
      </p:graphicFrame>
      <p:graphicFrame>
        <p:nvGraphicFramePr>
          <p:cNvPr id="81" name="表格 80">
            <a:extLst>
              <a:ext uri="{FF2B5EF4-FFF2-40B4-BE49-F238E27FC236}">
                <a16:creationId xmlns:a16="http://schemas.microsoft.com/office/drawing/2014/main" id="{B93B24E8-3083-4822-A136-884069552939}"/>
              </a:ext>
            </a:extLst>
          </p:cNvPr>
          <p:cNvGraphicFramePr>
            <a:graphicFrameLocks noGrp="1"/>
          </p:cNvGraphicFramePr>
          <p:nvPr/>
        </p:nvGraphicFramePr>
        <p:xfrm>
          <a:off x="541985" y="5210136"/>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solidFill>
                            <a:schemeClr val="accent5"/>
                          </a:solidFill>
                        </a:rPr>
                        <a:t>2</a:t>
                      </a:r>
                      <a:endParaRPr lang="zh-CN" altLang="en-US"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sp>
        <p:nvSpPr>
          <p:cNvPr id="148" name="文本框 147">
            <a:extLst>
              <a:ext uri="{FF2B5EF4-FFF2-40B4-BE49-F238E27FC236}">
                <a16:creationId xmlns:a16="http://schemas.microsoft.com/office/drawing/2014/main" id="{3FA888D9-22EB-443E-8932-8BB1498D6DAE}"/>
              </a:ext>
            </a:extLst>
          </p:cNvPr>
          <p:cNvSpPr txBox="1"/>
          <p:nvPr/>
        </p:nvSpPr>
        <p:spPr>
          <a:xfrm>
            <a:off x="1199791" y="4435204"/>
            <a:ext cx="492443" cy="369332"/>
          </a:xfrm>
          <a:prstGeom prst="rect">
            <a:avLst/>
          </a:prstGeom>
          <a:noFill/>
        </p:spPr>
        <p:txBody>
          <a:bodyPr wrap="none" rtlCol="0">
            <a:spAutoFit/>
          </a:bodyPr>
          <a:lstStyle/>
          <a:p>
            <a:r>
              <a:rPr lang="en-US" altLang="zh-CN" b="1" dirty="0">
                <a:solidFill>
                  <a:schemeClr val="accent5"/>
                </a:solidFill>
              </a:rPr>
              <a:t>V2</a:t>
            </a:r>
            <a:endParaRPr lang="zh-CN" altLang="en-US" b="1" dirty="0">
              <a:solidFill>
                <a:schemeClr val="accent5"/>
              </a:solidFill>
            </a:endParaRPr>
          </a:p>
        </p:txBody>
      </p:sp>
      <p:sp>
        <p:nvSpPr>
          <p:cNvPr id="51" name="椭圆 50">
            <a:extLst>
              <a:ext uri="{FF2B5EF4-FFF2-40B4-BE49-F238E27FC236}">
                <a16:creationId xmlns:a16="http://schemas.microsoft.com/office/drawing/2014/main" id="{672B9FBD-6A92-48F7-9107-7098412B57C4}"/>
              </a:ext>
            </a:extLst>
          </p:cNvPr>
          <p:cNvSpPr/>
          <p:nvPr/>
        </p:nvSpPr>
        <p:spPr>
          <a:xfrm>
            <a:off x="5743136" y="4602929"/>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V3</a:t>
            </a:r>
            <a:r>
              <a:rPr lang="zh-CN" altLang="en-US" dirty="0"/>
              <a:t>出度</a:t>
            </a:r>
            <a:r>
              <a:rPr lang="en-US" altLang="zh-CN" dirty="0"/>
              <a:t>&lt;V3,V4&gt;</a:t>
            </a:r>
          </a:p>
          <a:p>
            <a:pPr algn="ctr"/>
            <a:r>
              <a:rPr lang="en-US" altLang="zh-CN" dirty="0"/>
              <a:t>&lt;V3,V5&gt;</a:t>
            </a:r>
          </a:p>
        </p:txBody>
      </p:sp>
      <p:sp>
        <p:nvSpPr>
          <p:cNvPr id="54" name="椭圆 53">
            <a:extLst>
              <a:ext uri="{FF2B5EF4-FFF2-40B4-BE49-F238E27FC236}">
                <a16:creationId xmlns:a16="http://schemas.microsoft.com/office/drawing/2014/main" id="{972F1041-E93E-43B1-98BE-581BAA810B96}"/>
              </a:ext>
            </a:extLst>
          </p:cNvPr>
          <p:cNvSpPr/>
          <p:nvPr/>
        </p:nvSpPr>
        <p:spPr>
          <a:xfrm>
            <a:off x="8014163" y="4591053"/>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V1-V4</a:t>
            </a:r>
            <a:r>
              <a:rPr lang="zh-CN" altLang="en-US" dirty="0"/>
              <a:t>：原：</a:t>
            </a:r>
            <a:r>
              <a:rPr lang="en-US" altLang="zh-CN" dirty="0"/>
              <a:t>2</a:t>
            </a:r>
            <a:r>
              <a:rPr lang="zh-CN" altLang="en-US" dirty="0"/>
              <a:t>，</a:t>
            </a:r>
            <a:r>
              <a:rPr lang="en-US" altLang="zh-CN" dirty="0"/>
              <a:t>viasV3</a:t>
            </a:r>
            <a:r>
              <a:rPr lang="zh-CN" altLang="en-US" dirty="0"/>
              <a:t>：</a:t>
            </a:r>
            <a:r>
              <a:rPr lang="en-US" altLang="zh-CN" dirty="0"/>
              <a:t>2</a:t>
            </a:r>
          </a:p>
        </p:txBody>
      </p:sp>
      <p:sp>
        <p:nvSpPr>
          <p:cNvPr id="55" name="椭圆 54">
            <a:extLst>
              <a:ext uri="{FF2B5EF4-FFF2-40B4-BE49-F238E27FC236}">
                <a16:creationId xmlns:a16="http://schemas.microsoft.com/office/drawing/2014/main" id="{256F6D4D-9D51-4769-9646-240786D27DA3}"/>
              </a:ext>
            </a:extLst>
          </p:cNvPr>
          <p:cNvSpPr/>
          <p:nvPr/>
        </p:nvSpPr>
        <p:spPr>
          <a:xfrm>
            <a:off x="10186551" y="4591052"/>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V1-V5</a:t>
            </a:r>
            <a:r>
              <a:rPr lang="zh-CN" altLang="en-US" dirty="0"/>
              <a:t>：原：∞</a:t>
            </a:r>
          </a:p>
          <a:p>
            <a:pPr algn="ctr"/>
            <a:r>
              <a:rPr lang="en-US" altLang="zh-CN" dirty="0">
                <a:solidFill>
                  <a:schemeClr val="accent4"/>
                </a:solidFill>
              </a:rPr>
              <a:t>viasV3</a:t>
            </a:r>
            <a:r>
              <a:rPr lang="zh-CN" altLang="en-US" dirty="0">
                <a:solidFill>
                  <a:schemeClr val="accent4"/>
                </a:solidFill>
              </a:rPr>
              <a:t>：</a:t>
            </a:r>
            <a:r>
              <a:rPr lang="en-US" altLang="zh-CN" dirty="0">
                <a:solidFill>
                  <a:schemeClr val="accent4"/>
                </a:solidFill>
              </a:rPr>
              <a:t>2</a:t>
            </a:r>
          </a:p>
        </p:txBody>
      </p:sp>
      <p:cxnSp>
        <p:nvCxnSpPr>
          <p:cNvPr id="56" name="直接箭头连接符 55">
            <a:extLst>
              <a:ext uri="{FF2B5EF4-FFF2-40B4-BE49-F238E27FC236}">
                <a16:creationId xmlns:a16="http://schemas.microsoft.com/office/drawing/2014/main" id="{13D70903-8EE5-4A26-ABCF-BCC408BCDECD}"/>
              </a:ext>
            </a:extLst>
          </p:cNvPr>
          <p:cNvCxnSpPr>
            <a:stCxn id="51" idx="6"/>
            <a:endCxn id="54" idx="2"/>
          </p:cNvCxnSpPr>
          <p:nvPr/>
        </p:nvCxnSpPr>
        <p:spPr>
          <a:xfrm flipV="1">
            <a:off x="7558792" y="5139426"/>
            <a:ext cx="455371" cy="1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16D921B8-9E3C-4544-94B9-F1DD61E73E06}"/>
              </a:ext>
            </a:extLst>
          </p:cNvPr>
          <p:cNvCxnSpPr>
            <a:cxnSpLocks/>
            <a:stCxn id="54" idx="6"/>
            <a:endCxn id="55" idx="2"/>
          </p:cNvCxnSpPr>
          <p:nvPr/>
        </p:nvCxnSpPr>
        <p:spPr>
          <a:xfrm flipV="1">
            <a:off x="9829819" y="5139425"/>
            <a:ext cx="35673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190602A8-C96A-48D6-8A31-9B14B27AE853}"/>
              </a:ext>
            </a:extLst>
          </p:cNvPr>
          <p:cNvSpPr txBox="1"/>
          <p:nvPr/>
        </p:nvSpPr>
        <p:spPr>
          <a:xfrm>
            <a:off x="1881998" y="4435204"/>
            <a:ext cx="492443" cy="369332"/>
          </a:xfrm>
          <a:prstGeom prst="rect">
            <a:avLst/>
          </a:prstGeom>
          <a:noFill/>
        </p:spPr>
        <p:txBody>
          <a:bodyPr wrap="none" rtlCol="0">
            <a:spAutoFit/>
          </a:bodyPr>
          <a:lstStyle/>
          <a:p>
            <a:r>
              <a:rPr lang="en-US" altLang="zh-CN" b="1" dirty="0">
                <a:solidFill>
                  <a:schemeClr val="accent5"/>
                </a:solidFill>
              </a:rPr>
              <a:t>V3</a:t>
            </a:r>
            <a:endParaRPr lang="zh-CN" altLang="en-US" b="1" dirty="0">
              <a:solidFill>
                <a:schemeClr val="accent5"/>
              </a:solidFill>
            </a:endParaRPr>
          </a:p>
        </p:txBody>
      </p:sp>
      <p:graphicFrame>
        <p:nvGraphicFramePr>
          <p:cNvPr id="5" name="表格 4">
            <a:extLst>
              <a:ext uri="{FF2B5EF4-FFF2-40B4-BE49-F238E27FC236}">
                <a16:creationId xmlns:a16="http://schemas.microsoft.com/office/drawing/2014/main" id="{96220EDA-C8BE-468F-B590-B3C8C991475F}"/>
              </a:ext>
            </a:extLst>
          </p:cNvPr>
          <p:cNvGraphicFramePr>
            <a:graphicFrameLocks noGrp="1"/>
          </p:cNvGraphicFramePr>
          <p:nvPr>
            <p:extLst/>
          </p:nvPr>
        </p:nvGraphicFramePr>
        <p:xfrm>
          <a:off x="556584" y="5576172"/>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71543556"/>
                    </a:ext>
                  </a:extLst>
                </a:gridCol>
                <a:gridCol w="663438">
                  <a:extLst>
                    <a:ext uri="{9D8B030D-6E8A-4147-A177-3AD203B41FA5}">
                      <a16:colId xmlns:a16="http://schemas.microsoft.com/office/drawing/2014/main" val="3416295698"/>
                    </a:ext>
                  </a:extLst>
                </a:gridCol>
                <a:gridCol w="663438">
                  <a:extLst>
                    <a:ext uri="{9D8B030D-6E8A-4147-A177-3AD203B41FA5}">
                      <a16:colId xmlns:a16="http://schemas.microsoft.com/office/drawing/2014/main" val="3495365976"/>
                    </a:ext>
                  </a:extLst>
                </a:gridCol>
                <a:gridCol w="663438">
                  <a:extLst>
                    <a:ext uri="{9D8B030D-6E8A-4147-A177-3AD203B41FA5}">
                      <a16:colId xmlns:a16="http://schemas.microsoft.com/office/drawing/2014/main" val="965041607"/>
                    </a:ext>
                  </a:extLst>
                </a:gridCol>
                <a:gridCol w="663438">
                  <a:extLst>
                    <a:ext uri="{9D8B030D-6E8A-4147-A177-3AD203B41FA5}">
                      <a16:colId xmlns:a16="http://schemas.microsoft.com/office/drawing/2014/main" val="352522998"/>
                    </a:ext>
                  </a:extLst>
                </a:gridCol>
                <a:gridCol w="663438">
                  <a:extLst>
                    <a:ext uri="{9D8B030D-6E8A-4147-A177-3AD203B41FA5}">
                      <a16:colId xmlns:a16="http://schemas.microsoft.com/office/drawing/2014/main" val="3644023197"/>
                    </a:ext>
                  </a:extLst>
                </a:gridCol>
                <a:gridCol w="663438">
                  <a:extLst>
                    <a:ext uri="{9D8B030D-6E8A-4147-A177-3AD203B41FA5}">
                      <a16:colId xmlns:a16="http://schemas.microsoft.com/office/drawing/2014/main" val="356889767"/>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2</a:t>
                      </a:r>
                      <a:endParaRPr lang="zh-CN" altLang="en-US" b="1"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425157157"/>
                  </a:ext>
                </a:extLst>
              </a:tr>
            </a:tbl>
          </a:graphicData>
        </a:graphic>
      </p:graphicFrame>
    </p:spTree>
    <p:extLst>
      <p:ext uri="{BB962C8B-B14F-4D97-AF65-F5344CB8AC3E}">
        <p14:creationId xmlns:p14="http://schemas.microsoft.com/office/powerpoint/2010/main" val="116947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624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之最短路径</a:t>
            </a:r>
          </a:p>
        </p:txBody>
      </p:sp>
      <p:grpSp>
        <p:nvGrpSpPr>
          <p:cNvPr id="147" name="组合 146">
            <a:extLst>
              <a:ext uri="{FF2B5EF4-FFF2-40B4-BE49-F238E27FC236}">
                <a16:creationId xmlns:a16="http://schemas.microsoft.com/office/drawing/2014/main" id="{B820D3F6-BD5C-4DA9-92B9-ED2D960AAD62}"/>
              </a:ext>
            </a:extLst>
          </p:cNvPr>
          <p:cNvGrpSpPr/>
          <p:nvPr/>
        </p:nvGrpSpPr>
        <p:grpSpPr>
          <a:xfrm>
            <a:off x="236982" y="1702765"/>
            <a:ext cx="11463338" cy="2003792"/>
            <a:chOff x="466725" y="2391609"/>
            <a:chExt cx="11463338" cy="2003792"/>
          </a:xfrm>
        </p:grpSpPr>
        <p:sp>
          <p:nvSpPr>
            <p:cNvPr id="63" name="文本框 62">
              <a:extLst>
                <a:ext uri="{FF2B5EF4-FFF2-40B4-BE49-F238E27FC236}">
                  <a16:creationId xmlns:a16="http://schemas.microsoft.com/office/drawing/2014/main" id="{BD7F831D-1909-497E-8591-833A0B72405A}"/>
                </a:ext>
              </a:extLst>
            </p:cNvPr>
            <p:cNvSpPr txBox="1"/>
            <p:nvPr/>
          </p:nvSpPr>
          <p:spPr>
            <a:xfrm>
              <a:off x="9386888" y="2391609"/>
              <a:ext cx="319318" cy="369332"/>
            </a:xfrm>
            <a:prstGeom prst="rect">
              <a:avLst/>
            </a:prstGeom>
            <a:noFill/>
          </p:spPr>
          <p:txBody>
            <a:bodyPr wrap="none" rtlCol="0">
              <a:spAutoFit/>
            </a:bodyPr>
            <a:lstStyle/>
            <a:p>
              <a:r>
                <a:rPr lang="en-US" altLang="zh-CN" dirty="0"/>
                <a:t>1</a:t>
              </a:r>
              <a:endParaRPr lang="zh-CN" altLang="en-US" dirty="0"/>
            </a:p>
          </p:txBody>
        </p:sp>
        <p:grpSp>
          <p:nvGrpSpPr>
            <p:cNvPr id="146" name="组合 145">
              <a:extLst>
                <a:ext uri="{FF2B5EF4-FFF2-40B4-BE49-F238E27FC236}">
                  <a16:creationId xmlns:a16="http://schemas.microsoft.com/office/drawing/2014/main" id="{62561D7A-F8CD-496B-8B35-06173C8365BA}"/>
                </a:ext>
              </a:extLst>
            </p:cNvPr>
            <p:cNvGrpSpPr/>
            <p:nvPr/>
          </p:nvGrpSpPr>
          <p:grpSpPr>
            <a:xfrm>
              <a:off x="466725" y="2439471"/>
              <a:ext cx="11463338" cy="1955930"/>
              <a:chOff x="466725" y="2439471"/>
              <a:chExt cx="11463338" cy="1955930"/>
            </a:xfrm>
          </p:grpSpPr>
          <p:grpSp>
            <p:nvGrpSpPr>
              <p:cNvPr id="145" name="组合 144">
                <a:extLst>
                  <a:ext uri="{FF2B5EF4-FFF2-40B4-BE49-F238E27FC236}">
                    <a16:creationId xmlns:a16="http://schemas.microsoft.com/office/drawing/2014/main" id="{ACB8C7DF-F8A3-49D4-B6E2-1D630B30B2D7}"/>
                  </a:ext>
                </a:extLst>
              </p:cNvPr>
              <p:cNvGrpSpPr/>
              <p:nvPr/>
            </p:nvGrpSpPr>
            <p:grpSpPr>
              <a:xfrm>
                <a:off x="466725" y="2439471"/>
                <a:ext cx="11463338" cy="1940959"/>
                <a:chOff x="466725" y="2439471"/>
                <a:chExt cx="11463338" cy="1940959"/>
              </a:xfrm>
            </p:grpSpPr>
            <p:grpSp>
              <p:nvGrpSpPr>
                <p:cNvPr id="144" name="组合 143">
                  <a:extLst>
                    <a:ext uri="{FF2B5EF4-FFF2-40B4-BE49-F238E27FC236}">
                      <a16:creationId xmlns:a16="http://schemas.microsoft.com/office/drawing/2014/main" id="{968A958E-48D3-4205-B797-3BA3D547CA7B}"/>
                    </a:ext>
                  </a:extLst>
                </p:cNvPr>
                <p:cNvGrpSpPr/>
                <p:nvPr/>
              </p:nvGrpSpPr>
              <p:grpSpPr>
                <a:xfrm>
                  <a:off x="466725" y="2439471"/>
                  <a:ext cx="11463338" cy="1408630"/>
                  <a:chOff x="466725" y="2439471"/>
                  <a:chExt cx="11463338" cy="1408630"/>
                </a:xfrm>
              </p:grpSpPr>
              <p:sp>
                <p:nvSpPr>
                  <p:cNvPr id="12" name="椭圆 11">
                    <a:extLst>
                      <a:ext uri="{FF2B5EF4-FFF2-40B4-BE49-F238E27FC236}">
                        <a16:creationId xmlns:a16="http://schemas.microsoft.com/office/drawing/2014/main" id="{26569CE2-5FC2-4B36-81FF-AFD468553504}"/>
                      </a:ext>
                    </a:extLst>
                  </p:cNvPr>
                  <p:cNvSpPr/>
                  <p:nvPr/>
                </p:nvSpPr>
                <p:spPr>
                  <a:xfrm>
                    <a:off x="466725"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今</a:t>
                    </a:r>
                    <a:endParaRPr lang="en-US" altLang="zh-CN" dirty="0"/>
                  </a:p>
                  <a:p>
                    <a:pPr algn="ctr"/>
                    <a:r>
                      <a:rPr lang="en-US" altLang="zh-CN" dirty="0"/>
                      <a:t>V1</a:t>
                    </a:r>
                    <a:endParaRPr lang="zh-CN" altLang="en-US" dirty="0"/>
                  </a:p>
                </p:txBody>
              </p:sp>
              <p:sp>
                <p:nvSpPr>
                  <p:cNvPr id="25" name="椭圆 24">
                    <a:extLst>
                      <a:ext uri="{FF2B5EF4-FFF2-40B4-BE49-F238E27FC236}">
                        <a16:creationId xmlns:a16="http://schemas.microsoft.com/office/drawing/2014/main" id="{C44FD691-05E1-49A2-8553-E21FC197F79A}"/>
                      </a:ext>
                    </a:extLst>
                  </p:cNvPr>
                  <p:cNvSpPr/>
                  <p:nvPr/>
                </p:nvSpPr>
                <p:spPr>
                  <a:xfrm>
                    <a:off x="3943350" y="301942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下</a:t>
                    </a:r>
                    <a:endParaRPr lang="en-US" altLang="zh-CN" dirty="0"/>
                  </a:p>
                  <a:p>
                    <a:pPr algn="ctr"/>
                    <a:r>
                      <a:rPr lang="en-US" altLang="zh-CN" dirty="0"/>
                      <a:t>V3</a:t>
                    </a:r>
                    <a:endParaRPr lang="zh-CN" altLang="en-US" dirty="0"/>
                  </a:p>
                </p:txBody>
              </p:sp>
              <p:sp>
                <p:nvSpPr>
                  <p:cNvPr id="26" name="椭圆 25">
                    <a:extLst>
                      <a:ext uri="{FF2B5EF4-FFF2-40B4-BE49-F238E27FC236}">
                        <a16:creationId xmlns:a16="http://schemas.microsoft.com/office/drawing/2014/main" id="{B8018CB1-0264-4ACA-9A1C-4988BA7BC338}"/>
                      </a:ext>
                    </a:extLst>
                  </p:cNvPr>
                  <p:cNvSpPr/>
                  <p:nvPr/>
                </p:nvSpPr>
                <p:spPr>
                  <a:xfrm>
                    <a:off x="2228848" y="302895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天</a:t>
                    </a:r>
                    <a:endParaRPr lang="en-US" altLang="zh-CN" dirty="0"/>
                  </a:p>
                  <a:p>
                    <a:pPr algn="ctr"/>
                    <a:r>
                      <a:rPr lang="en-US" altLang="zh-CN" dirty="0"/>
                      <a:t>V2</a:t>
                    </a:r>
                    <a:endParaRPr lang="zh-CN" altLang="en-US" dirty="0"/>
                  </a:p>
                </p:txBody>
              </p:sp>
              <p:sp>
                <p:nvSpPr>
                  <p:cNvPr id="29" name="椭圆 28">
                    <a:extLst>
                      <a:ext uri="{FF2B5EF4-FFF2-40B4-BE49-F238E27FC236}">
                        <a16:creationId xmlns:a16="http://schemas.microsoft.com/office/drawing/2014/main" id="{ECCDABC6-CD35-45DA-B148-99899C086504}"/>
                      </a:ext>
                    </a:extLst>
                  </p:cNvPr>
                  <p:cNvSpPr/>
                  <p:nvPr/>
                </p:nvSpPr>
                <p:spPr>
                  <a:xfrm>
                    <a:off x="5848350" y="300037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午</a:t>
                    </a:r>
                    <a:endParaRPr lang="en-US" altLang="zh-CN" dirty="0"/>
                  </a:p>
                  <a:p>
                    <a:pPr algn="ctr"/>
                    <a:r>
                      <a:rPr lang="en-US" altLang="zh-CN" dirty="0"/>
                      <a:t>V4</a:t>
                    </a:r>
                    <a:endParaRPr lang="zh-CN" altLang="en-US" dirty="0"/>
                  </a:p>
                </p:txBody>
              </p:sp>
              <p:sp>
                <p:nvSpPr>
                  <p:cNvPr id="30" name="椭圆 29">
                    <a:extLst>
                      <a:ext uri="{FF2B5EF4-FFF2-40B4-BE49-F238E27FC236}">
                        <a16:creationId xmlns:a16="http://schemas.microsoft.com/office/drawing/2014/main" id="{DB539085-A9E6-42CD-8BFD-6EACBF52F560}"/>
                      </a:ext>
                    </a:extLst>
                  </p:cNvPr>
                  <p:cNvSpPr/>
                  <p:nvPr/>
                </p:nvSpPr>
                <p:spPr>
                  <a:xfrm>
                    <a:off x="7658100"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休</a:t>
                    </a:r>
                    <a:endParaRPr lang="en-US" altLang="zh-CN" dirty="0"/>
                  </a:p>
                  <a:p>
                    <a:pPr algn="ctr"/>
                    <a:r>
                      <a:rPr lang="en-US" altLang="zh-CN" dirty="0"/>
                      <a:t>V5</a:t>
                    </a:r>
                    <a:endParaRPr lang="zh-CN" altLang="en-US" dirty="0"/>
                  </a:p>
                </p:txBody>
              </p:sp>
              <p:sp>
                <p:nvSpPr>
                  <p:cNvPr id="31" name="椭圆 30">
                    <a:extLst>
                      <a:ext uri="{FF2B5EF4-FFF2-40B4-BE49-F238E27FC236}">
                        <a16:creationId xmlns:a16="http://schemas.microsoft.com/office/drawing/2014/main" id="{32B1204C-4B97-44D0-878C-C2E18321E1EE}"/>
                      </a:ext>
                    </a:extLst>
                  </p:cNvPr>
                  <p:cNvSpPr/>
                  <p:nvPr/>
                </p:nvSpPr>
                <p:spPr>
                  <a:xfrm>
                    <a:off x="9386888"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息</a:t>
                    </a:r>
                    <a:endParaRPr lang="en-US" altLang="zh-CN" dirty="0"/>
                  </a:p>
                  <a:p>
                    <a:pPr algn="ctr"/>
                    <a:r>
                      <a:rPr lang="en-US" altLang="zh-CN" dirty="0"/>
                      <a:t>V6</a:t>
                    </a:r>
                    <a:endParaRPr lang="zh-CN" altLang="en-US" dirty="0"/>
                  </a:p>
                </p:txBody>
              </p:sp>
              <p:cxnSp>
                <p:nvCxnSpPr>
                  <p:cNvPr id="14" name="直接箭头连接符 13">
                    <a:extLst>
                      <a:ext uri="{FF2B5EF4-FFF2-40B4-BE49-F238E27FC236}">
                        <a16:creationId xmlns:a16="http://schemas.microsoft.com/office/drawing/2014/main" id="{F5DC3977-FA57-4BDF-BA08-9413BA6E3CE1}"/>
                      </a:ext>
                    </a:extLst>
                  </p:cNvPr>
                  <p:cNvCxnSpPr>
                    <a:cxnSpLocks/>
                    <a:stCxn id="12" idx="6"/>
                    <a:endCxn id="26" idx="2"/>
                  </p:cNvCxnSpPr>
                  <p:nvPr/>
                </p:nvCxnSpPr>
                <p:spPr>
                  <a:xfrm>
                    <a:off x="1314450" y="3405188"/>
                    <a:ext cx="914398"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B0E1D1A-B7B0-488C-B33A-BBF6DF2D4EB1}"/>
                      </a:ext>
                    </a:extLst>
                  </p:cNvPr>
                  <p:cNvCxnSpPr>
                    <a:cxnSpLocks/>
                    <a:stCxn id="26" idx="6"/>
                    <a:endCxn id="25" idx="2"/>
                  </p:cNvCxnSpPr>
                  <p:nvPr/>
                </p:nvCxnSpPr>
                <p:spPr>
                  <a:xfrm flipV="1">
                    <a:off x="3076573" y="3414713"/>
                    <a:ext cx="866777"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C1017267-149E-4CD3-AEAA-E7283DE897C1}"/>
                      </a:ext>
                    </a:extLst>
                  </p:cNvPr>
                  <p:cNvCxnSpPr>
                    <a:cxnSpLocks/>
                    <a:stCxn id="25" idx="6"/>
                    <a:endCxn id="29" idx="2"/>
                  </p:cNvCxnSpPr>
                  <p:nvPr/>
                </p:nvCxnSpPr>
                <p:spPr>
                  <a:xfrm flipV="1">
                    <a:off x="4791075" y="3395663"/>
                    <a:ext cx="1057275"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8C05D2D4-B4CA-46D0-BB36-4CEB197BFA78}"/>
                      </a:ext>
                    </a:extLst>
                  </p:cNvPr>
                  <p:cNvCxnSpPr>
                    <a:cxnSpLocks/>
                    <a:stCxn id="29" idx="6"/>
                    <a:endCxn id="30" idx="2"/>
                  </p:cNvCxnSpPr>
                  <p:nvPr/>
                </p:nvCxnSpPr>
                <p:spPr>
                  <a:xfrm>
                    <a:off x="6696075" y="3395663"/>
                    <a:ext cx="96202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1FCF974-A12F-4166-B868-E98B62CD9623}"/>
                      </a:ext>
                    </a:extLst>
                  </p:cNvPr>
                  <p:cNvCxnSpPr>
                    <a:cxnSpLocks/>
                    <a:stCxn id="30" idx="6"/>
                    <a:endCxn id="31" idx="2"/>
                  </p:cNvCxnSpPr>
                  <p:nvPr/>
                </p:nvCxnSpPr>
                <p:spPr>
                  <a:xfrm>
                    <a:off x="8505825" y="3405188"/>
                    <a:ext cx="881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连接符: 曲线 44">
                    <a:extLst>
                      <a:ext uri="{FF2B5EF4-FFF2-40B4-BE49-F238E27FC236}">
                        <a16:creationId xmlns:a16="http://schemas.microsoft.com/office/drawing/2014/main" id="{F89001CC-8515-4FC8-8604-0409A49BCAFB}"/>
                      </a:ext>
                    </a:extLst>
                  </p:cNvPr>
                  <p:cNvCxnSpPr>
                    <a:stCxn id="12" idx="0"/>
                    <a:endCxn id="25" idx="0"/>
                  </p:cNvCxnSpPr>
                  <p:nvPr/>
                </p:nvCxnSpPr>
                <p:spPr>
                  <a:xfrm rot="16200000" flipH="1">
                    <a:off x="2624137" y="1276350"/>
                    <a:ext cx="9525" cy="3476625"/>
                  </a:xfrm>
                  <a:prstGeom prst="curvedConnector3">
                    <a:avLst>
                      <a:gd name="adj1" fmla="val -24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连接符: 曲线 46">
                    <a:extLst>
                      <a:ext uri="{FF2B5EF4-FFF2-40B4-BE49-F238E27FC236}">
                        <a16:creationId xmlns:a16="http://schemas.microsoft.com/office/drawing/2014/main" id="{E5B4C1F5-0978-4E17-AF9E-0076F6F67422}"/>
                      </a:ext>
                    </a:extLst>
                  </p:cNvPr>
                  <p:cNvCxnSpPr>
                    <a:stCxn id="26" idx="4"/>
                    <a:endCxn id="29" idx="4"/>
                  </p:cNvCxnSpPr>
                  <p:nvPr/>
                </p:nvCxnSpPr>
                <p:spPr>
                  <a:xfrm rot="5400000" flipH="1" flipV="1">
                    <a:off x="4448174" y="1995488"/>
                    <a:ext cx="28575" cy="3619502"/>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连接符: 曲线 48">
                    <a:extLst>
                      <a:ext uri="{FF2B5EF4-FFF2-40B4-BE49-F238E27FC236}">
                        <a16:creationId xmlns:a16="http://schemas.microsoft.com/office/drawing/2014/main" id="{8F2091B8-DA30-48D8-BFE4-77FB170402F1}"/>
                      </a:ext>
                    </a:extLst>
                  </p:cNvPr>
                  <p:cNvCxnSpPr>
                    <a:stCxn id="25" idx="0"/>
                    <a:endCxn id="30" idx="0"/>
                  </p:cNvCxnSpPr>
                  <p:nvPr/>
                </p:nvCxnSpPr>
                <p:spPr>
                  <a:xfrm rot="5400000" flipH="1" flipV="1">
                    <a:off x="6219826" y="1157288"/>
                    <a:ext cx="9525" cy="3714750"/>
                  </a:xfrm>
                  <a:prstGeom prst="curvedConnector3">
                    <a:avLst>
                      <a:gd name="adj1" fmla="val 25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连接符: 曲线 49">
                    <a:extLst>
                      <a:ext uri="{FF2B5EF4-FFF2-40B4-BE49-F238E27FC236}">
                        <a16:creationId xmlns:a16="http://schemas.microsoft.com/office/drawing/2014/main" id="{522856C0-51C8-4289-90D0-3A4261C3F075}"/>
                      </a:ext>
                    </a:extLst>
                  </p:cNvPr>
                  <p:cNvCxnSpPr/>
                  <p:nvPr/>
                </p:nvCxnSpPr>
                <p:spPr>
                  <a:xfrm rot="5400000" flipH="1" flipV="1">
                    <a:off x="8067674" y="2028825"/>
                    <a:ext cx="28575" cy="3609977"/>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6285C8EE-4518-4AEF-89D1-16131CF3CDD6}"/>
                      </a:ext>
                    </a:extLst>
                  </p:cNvPr>
                  <p:cNvSpPr/>
                  <p:nvPr/>
                </p:nvSpPr>
                <p:spPr>
                  <a:xfrm>
                    <a:off x="11082338" y="2967038"/>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V7</a:t>
                    </a:r>
                    <a:endParaRPr lang="zh-CN" altLang="en-US" dirty="0"/>
                  </a:p>
                </p:txBody>
              </p:sp>
              <p:cxnSp>
                <p:nvCxnSpPr>
                  <p:cNvPr id="53" name="直接箭头连接符 52">
                    <a:extLst>
                      <a:ext uri="{FF2B5EF4-FFF2-40B4-BE49-F238E27FC236}">
                        <a16:creationId xmlns:a16="http://schemas.microsoft.com/office/drawing/2014/main" id="{CE9692AA-ADF8-4644-A2B0-8F789CB24BD8}"/>
                      </a:ext>
                    </a:extLst>
                  </p:cNvPr>
                  <p:cNvCxnSpPr>
                    <a:cxnSpLocks/>
                    <a:stCxn id="31" idx="6"/>
                    <a:endCxn id="52" idx="2"/>
                  </p:cNvCxnSpPr>
                  <p:nvPr/>
                </p:nvCxnSpPr>
                <p:spPr>
                  <a:xfrm flipV="1">
                    <a:off x="10234613" y="3362326"/>
                    <a:ext cx="847725" cy="4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连接符: 曲线 59">
                    <a:extLst>
                      <a:ext uri="{FF2B5EF4-FFF2-40B4-BE49-F238E27FC236}">
                        <a16:creationId xmlns:a16="http://schemas.microsoft.com/office/drawing/2014/main" id="{F85A8B6A-D907-490D-8E41-352E62896565}"/>
                      </a:ext>
                    </a:extLst>
                  </p:cNvPr>
                  <p:cNvCxnSpPr>
                    <a:stCxn id="30" idx="0"/>
                    <a:endCxn id="52" idx="0"/>
                  </p:cNvCxnSpPr>
                  <p:nvPr/>
                </p:nvCxnSpPr>
                <p:spPr>
                  <a:xfrm rot="5400000" flipH="1" flipV="1">
                    <a:off x="9772651" y="1276350"/>
                    <a:ext cx="42862" cy="3424238"/>
                  </a:xfrm>
                  <a:prstGeom prst="curvedConnector3">
                    <a:avLst>
                      <a:gd name="adj1" fmla="val 63334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16EA0392-1850-41BE-B48E-EE3C8AA7D54E}"/>
                      </a:ext>
                    </a:extLst>
                  </p:cNvPr>
                  <p:cNvSpPr txBox="1"/>
                  <p:nvPr/>
                </p:nvSpPr>
                <p:spPr>
                  <a:xfrm>
                    <a:off x="2309581" y="2465428"/>
                    <a:ext cx="319318" cy="369332"/>
                  </a:xfrm>
                  <a:prstGeom prst="rect">
                    <a:avLst/>
                  </a:prstGeom>
                  <a:noFill/>
                </p:spPr>
                <p:txBody>
                  <a:bodyPr wrap="none" rtlCol="0">
                    <a:spAutoFit/>
                  </a:bodyPr>
                  <a:lstStyle/>
                  <a:p>
                    <a:r>
                      <a:rPr lang="en-US" altLang="zh-CN" dirty="0"/>
                      <a:t>1</a:t>
                    </a:r>
                    <a:endParaRPr lang="zh-CN" altLang="en-US" dirty="0"/>
                  </a:p>
                </p:txBody>
              </p:sp>
              <p:sp>
                <p:nvSpPr>
                  <p:cNvPr id="62" name="文本框 61">
                    <a:extLst>
                      <a:ext uri="{FF2B5EF4-FFF2-40B4-BE49-F238E27FC236}">
                        <a16:creationId xmlns:a16="http://schemas.microsoft.com/office/drawing/2014/main" id="{F83049C1-36CA-4A17-9CCE-C318F8F0B07D}"/>
                      </a:ext>
                    </a:extLst>
                  </p:cNvPr>
                  <p:cNvSpPr txBox="1"/>
                  <p:nvPr/>
                </p:nvSpPr>
                <p:spPr>
                  <a:xfrm>
                    <a:off x="5776682" y="2439471"/>
                    <a:ext cx="319318" cy="369332"/>
                  </a:xfrm>
                  <a:prstGeom prst="rect">
                    <a:avLst/>
                  </a:prstGeom>
                  <a:noFill/>
                </p:spPr>
                <p:txBody>
                  <a:bodyPr wrap="none" rtlCol="0">
                    <a:spAutoFit/>
                  </a:bodyPr>
                  <a:lstStyle/>
                  <a:p>
                    <a:r>
                      <a:rPr lang="en-US" altLang="zh-CN" dirty="0"/>
                      <a:t>1</a:t>
                    </a:r>
                    <a:endParaRPr lang="zh-CN" altLang="en-US" dirty="0"/>
                  </a:p>
                </p:txBody>
              </p:sp>
              <p:sp>
                <p:nvSpPr>
                  <p:cNvPr id="64" name="文本框 63">
                    <a:extLst>
                      <a:ext uri="{FF2B5EF4-FFF2-40B4-BE49-F238E27FC236}">
                        <a16:creationId xmlns:a16="http://schemas.microsoft.com/office/drawing/2014/main" id="{78C5CAA1-F60E-4D3A-8596-7857CEB5C0DE}"/>
                      </a:ext>
                    </a:extLst>
                  </p:cNvPr>
                  <p:cNvSpPr txBox="1"/>
                  <p:nvPr/>
                </p:nvSpPr>
                <p:spPr>
                  <a:xfrm>
                    <a:off x="10401531" y="3038655"/>
                    <a:ext cx="319318" cy="369332"/>
                  </a:xfrm>
                  <a:prstGeom prst="rect">
                    <a:avLst/>
                  </a:prstGeom>
                  <a:noFill/>
                </p:spPr>
                <p:txBody>
                  <a:bodyPr wrap="none" rtlCol="0">
                    <a:spAutoFit/>
                  </a:bodyPr>
                  <a:lstStyle/>
                  <a:p>
                    <a:r>
                      <a:rPr lang="en-US" altLang="zh-CN" dirty="0"/>
                      <a:t>1</a:t>
                    </a:r>
                    <a:endParaRPr lang="zh-CN" altLang="en-US" dirty="0"/>
                  </a:p>
                </p:txBody>
              </p:sp>
              <p:sp>
                <p:nvSpPr>
                  <p:cNvPr id="65" name="文本框 64">
                    <a:extLst>
                      <a:ext uri="{FF2B5EF4-FFF2-40B4-BE49-F238E27FC236}">
                        <a16:creationId xmlns:a16="http://schemas.microsoft.com/office/drawing/2014/main" id="{EF8A1735-D535-496B-BA52-E23BBFDF71BE}"/>
                      </a:ext>
                    </a:extLst>
                  </p:cNvPr>
                  <p:cNvSpPr txBox="1"/>
                  <p:nvPr/>
                </p:nvSpPr>
                <p:spPr>
                  <a:xfrm>
                    <a:off x="8770028" y="3102531"/>
                    <a:ext cx="319318" cy="369332"/>
                  </a:xfrm>
                  <a:prstGeom prst="rect">
                    <a:avLst/>
                  </a:prstGeom>
                  <a:noFill/>
                </p:spPr>
                <p:txBody>
                  <a:bodyPr wrap="none" rtlCol="0">
                    <a:spAutoFit/>
                  </a:bodyPr>
                  <a:lstStyle/>
                  <a:p>
                    <a:r>
                      <a:rPr lang="en-US" altLang="zh-CN" dirty="0"/>
                      <a:t>1</a:t>
                    </a:r>
                    <a:endParaRPr lang="zh-CN" altLang="en-US" dirty="0"/>
                  </a:p>
                </p:txBody>
              </p:sp>
              <p:sp>
                <p:nvSpPr>
                  <p:cNvPr id="66" name="文本框 65">
                    <a:extLst>
                      <a:ext uri="{FF2B5EF4-FFF2-40B4-BE49-F238E27FC236}">
                        <a16:creationId xmlns:a16="http://schemas.microsoft.com/office/drawing/2014/main" id="{AB7AB120-760E-4933-9FCF-5C3BC8B0DE1A}"/>
                      </a:ext>
                    </a:extLst>
                  </p:cNvPr>
                  <p:cNvSpPr txBox="1"/>
                  <p:nvPr/>
                </p:nvSpPr>
                <p:spPr>
                  <a:xfrm>
                    <a:off x="6943724" y="3069194"/>
                    <a:ext cx="319318" cy="369332"/>
                  </a:xfrm>
                  <a:prstGeom prst="rect">
                    <a:avLst/>
                  </a:prstGeom>
                  <a:noFill/>
                </p:spPr>
                <p:txBody>
                  <a:bodyPr wrap="none" rtlCol="0">
                    <a:spAutoFit/>
                  </a:bodyPr>
                  <a:lstStyle/>
                  <a:p>
                    <a:r>
                      <a:rPr lang="en-US" altLang="zh-CN" dirty="0"/>
                      <a:t>1</a:t>
                    </a:r>
                    <a:endParaRPr lang="zh-CN" altLang="en-US" dirty="0"/>
                  </a:p>
                </p:txBody>
              </p:sp>
              <p:sp>
                <p:nvSpPr>
                  <p:cNvPr id="67" name="文本框 66">
                    <a:extLst>
                      <a:ext uri="{FF2B5EF4-FFF2-40B4-BE49-F238E27FC236}">
                        <a16:creationId xmlns:a16="http://schemas.microsoft.com/office/drawing/2014/main" id="{71EA6814-9B0B-4A48-904B-65D53104FF1C}"/>
                      </a:ext>
                    </a:extLst>
                  </p:cNvPr>
                  <p:cNvSpPr txBox="1"/>
                  <p:nvPr/>
                </p:nvSpPr>
                <p:spPr>
                  <a:xfrm>
                    <a:off x="5172075" y="3062288"/>
                    <a:ext cx="319318" cy="369332"/>
                  </a:xfrm>
                  <a:prstGeom prst="rect">
                    <a:avLst/>
                  </a:prstGeom>
                  <a:noFill/>
                </p:spPr>
                <p:txBody>
                  <a:bodyPr wrap="none" rtlCol="0">
                    <a:spAutoFit/>
                  </a:bodyPr>
                  <a:lstStyle/>
                  <a:p>
                    <a:r>
                      <a:rPr lang="en-US" altLang="zh-CN" dirty="0"/>
                      <a:t>1</a:t>
                    </a:r>
                    <a:endParaRPr lang="zh-CN" altLang="en-US" dirty="0"/>
                  </a:p>
                </p:txBody>
              </p:sp>
              <p:sp>
                <p:nvSpPr>
                  <p:cNvPr id="68" name="文本框 67">
                    <a:extLst>
                      <a:ext uri="{FF2B5EF4-FFF2-40B4-BE49-F238E27FC236}">
                        <a16:creationId xmlns:a16="http://schemas.microsoft.com/office/drawing/2014/main" id="{2E968AEB-0DCC-4C59-94FB-73B0FFC37D95}"/>
                      </a:ext>
                    </a:extLst>
                  </p:cNvPr>
                  <p:cNvSpPr txBox="1"/>
                  <p:nvPr/>
                </p:nvSpPr>
                <p:spPr>
                  <a:xfrm>
                    <a:off x="3238499" y="3045381"/>
                    <a:ext cx="319318" cy="369332"/>
                  </a:xfrm>
                  <a:prstGeom prst="rect">
                    <a:avLst/>
                  </a:prstGeom>
                  <a:noFill/>
                </p:spPr>
                <p:txBody>
                  <a:bodyPr wrap="none" rtlCol="0">
                    <a:spAutoFit/>
                  </a:bodyPr>
                  <a:lstStyle/>
                  <a:p>
                    <a:r>
                      <a:rPr lang="en-US" altLang="zh-CN" dirty="0"/>
                      <a:t>1</a:t>
                    </a:r>
                    <a:endParaRPr lang="zh-CN" altLang="en-US" dirty="0"/>
                  </a:p>
                </p:txBody>
              </p:sp>
              <p:sp>
                <p:nvSpPr>
                  <p:cNvPr id="69" name="文本框 68">
                    <a:extLst>
                      <a:ext uri="{FF2B5EF4-FFF2-40B4-BE49-F238E27FC236}">
                        <a16:creationId xmlns:a16="http://schemas.microsoft.com/office/drawing/2014/main" id="{8D87E2A6-C55F-49E3-B556-6984CC8DB29A}"/>
                      </a:ext>
                    </a:extLst>
                  </p:cNvPr>
                  <p:cNvSpPr txBox="1"/>
                  <p:nvPr/>
                </p:nvSpPr>
                <p:spPr>
                  <a:xfrm>
                    <a:off x="1601100" y="3026331"/>
                    <a:ext cx="319318" cy="369332"/>
                  </a:xfrm>
                  <a:prstGeom prst="rect">
                    <a:avLst/>
                  </a:prstGeom>
                  <a:noFill/>
                </p:spPr>
                <p:txBody>
                  <a:bodyPr wrap="none" rtlCol="0">
                    <a:spAutoFit/>
                  </a:bodyPr>
                  <a:lstStyle/>
                  <a:p>
                    <a:r>
                      <a:rPr lang="en-US" altLang="zh-CN" dirty="0"/>
                      <a:t>1</a:t>
                    </a:r>
                    <a:endParaRPr lang="zh-CN" altLang="en-US" dirty="0"/>
                  </a:p>
                </p:txBody>
              </p:sp>
            </p:grpSp>
            <p:sp>
              <p:nvSpPr>
                <p:cNvPr id="70" name="文本框 69">
                  <a:extLst>
                    <a:ext uri="{FF2B5EF4-FFF2-40B4-BE49-F238E27FC236}">
                      <a16:creationId xmlns:a16="http://schemas.microsoft.com/office/drawing/2014/main" id="{669C0444-AE20-4DC0-A44E-B280858B8781}"/>
                    </a:ext>
                  </a:extLst>
                </p:cNvPr>
                <p:cNvSpPr txBox="1"/>
                <p:nvPr/>
              </p:nvSpPr>
              <p:spPr>
                <a:xfrm>
                  <a:off x="4047894" y="4011098"/>
                  <a:ext cx="319318" cy="369332"/>
                </a:xfrm>
                <a:prstGeom prst="rect">
                  <a:avLst/>
                </a:prstGeom>
                <a:noFill/>
              </p:spPr>
              <p:txBody>
                <a:bodyPr wrap="none" rtlCol="0">
                  <a:spAutoFit/>
                </a:bodyPr>
                <a:lstStyle/>
                <a:p>
                  <a:r>
                    <a:rPr lang="en-US" altLang="zh-CN" dirty="0"/>
                    <a:t>1</a:t>
                  </a:r>
                  <a:endParaRPr lang="zh-CN" altLang="en-US" dirty="0"/>
                </a:p>
              </p:txBody>
            </p:sp>
          </p:grpSp>
          <p:sp>
            <p:nvSpPr>
              <p:cNvPr id="71" name="文本框 70">
                <a:extLst>
                  <a:ext uri="{FF2B5EF4-FFF2-40B4-BE49-F238E27FC236}">
                    <a16:creationId xmlns:a16="http://schemas.microsoft.com/office/drawing/2014/main" id="{17ED4EFA-4D6F-4972-BE7E-07B01796C5E4}"/>
                  </a:ext>
                </a:extLst>
              </p:cNvPr>
              <p:cNvSpPr txBox="1"/>
              <p:nvPr/>
            </p:nvSpPr>
            <p:spPr>
              <a:xfrm>
                <a:off x="7762643" y="4026069"/>
                <a:ext cx="319318" cy="369332"/>
              </a:xfrm>
              <a:prstGeom prst="rect">
                <a:avLst/>
              </a:prstGeom>
              <a:noFill/>
            </p:spPr>
            <p:txBody>
              <a:bodyPr wrap="none" rtlCol="0">
                <a:spAutoFit/>
              </a:bodyPr>
              <a:lstStyle/>
              <a:p>
                <a:r>
                  <a:rPr lang="en-US" altLang="zh-CN" dirty="0"/>
                  <a:t>1</a:t>
                </a:r>
                <a:endParaRPr lang="zh-CN" altLang="en-US" dirty="0"/>
              </a:p>
            </p:txBody>
          </p:sp>
        </p:grpSp>
      </p:grpSp>
      <p:sp>
        <p:nvSpPr>
          <p:cNvPr id="73" name="文本框 72">
            <a:extLst>
              <a:ext uri="{FF2B5EF4-FFF2-40B4-BE49-F238E27FC236}">
                <a16:creationId xmlns:a16="http://schemas.microsoft.com/office/drawing/2014/main" id="{37C27AFE-1C4B-4EBC-90E3-B29528906B3F}"/>
              </a:ext>
            </a:extLst>
          </p:cNvPr>
          <p:cNvSpPr txBox="1"/>
          <p:nvPr/>
        </p:nvSpPr>
        <p:spPr>
          <a:xfrm>
            <a:off x="109140" y="4351414"/>
            <a:ext cx="500458" cy="369332"/>
          </a:xfrm>
          <a:prstGeom prst="rect">
            <a:avLst/>
          </a:prstGeom>
          <a:noFill/>
        </p:spPr>
        <p:txBody>
          <a:bodyPr wrap="none" rtlCol="0">
            <a:spAutoFit/>
          </a:bodyPr>
          <a:lstStyle/>
          <a:p>
            <a:r>
              <a:rPr lang="en-US" altLang="zh-CN" dirty="0"/>
              <a:t>dis</a:t>
            </a:r>
            <a:endParaRPr lang="zh-CN" altLang="en-US" dirty="0"/>
          </a:p>
        </p:txBody>
      </p:sp>
      <p:graphicFrame>
        <p:nvGraphicFramePr>
          <p:cNvPr id="74" name="表格 73">
            <a:extLst>
              <a:ext uri="{FF2B5EF4-FFF2-40B4-BE49-F238E27FC236}">
                <a16:creationId xmlns:a16="http://schemas.microsoft.com/office/drawing/2014/main" id="{B8E3E80B-96DA-4C47-92A5-89FC45D29007}"/>
              </a:ext>
            </a:extLst>
          </p:cNvPr>
          <p:cNvGraphicFramePr>
            <a:graphicFrameLocks noGrp="1"/>
          </p:cNvGraphicFramePr>
          <p:nvPr/>
        </p:nvGraphicFramePr>
        <p:xfrm>
          <a:off x="556815" y="4824730"/>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graphicFrame>
        <p:nvGraphicFramePr>
          <p:cNvPr id="76" name="表格 75">
            <a:extLst>
              <a:ext uri="{FF2B5EF4-FFF2-40B4-BE49-F238E27FC236}">
                <a16:creationId xmlns:a16="http://schemas.microsoft.com/office/drawing/2014/main" id="{182033A3-6DD3-4BE9-9486-F0E8F3AB605B}"/>
              </a:ext>
            </a:extLst>
          </p:cNvPr>
          <p:cNvGraphicFramePr>
            <a:graphicFrameLocks noGrp="1"/>
          </p:cNvGraphicFramePr>
          <p:nvPr/>
        </p:nvGraphicFramePr>
        <p:xfrm>
          <a:off x="556584" y="4461272"/>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V1</a:t>
                      </a:r>
                      <a:endParaRPr lang="zh-CN" altLang="en-US" dirty="0"/>
                    </a:p>
                  </a:txBody>
                  <a:tcPr>
                    <a:solidFill>
                      <a:schemeClr val="accent2"/>
                    </a:solidFill>
                  </a:tcPr>
                </a:tc>
                <a:tc>
                  <a:txBody>
                    <a:bodyPr/>
                    <a:lstStyle/>
                    <a:p>
                      <a:r>
                        <a:rPr lang="en-US" altLang="zh-CN" dirty="0">
                          <a:solidFill>
                            <a:schemeClr val="bg1"/>
                          </a:solidFill>
                        </a:rPr>
                        <a:t>V2</a:t>
                      </a:r>
                      <a:endParaRPr lang="zh-CN" altLang="en-US" dirty="0">
                        <a:solidFill>
                          <a:schemeClr val="bg1"/>
                        </a:solidFill>
                      </a:endParaRPr>
                    </a:p>
                  </a:txBody>
                  <a:tcPr>
                    <a:solidFill>
                      <a:schemeClr val="accent2"/>
                    </a:solidFill>
                  </a:tcPr>
                </a:tc>
                <a:tc>
                  <a:txBody>
                    <a:bodyPr/>
                    <a:lstStyle/>
                    <a:p>
                      <a:r>
                        <a:rPr lang="en-US" altLang="zh-CN" dirty="0"/>
                        <a:t>V3</a:t>
                      </a:r>
                      <a:endParaRPr lang="zh-CN" altLang="en-US" dirty="0"/>
                    </a:p>
                  </a:txBody>
                  <a:tcPr>
                    <a:solidFill>
                      <a:schemeClr val="accent2"/>
                    </a:solidFill>
                  </a:tcPr>
                </a:tc>
                <a:tc>
                  <a:txBody>
                    <a:bodyPr/>
                    <a:lstStyle/>
                    <a:p>
                      <a:r>
                        <a:rPr lang="en-US" altLang="zh-CN" dirty="0"/>
                        <a:t>V4</a:t>
                      </a:r>
                      <a:endParaRPr lang="zh-CN" altLang="en-US" dirty="0"/>
                    </a:p>
                  </a:txBody>
                  <a:tcPr>
                    <a:solidFill>
                      <a:schemeClr val="accent2"/>
                    </a:solidFill>
                  </a:tcPr>
                </a:tc>
                <a:tc>
                  <a:txBody>
                    <a:bodyPr/>
                    <a:lstStyle/>
                    <a:p>
                      <a:r>
                        <a:rPr lang="en-US" altLang="zh-CN" dirty="0"/>
                        <a:t>V5</a:t>
                      </a:r>
                      <a:endParaRPr lang="zh-CN" altLang="en-US" dirty="0"/>
                    </a:p>
                  </a:txBody>
                  <a:tcPr>
                    <a:solidFill>
                      <a:schemeClr val="accent2"/>
                    </a:solidFill>
                  </a:tcPr>
                </a:tc>
                <a:tc>
                  <a:txBody>
                    <a:bodyPr/>
                    <a:lstStyle/>
                    <a:p>
                      <a:r>
                        <a:rPr lang="en-US" altLang="zh-CN" dirty="0"/>
                        <a:t>V6</a:t>
                      </a:r>
                      <a:endParaRPr lang="zh-CN" altLang="en-US" dirty="0"/>
                    </a:p>
                  </a:txBody>
                  <a:tcPr>
                    <a:solidFill>
                      <a:schemeClr val="accent2"/>
                    </a:solidFill>
                  </a:tcPr>
                </a:tc>
                <a:tc>
                  <a:txBody>
                    <a:bodyPr/>
                    <a:lstStyle/>
                    <a:p>
                      <a:r>
                        <a:rPr lang="en-US" altLang="zh-CN" dirty="0"/>
                        <a:t>V7</a:t>
                      </a:r>
                      <a:endParaRPr lang="zh-CN" altLang="en-US" dirty="0"/>
                    </a:p>
                  </a:txBody>
                  <a:tcPr>
                    <a:solidFill>
                      <a:schemeClr val="accent2"/>
                    </a:solidFill>
                  </a:tcPr>
                </a:tc>
                <a:extLst>
                  <a:ext uri="{0D108BD9-81ED-4DB2-BD59-A6C34878D82A}">
                    <a16:rowId xmlns:a16="http://schemas.microsoft.com/office/drawing/2014/main" val="3317434180"/>
                  </a:ext>
                </a:extLst>
              </a:tr>
            </a:tbl>
          </a:graphicData>
        </a:graphic>
      </p:graphicFrame>
      <p:graphicFrame>
        <p:nvGraphicFramePr>
          <p:cNvPr id="81" name="表格 80">
            <a:extLst>
              <a:ext uri="{FF2B5EF4-FFF2-40B4-BE49-F238E27FC236}">
                <a16:creationId xmlns:a16="http://schemas.microsoft.com/office/drawing/2014/main" id="{B93B24E8-3083-4822-A136-884069552939}"/>
              </a:ext>
            </a:extLst>
          </p:cNvPr>
          <p:cNvGraphicFramePr>
            <a:graphicFrameLocks noGrp="1"/>
          </p:cNvGraphicFramePr>
          <p:nvPr/>
        </p:nvGraphicFramePr>
        <p:xfrm>
          <a:off x="541985" y="5210136"/>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solidFill>
                            <a:schemeClr val="accent5"/>
                          </a:solidFill>
                        </a:rPr>
                        <a:t>2</a:t>
                      </a:r>
                      <a:endParaRPr lang="zh-CN" altLang="en-US"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sp>
        <p:nvSpPr>
          <p:cNvPr id="148" name="文本框 147">
            <a:extLst>
              <a:ext uri="{FF2B5EF4-FFF2-40B4-BE49-F238E27FC236}">
                <a16:creationId xmlns:a16="http://schemas.microsoft.com/office/drawing/2014/main" id="{3FA888D9-22EB-443E-8932-8BB1498D6DAE}"/>
              </a:ext>
            </a:extLst>
          </p:cNvPr>
          <p:cNvSpPr txBox="1"/>
          <p:nvPr/>
        </p:nvSpPr>
        <p:spPr>
          <a:xfrm>
            <a:off x="1199791" y="4435204"/>
            <a:ext cx="492443" cy="369332"/>
          </a:xfrm>
          <a:prstGeom prst="rect">
            <a:avLst/>
          </a:prstGeom>
          <a:noFill/>
        </p:spPr>
        <p:txBody>
          <a:bodyPr wrap="none" rtlCol="0">
            <a:spAutoFit/>
          </a:bodyPr>
          <a:lstStyle/>
          <a:p>
            <a:r>
              <a:rPr lang="en-US" altLang="zh-CN" b="1" dirty="0">
                <a:solidFill>
                  <a:schemeClr val="accent5"/>
                </a:solidFill>
              </a:rPr>
              <a:t>V2</a:t>
            </a:r>
            <a:endParaRPr lang="zh-CN" altLang="en-US" b="1" dirty="0">
              <a:solidFill>
                <a:schemeClr val="accent5"/>
              </a:solidFill>
            </a:endParaRPr>
          </a:p>
        </p:txBody>
      </p:sp>
      <p:sp>
        <p:nvSpPr>
          <p:cNvPr id="58" name="文本框 57">
            <a:extLst>
              <a:ext uri="{FF2B5EF4-FFF2-40B4-BE49-F238E27FC236}">
                <a16:creationId xmlns:a16="http://schemas.microsoft.com/office/drawing/2014/main" id="{190602A8-C96A-48D6-8A31-9B14B27AE853}"/>
              </a:ext>
            </a:extLst>
          </p:cNvPr>
          <p:cNvSpPr txBox="1"/>
          <p:nvPr/>
        </p:nvSpPr>
        <p:spPr>
          <a:xfrm>
            <a:off x="1881998" y="4435204"/>
            <a:ext cx="492443" cy="369332"/>
          </a:xfrm>
          <a:prstGeom prst="rect">
            <a:avLst/>
          </a:prstGeom>
          <a:noFill/>
        </p:spPr>
        <p:txBody>
          <a:bodyPr wrap="none" rtlCol="0">
            <a:spAutoFit/>
          </a:bodyPr>
          <a:lstStyle/>
          <a:p>
            <a:r>
              <a:rPr lang="en-US" altLang="zh-CN" b="1" dirty="0">
                <a:solidFill>
                  <a:schemeClr val="accent5"/>
                </a:solidFill>
              </a:rPr>
              <a:t>V3</a:t>
            </a:r>
            <a:endParaRPr lang="zh-CN" altLang="en-US" b="1" dirty="0">
              <a:solidFill>
                <a:schemeClr val="accent5"/>
              </a:solidFill>
            </a:endParaRPr>
          </a:p>
        </p:txBody>
      </p:sp>
      <p:graphicFrame>
        <p:nvGraphicFramePr>
          <p:cNvPr id="5" name="表格 4">
            <a:extLst>
              <a:ext uri="{FF2B5EF4-FFF2-40B4-BE49-F238E27FC236}">
                <a16:creationId xmlns:a16="http://schemas.microsoft.com/office/drawing/2014/main" id="{96220EDA-C8BE-468F-B590-B3C8C991475F}"/>
              </a:ext>
            </a:extLst>
          </p:cNvPr>
          <p:cNvGraphicFramePr>
            <a:graphicFrameLocks noGrp="1"/>
          </p:cNvGraphicFramePr>
          <p:nvPr/>
        </p:nvGraphicFramePr>
        <p:xfrm>
          <a:off x="556584" y="5576172"/>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71543556"/>
                    </a:ext>
                  </a:extLst>
                </a:gridCol>
                <a:gridCol w="663438">
                  <a:extLst>
                    <a:ext uri="{9D8B030D-6E8A-4147-A177-3AD203B41FA5}">
                      <a16:colId xmlns:a16="http://schemas.microsoft.com/office/drawing/2014/main" val="3416295698"/>
                    </a:ext>
                  </a:extLst>
                </a:gridCol>
                <a:gridCol w="663438">
                  <a:extLst>
                    <a:ext uri="{9D8B030D-6E8A-4147-A177-3AD203B41FA5}">
                      <a16:colId xmlns:a16="http://schemas.microsoft.com/office/drawing/2014/main" val="3495365976"/>
                    </a:ext>
                  </a:extLst>
                </a:gridCol>
                <a:gridCol w="663438">
                  <a:extLst>
                    <a:ext uri="{9D8B030D-6E8A-4147-A177-3AD203B41FA5}">
                      <a16:colId xmlns:a16="http://schemas.microsoft.com/office/drawing/2014/main" val="965041607"/>
                    </a:ext>
                  </a:extLst>
                </a:gridCol>
                <a:gridCol w="663438">
                  <a:extLst>
                    <a:ext uri="{9D8B030D-6E8A-4147-A177-3AD203B41FA5}">
                      <a16:colId xmlns:a16="http://schemas.microsoft.com/office/drawing/2014/main" val="352522998"/>
                    </a:ext>
                  </a:extLst>
                </a:gridCol>
                <a:gridCol w="663438">
                  <a:extLst>
                    <a:ext uri="{9D8B030D-6E8A-4147-A177-3AD203B41FA5}">
                      <a16:colId xmlns:a16="http://schemas.microsoft.com/office/drawing/2014/main" val="3644023197"/>
                    </a:ext>
                  </a:extLst>
                </a:gridCol>
                <a:gridCol w="663438">
                  <a:extLst>
                    <a:ext uri="{9D8B030D-6E8A-4147-A177-3AD203B41FA5}">
                      <a16:colId xmlns:a16="http://schemas.microsoft.com/office/drawing/2014/main" val="356889767"/>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2</a:t>
                      </a:r>
                      <a:endParaRPr lang="zh-CN" altLang="en-US" b="1"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425157157"/>
                  </a:ext>
                </a:extLst>
              </a:tr>
            </a:tbl>
          </a:graphicData>
        </a:graphic>
      </p:graphicFrame>
      <p:sp>
        <p:nvSpPr>
          <p:cNvPr id="72" name="椭圆 71">
            <a:extLst>
              <a:ext uri="{FF2B5EF4-FFF2-40B4-BE49-F238E27FC236}">
                <a16:creationId xmlns:a16="http://schemas.microsoft.com/office/drawing/2014/main" id="{36558D39-CB9F-4FA2-A098-ED937D68BA86}"/>
              </a:ext>
            </a:extLst>
          </p:cNvPr>
          <p:cNvSpPr/>
          <p:nvPr/>
        </p:nvSpPr>
        <p:spPr>
          <a:xfrm>
            <a:off x="5463266" y="4690141"/>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V4</a:t>
            </a:r>
            <a:r>
              <a:rPr lang="zh-CN" altLang="en-US" dirty="0"/>
              <a:t>出度</a:t>
            </a:r>
            <a:endParaRPr lang="en-US" altLang="zh-CN" dirty="0"/>
          </a:p>
          <a:p>
            <a:pPr algn="ctr"/>
            <a:r>
              <a:rPr lang="en-US" altLang="zh-CN" dirty="0"/>
              <a:t>&lt;V4,V5&gt;</a:t>
            </a:r>
          </a:p>
          <a:p>
            <a:pPr algn="ctr"/>
            <a:r>
              <a:rPr lang="en-US" altLang="zh-CN" dirty="0"/>
              <a:t>&lt;V4,V6&gt;</a:t>
            </a:r>
          </a:p>
        </p:txBody>
      </p:sp>
      <p:sp>
        <p:nvSpPr>
          <p:cNvPr id="75" name="椭圆 74">
            <a:extLst>
              <a:ext uri="{FF2B5EF4-FFF2-40B4-BE49-F238E27FC236}">
                <a16:creationId xmlns:a16="http://schemas.microsoft.com/office/drawing/2014/main" id="{635B3C4C-EECD-4C7D-9C14-7CABF9145E55}"/>
              </a:ext>
            </a:extLst>
          </p:cNvPr>
          <p:cNvSpPr/>
          <p:nvPr/>
        </p:nvSpPr>
        <p:spPr>
          <a:xfrm>
            <a:off x="7762643" y="4720746"/>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V1-V5</a:t>
            </a:r>
            <a:r>
              <a:rPr lang="zh-CN" altLang="en-US" dirty="0"/>
              <a:t>：原：</a:t>
            </a:r>
            <a:r>
              <a:rPr lang="en-US" altLang="zh-CN" dirty="0"/>
              <a:t>2</a:t>
            </a:r>
            <a:r>
              <a:rPr lang="zh-CN" altLang="en-US" dirty="0"/>
              <a:t>，</a:t>
            </a:r>
            <a:r>
              <a:rPr lang="en-US" altLang="zh-CN" dirty="0"/>
              <a:t>viasV4</a:t>
            </a:r>
            <a:r>
              <a:rPr lang="zh-CN" altLang="en-US" dirty="0"/>
              <a:t>：</a:t>
            </a:r>
            <a:r>
              <a:rPr lang="en-US" altLang="zh-CN" dirty="0"/>
              <a:t>3</a:t>
            </a:r>
          </a:p>
        </p:txBody>
      </p:sp>
      <p:sp>
        <p:nvSpPr>
          <p:cNvPr id="77" name="椭圆 76">
            <a:extLst>
              <a:ext uri="{FF2B5EF4-FFF2-40B4-BE49-F238E27FC236}">
                <a16:creationId xmlns:a16="http://schemas.microsoft.com/office/drawing/2014/main" id="{338DB072-9815-401B-9230-CA920E34E0D4}"/>
              </a:ext>
            </a:extLst>
          </p:cNvPr>
          <p:cNvSpPr/>
          <p:nvPr/>
        </p:nvSpPr>
        <p:spPr>
          <a:xfrm>
            <a:off x="9884664" y="4718550"/>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V1-V6</a:t>
            </a:r>
            <a:r>
              <a:rPr lang="zh-CN" altLang="en-US" dirty="0"/>
              <a:t>：原：∞</a:t>
            </a:r>
          </a:p>
          <a:p>
            <a:pPr algn="ctr"/>
            <a:r>
              <a:rPr lang="en-US" altLang="zh-CN" dirty="0"/>
              <a:t>viasV4</a:t>
            </a:r>
            <a:r>
              <a:rPr lang="zh-CN" altLang="en-US" dirty="0"/>
              <a:t>：</a:t>
            </a:r>
            <a:r>
              <a:rPr lang="en-US" altLang="zh-CN" dirty="0"/>
              <a:t>3</a:t>
            </a:r>
          </a:p>
        </p:txBody>
      </p:sp>
      <p:cxnSp>
        <p:nvCxnSpPr>
          <p:cNvPr id="78" name="直接箭头连接符 77">
            <a:extLst>
              <a:ext uri="{FF2B5EF4-FFF2-40B4-BE49-F238E27FC236}">
                <a16:creationId xmlns:a16="http://schemas.microsoft.com/office/drawing/2014/main" id="{B13D3DE1-2FBD-45BC-91A1-BB70DC75F21E}"/>
              </a:ext>
            </a:extLst>
          </p:cNvPr>
          <p:cNvCxnSpPr>
            <a:endCxn id="75" idx="2"/>
          </p:cNvCxnSpPr>
          <p:nvPr/>
        </p:nvCxnSpPr>
        <p:spPr>
          <a:xfrm flipV="1">
            <a:off x="7307272" y="5269119"/>
            <a:ext cx="455371" cy="1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82F79B28-2C9B-4101-A68B-D6993E979949}"/>
              </a:ext>
            </a:extLst>
          </p:cNvPr>
          <p:cNvCxnSpPr>
            <a:cxnSpLocks/>
            <a:stCxn id="75" idx="6"/>
            <a:endCxn id="77" idx="2"/>
          </p:cNvCxnSpPr>
          <p:nvPr/>
        </p:nvCxnSpPr>
        <p:spPr>
          <a:xfrm flipV="1">
            <a:off x="9578299" y="5266923"/>
            <a:ext cx="306365" cy="2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22294490-C4E7-4647-AFC0-C42491523ED8}"/>
              </a:ext>
            </a:extLst>
          </p:cNvPr>
          <p:cNvSpPr txBox="1"/>
          <p:nvPr/>
        </p:nvSpPr>
        <p:spPr>
          <a:xfrm>
            <a:off x="2575663" y="4467369"/>
            <a:ext cx="492443" cy="369332"/>
          </a:xfrm>
          <a:prstGeom prst="rect">
            <a:avLst/>
          </a:prstGeom>
          <a:noFill/>
        </p:spPr>
        <p:txBody>
          <a:bodyPr wrap="none" rtlCol="0">
            <a:spAutoFit/>
          </a:bodyPr>
          <a:lstStyle/>
          <a:p>
            <a:r>
              <a:rPr lang="en-US" altLang="zh-CN" b="1" dirty="0">
                <a:solidFill>
                  <a:schemeClr val="accent5"/>
                </a:solidFill>
              </a:rPr>
              <a:t>V4</a:t>
            </a:r>
            <a:endParaRPr lang="zh-CN" altLang="en-US" b="1" dirty="0">
              <a:solidFill>
                <a:schemeClr val="accent5"/>
              </a:solidFill>
            </a:endParaRPr>
          </a:p>
        </p:txBody>
      </p:sp>
      <p:graphicFrame>
        <p:nvGraphicFramePr>
          <p:cNvPr id="3" name="表格 2">
            <a:extLst>
              <a:ext uri="{FF2B5EF4-FFF2-40B4-BE49-F238E27FC236}">
                <a16:creationId xmlns:a16="http://schemas.microsoft.com/office/drawing/2014/main" id="{66C8944D-89A7-4ACC-9806-626110F4A659}"/>
              </a:ext>
            </a:extLst>
          </p:cNvPr>
          <p:cNvGraphicFramePr>
            <a:graphicFrameLocks noGrp="1"/>
          </p:cNvGraphicFramePr>
          <p:nvPr>
            <p:extLst/>
          </p:nvPr>
        </p:nvGraphicFramePr>
        <p:xfrm>
          <a:off x="556584" y="5961854"/>
          <a:ext cx="4644066" cy="36576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3555741480"/>
                    </a:ext>
                  </a:extLst>
                </a:gridCol>
                <a:gridCol w="663438">
                  <a:extLst>
                    <a:ext uri="{9D8B030D-6E8A-4147-A177-3AD203B41FA5}">
                      <a16:colId xmlns:a16="http://schemas.microsoft.com/office/drawing/2014/main" val="1757110101"/>
                    </a:ext>
                  </a:extLst>
                </a:gridCol>
                <a:gridCol w="663438">
                  <a:extLst>
                    <a:ext uri="{9D8B030D-6E8A-4147-A177-3AD203B41FA5}">
                      <a16:colId xmlns:a16="http://schemas.microsoft.com/office/drawing/2014/main" val="2673465249"/>
                    </a:ext>
                  </a:extLst>
                </a:gridCol>
                <a:gridCol w="663438">
                  <a:extLst>
                    <a:ext uri="{9D8B030D-6E8A-4147-A177-3AD203B41FA5}">
                      <a16:colId xmlns:a16="http://schemas.microsoft.com/office/drawing/2014/main" val="817501105"/>
                    </a:ext>
                  </a:extLst>
                </a:gridCol>
                <a:gridCol w="663438">
                  <a:extLst>
                    <a:ext uri="{9D8B030D-6E8A-4147-A177-3AD203B41FA5}">
                      <a16:colId xmlns:a16="http://schemas.microsoft.com/office/drawing/2014/main" val="3125117668"/>
                    </a:ext>
                  </a:extLst>
                </a:gridCol>
                <a:gridCol w="663438">
                  <a:extLst>
                    <a:ext uri="{9D8B030D-6E8A-4147-A177-3AD203B41FA5}">
                      <a16:colId xmlns:a16="http://schemas.microsoft.com/office/drawing/2014/main" val="813763607"/>
                    </a:ext>
                  </a:extLst>
                </a:gridCol>
                <a:gridCol w="663438">
                  <a:extLst>
                    <a:ext uri="{9D8B030D-6E8A-4147-A177-3AD203B41FA5}">
                      <a16:colId xmlns:a16="http://schemas.microsoft.com/office/drawing/2014/main" val="2629948348"/>
                    </a:ext>
                  </a:extLst>
                </a:gridCol>
              </a:tblGrid>
              <a:tr h="310593">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bg1"/>
                          </a:solidFill>
                          <a:effectLst/>
                          <a:latin typeface="+mn-lt"/>
                          <a:ea typeface="+mn-ea"/>
                          <a:cs typeface="+mn-cs"/>
                        </a:rPr>
                        <a:t>2</a:t>
                      </a:r>
                      <a:endParaRPr lang="zh-CN" altLang="en-US" b="1" dirty="0">
                        <a:solidFill>
                          <a:schemeClr val="bg1"/>
                        </a:solidFill>
                      </a:endParaRPr>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3</a:t>
                      </a:r>
                      <a:endParaRPr lang="en-US" altLang="zh-CN" b="1"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2311747869"/>
                  </a:ext>
                </a:extLst>
              </a:tr>
            </a:tbl>
          </a:graphicData>
        </a:graphic>
      </p:graphicFrame>
    </p:spTree>
    <p:extLst>
      <p:ext uri="{BB962C8B-B14F-4D97-AF65-F5344CB8AC3E}">
        <p14:creationId xmlns:p14="http://schemas.microsoft.com/office/powerpoint/2010/main" val="31334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5455920" cy="1569660"/>
          </a:xfrm>
          <a:prstGeom prst="rect">
            <a:avLst/>
          </a:prstGeom>
          <a:noFill/>
        </p:spPr>
        <p:txBody>
          <a:bodyPr wrap="square" rtlCol="0">
            <a:spAutoFit/>
          </a:bodyPr>
          <a:lstStyle/>
          <a:p>
            <a:r>
              <a:rPr lang="zh-CN" altLang="en-US" sz="4800" b="1" dirty="0">
                <a:solidFill>
                  <a:schemeClr val="bg1"/>
                </a:solidFill>
              </a:rPr>
              <a:t>一、汉语分词概述和机械匹配算法</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25EEC2AF-F6E3-4CF9-B0EE-69E01ABC4A4D}"/>
              </a:ext>
            </a:extLst>
          </p:cNvPr>
          <p:cNvSpPr/>
          <p:nvPr/>
        </p:nvSpPr>
        <p:spPr>
          <a:xfrm>
            <a:off x="746760" y="4468952"/>
            <a:ext cx="2430474" cy="461665"/>
          </a:xfrm>
          <a:prstGeom prst="rect">
            <a:avLst/>
          </a:prstGeom>
        </p:spPr>
        <p:txBody>
          <a:bodyPr wrap="none">
            <a:spAutoFit/>
          </a:bodyPr>
          <a:lstStyle/>
          <a:p>
            <a:r>
              <a:rPr lang="zh-CN" altLang="en-US" sz="2400" dirty="0">
                <a:solidFill>
                  <a:schemeClr val="bg1"/>
                </a:solidFill>
              </a:rPr>
              <a:t>汇报人：张海波 </a:t>
            </a:r>
            <a:endParaRPr lang="zh-CN" altLang="en-US" sz="2400" dirty="0"/>
          </a:p>
        </p:txBody>
      </p:sp>
    </p:spTree>
    <p:extLst>
      <p:ext uri="{BB962C8B-B14F-4D97-AF65-F5344CB8AC3E}">
        <p14:creationId xmlns:p14="http://schemas.microsoft.com/office/powerpoint/2010/main" val="2525829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624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之最短路径</a:t>
            </a:r>
          </a:p>
        </p:txBody>
      </p:sp>
      <p:grpSp>
        <p:nvGrpSpPr>
          <p:cNvPr id="147" name="组合 146">
            <a:extLst>
              <a:ext uri="{FF2B5EF4-FFF2-40B4-BE49-F238E27FC236}">
                <a16:creationId xmlns:a16="http://schemas.microsoft.com/office/drawing/2014/main" id="{B820D3F6-BD5C-4DA9-92B9-ED2D960AAD62}"/>
              </a:ext>
            </a:extLst>
          </p:cNvPr>
          <p:cNvGrpSpPr/>
          <p:nvPr/>
        </p:nvGrpSpPr>
        <p:grpSpPr>
          <a:xfrm>
            <a:off x="359369" y="1682037"/>
            <a:ext cx="11463338" cy="2003792"/>
            <a:chOff x="466725" y="2391609"/>
            <a:chExt cx="11463338" cy="2003792"/>
          </a:xfrm>
        </p:grpSpPr>
        <p:sp>
          <p:nvSpPr>
            <p:cNvPr id="63" name="文本框 62">
              <a:extLst>
                <a:ext uri="{FF2B5EF4-FFF2-40B4-BE49-F238E27FC236}">
                  <a16:creationId xmlns:a16="http://schemas.microsoft.com/office/drawing/2014/main" id="{BD7F831D-1909-497E-8591-833A0B72405A}"/>
                </a:ext>
              </a:extLst>
            </p:cNvPr>
            <p:cNvSpPr txBox="1"/>
            <p:nvPr/>
          </p:nvSpPr>
          <p:spPr>
            <a:xfrm>
              <a:off x="9386888" y="2391609"/>
              <a:ext cx="319318" cy="369332"/>
            </a:xfrm>
            <a:prstGeom prst="rect">
              <a:avLst/>
            </a:prstGeom>
            <a:noFill/>
          </p:spPr>
          <p:txBody>
            <a:bodyPr wrap="none" rtlCol="0">
              <a:spAutoFit/>
            </a:bodyPr>
            <a:lstStyle/>
            <a:p>
              <a:r>
                <a:rPr lang="en-US" altLang="zh-CN" dirty="0"/>
                <a:t>1</a:t>
              </a:r>
              <a:endParaRPr lang="zh-CN" altLang="en-US" dirty="0"/>
            </a:p>
          </p:txBody>
        </p:sp>
        <p:grpSp>
          <p:nvGrpSpPr>
            <p:cNvPr id="146" name="组合 145">
              <a:extLst>
                <a:ext uri="{FF2B5EF4-FFF2-40B4-BE49-F238E27FC236}">
                  <a16:creationId xmlns:a16="http://schemas.microsoft.com/office/drawing/2014/main" id="{62561D7A-F8CD-496B-8B35-06173C8365BA}"/>
                </a:ext>
              </a:extLst>
            </p:cNvPr>
            <p:cNvGrpSpPr/>
            <p:nvPr/>
          </p:nvGrpSpPr>
          <p:grpSpPr>
            <a:xfrm>
              <a:off x="466725" y="2439471"/>
              <a:ext cx="11463338" cy="1955930"/>
              <a:chOff x="466725" y="2439471"/>
              <a:chExt cx="11463338" cy="1955930"/>
            </a:xfrm>
          </p:grpSpPr>
          <p:grpSp>
            <p:nvGrpSpPr>
              <p:cNvPr id="145" name="组合 144">
                <a:extLst>
                  <a:ext uri="{FF2B5EF4-FFF2-40B4-BE49-F238E27FC236}">
                    <a16:creationId xmlns:a16="http://schemas.microsoft.com/office/drawing/2014/main" id="{ACB8C7DF-F8A3-49D4-B6E2-1D630B30B2D7}"/>
                  </a:ext>
                </a:extLst>
              </p:cNvPr>
              <p:cNvGrpSpPr/>
              <p:nvPr/>
            </p:nvGrpSpPr>
            <p:grpSpPr>
              <a:xfrm>
                <a:off x="466725" y="2439471"/>
                <a:ext cx="11463338" cy="1940959"/>
                <a:chOff x="466725" y="2439471"/>
                <a:chExt cx="11463338" cy="1940959"/>
              </a:xfrm>
            </p:grpSpPr>
            <p:grpSp>
              <p:nvGrpSpPr>
                <p:cNvPr id="144" name="组合 143">
                  <a:extLst>
                    <a:ext uri="{FF2B5EF4-FFF2-40B4-BE49-F238E27FC236}">
                      <a16:creationId xmlns:a16="http://schemas.microsoft.com/office/drawing/2014/main" id="{968A958E-48D3-4205-B797-3BA3D547CA7B}"/>
                    </a:ext>
                  </a:extLst>
                </p:cNvPr>
                <p:cNvGrpSpPr/>
                <p:nvPr/>
              </p:nvGrpSpPr>
              <p:grpSpPr>
                <a:xfrm>
                  <a:off x="466725" y="2439471"/>
                  <a:ext cx="11463338" cy="1408630"/>
                  <a:chOff x="466725" y="2439471"/>
                  <a:chExt cx="11463338" cy="1408630"/>
                </a:xfrm>
              </p:grpSpPr>
              <p:sp>
                <p:nvSpPr>
                  <p:cNvPr id="12" name="椭圆 11">
                    <a:extLst>
                      <a:ext uri="{FF2B5EF4-FFF2-40B4-BE49-F238E27FC236}">
                        <a16:creationId xmlns:a16="http://schemas.microsoft.com/office/drawing/2014/main" id="{26569CE2-5FC2-4B36-81FF-AFD468553504}"/>
                      </a:ext>
                    </a:extLst>
                  </p:cNvPr>
                  <p:cNvSpPr/>
                  <p:nvPr/>
                </p:nvSpPr>
                <p:spPr>
                  <a:xfrm>
                    <a:off x="466725"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今</a:t>
                    </a:r>
                    <a:endParaRPr lang="en-US" altLang="zh-CN" dirty="0"/>
                  </a:p>
                  <a:p>
                    <a:pPr algn="ctr"/>
                    <a:r>
                      <a:rPr lang="en-US" altLang="zh-CN" dirty="0"/>
                      <a:t>V1</a:t>
                    </a:r>
                    <a:endParaRPr lang="zh-CN" altLang="en-US" dirty="0"/>
                  </a:p>
                </p:txBody>
              </p:sp>
              <p:sp>
                <p:nvSpPr>
                  <p:cNvPr id="25" name="椭圆 24">
                    <a:extLst>
                      <a:ext uri="{FF2B5EF4-FFF2-40B4-BE49-F238E27FC236}">
                        <a16:creationId xmlns:a16="http://schemas.microsoft.com/office/drawing/2014/main" id="{C44FD691-05E1-49A2-8553-E21FC197F79A}"/>
                      </a:ext>
                    </a:extLst>
                  </p:cNvPr>
                  <p:cNvSpPr/>
                  <p:nvPr/>
                </p:nvSpPr>
                <p:spPr>
                  <a:xfrm>
                    <a:off x="3943350" y="301942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下</a:t>
                    </a:r>
                    <a:endParaRPr lang="en-US" altLang="zh-CN" dirty="0"/>
                  </a:p>
                  <a:p>
                    <a:pPr algn="ctr"/>
                    <a:r>
                      <a:rPr lang="en-US" altLang="zh-CN" dirty="0"/>
                      <a:t>V3</a:t>
                    </a:r>
                    <a:endParaRPr lang="zh-CN" altLang="en-US" dirty="0"/>
                  </a:p>
                </p:txBody>
              </p:sp>
              <p:sp>
                <p:nvSpPr>
                  <p:cNvPr id="26" name="椭圆 25">
                    <a:extLst>
                      <a:ext uri="{FF2B5EF4-FFF2-40B4-BE49-F238E27FC236}">
                        <a16:creationId xmlns:a16="http://schemas.microsoft.com/office/drawing/2014/main" id="{B8018CB1-0264-4ACA-9A1C-4988BA7BC338}"/>
                      </a:ext>
                    </a:extLst>
                  </p:cNvPr>
                  <p:cNvSpPr/>
                  <p:nvPr/>
                </p:nvSpPr>
                <p:spPr>
                  <a:xfrm>
                    <a:off x="2228848" y="302895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天</a:t>
                    </a:r>
                    <a:endParaRPr lang="en-US" altLang="zh-CN" dirty="0"/>
                  </a:p>
                  <a:p>
                    <a:pPr algn="ctr"/>
                    <a:r>
                      <a:rPr lang="en-US" altLang="zh-CN" dirty="0"/>
                      <a:t>V2</a:t>
                    </a:r>
                    <a:endParaRPr lang="zh-CN" altLang="en-US" dirty="0"/>
                  </a:p>
                </p:txBody>
              </p:sp>
              <p:sp>
                <p:nvSpPr>
                  <p:cNvPr id="29" name="椭圆 28">
                    <a:extLst>
                      <a:ext uri="{FF2B5EF4-FFF2-40B4-BE49-F238E27FC236}">
                        <a16:creationId xmlns:a16="http://schemas.microsoft.com/office/drawing/2014/main" id="{ECCDABC6-CD35-45DA-B148-99899C086504}"/>
                      </a:ext>
                    </a:extLst>
                  </p:cNvPr>
                  <p:cNvSpPr/>
                  <p:nvPr/>
                </p:nvSpPr>
                <p:spPr>
                  <a:xfrm>
                    <a:off x="5848350" y="300037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午</a:t>
                    </a:r>
                    <a:endParaRPr lang="en-US" altLang="zh-CN" dirty="0"/>
                  </a:p>
                  <a:p>
                    <a:pPr algn="ctr"/>
                    <a:r>
                      <a:rPr lang="en-US" altLang="zh-CN" dirty="0"/>
                      <a:t>V4</a:t>
                    </a:r>
                    <a:endParaRPr lang="zh-CN" altLang="en-US" dirty="0"/>
                  </a:p>
                </p:txBody>
              </p:sp>
              <p:sp>
                <p:nvSpPr>
                  <p:cNvPr id="30" name="椭圆 29">
                    <a:extLst>
                      <a:ext uri="{FF2B5EF4-FFF2-40B4-BE49-F238E27FC236}">
                        <a16:creationId xmlns:a16="http://schemas.microsoft.com/office/drawing/2014/main" id="{DB539085-A9E6-42CD-8BFD-6EACBF52F560}"/>
                      </a:ext>
                    </a:extLst>
                  </p:cNvPr>
                  <p:cNvSpPr/>
                  <p:nvPr/>
                </p:nvSpPr>
                <p:spPr>
                  <a:xfrm>
                    <a:off x="7658100"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休</a:t>
                    </a:r>
                    <a:endParaRPr lang="en-US" altLang="zh-CN" dirty="0"/>
                  </a:p>
                  <a:p>
                    <a:pPr algn="ctr"/>
                    <a:r>
                      <a:rPr lang="en-US" altLang="zh-CN" dirty="0"/>
                      <a:t>V5</a:t>
                    </a:r>
                    <a:endParaRPr lang="zh-CN" altLang="en-US" dirty="0"/>
                  </a:p>
                </p:txBody>
              </p:sp>
              <p:sp>
                <p:nvSpPr>
                  <p:cNvPr id="31" name="椭圆 30">
                    <a:extLst>
                      <a:ext uri="{FF2B5EF4-FFF2-40B4-BE49-F238E27FC236}">
                        <a16:creationId xmlns:a16="http://schemas.microsoft.com/office/drawing/2014/main" id="{32B1204C-4B97-44D0-878C-C2E18321E1EE}"/>
                      </a:ext>
                    </a:extLst>
                  </p:cNvPr>
                  <p:cNvSpPr/>
                  <p:nvPr/>
                </p:nvSpPr>
                <p:spPr>
                  <a:xfrm>
                    <a:off x="9386888"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息</a:t>
                    </a:r>
                    <a:endParaRPr lang="en-US" altLang="zh-CN" dirty="0"/>
                  </a:p>
                  <a:p>
                    <a:pPr algn="ctr"/>
                    <a:r>
                      <a:rPr lang="en-US" altLang="zh-CN" dirty="0"/>
                      <a:t>V6</a:t>
                    </a:r>
                    <a:endParaRPr lang="zh-CN" altLang="en-US" dirty="0"/>
                  </a:p>
                </p:txBody>
              </p:sp>
              <p:cxnSp>
                <p:nvCxnSpPr>
                  <p:cNvPr id="14" name="直接箭头连接符 13">
                    <a:extLst>
                      <a:ext uri="{FF2B5EF4-FFF2-40B4-BE49-F238E27FC236}">
                        <a16:creationId xmlns:a16="http://schemas.microsoft.com/office/drawing/2014/main" id="{F5DC3977-FA57-4BDF-BA08-9413BA6E3CE1}"/>
                      </a:ext>
                    </a:extLst>
                  </p:cNvPr>
                  <p:cNvCxnSpPr>
                    <a:cxnSpLocks/>
                    <a:stCxn id="12" idx="6"/>
                    <a:endCxn id="26" idx="2"/>
                  </p:cNvCxnSpPr>
                  <p:nvPr/>
                </p:nvCxnSpPr>
                <p:spPr>
                  <a:xfrm>
                    <a:off x="1314450" y="3405188"/>
                    <a:ext cx="914398"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B0E1D1A-B7B0-488C-B33A-BBF6DF2D4EB1}"/>
                      </a:ext>
                    </a:extLst>
                  </p:cNvPr>
                  <p:cNvCxnSpPr>
                    <a:cxnSpLocks/>
                    <a:stCxn id="26" idx="6"/>
                    <a:endCxn id="25" idx="2"/>
                  </p:cNvCxnSpPr>
                  <p:nvPr/>
                </p:nvCxnSpPr>
                <p:spPr>
                  <a:xfrm flipV="1">
                    <a:off x="3076573" y="3414713"/>
                    <a:ext cx="866777"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C1017267-149E-4CD3-AEAA-E7283DE897C1}"/>
                      </a:ext>
                    </a:extLst>
                  </p:cNvPr>
                  <p:cNvCxnSpPr>
                    <a:cxnSpLocks/>
                    <a:stCxn id="25" idx="6"/>
                    <a:endCxn id="29" idx="2"/>
                  </p:cNvCxnSpPr>
                  <p:nvPr/>
                </p:nvCxnSpPr>
                <p:spPr>
                  <a:xfrm flipV="1">
                    <a:off x="4791075" y="3395663"/>
                    <a:ext cx="1057275"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8C05D2D4-B4CA-46D0-BB36-4CEB197BFA78}"/>
                      </a:ext>
                    </a:extLst>
                  </p:cNvPr>
                  <p:cNvCxnSpPr>
                    <a:cxnSpLocks/>
                    <a:stCxn id="29" idx="6"/>
                    <a:endCxn id="30" idx="2"/>
                  </p:cNvCxnSpPr>
                  <p:nvPr/>
                </p:nvCxnSpPr>
                <p:spPr>
                  <a:xfrm>
                    <a:off x="6696075" y="3395663"/>
                    <a:ext cx="96202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1FCF974-A12F-4166-B868-E98B62CD9623}"/>
                      </a:ext>
                    </a:extLst>
                  </p:cNvPr>
                  <p:cNvCxnSpPr>
                    <a:cxnSpLocks/>
                    <a:stCxn id="30" idx="6"/>
                    <a:endCxn id="31" idx="2"/>
                  </p:cNvCxnSpPr>
                  <p:nvPr/>
                </p:nvCxnSpPr>
                <p:spPr>
                  <a:xfrm>
                    <a:off x="8505825" y="3405188"/>
                    <a:ext cx="881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连接符: 曲线 44">
                    <a:extLst>
                      <a:ext uri="{FF2B5EF4-FFF2-40B4-BE49-F238E27FC236}">
                        <a16:creationId xmlns:a16="http://schemas.microsoft.com/office/drawing/2014/main" id="{F89001CC-8515-4FC8-8604-0409A49BCAFB}"/>
                      </a:ext>
                    </a:extLst>
                  </p:cNvPr>
                  <p:cNvCxnSpPr>
                    <a:stCxn id="12" idx="0"/>
                    <a:endCxn id="25" idx="0"/>
                  </p:cNvCxnSpPr>
                  <p:nvPr/>
                </p:nvCxnSpPr>
                <p:spPr>
                  <a:xfrm rot="16200000" flipH="1">
                    <a:off x="2624137" y="1276350"/>
                    <a:ext cx="9525" cy="3476625"/>
                  </a:xfrm>
                  <a:prstGeom prst="curvedConnector3">
                    <a:avLst>
                      <a:gd name="adj1" fmla="val -24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连接符: 曲线 46">
                    <a:extLst>
                      <a:ext uri="{FF2B5EF4-FFF2-40B4-BE49-F238E27FC236}">
                        <a16:creationId xmlns:a16="http://schemas.microsoft.com/office/drawing/2014/main" id="{E5B4C1F5-0978-4E17-AF9E-0076F6F67422}"/>
                      </a:ext>
                    </a:extLst>
                  </p:cNvPr>
                  <p:cNvCxnSpPr>
                    <a:stCxn id="26" idx="4"/>
                    <a:endCxn id="29" idx="4"/>
                  </p:cNvCxnSpPr>
                  <p:nvPr/>
                </p:nvCxnSpPr>
                <p:spPr>
                  <a:xfrm rot="5400000" flipH="1" flipV="1">
                    <a:off x="4448174" y="1995488"/>
                    <a:ext cx="28575" cy="3619502"/>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连接符: 曲线 48">
                    <a:extLst>
                      <a:ext uri="{FF2B5EF4-FFF2-40B4-BE49-F238E27FC236}">
                        <a16:creationId xmlns:a16="http://schemas.microsoft.com/office/drawing/2014/main" id="{8F2091B8-DA30-48D8-BFE4-77FB170402F1}"/>
                      </a:ext>
                    </a:extLst>
                  </p:cNvPr>
                  <p:cNvCxnSpPr>
                    <a:stCxn id="25" idx="0"/>
                    <a:endCxn id="30" idx="0"/>
                  </p:cNvCxnSpPr>
                  <p:nvPr/>
                </p:nvCxnSpPr>
                <p:spPr>
                  <a:xfrm rot="5400000" flipH="1" flipV="1">
                    <a:off x="6219826" y="1157288"/>
                    <a:ext cx="9525" cy="3714750"/>
                  </a:xfrm>
                  <a:prstGeom prst="curvedConnector3">
                    <a:avLst>
                      <a:gd name="adj1" fmla="val 25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连接符: 曲线 49">
                    <a:extLst>
                      <a:ext uri="{FF2B5EF4-FFF2-40B4-BE49-F238E27FC236}">
                        <a16:creationId xmlns:a16="http://schemas.microsoft.com/office/drawing/2014/main" id="{522856C0-51C8-4289-90D0-3A4261C3F075}"/>
                      </a:ext>
                    </a:extLst>
                  </p:cNvPr>
                  <p:cNvCxnSpPr/>
                  <p:nvPr/>
                </p:nvCxnSpPr>
                <p:spPr>
                  <a:xfrm rot="5400000" flipH="1" flipV="1">
                    <a:off x="8067674" y="2028825"/>
                    <a:ext cx="28575" cy="3609977"/>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6285C8EE-4518-4AEF-89D1-16131CF3CDD6}"/>
                      </a:ext>
                    </a:extLst>
                  </p:cNvPr>
                  <p:cNvSpPr/>
                  <p:nvPr/>
                </p:nvSpPr>
                <p:spPr>
                  <a:xfrm>
                    <a:off x="11082338" y="2967038"/>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V7</a:t>
                    </a:r>
                    <a:endParaRPr lang="zh-CN" altLang="en-US" dirty="0"/>
                  </a:p>
                </p:txBody>
              </p:sp>
              <p:cxnSp>
                <p:nvCxnSpPr>
                  <p:cNvPr id="53" name="直接箭头连接符 52">
                    <a:extLst>
                      <a:ext uri="{FF2B5EF4-FFF2-40B4-BE49-F238E27FC236}">
                        <a16:creationId xmlns:a16="http://schemas.microsoft.com/office/drawing/2014/main" id="{CE9692AA-ADF8-4644-A2B0-8F789CB24BD8}"/>
                      </a:ext>
                    </a:extLst>
                  </p:cNvPr>
                  <p:cNvCxnSpPr>
                    <a:cxnSpLocks/>
                    <a:stCxn id="31" idx="6"/>
                    <a:endCxn id="52" idx="2"/>
                  </p:cNvCxnSpPr>
                  <p:nvPr/>
                </p:nvCxnSpPr>
                <p:spPr>
                  <a:xfrm flipV="1">
                    <a:off x="10234613" y="3362326"/>
                    <a:ext cx="847725" cy="4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连接符: 曲线 59">
                    <a:extLst>
                      <a:ext uri="{FF2B5EF4-FFF2-40B4-BE49-F238E27FC236}">
                        <a16:creationId xmlns:a16="http://schemas.microsoft.com/office/drawing/2014/main" id="{F85A8B6A-D907-490D-8E41-352E62896565}"/>
                      </a:ext>
                    </a:extLst>
                  </p:cNvPr>
                  <p:cNvCxnSpPr>
                    <a:stCxn id="30" idx="0"/>
                    <a:endCxn id="52" idx="0"/>
                  </p:cNvCxnSpPr>
                  <p:nvPr/>
                </p:nvCxnSpPr>
                <p:spPr>
                  <a:xfrm rot="5400000" flipH="1" flipV="1">
                    <a:off x="9772651" y="1276350"/>
                    <a:ext cx="42862" cy="3424238"/>
                  </a:xfrm>
                  <a:prstGeom prst="curvedConnector3">
                    <a:avLst>
                      <a:gd name="adj1" fmla="val 63334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16EA0392-1850-41BE-B48E-EE3C8AA7D54E}"/>
                      </a:ext>
                    </a:extLst>
                  </p:cNvPr>
                  <p:cNvSpPr txBox="1"/>
                  <p:nvPr/>
                </p:nvSpPr>
                <p:spPr>
                  <a:xfrm>
                    <a:off x="2309581" y="2465428"/>
                    <a:ext cx="319318" cy="369332"/>
                  </a:xfrm>
                  <a:prstGeom prst="rect">
                    <a:avLst/>
                  </a:prstGeom>
                  <a:noFill/>
                </p:spPr>
                <p:txBody>
                  <a:bodyPr wrap="none" rtlCol="0">
                    <a:spAutoFit/>
                  </a:bodyPr>
                  <a:lstStyle/>
                  <a:p>
                    <a:r>
                      <a:rPr lang="en-US" altLang="zh-CN" dirty="0"/>
                      <a:t>1</a:t>
                    </a:r>
                    <a:endParaRPr lang="zh-CN" altLang="en-US" dirty="0"/>
                  </a:p>
                </p:txBody>
              </p:sp>
              <p:sp>
                <p:nvSpPr>
                  <p:cNvPr id="62" name="文本框 61">
                    <a:extLst>
                      <a:ext uri="{FF2B5EF4-FFF2-40B4-BE49-F238E27FC236}">
                        <a16:creationId xmlns:a16="http://schemas.microsoft.com/office/drawing/2014/main" id="{F83049C1-36CA-4A17-9CCE-C318F8F0B07D}"/>
                      </a:ext>
                    </a:extLst>
                  </p:cNvPr>
                  <p:cNvSpPr txBox="1"/>
                  <p:nvPr/>
                </p:nvSpPr>
                <p:spPr>
                  <a:xfrm>
                    <a:off x="5776682" y="2439471"/>
                    <a:ext cx="319318" cy="369332"/>
                  </a:xfrm>
                  <a:prstGeom prst="rect">
                    <a:avLst/>
                  </a:prstGeom>
                  <a:noFill/>
                </p:spPr>
                <p:txBody>
                  <a:bodyPr wrap="none" rtlCol="0">
                    <a:spAutoFit/>
                  </a:bodyPr>
                  <a:lstStyle/>
                  <a:p>
                    <a:r>
                      <a:rPr lang="en-US" altLang="zh-CN" dirty="0"/>
                      <a:t>1</a:t>
                    </a:r>
                    <a:endParaRPr lang="zh-CN" altLang="en-US" dirty="0"/>
                  </a:p>
                </p:txBody>
              </p:sp>
              <p:sp>
                <p:nvSpPr>
                  <p:cNvPr id="64" name="文本框 63">
                    <a:extLst>
                      <a:ext uri="{FF2B5EF4-FFF2-40B4-BE49-F238E27FC236}">
                        <a16:creationId xmlns:a16="http://schemas.microsoft.com/office/drawing/2014/main" id="{78C5CAA1-F60E-4D3A-8596-7857CEB5C0DE}"/>
                      </a:ext>
                    </a:extLst>
                  </p:cNvPr>
                  <p:cNvSpPr txBox="1"/>
                  <p:nvPr/>
                </p:nvSpPr>
                <p:spPr>
                  <a:xfrm>
                    <a:off x="10401531" y="3038655"/>
                    <a:ext cx="319318" cy="369332"/>
                  </a:xfrm>
                  <a:prstGeom prst="rect">
                    <a:avLst/>
                  </a:prstGeom>
                  <a:noFill/>
                </p:spPr>
                <p:txBody>
                  <a:bodyPr wrap="none" rtlCol="0">
                    <a:spAutoFit/>
                  </a:bodyPr>
                  <a:lstStyle/>
                  <a:p>
                    <a:r>
                      <a:rPr lang="en-US" altLang="zh-CN" dirty="0"/>
                      <a:t>1</a:t>
                    </a:r>
                    <a:endParaRPr lang="zh-CN" altLang="en-US" dirty="0"/>
                  </a:p>
                </p:txBody>
              </p:sp>
              <p:sp>
                <p:nvSpPr>
                  <p:cNvPr id="65" name="文本框 64">
                    <a:extLst>
                      <a:ext uri="{FF2B5EF4-FFF2-40B4-BE49-F238E27FC236}">
                        <a16:creationId xmlns:a16="http://schemas.microsoft.com/office/drawing/2014/main" id="{EF8A1735-D535-496B-BA52-E23BBFDF71BE}"/>
                      </a:ext>
                    </a:extLst>
                  </p:cNvPr>
                  <p:cNvSpPr txBox="1"/>
                  <p:nvPr/>
                </p:nvSpPr>
                <p:spPr>
                  <a:xfrm>
                    <a:off x="8770028" y="3102531"/>
                    <a:ext cx="319318" cy="369332"/>
                  </a:xfrm>
                  <a:prstGeom prst="rect">
                    <a:avLst/>
                  </a:prstGeom>
                  <a:noFill/>
                </p:spPr>
                <p:txBody>
                  <a:bodyPr wrap="none" rtlCol="0">
                    <a:spAutoFit/>
                  </a:bodyPr>
                  <a:lstStyle/>
                  <a:p>
                    <a:r>
                      <a:rPr lang="en-US" altLang="zh-CN" dirty="0"/>
                      <a:t>1</a:t>
                    </a:r>
                    <a:endParaRPr lang="zh-CN" altLang="en-US" dirty="0"/>
                  </a:p>
                </p:txBody>
              </p:sp>
              <p:sp>
                <p:nvSpPr>
                  <p:cNvPr id="66" name="文本框 65">
                    <a:extLst>
                      <a:ext uri="{FF2B5EF4-FFF2-40B4-BE49-F238E27FC236}">
                        <a16:creationId xmlns:a16="http://schemas.microsoft.com/office/drawing/2014/main" id="{AB7AB120-760E-4933-9FCF-5C3BC8B0DE1A}"/>
                      </a:ext>
                    </a:extLst>
                  </p:cNvPr>
                  <p:cNvSpPr txBox="1"/>
                  <p:nvPr/>
                </p:nvSpPr>
                <p:spPr>
                  <a:xfrm>
                    <a:off x="6943724" y="3069194"/>
                    <a:ext cx="319318" cy="369332"/>
                  </a:xfrm>
                  <a:prstGeom prst="rect">
                    <a:avLst/>
                  </a:prstGeom>
                  <a:noFill/>
                </p:spPr>
                <p:txBody>
                  <a:bodyPr wrap="none" rtlCol="0">
                    <a:spAutoFit/>
                  </a:bodyPr>
                  <a:lstStyle/>
                  <a:p>
                    <a:r>
                      <a:rPr lang="en-US" altLang="zh-CN" dirty="0"/>
                      <a:t>1</a:t>
                    </a:r>
                    <a:endParaRPr lang="zh-CN" altLang="en-US" dirty="0"/>
                  </a:p>
                </p:txBody>
              </p:sp>
              <p:sp>
                <p:nvSpPr>
                  <p:cNvPr id="67" name="文本框 66">
                    <a:extLst>
                      <a:ext uri="{FF2B5EF4-FFF2-40B4-BE49-F238E27FC236}">
                        <a16:creationId xmlns:a16="http://schemas.microsoft.com/office/drawing/2014/main" id="{71EA6814-9B0B-4A48-904B-65D53104FF1C}"/>
                      </a:ext>
                    </a:extLst>
                  </p:cNvPr>
                  <p:cNvSpPr txBox="1"/>
                  <p:nvPr/>
                </p:nvSpPr>
                <p:spPr>
                  <a:xfrm>
                    <a:off x="5172075" y="3062288"/>
                    <a:ext cx="319318" cy="369332"/>
                  </a:xfrm>
                  <a:prstGeom prst="rect">
                    <a:avLst/>
                  </a:prstGeom>
                  <a:noFill/>
                </p:spPr>
                <p:txBody>
                  <a:bodyPr wrap="none" rtlCol="0">
                    <a:spAutoFit/>
                  </a:bodyPr>
                  <a:lstStyle/>
                  <a:p>
                    <a:r>
                      <a:rPr lang="en-US" altLang="zh-CN" dirty="0"/>
                      <a:t>1</a:t>
                    </a:r>
                    <a:endParaRPr lang="zh-CN" altLang="en-US" dirty="0"/>
                  </a:p>
                </p:txBody>
              </p:sp>
              <p:sp>
                <p:nvSpPr>
                  <p:cNvPr id="68" name="文本框 67">
                    <a:extLst>
                      <a:ext uri="{FF2B5EF4-FFF2-40B4-BE49-F238E27FC236}">
                        <a16:creationId xmlns:a16="http://schemas.microsoft.com/office/drawing/2014/main" id="{2E968AEB-0DCC-4C59-94FB-73B0FFC37D95}"/>
                      </a:ext>
                    </a:extLst>
                  </p:cNvPr>
                  <p:cNvSpPr txBox="1"/>
                  <p:nvPr/>
                </p:nvSpPr>
                <p:spPr>
                  <a:xfrm>
                    <a:off x="3238499" y="3045381"/>
                    <a:ext cx="319318" cy="369332"/>
                  </a:xfrm>
                  <a:prstGeom prst="rect">
                    <a:avLst/>
                  </a:prstGeom>
                  <a:noFill/>
                </p:spPr>
                <p:txBody>
                  <a:bodyPr wrap="none" rtlCol="0">
                    <a:spAutoFit/>
                  </a:bodyPr>
                  <a:lstStyle/>
                  <a:p>
                    <a:r>
                      <a:rPr lang="en-US" altLang="zh-CN" dirty="0"/>
                      <a:t>1</a:t>
                    </a:r>
                    <a:endParaRPr lang="zh-CN" altLang="en-US" dirty="0"/>
                  </a:p>
                </p:txBody>
              </p:sp>
              <p:sp>
                <p:nvSpPr>
                  <p:cNvPr id="69" name="文本框 68">
                    <a:extLst>
                      <a:ext uri="{FF2B5EF4-FFF2-40B4-BE49-F238E27FC236}">
                        <a16:creationId xmlns:a16="http://schemas.microsoft.com/office/drawing/2014/main" id="{8D87E2A6-C55F-49E3-B556-6984CC8DB29A}"/>
                      </a:ext>
                    </a:extLst>
                  </p:cNvPr>
                  <p:cNvSpPr txBox="1"/>
                  <p:nvPr/>
                </p:nvSpPr>
                <p:spPr>
                  <a:xfrm>
                    <a:off x="1601100" y="3026331"/>
                    <a:ext cx="319318" cy="369332"/>
                  </a:xfrm>
                  <a:prstGeom prst="rect">
                    <a:avLst/>
                  </a:prstGeom>
                  <a:noFill/>
                </p:spPr>
                <p:txBody>
                  <a:bodyPr wrap="none" rtlCol="0">
                    <a:spAutoFit/>
                  </a:bodyPr>
                  <a:lstStyle/>
                  <a:p>
                    <a:r>
                      <a:rPr lang="en-US" altLang="zh-CN" dirty="0"/>
                      <a:t>1</a:t>
                    </a:r>
                    <a:endParaRPr lang="zh-CN" altLang="en-US" dirty="0"/>
                  </a:p>
                </p:txBody>
              </p:sp>
            </p:grpSp>
            <p:sp>
              <p:nvSpPr>
                <p:cNvPr id="70" name="文本框 69">
                  <a:extLst>
                    <a:ext uri="{FF2B5EF4-FFF2-40B4-BE49-F238E27FC236}">
                      <a16:creationId xmlns:a16="http://schemas.microsoft.com/office/drawing/2014/main" id="{669C0444-AE20-4DC0-A44E-B280858B8781}"/>
                    </a:ext>
                  </a:extLst>
                </p:cNvPr>
                <p:cNvSpPr txBox="1"/>
                <p:nvPr/>
              </p:nvSpPr>
              <p:spPr>
                <a:xfrm>
                  <a:off x="4047894" y="4011098"/>
                  <a:ext cx="319318" cy="369332"/>
                </a:xfrm>
                <a:prstGeom prst="rect">
                  <a:avLst/>
                </a:prstGeom>
                <a:noFill/>
              </p:spPr>
              <p:txBody>
                <a:bodyPr wrap="none" rtlCol="0">
                  <a:spAutoFit/>
                </a:bodyPr>
                <a:lstStyle/>
                <a:p>
                  <a:r>
                    <a:rPr lang="en-US" altLang="zh-CN" dirty="0"/>
                    <a:t>1</a:t>
                  </a:r>
                  <a:endParaRPr lang="zh-CN" altLang="en-US" dirty="0"/>
                </a:p>
              </p:txBody>
            </p:sp>
          </p:grpSp>
          <p:sp>
            <p:nvSpPr>
              <p:cNvPr id="71" name="文本框 70">
                <a:extLst>
                  <a:ext uri="{FF2B5EF4-FFF2-40B4-BE49-F238E27FC236}">
                    <a16:creationId xmlns:a16="http://schemas.microsoft.com/office/drawing/2014/main" id="{17ED4EFA-4D6F-4972-BE7E-07B01796C5E4}"/>
                  </a:ext>
                </a:extLst>
              </p:cNvPr>
              <p:cNvSpPr txBox="1"/>
              <p:nvPr/>
            </p:nvSpPr>
            <p:spPr>
              <a:xfrm>
                <a:off x="7762643" y="4026069"/>
                <a:ext cx="319318" cy="369332"/>
              </a:xfrm>
              <a:prstGeom prst="rect">
                <a:avLst/>
              </a:prstGeom>
              <a:noFill/>
            </p:spPr>
            <p:txBody>
              <a:bodyPr wrap="none" rtlCol="0">
                <a:spAutoFit/>
              </a:bodyPr>
              <a:lstStyle/>
              <a:p>
                <a:r>
                  <a:rPr lang="en-US" altLang="zh-CN" dirty="0"/>
                  <a:t>1</a:t>
                </a:r>
                <a:endParaRPr lang="zh-CN" altLang="en-US" dirty="0"/>
              </a:p>
            </p:txBody>
          </p:sp>
        </p:grpSp>
      </p:grpSp>
      <p:sp>
        <p:nvSpPr>
          <p:cNvPr id="73" name="文本框 72">
            <a:extLst>
              <a:ext uri="{FF2B5EF4-FFF2-40B4-BE49-F238E27FC236}">
                <a16:creationId xmlns:a16="http://schemas.microsoft.com/office/drawing/2014/main" id="{37C27AFE-1C4B-4EBC-90E3-B29528906B3F}"/>
              </a:ext>
            </a:extLst>
          </p:cNvPr>
          <p:cNvSpPr txBox="1"/>
          <p:nvPr/>
        </p:nvSpPr>
        <p:spPr>
          <a:xfrm>
            <a:off x="94770" y="3994118"/>
            <a:ext cx="500458" cy="369332"/>
          </a:xfrm>
          <a:prstGeom prst="rect">
            <a:avLst/>
          </a:prstGeom>
          <a:noFill/>
        </p:spPr>
        <p:txBody>
          <a:bodyPr wrap="none" rtlCol="0">
            <a:spAutoFit/>
          </a:bodyPr>
          <a:lstStyle/>
          <a:p>
            <a:r>
              <a:rPr lang="en-US" altLang="zh-CN" dirty="0"/>
              <a:t>dis</a:t>
            </a:r>
            <a:endParaRPr lang="zh-CN" altLang="en-US" dirty="0"/>
          </a:p>
        </p:txBody>
      </p:sp>
      <p:graphicFrame>
        <p:nvGraphicFramePr>
          <p:cNvPr id="74" name="表格 73">
            <a:extLst>
              <a:ext uri="{FF2B5EF4-FFF2-40B4-BE49-F238E27FC236}">
                <a16:creationId xmlns:a16="http://schemas.microsoft.com/office/drawing/2014/main" id="{B8E3E80B-96DA-4C47-92A5-89FC45D29007}"/>
              </a:ext>
            </a:extLst>
          </p:cNvPr>
          <p:cNvGraphicFramePr>
            <a:graphicFrameLocks noGrp="1"/>
          </p:cNvGraphicFramePr>
          <p:nvPr>
            <p:extLst>
              <p:ext uri="{D42A27DB-BD31-4B8C-83A1-F6EECF244321}">
                <p14:modId xmlns:p14="http://schemas.microsoft.com/office/powerpoint/2010/main" val="3218884212"/>
              </p:ext>
            </p:extLst>
          </p:nvPr>
        </p:nvGraphicFramePr>
        <p:xfrm>
          <a:off x="709155" y="4372228"/>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graphicFrame>
        <p:nvGraphicFramePr>
          <p:cNvPr id="76" name="表格 75">
            <a:extLst>
              <a:ext uri="{FF2B5EF4-FFF2-40B4-BE49-F238E27FC236}">
                <a16:creationId xmlns:a16="http://schemas.microsoft.com/office/drawing/2014/main" id="{182033A3-6DD3-4BE9-9486-F0E8F3AB605B}"/>
              </a:ext>
            </a:extLst>
          </p:cNvPr>
          <p:cNvGraphicFramePr>
            <a:graphicFrameLocks noGrp="1"/>
          </p:cNvGraphicFramePr>
          <p:nvPr>
            <p:extLst>
              <p:ext uri="{D42A27DB-BD31-4B8C-83A1-F6EECF244321}">
                <p14:modId xmlns:p14="http://schemas.microsoft.com/office/powerpoint/2010/main" val="2914773928"/>
              </p:ext>
            </p:extLst>
          </p:nvPr>
        </p:nvGraphicFramePr>
        <p:xfrm>
          <a:off x="708924" y="4008770"/>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V1</a:t>
                      </a:r>
                      <a:endParaRPr lang="zh-CN" altLang="en-US" dirty="0"/>
                    </a:p>
                  </a:txBody>
                  <a:tcPr>
                    <a:solidFill>
                      <a:schemeClr val="accent2"/>
                    </a:solidFill>
                  </a:tcPr>
                </a:tc>
                <a:tc>
                  <a:txBody>
                    <a:bodyPr/>
                    <a:lstStyle/>
                    <a:p>
                      <a:r>
                        <a:rPr lang="en-US" altLang="zh-CN" dirty="0">
                          <a:solidFill>
                            <a:schemeClr val="bg1"/>
                          </a:solidFill>
                        </a:rPr>
                        <a:t>V2</a:t>
                      </a:r>
                      <a:endParaRPr lang="zh-CN" altLang="en-US" dirty="0">
                        <a:solidFill>
                          <a:schemeClr val="bg1"/>
                        </a:solidFill>
                      </a:endParaRPr>
                    </a:p>
                  </a:txBody>
                  <a:tcPr>
                    <a:solidFill>
                      <a:schemeClr val="accent2"/>
                    </a:solidFill>
                  </a:tcPr>
                </a:tc>
                <a:tc>
                  <a:txBody>
                    <a:bodyPr/>
                    <a:lstStyle/>
                    <a:p>
                      <a:r>
                        <a:rPr lang="en-US" altLang="zh-CN" dirty="0"/>
                        <a:t>V3</a:t>
                      </a:r>
                      <a:endParaRPr lang="zh-CN" altLang="en-US" dirty="0"/>
                    </a:p>
                  </a:txBody>
                  <a:tcPr>
                    <a:solidFill>
                      <a:schemeClr val="accent2"/>
                    </a:solidFill>
                  </a:tcPr>
                </a:tc>
                <a:tc>
                  <a:txBody>
                    <a:bodyPr/>
                    <a:lstStyle/>
                    <a:p>
                      <a:r>
                        <a:rPr lang="en-US" altLang="zh-CN" dirty="0"/>
                        <a:t>V4</a:t>
                      </a:r>
                      <a:endParaRPr lang="zh-CN" altLang="en-US" dirty="0"/>
                    </a:p>
                  </a:txBody>
                  <a:tcPr>
                    <a:solidFill>
                      <a:schemeClr val="accent2"/>
                    </a:solidFill>
                  </a:tcPr>
                </a:tc>
                <a:tc>
                  <a:txBody>
                    <a:bodyPr/>
                    <a:lstStyle/>
                    <a:p>
                      <a:r>
                        <a:rPr lang="en-US" altLang="zh-CN" dirty="0"/>
                        <a:t>V5</a:t>
                      </a:r>
                      <a:endParaRPr lang="zh-CN" altLang="en-US" dirty="0"/>
                    </a:p>
                  </a:txBody>
                  <a:tcPr>
                    <a:solidFill>
                      <a:schemeClr val="accent2"/>
                    </a:solidFill>
                  </a:tcPr>
                </a:tc>
                <a:tc>
                  <a:txBody>
                    <a:bodyPr/>
                    <a:lstStyle/>
                    <a:p>
                      <a:r>
                        <a:rPr lang="en-US" altLang="zh-CN" dirty="0"/>
                        <a:t>V6</a:t>
                      </a:r>
                      <a:endParaRPr lang="zh-CN" altLang="en-US" dirty="0"/>
                    </a:p>
                  </a:txBody>
                  <a:tcPr>
                    <a:solidFill>
                      <a:schemeClr val="accent2"/>
                    </a:solidFill>
                  </a:tcPr>
                </a:tc>
                <a:tc>
                  <a:txBody>
                    <a:bodyPr/>
                    <a:lstStyle/>
                    <a:p>
                      <a:r>
                        <a:rPr lang="en-US" altLang="zh-CN" dirty="0"/>
                        <a:t>V7</a:t>
                      </a:r>
                      <a:endParaRPr lang="zh-CN" altLang="en-US" dirty="0"/>
                    </a:p>
                  </a:txBody>
                  <a:tcPr>
                    <a:solidFill>
                      <a:schemeClr val="accent2"/>
                    </a:solidFill>
                  </a:tcPr>
                </a:tc>
                <a:extLst>
                  <a:ext uri="{0D108BD9-81ED-4DB2-BD59-A6C34878D82A}">
                    <a16:rowId xmlns:a16="http://schemas.microsoft.com/office/drawing/2014/main" val="3317434180"/>
                  </a:ext>
                </a:extLst>
              </a:tr>
            </a:tbl>
          </a:graphicData>
        </a:graphic>
      </p:graphicFrame>
      <p:graphicFrame>
        <p:nvGraphicFramePr>
          <p:cNvPr id="81" name="表格 80">
            <a:extLst>
              <a:ext uri="{FF2B5EF4-FFF2-40B4-BE49-F238E27FC236}">
                <a16:creationId xmlns:a16="http://schemas.microsoft.com/office/drawing/2014/main" id="{B93B24E8-3083-4822-A136-884069552939}"/>
              </a:ext>
            </a:extLst>
          </p:cNvPr>
          <p:cNvGraphicFramePr>
            <a:graphicFrameLocks noGrp="1"/>
          </p:cNvGraphicFramePr>
          <p:nvPr>
            <p:extLst>
              <p:ext uri="{D42A27DB-BD31-4B8C-83A1-F6EECF244321}">
                <p14:modId xmlns:p14="http://schemas.microsoft.com/office/powerpoint/2010/main" val="3409165605"/>
              </p:ext>
            </p:extLst>
          </p:nvPr>
        </p:nvGraphicFramePr>
        <p:xfrm>
          <a:off x="694325" y="4757634"/>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262383391"/>
                    </a:ext>
                  </a:extLst>
                </a:gridCol>
                <a:gridCol w="663438">
                  <a:extLst>
                    <a:ext uri="{9D8B030D-6E8A-4147-A177-3AD203B41FA5}">
                      <a16:colId xmlns:a16="http://schemas.microsoft.com/office/drawing/2014/main" val="3645310848"/>
                    </a:ext>
                  </a:extLst>
                </a:gridCol>
                <a:gridCol w="663438">
                  <a:extLst>
                    <a:ext uri="{9D8B030D-6E8A-4147-A177-3AD203B41FA5}">
                      <a16:colId xmlns:a16="http://schemas.microsoft.com/office/drawing/2014/main" val="666414428"/>
                    </a:ext>
                  </a:extLst>
                </a:gridCol>
                <a:gridCol w="663438">
                  <a:extLst>
                    <a:ext uri="{9D8B030D-6E8A-4147-A177-3AD203B41FA5}">
                      <a16:colId xmlns:a16="http://schemas.microsoft.com/office/drawing/2014/main" val="762320549"/>
                    </a:ext>
                  </a:extLst>
                </a:gridCol>
                <a:gridCol w="663438">
                  <a:extLst>
                    <a:ext uri="{9D8B030D-6E8A-4147-A177-3AD203B41FA5}">
                      <a16:colId xmlns:a16="http://schemas.microsoft.com/office/drawing/2014/main" val="3061308229"/>
                    </a:ext>
                  </a:extLst>
                </a:gridCol>
                <a:gridCol w="663438">
                  <a:extLst>
                    <a:ext uri="{9D8B030D-6E8A-4147-A177-3AD203B41FA5}">
                      <a16:colId xmlns:a16="http://schemas.microsoft.com/office/drawing/2014/main" val="3151341144"/>
                    </a:ext>
                  </a:extLst>
                </a:gridCol>
                <a:gridCol w="663438">
                  <a:extLst>
                    <a:ext uri="{9D8B030D-6E8A-4147-A177-3AD203B41FA5}">
                      <a16:colId xmlns:a16="http://schemas.microsoft.com/office/drawing/2014/main" val="373425884"/>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solidFill>
                            <a:schemeClr val="accent5"/>
                          </a:solidFill>
                        </a:rPr>
                        <a:t>2</a:t>
                      </a:r>
                      <a:endParaRPr lang="zh-CN" altLang="en-US"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3317434180"/>
                  </a:ext>
                </a:extLst>
              </a:tr>
            </a:tbl>
          </a:graphicData>
        </a:graphic>
      </p:graphicFrame>
      <p:sp>
        <p:nvSpPr>
          <p:cNvPr id="148" name="文本框 147">
            <a:extLst>
              <a:ext uri="{FF2B5EF4-FFF2-40B4-BE49-F238E27FC236}">
                <a16:creationId xmlns:a16="http://schemas.microsoft.com/office/drawing/2014/main" id="{3FA888D9-22EB-443E-8932-8BB1498D6DAE}"/>
              </a:ext>
            </a:extLst>
          </p:cNvPr>
          <p:cNvSpPr txBox="1"/>
          <p:nvPr/>
        </p:nvSpPr>
        <p:spPr>
          <a:xfrm>
            <a:off x="1352131" y="3982702"/>
            <a:ext cx="492443" cy="369332"/>
          </a:xfrm>
          <a:prstGeom prst="rect">
            <a:avLst/>
          </a:prstGeom>
          <a:noFill/>
        </p:spPr>
        <p:txBody>
          <a:bodyPr wrap="none" rtlCol="0">
            <a:spAutoFit/>
          </a:bodyPr>
          <a:lstStyle/>
          <a:p>
            <a:r>
              <a:rPr lang="en-US" altLang="zh-CN" b="1" dirty="0">
                <a:solidFill>
                  <a:schemeClr val="accent5"/>
                </a:solidFill>
              </a:rPr>
              <a:t>V2</a:t>
            </a:r>
            <a:endParaRPr lang="zh-CN" altLang="en-US" b="1" dirty="0">
              <a:solidFill>
                <a:schemeClr val="accent5"/>
              </a:solidFill>
            </a:endParaRPr>
          </a:p>
        </p:txBody>
      </p:sp>
      <p:sp>
        <p:nvSpPr>
          <p:cNvPr id="58" name="文本框 57">
            <a:extLst>
              <a:ext uri="{FF2B5EF4-FFF2-40B4-BE49-F238E27FC236}">
                <a16:creationId xmlns:a16="http://schemas.microsoft.com/office/drawing/2014/main" id="{190602A8-C96A-48D6-8A31-9B14B27AE853}"/>
              </a:ext>
            </a:extLst>
          </p:cNvPr>
          <p:cNvSpPr txBox="1"/>
          <p:nvPr/>
        </p:nvSpPr>
        <p:spPr>
          <a:xfrm>
            <a:off x="2034338" y="3982702"/>
            <a:ext cx="492443" cy="369332"/>
          </a:xfrm>
          <a:prstGeom prst="rect">
            <a:avLst/>
          </a:prstGeom>
          <a:noFill/>
        </p:spPr>
        <p:txBody>
          <a:bodyPr wrap="none" rtlCol="0">
            <a:spAutoFit/>
          </a:bodyPr>
          <a:lstStyle/>
          <a:p>
            <a:r>
              <a:rPr lang="en-US" altLang="zh-CN" b="1" dirty="0">
                <a:solidFill>
                  <a:schemeClr val="accent5"/>
                </a:solidFill>
              </a:rPr>
              <a:t>V3</a:t>
            </a:r>
            <a:endParaRPr lang="zh-CN" altLang="en-US" b="1" dirty="0">
              <a:solidFill>
                <a:schemeClr val="accent5"/>
              </a:solidFill>
            </a:endParaRPr>
          </a:p>
        </p:txBody>
      </p:sp>
      <p:graphicFrame>
        <p:nvGraphicFramePr>
          <p:cNvPr id="5" name="表格 4">
            <a:extLst>
              <a:ext uri="{FF2B5EF4-FFF2-40B4-BE49-F238E27FC236}">
                <a16:creationId xmlns:a16="http://schemas.microsoft.com/office/drawing/2014/main" id="{96220EDA-C8BE-468F-B590-B3C8C991475F}"/>
              </a:ext>
            </a:extLst>
          </p:cNvPr>
          <p:cNvGraphicFramePr>
            <a:graphicFrameLocks noGrp="1"/>
          </p:cNvGraphicFramePr>
          <p:nvPr>
            <p:extLst>
              <p:ext uri="{D42A27DB-BD31-4B8C-83A1-F6EECF244321}">
                <p14:modId xmlns:p14="http://schemas.microsoft.com/office/powerpoint/2010/main" val="2003501144"/>
              </p:ext>
            </p:extLst>
          </p:nvPr>
        </p:nvGraphicFramePr>
        <p:xfrm>
          <a:off x="708924" y="5123670"/>
          <a:ext cx="4644066" cy="37084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171543556"/>
                    </a:ext>
                  </a:extLst>
                </a:gridCol>
                <a:gridCol w="663438">
                  <a:extLst>
                    <a:ext uri="{9D8B030D-6E8A-4147-A177-3AD203B41FA5}">
                      <a16:colId xmlns:a16="http://schemas.microsoft.com/office/drawing/2014/main" val="3416295698"/>
                    </a:ext>
                  </a:extLst>
                </a:gridCol>
                <a:gridCol w="663438">
                  <a:extLst>
                    <a:ext uri="{9D8B030D-6E8A-4147-A177-3AD203B41FA5}">
                      <a16:colId xmlns:a16="http://schemas.microsoft.com/office/drawing/2014/main" val="3495365976"/>
                    </a:ext>
                  </a:extLst>
                </a:gridCol>
                <a:gridCol w="663438">
                  <a:extLst>
                    <a:ext uri="{9D8B030D-6E8A-4147-A177-3AD203B41FA5}">
                      <a16:colId xmlns:a16="http://schemas.microsoft.com/office/drawing/2014/main" val="965041607"/>
                    </a:ext>
                  </a:extLst>
                </a:gridCol>
                <a:gridCol w="663438">
                  <a:extLst>
                    <a:ext uri="{9D8B030D-6E8A-4147-A177-3AD203B41FA5}">
                      <a16:colId xmlns:a16="http://schemas.microsoft.com/office/drawing/2014/main" val="352522998"/>
                    </a:ext>
                  </a:extLst>
                </a:gridCol>
                <a:gridCol w="663438">
                  <a:extLst>
                    <a:ext uri="{9D8B030D-6E8A-4147-A177-3AD203B41FA5}">
                      <a16:colId xmlns:a16="http://schemas.microsoft.com/office/drawing/2014/main" val="3644023197"/>
                    </a:ext>
                  </a:extLst>
                </a:gridCol>
                <a:gridCol w="663438">
                  <a:extLst>
                    <a:ext uri="{9D8B030D-6E8A-4147-A177-3AD203B41FA5}">
                      <a16:colId xmlns:a16="http://schemas.microsoft.com/office/drawing/2014/main" val="356889767"/>
                    </a:ext>
                  </a:extLst>
                </a:gridCol>
              </a:tblGrid>
              <a:tr h="370840">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2</a:t>
                      </a:r>
                      <a:endParaRPr lang="zh-CN" altLang="en-US" b="1"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en-US" altLang="zh-CN" dirty="0"/>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425157157"/>
                  </a:ext>
                </a:extLst>
              </a:tr>
            </a:tbl>
          </a:graphicData>
        </a:graphic>
      </p:graphicFrame>
      <p:sp>
        <p:nvSpPr>
          <p:cNvPr id="80" name="文本框 79">
            <a:extLst>
              <a:ext uri="{FF2B5EF4-FFF2-40B4-BE49-F238E27FC236}">
                <a16:creationId xmlns:a16="http://schemas.microsoft.com/office/drawing/2014/main" id="{22294490-C4E7-4647-AFC0-C42491523ED8}"/>
              </a:ext>
            </a:extLst>
          </p:cNvPr>
          <p:cNvSpPr txBox="1"/>
          <p:nvPr/>
        </p:nvSpPr>
        <p:spPr>
          <a:xfrm>
            <a:off x="2728003" y="4014867"/>
            <a:ext cx="492443" cy="369332"/>
          </a:xfrm>
          <a:prstGeom prst="rect">
            <a:avLst/>
          </a:prstGeom>
          <a:noFill/>
        </p:spPr>
        <p:txBody>
          <a:bodyPr wrap="none" rtlCol="0">
            <a:spAutoFit/>
          </a:bodyPr>
          <a:lstStyle/>
          <a:p>
            <a:r>
              <a:rPr lang="en-US" altLang="zh-CN" b="1" dirty="0">
                <a:solidFill>
                  <a:schemeClr val="accent5"/>
                </a:solidFill>
              </a:rPr>
              <a:t>V4</a:t>
            </a:r>
            <a:endParaRPr lang="zh-CN" altLang="en-US" b="1" dirty="0">
              <a:solidFill>
                <a:schemeClr val="accent5"/>
              </a:solidFill>
            </a:endParaRPr>
          </a:p>
        </p:txBody>
      </p:sp>
      <p:graphicFrame>
        <p:nvGraphicFramePr>
          <p:cNvPr id="3" name="表格 2">
            <a:extLst>
              <a:ext uri="{FF2B5EF4-FFF2-40B4-BE49-F238E27FC236}">
                <a16:creationId xmlns:a16="http://schemas.microsoft.com/office/drawing/2014/main" id="{66C8944D-89A7-4ACC-9806-626110F4A659}"/>
              </a:ext>
            </a:extLst>
          </p:cNvPr>
          <p:cNvGraphicFramePr>
            <a:graphicFrameLocks noGrp="1"/>
          </p:cNvGraphicFramePr>
          <p:nvPr>
            <p:extLst>
              <p:ext uri="{D42A27DB-BD31-4B8C-83A1-F6EECF244321}">
                <p14:modId xmlns:p14="http://schemas.microsoft.com/office/powerpoint/2010/main" val="373532363"/>
              </p:ext>
            </p:extLst>
          </p:nvPr>
        </p:nvGraphicFramePr>
        <p:xfrm>
          <a:off x="708924" y="5509352"/>
          <a:ext cx="4644066" cy="36576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3555741480"/>
                    </a:ext>
                  </a:extLst>
                </a:gridCol>
                <a:gridCol w="663438">
                  <a:extLst>
                    <a:ext uri="{9D8B030D-6E8A-4147-A177-3AD203B41FA5}">
                      <a16:colId xmlns:a16="http://schemas.microsoft.com/office/drawing/2014/main" val="1757110101"/>
                    </a:ext>
                  </a:extLst>
                </a:gridCol>
                <a:gridCol w="663438">
                  <a:extLst>
                    <a:ext uri="{9D8B030D-6E8A-4147-A177-3AD203B41FA5}">
                      <a16:colId xmlns:a16="http://schemas.microsoft.com/office/drawing/2014/main" val="2673465249"/>
                    </a:ext>
                  </a:extLst>
                </a:gridCol>
                <a:gridCol w="663438">
                  <a:extLst>
                    <a:ext uri="{9D8B030D-6E8A-4147-A177-3AD203B41FA5}">
                      <a16:colId xmlns:a16="http://schemas.microsoft.com/office/drawing/2014/main" val="817501105"/>
                    </a:ext>
                  </a:extLst>
                </a:gridCol>
                <a:gridCol w="663438">
                  <a:extLst>
                    <a:ext uri="{9D8B030D-6E8A-4147-A177-3AD203B41FA5}">
                      <a16:colId xmlns:a16="http://schemas.microsoft.com/office/drawing/2014/main" val="3125117668"/>
                    </a:ext>
                  </a:extLst>
                </a:gridCol>
                <a:gridCol w="663438">
                  <a:extLst>
                    <a:ext uri="{9D8B030D-6E8A-4147-A177-3AD203B41FA5}">
                      <a16:colId xmlns:a16="http://schemas.microsoft.com/office/drawing/2014/main" val="813763607"/>
                    </a:ext>
                  </a:extLst>
                </a:gridCol>
                <a:gridCol w="663438">
                  <a:extLst>
                    <a:ext uri="{9D8B030D-6E8A-4147-A177-3AD203B41FA5}">
                      <a16:colId xmlns:a16="http://schemas.microsoft.com/office/drawing/2014/main" val="2629948348"/>
                    </a:ext>
                  </a:extLst>
                </a:gridCol>
              </a:tblGrid>
              <a:tr h="310593">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bg1"/>
                          </a:solidFill>
                          <a:effectLst/>
                          <a:latin typeface="+mn-lt"/>
                          <a:ea typeface="+mn-ea"/>
                          <a:cs typeface="+mn-cs"/>
                        </a:rPr>
                        <a:t>2</a:t>
                      </a:r>
                      <a:endParaRPr lang="zh-CN" altLang="en-US" b="1" dirty="0">
                        <a:solidFill>
                          <a:schemeClr val="bg1"/>
                        </a:solidFill>
                      </a:endParaRPr>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3</a:t>
                      </a:r>
                      <a:endParaRPr lang="en-US" altLang="zh-CN" b="1" dirty="0">
                        <a:solidFill>
                          <a:schemeClr val="accent5"/>
                        </a:solidFill>
                      </a:endParaRPr>
                    </a:p>
                  </a:txBody>
                  <a:tcPr>
                    <a:solidFill>
                      <a:schemeClr val="accent4">
                        <a:lumMod val="40000"/>
                        <a:lumOff val="60000"/>
                      </a:schemeClr>
                    </a:solidFill>
                  </a:tcPr>
                </a:tc>
                <a:tc>
                  <a:txBody>
                    <a:bodyPr/>
                    <a:lstStyle/>
                    <a:p>
                      <a:r>
                        <a:rPr lang="zh-CN" altLang="en-US" sz="1800" b="0" i="0" kern="1200" dirty="0">
                          <a:solidFill>
                            <a:schemeClr val="lt1"/>
                          </a:solidFill>
                          <a:effectLst/>
                          <a:latin typeface="+mn-lt"/>
                          <a:ea typeface="+mn-ea"/>
                          <a:cs typeface="+mn-cs"/>
                        </a:rPr>
                        <a:t>∞</a:t>
                      </a:r>
                      <a:endParaRPr lang="zh-CN" altLang="en-US" dirty="0"/>
                    </a:p>
                  </a:txBody>
                  <a:tcPr>
                    <a:solidFill>
                      <a:schemeClr val="accent4">
                        <a:lumMod val="40000"/>
                        <a:lumOff val="60000"/>
                      </a:schemeClr>
                    </a:solidFill>
                  </a:tcPr>
                </a:tc>
                <a:extLst>
                  <a:ext uri="{0D108BD9-81ED-4DB2-BD59-A6C34878D82A}">
                    <a16:rowId xmlns:a16="http://schemas.microsoft.com/office/drawing/2014/main" val="2311747869"/>
                  </a:ext>
                </a:extLst>
              </a:tr>
            </a:tbl>
          </a:graphicData>
        </a:graphic>
      </p:graphicFrame>
      <p:sp>
        <p:nvSpPr>
          <p:cNvPr id="51" name="椭圆 50">
            <a:extLst>
              <a:ext uri="{FF2B5EF4-FFF2-40B4-BE49-F238E27FC236}">
                <a16:creationId xmlns:a16="http://schemas.microsoft.com/office/drawing/2014/main" id="{A7175050-82BE-4112-85BF-CA2771240BB2}"/>
              </a:ext>
            </a:extLst>
          </p:cNvPr>
          <p:cNvSpPr/>
          <p:nvPr/>
        </p:nvSpPr>
        <p:spPr>
          <a:xfrm>
            <a:off x="5790843" y="4383037"/>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V5</a:t>
            </a:r>
            <a:r>
              <a:rPr lang="zh-CN" altLang="en-US" dirty="0"/>
              <a:t>出度</a:t>
            </a:r>
            <a:r>
              <a:rPr lang="en-US" altLang="zh-CN" dirty="0"/>
              <a:t>&lt;V5,V6&gt;</a:t>
            </a:r>
          </a:p>
          <a:p>
            <a:pPr algn="ctr"/>
            <a:r>
              <a:rPr lang="en-US" altLang="zh-CN" dirty="0"/>
              <a:t>&lt;V5,V7&gt;</a:t>
            </a:r>
          </a:p>
        </p:txBody>
      </p:sp>
      <p:sp>
        <p:nvSpPr>
          <p:cNvPr id="54" name="椭圆 53">
            <a:extLst>
              <a:ext uri="{FF2B5EF4-FFF2-40B4-BE49-F238E27FC236}">
                <a16:creationId xmlns:a16="http://schemas.microsoft.com/office/drawing/2014/main" id="{3B58F40F-EEBF-487E-B732-0F6A421A3F69}"/>
              </a:ext>
            </a:extLst>
          </p:cNvPr>
          <p:cNvSpPr/>
          <p:nvPr/>
        </p:nvSpPr>
        <p:spPr>
          <a:xfrm>
            <a:off x="7827364" y="4385363"/>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V1-V6</a:t>
            </a:r>
            <a:r>
              <a:rPr lang="zh-CN" altLang="en-US" dirty="0"/>
              <a:t>：原：</a:t>
            </a:r>
            <a:r>
              <a:rPr lang="en-US" altLang="zh-CN" dirty="0"/>
              <a:t>3</a:t>
            </a:r>
            <a:r>
              <a:rPr lang="zh-CN" altLang="en-US" dirty="0"/>
              <a:t>，</a:t>
            </a:r>
            <a:r>
              <a:rPr lang="en-US" altLang="zh-CN" dirty="0"/>
              <a:t>viasV5</a:t>
            </a:r>
            <a:r>
              <a:rPr lang="zh-CN" altLang="en-US" dirty="0"/>
              <a:t>：</a:t>
            </a:r>
            <a:r>
              <a:rPr lang="en-US" altLang="zh-CN" dirty="0"/>
              <a:t>3</a:t>
            </a:r>
          </a:p>
        </p:txBody>
      </p:sp>
      <p:sp>
        <p:nvSpPr>
          <p:cNvPr id="55" name="椭圆 54">
            <a:extLst>
              <a:ext uri="{FF2B5EF4-FFF2-40B4-BE49-F238E27FC236}">
                <a16:creationId xmlns:a16="http://schemas.microsoft.com/office/drawing/2014/main" id="{1E4C9A02-A0AD-43B2-8D22-41F60E98842F}"/>
              </a:ext>
            </a:extLst>
          </p:cNvPr>
          <p:cNvSpPr/>
          <p:nvPr/>
        </p:nvSpPr>
        <p:spPr>
          <a:xfrm>
            <a:off x="10001678" y="4379610"/>
            <a:ext cx="1815656" cy="109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V1-V7</a:t>
            </a:r>
            <a:r>
              <a:rPr lang="zh-CN" altLang="en-US" dirty="0"/>
              <a:t>：原：∞</a:t>
            </a:r>
          </a:p>
          <a:p>
            <a:pPr algn="ctr"/>
            <a:r>
              <a:rPr lang="en-US" altLang="zh-CN" dirty="0">
                <a:solidFill>
                  <a:schemeClr val="accent4"/>
                </a:solidFill>
              </a:rPr>
              <a:t>viasV5</a:t>
            </a:r>
            <a:r>
              <a:rPr lang="zh-CN" altLang="en-US" dirty="0">
                <a:solidFill>
                  <a:schemeClr val="accent4"/>
                </a:solidFill>
              </a:rPr>
              <a:t>：</a:t>
            </a:r>
            <a:r>
              <a:rPr lang="en-US" altLang="zh-CN" dirty="0">
                <a:solidFill>
                  <a:schemeClr val="accent4"/>
                </a:solidFill>
              </a:rPr>
              <a:t>3</a:t>
            </a:r>
          </a:p>
        </p:txBody>
      </p:sp>
      <p:cxnSp>
        <p:nvCxnSpPr>
          <p:cNvPr id="56" name="直接箭头连接符 55">
            <a:extLst>
              <a:ext uri="{FF2B5EF4-FFF2-40B4-BE49-F238E27FC236}">
                <a16:creationId xmlns:a16="http://schemas.microsoft.com/office/drawing/2014/main" id="{AAA2C8D7-603B-47E6-9608-4EDE4D65783B}"/>
              </a:ext>
            </a:extLst>
          </p:cNvPr>
          <p:cNvCxnSpPr>
            <a:stCxn id="51" idx="6"/>
            <a:endCxn id="54" idx="2"/>
          </p:cNvCxnSpPr>
          <p:nvPr/>
        </p:nvCxnSpPr>
        <p:spPr>
          <a:xfrm>
            <a:off x="7606499" y="4931410"/>
            <a:ext cx="220865" cy="2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09EA3082-EE09-4561-BF5E-466A7ED8C4F4}"/>
              </a:ext>
            </a:extLst>
          </p:cNvPr>
          <p:cNvCxnSpPr>
            <a:cxnSpLocks/>
            <a:stCxn id="54" idx="6"/>
          </p:cNvCxnSpPr>
          <p:nvPr/>
        </p:nvCxnSpPr>
        <p:spPr>
          <a:xfrm>
            <a:off x="9643020" y="4933736"/>
            <a:ext cx="334730" cy="21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BB6B2C24-486A-40EE-875B-692B1E20B7E4}"/>
              </a:ext>
            </a:extLst>
          </p:cNvPr>
          <p:cNvSpPr txBox="1"/>
          <p:nvPr/>
        </p:nvSpPr>
        <p:spPr>
          <a:xfrm>
            <a:off x="3346831" y="3994118"/>
            <a:ext cx="492443" cy="369332"/>
          </a:xfrm>
          <a:prstGeom prst="rect">
            <a:avLst/>
          </a:prstGeom>
          <a:noFill/>
        </p:spPr>
        <p:txBody>
          <a:bodyPr wrap="none" rtlCol="0">
            <a:spAutoFit/>
          </a:bodyPr>
          <a:lstStyle/>
          <a:p>
            <a:r>
              <a:rPr lang="en-US" altLang="zh-CN" b="1" dirty="0">
                <a:solidFill>
                  <a:schemeClr val="accent5"/>
                </a:solidFill>
              </a:rPr>
              <a:t>V5</a:t>
            </a:r>
            <a:endParaRPr lang="zh-CN" altLang="en-US" b="1" dirty="0">
              <a:solidFill>
                <a:schemeClr val="accent5"/>
              </a:solidFill>
            </a:endParaRPr>
          </a:p>
        </p:txBody>
      </p:sp>
      <p:graphicFrame>
        <p:nvGraphicFramePr>
          <p:cNvPr id="6" name="表格 5">
            <a:extLst>
              <a:ext uri="{FF2B5EF4-FFF2-40B4-BE49-F238E27FC236}">
                <a16:creationId xmlns:a16="http://schemas.microsoft.com/office/drawing/2014/main" id="{1CC57195-07C4-43E5-A81F-2AB2694B4C2C}"/>
              </a:ext>
            </a:extLst>
          </p:cNvPr>
          <p:cNvGraphicFramePr>
            <a:graphicFrameLocks noGrp="1"/>
          </p:cNvGraphicFramePr>
          <p:nvPr>
            <p:extLst>
              <p:ext uri="{D42A27DB-BD31-4B8C-83A1-F6EECF244321}">
                <p14:modId xmlns:p14="http://schemas.microsoft.com/office/powerpoint/2010/main" val="2806971647"/>
              </p:ext>
            </p:extLst>
          </p:nvPr>
        </p:nvGraphicFramePr>
        <p:xfrm>
          <a:off x="712408" y="5897497"/>
          <a:ext cx="4644066" cy="365760"/>
        </p:xfrm>
        <a:graphic>
          <a:graphicData uri="http://schemas.openxmlformats.org/drawingml/2006/table">
            <a:tbl>
              <a:tblPr firstRow="1" bandRow="1">
                <a:tableStyleId>{5C22544A-7EE6-4342-B048-85BDC9FD1C3A}</a:tableStyleId>
              </a:tblPr>
              <a:tblGrid>
                <a:gridCol w="663438">
                  <a:extLst>
                    <a:ext uri="{9D8B030D-6E8A-4147-A177-3AD203B41FA5}">
                      <a16:colId xmlns:a16="http://schemas.microsoft.com/office/drawing/2014/main" val="2713099642"/>
                    </a:ext>
                  </a:extLst>
                </a:gridCol>
                <a:gridCol w="663438">
                  <a:extLst>
                    <a:ext uri="{9D8B030D-6E8A-4147-A177-3AD203B41FA5}">
                      <a16:colId xmlns:a16="http://schemas.microsoft.com/office/drawing/2014/main" val="812079506"/>
                    </a:ext>
                  </a:extLst>
                </a:gridCol>
                <a:gridCol w="663438">
                  <a:extLst>
                    <a:ext uri="{9D8B030D-6E8A-4147-A177-3AD203B41FA5}">
                      <a16:colId xmlns:a16="http://schemas.microsoft.com/office/drawing/2014/main" val="3012793382"/>
                    </a:ext>
                  </a:extLst>
                </a:gridCol>
                <a:gridCol w="663438">
                  <a:extLst>
                    <a:ext uri="{9D8B030D-6E8A-4147-A177-3AD203B41FA5}">
                      <a16:colId xmlns:a16="http://schemas.microsoft.com/office/drawing/2014/main" val="4090195466"/>
                    </a:ext>
                  </a:extLst>
                </a:gridCol>
                <a:gridCol w="663438">
                  <a:extLst>
                    <a:ext uri="{9D8B030D-6E8A-4147-A177-3AD203B41FA5}">
                      <a16:colId xmlns:a16="http://schemas.microsoft.com/office/drawing/2014/main" val="1956532370"/>
                    </a:ext>
                  </a:extLst>
                </a:gridCol>
                <a:gridCol w="663438">
                  <a:extLst>
                    <a:ext uri="{9D8B030D-6E8A-4147-A177-3AD203B41FA5}">
                      <a16:colId xmlns:a16="http://schemas.microsoft.com/office/drawing/2014/main" val="774271130"/>
                    </a:ext>
                  </a:extLst>
                </a:gridCol>
                <a:gridCol w="663438">
                  <a:extLst>
                    <a:ext uri="{9D8B030D-6E8A-4147-A177-3AD203B41FA5}">
                      <a16:colId xmlns:a16="http://schemas.microsoft.com/office/drawing/2014/main" val="3847982909"/>
                    </a:ext>
                  </a:extLst>
                </a:gridCol>
              </a:tblGrid>
              <a:tr h="310593">
                <a:tc>
                  <a:txBody>
                    <a:bodyPr/>
                    <a:lstStyle/>
                    <a:p>
                      <a:r>
                        <a:rPr lang="en-US" altLang="zh-CN" dirty="0"/>
                        <a:t>0</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1</a:t>
                      </a:r>
                      <a:endParaRPr lang="zh-CN" altLang="en-US" dirty="0"/>
                    </a:p>
                  </a:txBody>
                  <a:tcPr>
                    <a:solidFill>
                      <a:schemeClr val="accent4">
                        <a:lumMod val="40000"/>
                        <a:lumOff val="60000"/>
                      </a:schemeClr>
                    </a:solidFill>
                  </a:tcPr>
                </a:tc>
                <a:tc>
                  <a:txBody>
                    <a:bodyPr/>
                    <a:lstStyle/>
                    <a:p>
                      <a:r>
                        <a:rPr lang="en-US" altLang="zh-CN" dirty="0"/>
                        <a:t>2</a:t>
                      </a:r>
                      <a:endParaRPr lang="zh-CN" altLang="en-US" dirty="0"/>
                    </a:p>
                  </a:txBody>
                  <a:tcPr>
                    <a:solidFill>
                      <a:schemeClr val="accent4">
                        <a:lumMod val="40000"/>
                        <a:lumOff val="60000"/>
                      </a:schemeClr>
                    </a:solidFill>
                  </a:tcPr>
                </a:tc>
                <a:tc>
                  <a:txBody>
                    <a:bodyPr/>
                    <a:lstStyle/>
                    <a:p>
                      <a:r>
                        <a:rPr lang="en-US" altLang="zh-CN" sz="1800" b="1" i="0" kern="1200" dirty="0">
                          <a:solidFill>
                            <a:schemeClr val="lt1"/>
                          </a:solidFill>
                          <a:effectLst/>
                          <a:latin typeface="+mn-lt"/>
                          <a:ea typeface="+mn-ea"/>
                          <a:cs typeface="+mn-cs"/>
                        </a:rPr>
                        <a:t>2</a:t>
                      </a:r>
                      <a:endParaRPr lang="zh-CN" altLang="en-US" b="1" dirty="0"/>
                    </a:p>
                  </a:txBody>
                  <a:tcPr>
                    <a:solidFill>
                      <a:schemeClr val="accent4">
                        <a:lumMod val="40000"/>
                        <a:lumOff val="60000"/>
                      </a:schemeClr>
                    </a:solidFill>
                  </a:tcPr>
                </a:tc>
                <a:tc>
                  <a:txBody>
                    <a:bodyPr/>
                    <a:lstStyle/>
                    <a:p>
                      <a:r>
                        <a:rPr lang="en-US" altLang="zh-CN" sz="1800" b="1" i="0" kern="1200" dirty="0">
                          <a:solidFill>
                            <a:schemeClr val="lt1"/>
                          </a:solidFill>
                          <a:effectLst/>
                          <a:latin typeface="+mn-lt"/>
                          <a:ea typeface="+mn-ea"/>
                          <a:cs typeface="+mn-cs"/>
                        </a:rPr>
                        <a:t>3</a:t>
                      </a:r>
                      <a:endParaRPr lang="en-US" altLang="zh-CN" b="1" dirty="0"/>
                    </a:p>
                  </a:txBody>
                  <a:tcPr>
                    <a:solidFill>
                      <a:schemeClr val="accent4">
                        <a:lumMod val="40000"/>
                        <a:lumOff val="60000"/>
                      </a:schemeClr>
                    </a:solidFill>
                  </a:tcPr>
                </a:tc>
                <a:tc>
                  <a:txBody>
                    <a:bodyPr/>
                    <a:lstStyle/>
                    <a:p>
                      <a:r>
                        <a:rPr lang="en-US" altLang="zh-CN" sz="1800" b="1" i="0" kern="1200" dirty="0">
                          <a:solidFill>
                            <a:schemeClr val="accent5"/>
                          </a:solidFill>
                          <a:effectLst/>
                          <a:latin typeface="+mn-lt"/>
                          <a:ea typeface="+mn-ea"/>
                          <a:cs typeface="+mn-cs"/>
                        </a:rPr>
                        <a:t>3</a:t>
                      </a:r>
                      <a:endParaRPr lang="zh-CN" altLang="en-US" b="1" dirty="0">
                        <a:solidFill>
                          <a:schemeClr val="accent5"/>
                        </a:solidFill>
                      </a:endParaRPr>
                    </a:p>
                  </a:txBody>
                  <a:tcPr>
                    <a:solidFill>
                      <a:schemeClr val="accent4">
                        <a:lumMod val="40000"/>
                        <a:lumOff val="60000"/>
                      </a:schemeClr>
                    </a:solidFill>
                  </a:tcPr>
                </a:tc>
                <a:extLst>
                  <a:ext uri="{0D108BD9-81ED-4DB2-BD59-A6C34878D82A}">
                    <a16:rowId xmlns:a16="http://schemas.microsoft.com/office/drawing/2014/main" val="699925955"/>
                  </a:ext>
                </a:extLst>
              </a:tr>
            </a:tbl>
          </a:graphicData>
        </a:graphic>
      </p:graphicFrame>
      <p:sp>
        <p:nvSpPr>
          <p:cNvPr id="82" name="文本框 81">
            <a:extLst>
              <a:ext uri="{FF2B5EF4-FFF2-40B4-BE49-F238E27FC236}">
                <a16:creationId xmlns:a16="http://schemas.microsoft.com/office/drawing/2014/main" id="{41BF5DC2-BC53-4505-9A5A-31D201D10459}"/>
              </a:ext>
            </a:extLst>
          </p:cNvPr>
          <p:cNvSpPr txBox="1"/>
          <p:nvPr/>
        </p:nvSpPr>
        <p:spPr>
          <a:xfrm>
            <a:off x="7779511" y="5658362"/>
            <a:ext cx="1867819" cy="369332"/>
          </a:xfrm>
          <a:prstGeom prst="rect">
            <a:avLst/>
          </a:prstGeom>
          <a:noFill/>
        </p:spPr>
        <p:txBody>
          <a:bodyPr wrap="none" rtlCol="0">
            <a:spAutoFit/>
          </a:bodyPr>
          <a:lstStyle/>
          <a:p>
            <a:r>
              <a:rPr lang="zh-CN" altLang="en-US" dirty="0"/>
              <a:t>今天</a:t>
            </a:r>
            <a:r>
              <a:rPr lang="en-US" altLang="zh-CN" dirty="0"/>
              <a:t>/</a:t>
            </a:r>
            <a:r>
              <a:rPr lang="zh-CN" altLang="en-US" dirty="0"/>
              <a:t>下午</a:t>
            </a:r>
            <a:r>
              <a:rPr lang="en-US" altLang="zh-CN" dirty="0"/>
              <a:t>/</a:t>
            </a:r>
            <a:r>
              <a:rPr lang="zh-CN" altLang="en-US" dirty="0"/>
              <a:t>休息</a:t>
            </a:r>
            <a:r>
              <a:rPr lang="en-US" altLang="zh-CN" dirty="0"/>
              <a:t>/</a:t>
            </a:r>
            <a:endParaRPr lang="zh-CN" altLang="en-US" dirty="0"/>
          </a:p>
        </p:txBody>
      </p:sp>
    </p:spTree>
    <p:extLst>
      <p:ext uri="{BB962C8B-B14F-4D97-AF65-F5344CB8AC3E}">
        <p14:creationId xmlns:p14="http://schemas.microsoft.com/office/powerpoint/2010/main" val="196648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par>
                                <p:cTn id="16" presetID="22" presetClass="entr" presetSubtype="8"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left)">
                                      <p:cBhvr>
                                        <p:cTn id="18" dur="500"/>
                                        <p:tgtEl>
                                          <p:spTgt spid="5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之</a:t>
            </a: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N</a:t>
            </a: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最短路径</a:t>
            </a:r>
          </a:p>
        </p:txBody>
      </p:sp>
      <p:sp>
        <p:nvSpPr>
          <p:cNvPr id="14" name="矩形: 圆角 13">
            <a:extLst>
              <a:ext uri="{FF2B5EF4-FFF2-40B4-BE49-F238E27FC236}">
                <a16:creationId xmlns:a16="http://schemas.microsoft.com/office/drawing/2014/main" id="{FB07E369-9930-4B4D-A0BA-AB51BC857794}"/>
              </a:ext>
            </a:extLst>
          </p:cNvPr>
          <p:cNvSpPr/>
          <p:nvPr/>
        </p:nvSpPr>
        <p:spPr>
          <a:xfrm>
            <a:off x="603748" y="5167522"/>
            <a:ext cx="3049088" cy="14771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zh-CN" altLang="en-US" dirty="0"/>
              <a:t>最短路径：</a:t>
            </a:r>
            <a:endParaRPr lang="en-US" altLang="zh-CN" dirty="0"/>
          </a:p>
          <a:p>
            <a:r>
              <a:rPr lang="zh-CN" altLang="en-US" dirty="0"/>
              <a:t>基于现有词典</a:t>
            </a:r>
            <a:endParaRPr lang="en-US" altLang="zh-CN" dirty="0"/>
          </a:p>
          <a:p>
            <a:r>
              <a:rPr lang="zh-CN" altLang="en-US" dirty="0"/>
              <a:t>最少切分，只有一条结果</a:t>
            </a:r>
            <a:endParaRPr lang="en-US" altLang="zh-CN" dirty="0"/>
          </a:p>
          <a:p>
            <a:r>
              <a:rPr lang="en-US" altLang="zh-CN" dirty="0"/>
              <a:t>1</a:t>
            </a:r>
            <a:endParaRPr lang="zh-CN" altLang="en-US" dirty="0"/>
          </a:p>
        </p:txBody>
      </p:sp>
      <p:sp>
        <p:nvSpPr>
          <p:cNvPr id="15" name="矩形: 圆角 14">
            <a:extLst>
              <a:ext uri="{FF2B5EF4-FFF2-40B4-BE49-F238E27FC236}">
                <a16:creationId xmlns:a16="http://schemas.microsoft.com/office/drawing/2014/main" id="{BBE92CF8-0D7C-4A3F-B650-14D7C68D8EE4}"/>
              </a:ext>
            </a:extLst>
          </p:cNvPr>
          <p:cNvSpPr/>
          <p:nvPr/>
        </p:nvSpPr>
        <p:spPr>
          <a:xfrm>
            <a:off x="4981212" y="5167523"/>
            <a:ext cx="2276476" cy="14416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CN" dirty="0"/>
              <a:t>N—</a:t>
            </a:r>
            <a:r>
              <a:rPr lang="zh-CN" altLang="en-US" dirty="0"/>
              <a:t>最短路径</a:t>
            </a:r>
            <a:endParaRPr lang="en-US" altLang="zh-CN" dirty="0"/>
          </a:p>
          <a:p>
            <a:r>
              <a:rPr lang="en-US" altLang="zh-CN" dirty="0"/>
              <a:t>N</a:t>
            </a:r>
            <a:endParaRPr lang="zh-CN" altLang="en-US" dirty="0"/>
          </a:p>
        </p:txBody>
      </p:sp>
      <p:sp>
        <p:nvSpPr>
          <p:cNvPr id="16" name="矩形: 圆角 15">
            <a:extLst>
              <a:ext uri="{FF2B5EF4-FFF2-40B4-BE49-F238E27FC236}">
                <a16:creationId xmlns:a16="http://schemas.microsoft.com/office/drawing/2014/main" id="{952BCB92-F283-4DDA-95ED-4BA296554B17}"/>
              </a:ext>
            </a:extLst>
          </p:cNvPr>
          <p:cNvSpPr/>
          <p:nvPr/>
        </p:nvSpPr>
        <p:spPr>
          <a:xfrm>
            <a:off x="8579518" y="5118063"/>
            <a:ext cx="2590215" cy="14771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zh-CN" altLang="en-US" dirty="0"/>
              <a:t>全切分：</a:t>
            </a:r>
            <a:endParaRPr lang="en-US" altLang="zh-CN" dirty="0"/>
          </a:p>
          <a:p>
            <a:r>
              <a:rPr lang="zh-CN" altLang="en-US" dirty="0"/>
              <a:t>基于现有词典</a:t>
            </a:r>
            <a:endParaRPr lang="en-US" altLang="zh-CN" dirty="0"/>
          </a:p>
          <a:p>
            <a:r>
              <a:rPr lang="zh-CN" altLang="en-US" dirty="0"/>
              <a:t>所有结果均列举</a:t>
            </a:r>
            <a:endParaRPr lang="en-US" altLang="zh-CN" dirty="0"/>
          </a:p>
          <a:p>
            <a:r>
              <a:rPr lang="zh-CN" altLang="en-US" dirty="0"/>
              <a:t>∞</a:t>
            </a:r>
            <a:endParaRPr lang="en-US" altLang="zh-CN" dirty="0"/>
          </a:p>
        </p:txBody>
      </p:sp>
      <p:sp>
        <p:nvSpPr>
          <p:cNvPr id="113" name="文本框 112">
            <a:extLst>
              <a:ext uri="{FF2B5EF4-FFF2-40B4-BE49-F238E27FC236}">
                <a16:creationId xmlns:a16="http://schemas.microsoft.com/office/drawing/2014/main" id="{4D59DCC3-34E3-457C-9515-B92F1987F525}"/>
              </a:ext>
            </a:extLst>
          </p:cNvPr>
          <p:cNvSpPr txBox="1"/>
          <p:nvPr/>
        </p:nvSpPr>
        <p:spPr>
          <a:xfrm>
            <a:off x="843851" y="3091321"/>
            <a:ext cx="2369559" cy="2308324"/>
          </a:xfrm>
          <a:prstGeom prst="rect">
            <a:avLst/>
          </a:prstGeom>
          <a:noFill/>
        </p:spPr>
        <p:txBody>
          <a:bodyPr wrap="none" rtlCol="0">
            <a:spAutoFit/>
          </a:bodyPr>
          <a:lstStyle/>
          <a:p>
            <a:r>
              <a:rPr lang="zh-CN" altLang="en-US" dirty="0"/>
              <a:t>今</a:t>
            </a:r>
            <a:r>
              <a:rPr lang="en-US" altLang="zh-CN" dirty="0"/>
              <a:t>/</a:t>
            </a:r>
            <a:r>
              <a:rPr lang="zh-CN" altLang="en-US" dirty="0"/>
              <a:t>天</a:t>
            </a:r>
            <a:r>
              <a:rPr lang="en-US" altLang="zh-CN" dirty="0"/>
              <a:t>/</a:t>
            </a:r>
            <a:r>
              <a:rPr lang="zh-CN" altLang="en-US" dirty="0"/>
              <a:t>下</a:t>
            </a:r>
            <a:r>
              <a:rPr lang="en-US" altLang="zh-CN" dirty="0"/>
              <a:t>/</a:t>
            </a:r>
            <a:r>
              <a:rPr lang="zh-CN" altLang="en-US" dirty="0"/>
              <a:t>午</a:t>
            </a:r>
            <a:r>
              <a:rPr lang="en-US" altLang="zh-CN" dirty="0"/>
              <a:t>/</a:t>
            </a:r>
            <a:r>
              <a:rPr lang="zh-CN" altLang="en-US" dirty="0"/>
              <a:t>休</a:t>
            </a:r>
            <a:r>
              <a:rPr lang="en-US" altLang="zh-CN" dirty="0"/>
              <a:t>/</a:t>
            </a:r>
            <a:r>
              <a:rPr lang="zh-CN" altLang="en-US" dirty="0"/>
              <a:t>息</a:t>
            </a:r>
            <a:r>
              <a:rPr lang="en-US" altLang="zh-CN" dirty="0"/>
              <a:t>/ 6</a:t>
            </a:r>
          </a:p>
          <a:p>
            <a:r>
              <a:rPr lang="zh-CN" altLang="en-US" dirty="0"/>
              <a:t>今天</a:t>
            </a:r>
            <a:r>
              <a:rPr lang="en-US" altLang="zh-CN" dirty="0"/>
              <a:t>/</a:t>
            </a:r>
            <a:r>
              <a:rPr lang="zh-CN" altLang="en-US" dirty="0"/>
              <a:t>下</a:t>
            </a:r>
            <a:r>
              <a:rPr lang="en-US" altLang="zh-CN" dirty="0"/>
              <a:t>/</a:t>
            </a:r>
            <a:r>
              <a:rPr lang="zh-CN" altLang="en-US" dirty="0"/>
              <a:t>午</a:t>
            </a:r>
            <a:r>
              <a:rPr lang="en-US" altLang="zh-CN" dirty="0"/>
              <a:t>/</a:t>
            </a:r>
            <a:r>
              <a:rPr lang="zh-CN" altLang="en-US" dirty="0"/>
              <a:t>休</a:t>
            </a:r>
            <a:r>
              <a:rPr lang="en-US" altLang="zh-CN" dirty="0"/>
              <a:t>/</a:t>
            </a:r>
            <a:r>
              <a:rPr lang="zh-CN" altLang="en-US" dirty="0"/>
              <a:t>息</a:t>
            </a:r>
            <a:r>
              <a:rPr lang="en-US" altLang="zh-CN" dirty="0"/>
              <a:t>/ 5</a:t>
            </a:r>
          </a:p>
          <a:p>
            <a:r>
              <a:rPr lang="zh-CN" altLang="en-US" dirty="0"/>
              <a:t>今</a:t>
            </a:r>
            <a:r>
              <a:rPr lang="en-US" altLang="zh-CN" dirty="0"/>
              <a:t>/</a:t>
            </a:r>
            <a:r>
              <a:rPr lang="zh-CN" altLang="en-US" dirty="0"/>
              <a:t>天下</a:t>
            </a:r>
            <a:r>
              <a:rPr lang="en-US" altLang="zh-CN" dirty="0"/>
              <a:t>/</a:t>
            </a:r>
            <a:r>
              <a:rPr lang="zh-CN" altLang="en-US" dirty="0"/>
              <a:t>午</a:t>
            </a:r>
            <a:r>
              <a:rPr lang="en-US" altLang="zh-CN" dirty="0"/>
              <a:t>/</a:t>
            </a:r>
            <a:r>
              <a:rPr lang="zh-CN" altLang="en-US" dirty="0"/>
              <a:t>休</a:t>
            </a:r>
            <a:r>
              <a:rPr lang="en-US" altLang="zh-CN" dirty="0"/>
              <a:t>/</a:t>
            </a:r>
            <a:r>
              <a:rPr lang="zh-CN" altLang="en-US" dirty="0"/>
              <a:t>息</a:t>
            </a:r>
            <a:r>
              <a:rPr lang="en-US" altLang="zh-CN" dirty="0"/>
              <a:t>/5</a:t>
            </a:r>
          </a:p>
          <a:p>
            <a:r>
              <a:rPr lang="zh-CN" altLang="en-US" dirty="0"/>
              <a:t>今天</a:t>
            </a:r>
            <a:r>
              <a:rPr lang="en-US" altLang="zh-CN" dirty="0"/>
              <a:t>/</a:t>
            </a:r>
            <a:r>
              <a:rPr lang="zh-CN" altLang="en-US" dirty="0"/>
              <a:t>下午</a:t>
            </a:r>
            <a:r>
              <a:rPr lang="en-US" altLang="zh-CN" dirty="0"/>
              <a:t>/</a:t>
            </a:r>
            <a:r>
              <a:rPr lang="zh-CN" altLang="en-US" dirty="0"/>
              <a:t>休息</a:t>
            </a:r>
            <a:r>
              <a:rPr lang="en-US" altLang="zh-CN" dirty="0"/>
              <a:t>/3</a:t>
            </a:r>
          </a:p>
          <a:p>
            <a:r>
              <a:rPr lang="zh-CN" altLang="en-US" dirty="0"/>
              <a:t>今天</a:t>
            </a:r>
            <a:r>
              <a:rPr lang="en-US" altLang="zh-CN" dirty="0"/>
              <a:t>/</a:t>
            </a:r>
            <a:r>
              <a:rPr lang="zh-CN" altLang="en-US" dirty="0"/>
              <a:t>下午</a:t>
            </a:r>
            <a:r>
              <a:rPr lang="en-US" altLang="zh-CN" dirty="0"/>
              <a:t>/</a:t>
            </a:r>
            <a:r>
              <a:rPr lang="zh-CN" altLang="en-US" dirty="0"/>
              <a:t>休</a:t>
            </a:r>
            <a:r>
              <a:rPr lang="en-US" altLang="zh-CN" dirty="0"/>
              <a:t>/</a:t>
            </a:r>
            <a:r>
              <a:rPr lang="zh-CN" altLang="en-US" dirty="0"/>
              <a:t>息</a:t>
            </a:r>
            <a:r>
              <a:rPr lang="en-US" altLang="zh-CN" dirty="0"/>
              <a:t>/4</a:t>
            </a:r>
          </a:p>
          <a:p>
            <a:r>
              <a:rPr lang="zh-CN" altLang="en-US" dirty="0"/>
              <a:t>今天</a:t>
            </a:r>
            <a:r>
              <a:rPr lang="en-US" altLang="zh-CN" dirty="0"/>
              <a:t>/</a:t>
            </a:r>
            <a:r>
              <a:rPr lang="zh-CN" altLang="en-US" dirty="0"/>
              <a:t>下</a:t>
            </a:r>
            <a:r>
              <a:rPr lang="en-US" altLang="zh-CN" dirty="0"/>
              <a:t>/</a:t>
            </a:r>
            <a:r>
              <a:rPr lang="zh-CN" altLang="en-US" dirty="0"/>
              <a:t>午</a:t>
            </a:r>
            <a:r>
              <a:rPr lang="en-US" altLang="zh-CN" dirty="0"/>
              <a:t>/</a:t>
            </a:r>
            <a:r>
              <a:rPr lang="zh-CN" altLang="en-US" dirty="0"/>
              <a:t>休息</a:t>
            </a:r>
            <a:r>
              <a:rPr lang="en-US" altLang="zh-CN" dirty="0"/>
              <a:t>/4</a:t>
            </a:r>
          </a:p>
          <a:p>
            <a:r>
              <a:rPr lang="zh-CN" altLang="en-US" b="1" dirty="0"/>
              <a:t>。。。。</a:t>
            </a:r>
            <a:r>
              <a:rPr lang="en-US" altLang="zh-CN" b="1" dirty="0"/>
              <a:t>11</a:t>
            </a:r>
            <a:r>
              <a:rPr lang="zh-CN" altLang="en-US" b="1" dirty="0"/>
              <a:t>条结果</a:t>
            </a:r>
            <a:endParaRPr lang="en-US" altLang="zh-CN" b="1" dirty="0"/>
          </a:p>
          <a:p>
            <a:endParaRPr lang="zh-CN" altLang="en-US" b="1" dirty="0"/>
          </a:p>
        </p:txBody>
      </p:sp>
      <p:grpSp>
        <p:nvGrpSpPr>
          <p:cNvPr id="39" name="组合 38">
            <a:extLst>
              <a:ext uri="{FF2B5EF4-FFF2-40B4-BE49-F238E27FC236}">
                <a16:creationId xmlns:a16="http://schemas.microsoft.com/office/drawing/2014/main" id="{13820DA3-D3AD-434F-96AF-FF62DE52EA23}"/>
              </a:ext>
            </a:extLst>
          </p:cNvPr>
          <p:cNvGrpSpPr/>
          <p:nvPr/>
        </p:nvGrpSpPr>
        <p:grpSpPr>
          <a:xfrm>
            <a:off x="609600" y="1296691"/>
            <a:ext cx="11463338" cy="2003792"/>
            <a:chOff x="466725" y="2391609"/>
            <a:chExt cx="11463338" cy="2003792"/>
          </a:xfrm>
        </p:grpSpPr>
        <p:sp>
          <p:nvSpPr>
            <p:cNvPr id="40" name="文本框 39">
              <a:extLst>
                <a:ext uri="{FF2B5EF4-FFF2-40B4-BE49-F238E27FC236}">
                  <a16:creationId xmlns:a16="http://schemas.microsoft.com/office/drawing/2014/main" id="{C536B0BD-E349-4FDC-9FBA-0E27D76C1E1C}"/>
                </a:ext>
              </a:extLst>
            </p:cNvPr>
            <p:cNvSpPr txBox="1"/>
            <p:nvPr/>
          </p:nvSpPr>
          <p:spPr>
            <a:xfrm>
              <a:off x="9386888" y="2391609"/>
              <a:ext cx="319318" cy="369332"/>
            </a:xfrm>
            <a:prstGeom prst="rect">
              <a:avLst/>
            </a:prstGeom>
            <a:noFill/>
          </p:spPr>
          <p:txBody>
            <a:bodyPr wrap="none" rtlCol="0">
              <a:spAutoFit/>
            </a:bodyPr>
            <a:lstStyle/>
            <a:p>
              <a:r>
                <a:rPr lang="en-US" altLang="zh-CN" dirty="0"/>
                <a:t>1</a:t>
              </a:r>
              <a:endParaRPr lang="zh-CN" altLang="en-US" dirty="0"/>
            </a:p>
          </p:txBody>
        </p:sp>
        <p:grpSp>
          <p:nvGrpSpPr>
            <p:cNvPr id="41" name="组合 40">
              <a:extLst>
                <a:ext uri="{FF2B5EF4-FFF2-40B4-BE49-F238E27FC236}">
                  <a16:creationId xmlns:a16="http://schemas.microsoft.com/office/drawing/2014/main" id="{5F548071-F0A5-49D6-A059-DD39DF261314}"/>
                </a:ext>
              </a:extLst>
            </p:cNvPr>
            <p:cNvGrpSpPr/>
            <p:nvPr/>
          </p:nvGrpSpPr>
          <p:grpSpPr>
            <a:xfrm>
              <a:off x="466725" y="2439471"/>
              <a:ext cx="11463338" cy="1955930"/>
              <a:chOff x="466725" y="2439471"/>
              <a:chExt cx="11463338" cy="1955930"/>
            </a:xfrm>
          </p:grpSpPr>
          <p:grpSp>
            <p:nvGrpSpPr>
              <p:cNvPr id="42" name="组合 41">
                <a:extLst>
                  <a:ext uri="{FF2B5EF4-FFF2-40B4-BE49-F238E27FC236}">
                    <a16:creationId xmlns:a16="http://schemas.microsoft.com/office/drawing/2014/main" id="{D87701A1-C16B-4DFD-BF40-C776FF510C0E}"/>
                  </a:ext>
                </a:extLst>
              </p:cNvPr>
              <p:cNvGrpSpPr/>
              <p:nvPr/>
            </p:nvGrpSpPr>
            <p:grpSpPr>
              <a:xfrm>
                <a:off x="466725" y="2439471"/>
                <a:ext cx="11463338" cy="1940959"/>
                <a:chOff x="466725" y="2439471"/>
                <a:chExt cx="11463338" cy="1940959"/>
              </a:xfrm>
            </p:grpSpPr>
            <p:grpSp>
              <p:nvGrpSpPr>
                <p:cNvPr id="44" name="组合 43">
                  <a:extLst>
                    <a:ext uri="{FF2B5EF4-FFF2-40B4-BE49-F238E27FC236}">
                      <a16:creationId xmlns:a16="http://schemas.microsoft.com/office/drawing/2014/main" id="{AB5145C5-2777-41A1-8869-8ACEEC36EA72}"/>
                    </a:ext>
                  </a:extLst>
                </p:cNvPr>
                <p:cNvGrpSpPr/>
                <p:nvPr/>
              </p:nvGrpSpPr>
              <p:grpSpPr>
                <a:xfrm>
                  <a:off x="466725" y="2439471"/>
                  <a:ext cx="11463338" cy="1408630"/>
                  <a:chOff x="466725" y="2439471"/>
                  <a:chExt cx="11463338" cy="1408630"/>
                </a:xfrm>
              </p:grpSpPr>
              <p:sp>
                <p:nvSpPr>
                  <p:cNvPr id="46" name="椭圆 45">
                    <a:extLst>
                      <a:ext uri="{FF2B5EF4-FFF2-40B4-BE49-F238E27FC236}">
                        <a16:creationId xmlns:a16="http://schemas.microsoft.com/office/drawing/2014/main" id="{86EFBBC0-79AB-436C-97A3-D6955C2B645C}"/>
                      </a:ext>
                    </a:extLst>
                  </p:cNvPr>
                  <p:cNvSpPr/>
                  <p:nvPr/>
                </p:nvSpPr>
                <p:spPr>
                  <a:xfrm>
                    <a:off x="466725"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今</a:t>
                    </a:r>
                    <a:endParaRPr lang="en-US" altLang="zh-CN" dirty="0"/>
                  </a:p>
                  <a:p>
                    <a:pPr algn="ctr"/>
                    <a:r>
                      <a:rPr lang="en-US" altLang="zh-CN" dirty="0"/>
                      <a:t>V1</a:t>
                    </a:r>
                    <a:endParaRPr lang="zh-CN" altLang="en-US" dirty="0"/>
                  </a:p>
                </p:txBody>
              </p:sp>
              <p:sp>
                <p:nvSpPr>
                  <p:cNvPr id="47" name="椭圆 46">
                    <a:extLst>
                      <a:ext uri="{FF2B5EF4-FFF2-40B4-BE49-F238E27FC236}">
                        <a16:creationId xmlns:a16="http://schemas.microsoft.com/office/drawing/2014/main" id="{BDB54302-F84F-4302-8FE8-5233F4F5D808}"/>
                      </a:ext>
                    </a:extLst>
                  </p:cNvPr>
                  <p:cNvSpPr/>
                  <p:nvPr/>
                </p:nvSpPr>
                <p:spPr>
                  <a:xfrm>
                    <a:off x="3943350" y="301942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下</a:t>
                    </a:r>
                    <a:endParaRPr lang="en-US" altLang="zh-CN" dirty="0"/>
                  </a:p>
                  <a:p>
                    <a:pPr algn="ctr"/>
                    <a:r>
                      <a:rPr lang="en-US" altLang="zh-CN" dirty="0"/>
                      <a:t>V3</a:t>
                    </a:r>
                    <a:endParaRPr lang="zh-CN" altLang="en-US" dirty="0"/>
                  </a:p>
                </p:txBody>
              </p:sp>
              <p:sp>
                <p:nvSpPr>
                  <p:cNvPr id="48" name="椭圆 47">
                    <a:extLst>
                      <a:ext uri="{FF2B5EF4-FFF2-40B4-BE49-F238E27FC236}">
                        <a16:creationId xmlns:a16="http://schemas.microsoft.com/office/drawing/2014/main" id="{8892B790-A74C-4D57-9FBD-9CDE4A23BC49}"/>
                      </a:ext>
                    </a:extLst>
                  </p:cNvPr>
                  <p:cNvSpPr/>
                  <p:nvPr/>
                </p:nvSpPr>
                <p:spPr>
                  <a:xfrm>
                    <a:off x="2228848" y="302895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天</a:t>
                    </a:r>
                    <a:endParaRPr lang="en-US" altLang="zh-CN" dirty="0"/>
                  </a:p>
                  <a:p>
                    <a:pPr algn="ctr"/>
                    <a:r>
                      <a:rPr lang="en-US" altLang="zh-CN" dirty="0"/>
                      <a:t>V2</a:t>
                    </a:r>
                    <a:endParaRPr lang="zh-CN" altLang="en-US" dirty="0"/>
                  </a:p>
                </p:txBody>
              </p:sp>
              <p:sp>
                <p:nvSpPr>
                  <p:cNvPr id="49" name="椭圆 48">
                    <a:extLst>
                      <a:ext uri="{FF2B5EF4-FFF2-40B4-BE49-F238E27FC236}">
                        <a16:creationId xmlns:a16="http://schemas.microsoft.com/office/drawing/2014/main" id="{791F4575-9E43-4432-A04A-DDC74B2C5D8B}"/>
                      </a:ext>
                    </a:extLst>
                  </p:cNvPr>
                  <p:cNvSpPr/>
                  <p:nvPr/>
                </p:nvSpPr>
                <p:spPr>
                  <a:xfrm>
                    <a:off x="5848350" y="3000375"/>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午</a:t>
                    </a:r>
                    <a:endParaRPr lang="en-US" altLang="zh-CN" dirty="0"/>
                  </a:p>
                  <a:p>
                    <a:pPr algn="ctr"/>
                    <a:r>
                      <a:rPr lang="en-US" altLang="zh-CN" dirty="0"/>
                      <a:t>V4</a:t>
                    </a:r>
                    <a:endParaRPr lang="zh-CN" altLang="en-US" dirty="0"/>
                  </a:p>
                </p:txBody>
              </p:sp>
              <p:sp>
                <p:nvSpPr>
                  <p:cNvPr id="50" name="椭圆 49">
                    <a:extLst>
                      <a:ext uri="{FF2B5EF4-FFF2-40B4-BE49-F238E27FC236}">
                        <a16:creationId xmlns:a16="http://schemas.microsoft.com/office/drawing/2014/main" id="{972E14CF-E53C-477E-87EB-4BA53751CE39}"/>
                      </a:ext>
                    </a:extLst>
                  </p:cNvPr>
                  <p:cNvSpPr/>
                  <p:nvPr/>
                </p:nvSpPr>
                <p:spPr>
                  <a:xfrm>
                    <a:off x="7658100"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休</a:t>
                    </a:r>
                    <a:endParaRPr lang="en-US" altLang="zh-CN" dirty="0"/>
                  </a:p>
                  <a:p>
                    <a:pPr algn="ctr"/>
                    <a:r>
                      <a:rPr lang="en-US" altLang="zh-CN" dirty="0"/>
                      <a:t>V5</a:t>
                    </a:r>
                    <a:endParaRPr lang="zh-CN" altLang="en-US" dirty="0"/>
                  </a:p>
                </p:txBody>
              </p:sp>
              <p:sp>
                <p:nvSpPr>
                  <p:cNvPr id="51" name="椭圆 50">
                    <a:extLst>
                      <a:ext uri="{FF2B5EF4-FFF2-40B4-BE49-F238E27FC236}">
                        <a16:creationId xmlns:a16="http://schemas.microsoft.com/office/drawing/2014/main" id="{31DDD671-174B-421A-BB26-8C92149CA334}"/>
                      </a:ext>
                    </a:extLst>
                  </p:cNvPr>
                  <p:cNvSpPr/>
                  <p:nvPr/>
                </p:nvSpPr>
                <p:spPr>
                  <a:xfrm>
                    <a:off x="9386888" y="3009900"/>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息</a:t>
                    </a:r>
                    <a:endParaRPr lang="en-US" altLang="zh-CN" dirty="0"/>
                  </a:p>
                  <a:p>
                    <a:pPr algn="ctr"/>
                    <a:r>
                      <a:rPr lang="en-US" altLang="zh-CN" dirty="0"/>
                      <a:t>V6</a:t>
                    </a:r>
                    <a:endParaRPr lang="zh-CN" altLang="en-US" dirty="0"/>
                  </a:p>
                </p:txBody>
              </p:sp>
              <p:cxnSp>
                <p:nvCxnSpPr>
                  <p:cNvPr id="52" name="直接箭头连接符 51">
                    <a:extLst>
                      <a:ext uri="{FF2B5EF4-FFF2-40B4-BE49-F238E27FC236}">
                        <a16:creationId xmlns:a16="http://schemas.microsoft.com/office/drawing/2014/main" id="{BE6ADB65-8BCE-47F2-BA72-023B13C6EF62}"/>
                      </a:ext>
                    </a:extLst>
                  </p:cNvPr>
                  <p:cNvCxnSpPr>
                    <a:cxnSpLocks/>
                    <a:stCxn id="46" idx="6"/>
                    <a:endCxn id="48" idx="2"/>
                  </p:cNvCxnSpPr>
                  <p:nvPr/>
                </p:nvCxnSpPr>
                <p:spPr>
                  <a:xfrm>
                    <a:off x="1314450" y="3405188"/>
                    <a:ext cx="914398"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953108F4-F74E-4021-B654-30DD3C4CFB72}"/>
                      </a:ext>
                    </a:extLst>
                  </p:cNvPr>
                  <p:cNvCxnSpPr>
                    <a:cxnSpLocks/>
                    <a:stCxn id="48" idx="6"/>
                    <a:endCxn id="47" idx="2"/>
                  </p:cNvCxnSpPr>
                  <p:nvPr/>
                </p:nvCxnSpPr>
                <p:spPr>
                  <a:xfrm flipV="1">
                    <a:off x="3076573" y="3414713"/>
                    <a:ext cx="866777"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89A9AD1D-567F-4946-8385-B7E877CD62BB}"/>
                      </a:ext>
                    </a:extLst>
                  </p:cNvPr>
                  <p:cNvCxnSpPr>
                    <a:cxnSpLocks/>
                    <a:stCxn id="47" idx="6"/>
                    <a:endCxn id="49" idx="2"/>
                  </p:cNvCxnSpPr>
                  <p:nvPr/>
                </p:nvCxnSpPr>
                <p:spPr>
                  <a:xfrm flipV="1">
                    <a:off x="4791075" y="3395663"/>
                    <a:ext cx="1057275"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090EE645-C16D-4965-8E3B-D625F46AD282}"/>
                      </a:ext>
                    </a:extLst>
                  </p:cNvPr>
                  <p:cNvCxnSpPr>
                    <a:cxnSpLocks/>
                    <a:stCxn id="49" idx="6"/>
                    <a:endCxn id="50" idx="2"/>
                  </p:cNvCxnSpPr>
                  <p:nvPr/>
                </p:nvCxnSpPr>
                <p:spPr>
                  <a:xfrm>
                    <a:off x="6696075" y="3395663"/>
                    <a:ext cx="96202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C9CB2F99-320A-4A73-A835-23B3EF61760B}"/>
                      </a:ext>
                    </a:extLst>
                  </p:cNvPr>
                  <p:cNvCxnSpPr>
                    <a:cxnSpLocks/>
                    <a:stCxn id="50" idx="6"/>
                    <a:endCxn id="51" idx="2"/>
                  </p:cNvCxnSpPr>
                  <p:nvPr/>
                </p:nvCxnSpPr>
                <p:spPr>
                  <a:xfrm>
                    <a:off x="8505825" y="3405188"/>
                    <a:ext cx="881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连接符: 曲线 73">
                    <a:extLst>
                      <a:ext uri="{FF2B5EF4-FFF2-40B4-BE49-F238E27FC236}">
                        <a16:creationId xmlns:a16="http://schemas.microsoft.com/office/drawing/2014/main" id="{C790401A-70F3-494C-9121-DDC1AAF7DBCA}"/>
                      </a:ext>
                    </a:extLst>
                  </p:cNvPr>
                  <p:cNvCxnSpPr>
                    <a:stCxn id="46" idx="0"/>
                    <a:endCxn id="47" idx="0"/>
                  </p:cNvCxnSpPr>
                  <p:nvPr/>
                </p:nvCxnSpPr>
                <p:spPr>
                  <a:xfrm rot="16200000" flipH="1">
                    <a:off x="2624137" y="1276350"/>
                    <a:ext cx="9525" cy="3476625"/>
                  </a:xfrm>
                  <a:prstGeom prst="curvedConnector3">
                    <a:avLst>
                      <a:gd name="adj1" fmla="val -24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连接符: 曲线 74">
                    <a:extLst>
                      <a:ext uri="{FF2B5EF4-FFF2-40B4-BE49-F238E27FC236}">
                        <a16:creationId xmlns:a16="http://schemas.microsoft.com/office/drawing/2014/main" id="{EFCA8DA8-5244-4E47-A8B8-984C2AA1F794}"/>
                      </a:ext>
                    </a:extLst>
                  </p:cNvPr>
                  <p:cNvCxnSpPr>
                    <a:stCxn id="48" idx="4"/>
                    <a:endCxn id="49" idx="4"/>
                  </p:cNvCxnSpPr>
                  <p:nvPr/>
                </p:nvCxnSpPr>
                <p:spPr>
                  <a:xfrm rot="5400000" flipH="1" flipV="1">
                    <a:off x="4448174" y="1995488"/>
                    <a:ext cx="28575" cy="3619502"/>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连接符: 曲线 80">
                    <a:extLst>
                      <a:ext uri="{FF2B5EF4-FFF2-40B4-BE49-F238E27FC236}">
                        <a16:creationId xmlns:a16="http://schemas.microsoft.com/office/drawing/2014/main" id="{9E864936-5245-47AA-9E5C-18888C7E8EF5}"/>
                      </a:ext>
                    </a:extLst>
                  </p:cNvPr>
                  <p:cNvCxnSpPr>
                    <a:stCxn id="47" idx="0"/>
                    <a:endCxn id="50" idx="0"/>
                  </p:cNvCxnSpPr>
                  <p:nvPr/>
                </p:nvCxnSpPr>
                <p:spPr>
                  <a:xfrm rot="5400000" flipH="1" flipV="1">
                    <a:off x="6219826" y="1157288"/>
                    <a:ext cx="9525" cy="3714750"/>
                  </a:xfrm>
                  <a:prstGeom prst="curvedConnector3">
                    <a:avLst>
                      <a:gd name="adj1" fmla="val 25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连接符: 曲线 81">
                    <a:extLst>
                      <a:ext uri="{FF2B5EF4-FFF2-40B4-BE49-F238E27FC236}">
                        <a16:creationId xmlns:a16="http://schemas.microsoft.com/office/drawing/2014/main" id="{9846B143-B7A9-4867-B012-5C45705C3E0B}"/>
                      </a:ext>
                    </a:extLst>
                  </p:cNvPr>
                  <p:cNvCxnSpPr/>
                  <p:nvPr/>
                </p:nvCxnSpPr>
                <p:spPr>
                  <a:xfrm rot="5400000" flipH="1" flipV="1">
                    <a:off x="8067674" y="2028825"/>
                    <a:ext cx="28575" cy="3609977"/>
                  </a:xfrm>
                  <a:prstGeom prst="curvedConnector3">
                    <a:avLst>
                      <a:gd name="adj1" fmla="val -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椭圆 82">
                    <a:extLst>
                      <a:ext uri="{FF2B5EF4-FFF2-40B4-BE49-F238E27FC236}">
                        <a16:creationId xmlns:a16="http://schemas.microsoft.com/office/drawing/2014/main" id="{EE53BAF6-515F-47BF-9976-D677AA0D2EEA}"/>
                      </a:ext>
                    </a:extLst>
                  </p:cNvPr>
                  <p:cNvSpPr/>
                  <p:nvPr/>
                </p:nvSpPr>
                <p:spPr>
                  <a:xfrm>
                    <a:off x="11082338" y="2967038"/>
                    <a:ext cx="847725" cy="790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V7</a:t>
                    </a:r>
                    <a:endParaRPr lang="zh-CN" altLang="en-US" dirty="0"/>
                  </a:p>
                </p:txBody>
              </p:sp>
              <p:cxnSp>
                <p:nvCxnSpPr>
                  <p:cNvPr id="84" name="直接箭头连接符 83">
                    <a:extLst>
                      <a:ext uri="{FF2B5EF4-FFF2-40B4-BE49-F238E27FC236}">
                        <a16:creationId xmlns:a16="http://schemas.microsoft.com/office/drawing/2014/main" id="{FBDF5004-DA6E-4C7D-8D26-32A0D17219AD}"/>
                      </a:ext>
                    </a:extLst>
                  </p:cNvPr>
                  <p:cNvCxnSpPr>
                    <a:cxnSpLocks/>
                    <a:stCxn id="51" idx="6"/>
                    <a:endCxn id="83" idx="2"/>
                  </p:cNvCxnSpPr>
                  <p:nvPr/>
                </p:nvCxnSpPr>
                <p:spPr>
                  <a:xfrm flipV="1">
                    <a:off x="10234613" y="3362326"/>
                    <a:ext cx="847725" cy="4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连接符: 曲线 84">
                    <a:extLst>
                      <a:ext uri="{FF2B5EF4-FFF2-40B4-BE49-F238E27FC236}">
                        <a16:creationId xmlns:a16="http://schemas.microsoft.com/office/drawing/2014/main" id="{FE46E278-8DE1-494B-BCBC-E06791AAE80A}"/>
                      </a:ext>
                    </a:extLst>
                  </p:cNvPr>
                  <p:cNvCxnSpPr>
                    <a:stCxn id="50" idx="0"/>
                    <a:endCxn id="83" idx="0"/>
                  </p:cNvCxnSpPr>
                  <p:nvPr/>
                </p:nvCxnSpPr>
                <p:spPr>
                  <a:xfrm rot="5400000" flipH="1" flipV="1">
                    <a:off x="9772651" y="1276350"/>
                    <a:ext cx="42862" cy="3424238"/>
                  </a:xfrm>
                  <a:prstGeom prst="curvedConnector3">
                    <a:avLst>
                      <a:gd name="adj1" fmla="val 633340"/>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9706D148-995C-4E8A-A672-5B7E924B44E1}"/>
                      </a:ext>
                    </a:extLst>
                  </p:cNvPr>
                  <p:cNvSpPr txBox="1"/>
                  <p:nvPr/>
                </p:nvSpPr>
                <p:spPr>
                  <a:xfrm>
                    <a:off x="2309581" y="2465428"/>
                    <a:ext cx="319318" cy="369332"/>
                  </a:xfrm>
                  <a:prstGeom prst="rect">
                    <a:avLst/>
                  </a:prstGeom>
                  <a:noFill/>
                </p:spPr>
                <p:txBody>
                  <a:bodyPr wrap="none" rtlCol="0">
                    <a:spAutoFit/>
                  </a:bodyPr>
                  <a:lstStyle/>
                  <a:p>
                    <a:r>
                      <a:rPr lang="en-US" altLang="zh-CN" dirty="0"/>
                      <a:t>1</a:t>
                    </a:r>
                    <a:endParaRPr lang="zh-CN" altLang="en-US" dirty="0"/>
                  </a:p>
                </p:txBody>
              </p:sp>
              <p:sp>
                <p:nvSpPr>
                  <p:cNvPr id="87" name="文本框 86">
                    <a:extLst>
                      <a:ext uri="{FF2B5EF4-FFF2-40B4-BE49-F238E27FC236}">
                        <a16:creationId xmlns:a16="http://schemas.microsoft.com/office/drawing/2014/main" id="{53511469-F5EA-42A7-A98F-A200D0AEC6F2}"/>
                      </a:ext>
                    </a:extLst>
                  </p:cNvPr>
                  <p:cNvSpPr txBox="1"/>
                  <p:nvPr/>
                </p:nvSpPr>
                <p:spPr>
                  <a:xfrm>
                    <a:off x="5776682" y="2439471"/>
                    <a:ext cx="319318" cy="369332"/>
                  </a:xfrm>
                  <a:prstGeom prst="rect">
                    <a:avLst/>
                  </a:prstGeom>
                  <a:noFill/>
                </p:spPr>
                <p:txBody>
                  <a:bodyPr wrap="none" rtlCol="0">
                    <a:spAutoFit/>
                  </a:bodyPr>
                  <a:lstStyle/>
                  <a:p>
                    <a:r>
                      <a:rPr lang="en-US" altLang="zh-CN" dirty="0"/>
                      <a:t>1</a:t>
                    </a:r>
                    <a:endParaRPr lang="zh-CN" altLang="en-US" dirty="0"/>
                  </a:p>
                </p:txBody>
              </p:sp>
              <p:sp>
                <p:nvSpPr>
                  <p:cNvPr id="88" name="文本框 87">
                    <a:extLst>
                      <a:ext uri="{FF2B5EF4-FFF2-40B4-BE49-F238E27FC236}">
                        <a16:creationId xmlns:a16="http://schemas.microsoft.com/office/drawing/2014/main" id="{08D95223-2414-414C-9C30-C423C363CE74}"/>
                      </a:ext>
                    </a:extLst>
                  </p:cNvPr>
                  <p:cNvSpPr txBox="1"/>
                  <p:nvPr/>
                </p:nvSpPr>
                <p:spPr>
                  <a:xfrm>
                    <a:off x="10401531" y="3038655"/>
                    <a:ext cx="319318" cy="369332"/>
                  </a:xfrm>
                  <a:prstGeom prst="rect">
                    <a:avLst/>
                  </a:prstGeom>
                  <a:noFill/>
                </p:spPr>
                <p:txBody>
                  <a:bodyPr wrap="none" rtlCol="0">
                    <a:spAutoFit/>
                  </a:bodyPr>
                  <a:lstStyle/>
                  <a:p>
                    <a:r>
                      <a:rPr lang="en-US" altLang="zh-CN" dirty="0"/>
                      <a:t>1</a:t>
                    </a:r>
                    <a:endParaRPr lang="zh-CN" altLang="en-US" dirty="0"/>
                  </a:p>
                </p:txBody>
              </p:sp>
              <p:sp>
                <p:nvSpPr>
                  <p:cNvPr id="89" name="文本框 88">
                    <a:extLst>
                      <a:ext uri="{FF2B5EF4-FFF2-40B4-BE49-F238E27FC236}">
                        <a16:creationId xmlns:a16="http://schemas.microsoft.com/office/drawing/2014/main" id="{65661AAB-6C60-4AF2-B824-46CFC5277D76}"/>
                      </a:ext>
                    </a:extLst>
                  </p:cNvPr>
                  <p:cNvSpPr txBox="1"/>
                  <p:nvPr/>
                </p:nvSpPr>
                <p:spPr>
                  <a:xfrm>
                    <a:off x="8770028" y="3102531"/>
                    <a:ext cx="319318" cy="369332"/>
                  </a:xfrm>
                  <a:prstGeom prst="rect">
                    <a:avLst/>
                  </a:prstGeom>
                  <a:noFill/>
                </p:spPr>
                <p:txBody>
                  <a:bodyPr wrap="none" rtlCol="0">
                    <a:spAutoFit/>
                  </a:bodyPr>
                  <a:lstStyle/>
                  <a:p>
                    <a:r>
                      <a:rPr lang="en-US" altLang="zh-CN" dirty="0"/>
                      <a:t>1</a:t>
                    </a:r>
                    <a:endParaRPr lang="zh-CN" altLang="en-US" dirty="0"/>
                  </a:p>
                </p:txBody>
              </p:sp>
              <p:sp>
                <p:nvSpPr>
                  <p:cNvPr id="90" name="文本框 89">
                    <a:extLst>
                      <a:ext uri="{FF2B5EF4-FFF2-40B4-BE49-F238E27FC236}">
                        <a16:creationId xmlns:a16="http://schemas.microsoft.com/office/drawing/2014/main" id="{38550D81-CC93-43F5-9BAF-500C68513B29}"/>
                      </a:ext>
                    </a:extLst>
                  </p:cNvPr>
                  <p:cNvSpPr txBox="1"/>
                  <p:nvPr/>
                </p:nvSpPr>
                <p:spPr>
                  <a:xfrm>
                    <a:off x="6943724" y="3069194"/>
                    <a:ext cx="319318" cy="369332"/>
                  </a:xfrm>
                  <a:prstGeom prst="rect">
                    <a:avLst/>
                  </a:prstGeom>
                  <a:noFill/>
                </p:spPr>
                <p:txBody>
                  <a:bodyPr wrap="none" rtlCol="0">
                    <a:spAutoFit/>
                  </a:bodyPr>
                  <a:lstStyle/>
                  <a:p>
                    <a:r>
                      <a:rPr lang="en-US" altLang="zh-CN" dirty="0"/>
                      <a:t>1</a:t>
                    </a:r>
                    <a:endParaRPr lang="zh-CN" altLang="en-US" dirty="0"/>
                  </a:p>
                </p:txBody>
              </p:sp>
              <p:sp>
                <p:nvSpPr>
                  <p:cNvPr id="91" name="文本框 90">
                    <a:extLst>
                      <a:ext uri="{FF2B5EF4-FFF2-40B4-BE49-F238E27FC236}">
                        <a16:creationId xmlns:a16="http://schemas.microsoft.com/office/drawing/2014/main" id="{18C1A25B-620F-4062-92C5-69C062E9A3B8}"/>
                      </a:ext>
                    </a:extLst>
                  </p:cNvPr>
                  <p:cNvSpPr txBox="1"/>
                  <p:nvPr/>
                </p:nvSpPr>
                <p:spPr>
                  <a:xfrm>
                    <a:off x="5172075" y="3062288"/>
                    <a:ext cx="319318" cy="369332"/>
                  </a:xfrm>
                  <a:prstGeom prst="rect">
                    <a:avLst/>
                  </a:prstGeom>
                  <a:noFill/>
                </p:spPr>
                <p:txBody>
                  <a:bodyPr wrap="none" rtlCol="0">
                    <a:spAutoFit/>
                  </a:bodyPr>
                  <a:lstStyle/>
                  <a:p>
                    <a:r>
                      <a:rPr lang="en-US" altLang="zh-CN" dirty="0"/>
                      <a:t>1</a:t>
                    </a:r>
                    <a:endParaRPr lang="zh-CN" altLang="en-US" dirty="0"/>
                  </a:p>
                </p:txBody>
              </p:sp>
              <p:sp>
                <p:nvSpPr>
                  <p:cNvPr id="92" name="文本框 91">
                    <a:extLst>
                      <a:ext uri="{FF2B5EF4-FFF2-40B4-BE49-F238E27FC236}">
                        <a16:creationId xmlns:a16="http://schemas.microsoft.com/office/drawing/2014/main" id="{03B7A9DC-FAF6-49F0-87B9-27865EC3C22C}"/>
                      </a:ext>
                    </a:extLst>
                  </p:cNvPr>
                  <p:cNvSpPr txBox="1"/>
                  <p:nvPr/>
                </p:nvSpPr>
                <p:spPr>
                  <a:xfrm>
                    <a:off x="3238499" y="3045381"/>
                    <a:ext cx="319318" cy="369332"/>
                  </a:xfrm>
                  <a:prstGeom prst="rect">
                    <a:avLst/>
                  </a:prstGeom>
                  <a:noFill/>
                </p:spPr>
                <p:txBody>
                  <a:bodyPr wrap="none" rtlCol="0">
                    <a:spAutoFit/>
                  </a:bodyPr>
                  <a:lstStyle/>
                  <a:p>
                    <a:r>
                      <a:rPr lang="en-US" altLang="zh-CN" dirty="0"/>
                      <a:t>1</a:t>
                    </a:r>
                    <a:endParaRPr lang="zh-CN" altLang="en-US" dirty="0"/>
                  </a:p>
                </p:txBody>
              </p:sp>
              <p:sp>
                <p:nvSpPr>
                  <p:cNvPr id="93" name="文本框 92">
                    <a:extLst>
                      <a:ext uri="{FF2B5EF4-FFF2-40B4-BE49-F238E27FC236}">
                        <a16:creationId xmlns:a16="http://schemas.microsoft.com/office/drawing/2014/main" id="{20F0C750-F994-4C86-B1EC-B6C5D57AA9D3}"/>
                      </a:ext>
                    </a:extLst>
                  </p:cNvPr>
                  <p:cNvSpPr txBox="1"/>
                  <p:nvPr/>
                </p:nvSpPr>
                <p:spPr>
                  <a:xfrm>
                    <a:off x="1601100" y="3026331"/>
                    <a:ext cx="319318" cy="369332"/>
                  </a:xfrm>
                  <a:prstGeom prst="rect">
                    <a:avLst/>
                  </a:prstGeom>
                  <a:noFill/>
                </p:spPr>
                <p:txBody>
                  <a:bodyPr wrap="none" rtlCol="0">
                    <a:spAutoFit/>
                  </a:bodyPr>
                  <a:lstStyle/>
                  <a:p>
                    <a:r>
                      <a:rPr lang="en-US" altLang="zh-CN" dirty="0"/>
                      <a:t>1</a:t>
                    </a:r>
                    <a:endParaRPr lang="zh-CN" altLang="en-US" dirty="0"/>
                  </a:p>
                </p:txBody>
              </p:sp>
            </p:grpSp>
            <p:sp>
              <p:nvSpPr>
                <p:cNvPr id="45" name="文本框 44">
                  <a:extLst>
                    <a:ext uri="{FF2B5EF4-FFF2-40B4-BE49-F238E27FC236}">
                      <a16:creationId xmlns:a16="http://schemas.microsoft.com/office/drawing/2014/main" id="{4CFE67EB-B0EE-4F55-A3A2-F855D7F45171}"/>
                    </a:ext>
                  </a:extLst>
                </p:cNvPr>
                <p:cNvSpPr txBox="1"/>
                <p:nvPr/>
              </p:nvSpPr>
              <p:spPr>
                <a:xfrm>
                  <a:off x="4047894" y="4011098"/>
                  <a:ext cx="319318" cy="369332"/>
                </a:xfrm>
                <a:prstGeom prst="rect">
                  <a:avLst/>
                </a:prstGeom>
                <a:noFill/>
              </p:spPr>
              <p:txBody>
                <a:bodyPr wrap="none" rtlCol="0">
                  <a:spAutoFit/>
                </a:bodyPr>
                <a:lstStyle/>
                <a:p>
                  <a:r>
                    <a:rPr lang="en-US" altLang="zh-CN" dirty="0"/>
                    <a:t>1</a:t>
                  </a:r>
                  <a:endParaRPr lang="zh-CN" altLang="en-US" dirty="0"/>
                </a:p>
              </p:txBody>
            </p:sp>
          </p:grpSp>
          <p:sp>
            <p:nvSpPr>
              <p:cNvPr id="43" name="文本框 42">
                <a:extLst>
                  <a:ext uri="{FF2B5EF4-FFF2-40B4-BE49-F238E27FC236}">
                    <a16:creationId xmlns:a16="http://schemas.microsoft.com/office/drawing/2014/main" id="{C45FCEBE-5DE9-4A0C-A793-9583BF2099B5}"/>
                  </a:ext>
                </a:extLst>
              </p:cNvPr>
              <p:cNvSpPr txBox="1"/>
              <p:nvPr/>
            </p:nvSpPr>
            <p:spPr>
              <a:xfrm>
                <a:off x="7762643" y="4026069"/>
                <a:ext cx="319318" cy="369332"/>
              </a:xfrm>
              <a:prstGeom prst="rect">
                <a:avLst/>
              </a:prstGeom>
              <a:noFill/>
            </p:spPr>
            <p:txBody>
              <a:bodyPr wrap="none" rtlCol="0">
                <a:spAutoFit/>
              </a:bodyPr>
              <a:lstStyle/>
              <a:p>
                <a:r>
                  <a:rPr lang="en-US" altLang="zh-CN" dirty="0"/>
                  <a:t>1</a:t>
                </a:r>
                <a:endParaRPr lang="zh-CN" altLang="en-US" dirty="0"/>
              </a:p>
            </p:txBody>
          </p:sp>
        </p:grpSp>
      </p:grpSp>
    </p:spTree>
    <p:extLst>
      <p:ext uri="{BB962C8B-B14F-4D97-AF65-F5344CB8AC3E}">
        <p14:creationId xmlns:p14="http://schemas.microsoft.com/office/powerpoint/2010/main" val="36407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rPr>
              <a:t>机械匹配算法</a:t>
            </a:r>
          </a:p>
        </p:txBody>
      </p:sp>
      <p:sp>
        <p:nvSpPr>
          <p:cNvPr id="2" name="文本框 1">
            <a:extLst>
              <a:ext uri="{FF2B5EF4-FFF2-40B4-BE49-F238E27FC236}">
                <a16:creationId xmlns:a16="http://schemas.microsoft.com/office/drawing/2014/main" id="{8F182907-CD9B-44D2-AA31-B18C6BC10C5D}"/>
              </a:ext>
            </a:extLst>
          </p:cNvPr>
          <p:cNvSpPr txBox="1"/>
          <p:nvPr/>
        </p:nvSpPr>
        <p:spPr>
          <a:xfrm>
            <a:off x="4536489" y="-115410"/>
            <a:ext cx="184731" cy="369332"/>
          </a:xfrm>
          <a:prstGeom prst="rect">
            <a:avLst/>
          </a:prstGeom>
          <a:noFill/>
        </p:spPr>
        <p:txBody>
          <a:bodyPr wrap="none" rtlCol="0">
            <a:spAutoFit/>
          </a:bodyPr>
          <a:lstStyle/>
          <a:p>
            <a:endParaRPr lang="zh-CN" altLang="en-US" dirty="0"/>
          </a:p>
        </p:txBody>
      </p:sp>
      <p:sp>
        <p:nvSpPr>
          <p:cNvPr id="3" name="文本框 2">
            <a:extLst>
              <a:ext uri="{FF2B5EF4-FFF2-40B4-BE49-F238E27FC236}">
                <a16:creationId xmlns:a16="http://schemas.microsoft.com/office/drawing/2014/main" id="{277AC224-D0DF-43BB-8FA4-19AEE6D0C01C}"/>
              </a:ext>
            </a:extLst>
          </p:cNvPr>
          <p:cNvSpPr txBox="1"/>
          <p:nvPr/>
        </p:nvSpPr>
        <p:spPr>
          <a:xfrm>
            <a:off x="2716567" y="2885243"/>
            <a:ext cx="184731" cy="369332"/>
          </a:xfrm>
          <a:prstGeom prst="rect">
            <a:avLst/>
          </a:prstGeom>
          <a:noFill/>
        </p:spPr>
        <p:txBody>
          <a:bodyPr wrap="none" rtlCol="0">
            <a:spAutoFit/>
          </a:bodyPr>
          <a:lstStyle/>
          <a:p>
            <a:endParaRPr lang="zh-CN" altLang="en-US" dirty="0"/>
          </a:p>
        </p:txBody>
      </p:sp>
      <p:sp>
        <p:nvSpPr>
          <p:cNvPr id="5" name="文本框 4">
            <a:extLst>
              <a:ext uri="{FF2B5EF4-FFF2-40B4-BE49-F238E27FC236}">
                <a16:creationId xmlns:a16="http://schemas.microsoft.com/office/drawing/2014/main" id="{08E22B5C-B8C2-4016-A77E-B12694F76C51}"/>
              </a:ext>
            </a:extLst>
          </p:cNvPr>
          <p:cNvSpPr txBox="1"/>
          <p:nvPr/>
        </p:nvSpPr>
        <p:spPr>
          <a:xfrm>
            <a:off x="1910080" y="1676400"/>
            <a:ext cx="9276080" cy="4278094"/>
          </a:xfrm>
          <a:prstGeom prst="rect">
            <a:avLst/>
          </a:prstGeom>
          <a:noFill/>
        </p:spPr>
        <p:txBody>
          <a:bodyPr wrap="square" rtlCol="0">
            <a:spAutoFit/>
          </a:bodyPr>
          <a:lstStyle/>
          <a:p>
            <a:endParaRPr lang="zh-CN" altLang="en-US" dirty="0"/>
          </a:p>
          <a:p>
            <a:pPr>
              <a:spcBef>
                <a:spcPts val="1200"/>
              </a:spcBef>
            </a:pPr>
            <a:r>
              <a:rPr lang="zh-CN" altLang="en-US" sz="2800" dirty="0"/>
              <a:t>实现简单、速度快，但处理分词歧义能力较差，严重依赖于词表，不能识别新词语。</a:t>
            </a:r>
            <a:endParaRPr lang="en-US" altLang="zh-CN" sz="2800" dirty="0"/>
          </a:p>
          <a:p>
            <a:pPr>
              <a:spcBef>
                <a:spcPts val="1200"/>
              </a:spcBef>
            </a:pPr>
            <a:r>
              <a:rPr lang="zh-CN" altLang="en-US" sz="2800" dirty="0"/>
              <a:t>与规则一起使用，汉语太复杂，歧义与未登录词没有很好识别。淡出视线。</a:t>
            </a:r>
            <a:endParaRPr lang="en-US" altLang="zh-CN" sz="2800" dirty="0"/>
          </a:p>
          <a:p>
            <a:pPr>
              <a:spcBef>
                <a:spcPts val="1200"/>
              </a:spcBef>
            </a:pPr>
            <a:r>
              <a:rPr lang="zh-CN" altLang="en-US" sz="2800" dirty="0"/>
              <a:t>亟需一种不需要依赖词典、无监督的学习方法，使用待分词文本自身的统计信息</a:t>
            </a:r>
            <a:r>
              <a:rPr lang="en-US" altLang="zh-CN" sz="2800" dirty="0"/>
              <a:t>(</a:t>
            </a:r>
            <a:r>
              <a:rPr lang="zh-CN" altLang="en-US" sz="2800" dirty="0"/>
              <a:t>例如内聚性、分离性</a:t>
            </a:r>
            <a:r>
              <a:rPr lang="en-US" altLang="zh-CN" sz="2800" dirty="0"/>
              <a:t>)</a:t>
            </a:r>
            <a:r>
              <a:rPr lang="zh-CN" altLang="en-US" sz="2800" dirty="0"/>
              <a:t>或大规模无标注语料的统计信息</a:t>
            </a:r>
            <a:r>
              <a:rPr lang="en-US" altLang="zh-CN" sz="2800" dirty="0"/>
              <a:t>(Cn</a:t>
            </a:r>
            <a:r>
              <a:rPr lang="zh-CN" altLang="en-US" sz="2800" dirty="0"/>
              <a:t>元语言模型、边界信息</a:t>
            </a:r>
            <a:r>
              <a:rPr lang="en-US" altLang="zh-CN" sz="2800" dirty="0"/>
              <a:t>)</a:t>
            </a:r>
            <a:r>
              <a:rPr lang="zh-CN" altLang="en-US" sz="2800" dirty="0"/>
              <a:t>进行分词。</a:t>
            </a:r>
          </a:p>
          <a:p>
            <a:pPr>
              <a:spcBef>
                <a:spcPts val="1200"/>
              </a:spcBef>
            </a:pPr>
            <a:endParaRPr lang="zh-CN" altLang="en-US" dirty="0"/>
          </a:p>
        </p:txBody>
      </p:sp>
    </p:spTree>
    <p:extLst>
      <p:ext uri="{BB962C8B-B14F-4D97-AF65-F5344CB8AC3E}">
        <p14:creationId xmlns:p14="http://schemas.microsoft.com/office/powerpoint/2010/main" val="165905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文本框 4"/>
          <p:cNvSpPr txBox="1"/>
          <p:nvPr/>
        </p:nvSpPr>
        <p:spPr>
          <a:xfrm>
            <a:off x="746759" y="2286000"/>
            <a:ext cx="7498082"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a:solidFill>
                  <a:srgbClr val="FFFFFF"/>
                </a:solidFill>
              </a:defRPr>
            </a:pPr>
            <a:r>
              <a:rPr lang="zh-CN" altLang="en-US" dirty="0"/>
              <a:t>二、</a:t>
            </a:r>
            <a:r>
              <a:rPr dirty="0" err="1"/>
              <a:t>基于统计语言模型的</a:t>
            </a:r>
            <a:endParaRPr dirty="0"/>
          </a:p>
          <a:p>
            <a:pPr>
              <a:defRPr sz="4800">
                <a:solidFill>
                  <a:srgbClr val="FFFFFF"/>
                </a:solidFill>
              </a:defRPr>
            </a:pPr>
            <a:r>
              <a:rPr dirty="0" err="1"/>
              <a:t>汉语分词算法</a:t>
            </a:r>
            <a:endParaRPr dirty="0"/>
          </a:p>
        </p:txBody>
      </p:sp>
      <p:sp>
        <p:nvSpPr>
          <p:cNvPr id="141" name="直接连接符 6"/>
          <p:cNvSpPr/>
          <p:nvPr/>
        </p:nvSpPr>
        <p:spPr>
          <a:xfrm>
            <a:off x="746759" y="3977640"/>
            <a:ext cx="5455922" cy="1"/>
          </a:xfrm>
          <a:prstGeom prst="line">
            <a:avLst/>
          </a:prstGeom>
          <a:ln w="6350">
            <a:solidFill>
              <a:srgbClr val="FFFFFF"/>
            </a:solidFill>
            <a:miter/>
          </a:ln>
        </p:spPr>
        <p:txBody>
          <a:bodyPr lIns="45719" rIns="45719"/>
          <a:lstStyle/>
          <a:p>
            <a:endParaRPr/>
          </a:p>
        </p:txBody>
      </p:sp>
      <p:sp>
        <p:nvSpPr>
          <p:cNvPr id="142" name="文本框 8"/>
          <p:cNvSpPr txBox="1"/>
          <p:nvPr/>
        </p:nvSpPr>
        <p:spPr>
          <a:xfrm>
            <a:off x="746759" y="4160520"/>
            <a:ext cx="5852162" cy="485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FFFFFF"/>
                </a:solidFill>
              </a:defRPr>
            </a:lvl1pPr>
          </a:lstStyle>
          <a:p>
            <a:r>
              <a:rPr dirty="0" err="1"/>
              <a:t>汇报人：王柯云</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44"/>
          <p:cNvGrpSpPr/>
          <p:nvPr/>
        </p:nvGrpSpPr>
        <p:grpSpPr>
          <a:xfrm>
            <a:off x="639233" y="1363132"/>
            <a:ext cx="10913534" cy="2514601"/>
            <a:chOff x="0" y="0"/>
            <a:chExt cx="10913532" cy="2514600"/>
          </a:xfrm>
        </p:grpSpPr>
        <p:sp>
          <p:nvSpPr>
            <p:cNvPr id="144" name="Rectangle 11"/>
            <p:cNvSpPr/>
            <p:nvPr/>
          </p:nvSpPr>
          <p:spPr>
            <a:xfrm>
              <a:off x="-1" y="0"/>
              <a:ext cx="10913534" cy="251460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145" name="Rectangle 14"/>
            <p:cNvSpPr/>
            <p:nvPr/>
          </p:nvSpPr>
          <p:spPr>
            <a:xfrm>
              <a:off x="-1" y="0"/>
              <a:ext cx="193628" cy="25146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146" name="Rectangle 15"/>
            <p:cNvSpPr/>
            <p:nvPr/>
          </p:nvSpPr>
          <p:spPr>
            <a:xfrm>
              <a:off x="10715943" y="0"/>
              <a:ext cx="193628" cy="25146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grpSp>
      <p:sp>
        <p:nvSpPr>
          <p:cNvPr id="148" name="Text Placeholder 8"/>
          <p:cNvSpPr txBox="1"/>
          <p:nvPr/>
        </p:nvSpPr>
        <p:spPr>
          <a:xfrm>
            <a:off x="1073890" y="1479851"/>
            <a:ext cx="656839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3000">
                <a:solidFill>
                  <a:schemeClr val="accent1"/>
                </a:solidFill>
              </a:defRPr>
            </a:lvl1pPr>
          </a:lstStyle>
          <a:p>
            <a:r>
              <a:t>基于机械匹配的汉语分词算法</a:t>
            </a:r>
          </a:p>
        </p:txBody>
      </p:sp>
      <p:sp>
        <p:nvSpPr>
          <p:cNvPr id="149" name="TextBox 4"/>
          <p:cNvSpPr txBox="1"/>
          <p:nvPr/>
        </p:nvSpPr>
        <p:spPr>
          <a:xfrm>
            <a:off x="1073890" y="2130576"/>
            <a:ext cx="8358544"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a:defRPr sz="2500">
                <a:solidFill>
                  <a:srgbClr val="595959"/>
                </a:solidFill>
              </a:defRPr>
            </a:pPr>
            <a:r>
              <a:t>简单、方便</a:t>
            </a:r>
          </a:p>
          <a:p>
            <a:pPr algn="just">
              <a:defRPr sz="2500">
                <a:solidFill>
                  <a:srgbClr val="595959"/>
                </a:solidFill>
              </a:defRPr>
            </a:pPr>
            <a:r>
              <a:t>对于歧义词以及未登录词的分词效果不好</a:t>
            </a:r>
          </a:p>
        </p:txBody>
      </p:sp>
      <p:grpSp>
        <p:nvGrpSpPr>
          <p:cNvPr id="153" name="Group 46"/>
          <p:cNvGrpSpPr/>
          <p:nvPr/>
        </p:nvGrpSpPr>
        <p:grpSpPr>
          <a:xfrm>
            <a:off x="639233" y="4004733"/>
            <a:ext cx="10913534" cy="2514601"/>
            <a:chOff x="0" y="0"/>
            <a:chExt cx="10913533" cy="2514600"/>
          </a:xfrm>
        </p:grpSpPr>
        <p:sp>
          <p:nvSpPr>
            <p:cNvPr id="150" name="Rectangle 33"/>
            <p:cNvSpPr/>
            <p:nvPr/>
          </p:nvSpPr>
          <p:spPr>
            <a:xfrm>
              <a:off x="-1" y="0"/>
              <a:ext cx="10913535" cy="251460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151" name="Rectangle 34"/>
            <p:cNvSpPr/>
            <p:nvPr/>
          </p:nvSpPr>
          <p:spPr>
            <a:xfrm>
              <a:off x="-1" y="0"/>
              <a:ext cx="193628" cy="2514600"/>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152" name="Rectangle 35"/>
            <p:cNvSpPr/>
            <p:nvPr/>
          </p:nvSpPr>
          <p:spPr>
            <a:xfrm>
              <a:off x="10715945" y="0"/>
              <a:ext cx="193627" cy="2514600"/>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grpSp>
      <p:sp>
        <p:nvSpPr>
          <p:cNvPr id="154" name="Text Placeholder 8"/>
          <p:cNvSpPr txBox="1"/>
          <p:nvPr/>
        </p:nvSpPr>
        <p:spPr>
          <a:xfrm>
            <a:off x="1073890" y="4134152"/>
            <a:ext cx="7545198"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3000">
                <a:solidFill>
                  <a:schemeClr val="accent4"/>
                </a:solidFill>
              </a:defRPr>
            </a:lvl1pPr>
          </a:lstStyle>
          <a:p>
            <a:r>
              <a:t>基于统计语言模型的汉语分词算法</a:t>
            </a:r>
          </a:p>
        </p:txBody>
      </p:sp>
      <p:sp>
        <p:nvSpPr>
          <p:cNvPr id="155" name="TextBox 38"/>
          <p:cNvSpPr txBox="1"/>
          <p:nvPr/>
        </p:nvSpPr>
        <p:spPr>
          <a:xfrm>
            <a:off x="1073890" y="4842933"/>
            <a:ext cx="9356685"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just">
              <a:defRPr sz="2500">
                <a:solidFill>
                  <a:srgbClr val="595959"/>
                </a:solidFill>
              </a:defRPr>
            </a:lvl1pPr>
          </a:lstStyle>
          <a:p>
            <a:r>
              <a:t>对于识别未登录词拥有较好的识别能力，分词精度比较大</a:t>
            </a:r>
          </a:p>
        </p:txBody>
      </p:sp>
      <p:sp>
        <p:nvSpPr>
          <p:cNvPr id="156"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与机械匹配对比</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47"/>
                                        </p:tgtEl>
                                        <p:attrNameLst>
                                          <p:attrName>style.visibility</p:attrName>
                                        </p:attrNameLst>
                                      </p:cBhvr>
                                      <p:to>
                                        <p:strVal val="visible"/>
                                      </p:to>
                                    </p:set>
                                    <p:animEffect transition="in" filter="wipe(left)">
                                      <p:cBhvr>
                                        <p:cTn id="7" dur="500"/>
                                        <p:tgtEl>
                                          <p:spTgt spid="147"/>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53"/>
                                        </p:tgtEl>
                                        <p:attrNameLst>
                                          <p:attrName>style.visibility</p:attrName>
                                        </p:attrNameLst>
                                      </p:cBhvr>
                                      <p:to>
                                        <p:strVal val="visible"/>
                                      </p:to>
                                    </p:set>
                                    <p:animEffect transition="in" filter="wipe(left)">
                                      <p:cBhvr>
                                        <p:cTn id="1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advAuto="0"/>
      <p:bldP spid="153"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基于统计的中文分词的步骤</a:t>
            </a:r>
          </a:p>
        </p:txBody>
      </p:sp>
      <p:sp>
        <p:nvSpPr>
          <p:cNvPr id="159" name="TextBox 5"/>
          <p:cNvSpPr txBox="1"/>
          <p:nvPr/>
        </p:nvSpPr>
        <p:spPr>
          <a:xfrm>
            <a:off x="2409945" y="2090949"/>
            <a:ext cx="4027026"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spcBef>
                <a:spcPts val="300"/>
              </a:spcBef>
              <a:defRPr sz="3000">
                <a:solidFill>
                  <a:schemeClr val="accent2"/>
                </a:solidFill>
              </a:defRPr>
            </a:lvl1pPr>
          </a:lstStyle>
          <a:p>
            <a:r>
              <a:t>加载大规模中文语料集</a:t>
            </a:r>
          </a:p>
        </p:txBody>
      </p:sp>
      <p:sp>
        <p:nvSpPr>
          <p:cNvPr id="160" name="TextBox 6"/>
          <p:cNvSpPr txBox="1"/>
          <p:nvPr/>
        </p:nvSpPr>
        <p:spPr>
          <a:xfrm>
            <a:off x="838022" y="1626130"/>
            <a:ext cx="1295758"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8000">
                <a:solidFill>
                  <a:schemeClr val="accent2"/>
                </a:solidFill>
              </a:defRPr>
            </a:lvl1pPr>
          </a:lstStyle>
          <a:p>
            <a:r>
              <a:t>01</a:t>
            </a:r>
          </a:p>
        </p:txBody>
      </p:sp>
      <p:sp>
        <p:nvSpPr>
          <p:cNvPr id="161" name="TextBox 13"/>
          <p:cNvSpPr txBox="1"/>
          <p:nvPr/>
        </p:nvSpPr>
        <p:spPr>
          <a:xfrm>
            <a:off x="2384545" y="3614949"/>
            <a:ext cx="320862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spcBef>
                <a:spcPts val="300"/>
              </a:spcBef>
              <a:defRPr sz="3000">
                <a:solidFill>
                  <a:schemeClr val="accent4"/>
                </a:solidFill>
              </a:defRPr>
            </a:lvl1pPr>
          </a:lstStyle>
          <a:p>
            <a:r>
              <a:t>训练相应语言模型</a:t>
            </a:r>
          </a:p>
        </p:txBody>
      </p:sp>
      <p:sp>
        <p:nvSpPr>
          <p:cNvPr id="162" name="TextBox 14"/>
          <p:cNvSpPr txBox="1"/>
          <p:nvPr/>
        </p:nvSpPr>
        <p:spPr>
          <a:xfrm>
            <a:off x="838022" y="3150129"/>
            <a:ext cx="1295758"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8000">
                <a:solidFill>
                  <a:schemeClr val="accent4"/>
                </a:solidFill>
              </a:defRPr>
            </a:lvl1pPr>
          </a:lstStyle>
          <a:p>
            <a:r>
              <a:t>02</a:t>
            </a:r>
          </a:p>
        </p:txBody>
      </p:sp>
      <p:sp>
        <p:nvSpPr>
          <p:cNvPr id="163" name="TextBox 19"/>
          <p:cNvSpPr txBox="1"/>
          <p:nvPr/>
        </p:nvSpPr>
        <p:spPr>
          <a:xfrm>
            <a:off x="2448045" y="5138949"/>
            <a:ext cx="2819733"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spcBef>
                <a:spcPts val="300"/>
              </a:spcBef>
              <a:defRPr sz="3000">
                <a:solidFill>
                  <a:schemeClr val="accent6"/>
                </a:solidFill>
              </a:defRPr>
            </a:lvl1pPr>
          </a:lstStyle>
          <a:p>
            <a:r>
              <a:t>进行中文分词</a:t>
            </a:r>
          </a:p>
        </p:txBody>
      </p:sp>
      <p:sp>
        <p:nvSpPr>
          <p:cNvPr id="164" name="TextBox 20"/>
          <p:cNvSpPr txBox="1"/>
          <p:nvPr/>
        </p:nvSpPr>
        <p:spPr>
          <a:xfrm>
            <a:off x="838022" y="4674129"/>
            <a:ext cx="1295758"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8000">
                <a:solidFill>
                  <a:schemeClr val="accent6"/>
                </a:solidFill>
              </a:defRPr>
            </a:lvl1pPr>
          </a:lstStyle>
          <a:p>
            <a:r>
              <a:t>03</a:t>
            </a:r>
          </a:p>
        </p:txBody>
      </p:sp>
      <p:sp>
        <p:nvSpPr>
          <p:cNvPr id="165" name="Straight Connector 23"/>
          <p:cNvSpPr/>
          <p:nvPr/>
        </p:nvSpPr>
        <p:spPr>
          <a:xfrm flipH="1">
            <a:off x="773641" y="1815557"/>
            <a:ext cx="2118" cy="4023360"/>
          </a:xfrm>
          <a:prstGeom prst="line">
            <a:avLst/>
          </a:prstGeom>
          <a:ln w="28575">
            <a:solidFill>
              <a:srgbClr val="595959"/>
            </a:solidFill>
            <a:miter/>
          </a:ln>
        </p:spPr>
        <p:txBody>
          <a:bodyPr lIns="45719" rIns="45719"/>
          <a:lstStyle/>
          <a:p>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65"/>
                                        </p:tgtEl>
                                        <p:attrNameLst>
                                          <p:attrName>style.visibility</p:attrName>
                                        </p:attrNameLst>
                                      </p:cBhvr>
                                      <p:to>
                                        <p:strVal val="visible"/>
                                      </p:to>
                                    </p:set>
                                    <p:animEffect transition="in" filter="dissolve">
                                      <p:cBhvr>
                                        <p:cTn id="7" dur="500"/>
                                        <p:tgtEl>
                                          <p:spTgt spid="16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60"/>
                                        </p:tgtEl>
                                        <p:attrNameLst>
                                          <p:attrName>style.visibility</p:attrName>
                                        </p:attrNameLst>
                                      </p:cBhvr>
                                      <p:to>
                                        <p:strVal val="visible"/>
                                      </p:to>
                                    </p:set>
                                    <p:animEffect transition="in" filter="dissolve">
                                      <p:cBhvr>
                                        <p:cTn id="11" dur="500"/>
                                        <p:tgtEl>
                                          <p:spTgt spid="160"/>
                                        </p:tgtEl>
                                      </p:cBhvr>
                                    </p:animEffect>
                                  </p:childTnLst>
                                </p:cTn>
                              </p:par>
                            </p:childTnLst>
                          </p:cTn>
                        </p:par>
                        <p:par>
                          <p:cTn id="12" fill="hold">
                            <p:stCondLst>
                              <p:cond delay="1000"/>
                            </p:stCondLst>
                            <p:childTnLst>
                              <p:par>
                                <p:cTn id="13" presetID="2" presetClass="entr" presetSubtype="2" fill="hold" grpId="0" nodeType="afterEffect">
                                  <p:stCondLst>
                                    <p:cond delay="0"/>
                                  </p:stCondLst>
                                  <p:iterate>
                                    <p:tmAbs val="0"/>
                                  </p:iterate>
                                  <p:childTnLst>
                                    <p:set>
                                      <p:cBhvr>
                                        <p:cTn id="14" fill="hold"/>
                                        <p:tgtEl>
                                          <p:spTgt spid="159"/>
                                        </p:tgtEl>
                                        <p:attrNameLst>
                                          <p:attrName>style.visibility</p:attrName>
                                        </p:attrNameLst>
                                      </p:cBhvr>
                                      <p:to>
                                        <p:strVal val="visible"/>
                                      </p:to>
                                    </p:set>
                                    <p:anim calcmode="lin" valueType="num">
                                      <p:cBhvr>
                                        <p:cTn id="15" dur="500" fill="hold"/>
                                        <p:tgtEl>
                                          <p:spTgt spid="159"/>
                                        </p:tgtEl>
                                        <p:attrNameLst>
                                          <p:attrName>ppt_x</p:attrName>
                                        </p:attrNameLst>
                                      </p:cBhvr>
                                      <p:tavLst>
                                        <p:tav tm="0">
                                          <p:val>
                                            <p:strVal val="1+#ppt_w/2"/>
                                          </p:val>
                                        </p:tav>
                                        <p:tav tm="100000">
                                          <p:val>
                                            <p:strVal val="#ppt_x"/>
                                          </p:val>
                                        </p:tav>
                                      </p:tavLst>
                                    </p:anim>
                                    <p:anim calcmode="lin" valueType="num">
                                      <p:cBhvr>
                                        <p:cTn id="16" dur="500" fill="hold"/>
                                        <p:tgtEl>
                                          <p:spTgt spid="15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9" presetClass="entr"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dissolve">
                                      <p:cBhvr>
                                        <p:cTn id="20" dur="500"/>
                                        <p:tgtEl>
                                          <p:spTgt spid="162"/>
                                        </p:tgtEl>
                                      </p:cBhvr>
                                    </p:animEffect>
                                  </p:childTnLst>
                                </p:cTn>
                              </p:par>
                            </p:childTnLst>
                          </p:cTn>
                        </p:par>
                        <p:par>
                          <p:cTn id="21" fill="hold">
                            <p:stCondLst>
                              <p:cond delay="2000"/>
                            </p:stCondLst>
                            <p:childTnLst>
                              <p:par>
                                <p:cTn id="22" presetID="2" presetClass="entr" presetSubtype="2" fill="hold" grpId="0" nodeType="afterEffect">
                                  <p:stCondLst>
                                    <p:cond delay="0"/>
                                  </p:stCondLst>
                                  <p:iterate>
                                    <p:tmAbs val="0"/>
                                  </p:iterate>
                                  <p:childTnLst>
                                    <p:set>
                                      <p:cBhvr>
                                        <p:cTn id="23" fill="hold"/>
                                        <p:tgtEl>
                                          <p:spTgt spid="161"/>
                                        </p:tgtEl>
                                        <p:attrNameLst>
                                          <p:attrName>style.visibility</p:attrName>
                                        </p:attrNameLst>
                                      </p:cBhvr>
                                      <p:to>
                                        <p:strVal val="visible"/>
                                      </p:to>
                                    </p:set>
                                    <p:anim calcmode="lin" valueType="num">
                                      <p:cBhvr>
                                        <p:cTn id="24" dur="500" fill="hold"/>
                                        <p:tgtEl>
                                          <p:spTgt spid="161"/>
                                        </p:tgtEl>
                                        <p:attrNameLst>
                                          <p:attrName>ppt_x</p:attrName>
                                        </p:attrNameLst>
                                      </p:cBhvr>
                                      <p:tavLst>
                                        <p:tav tm="0">
                                          <p:val>
                                            <p:strVal val="1+#ppt_w/2"/>
                                          </p:val>
                                        </p:tav>
                                        <p:tav tm="100000">
                                          <p:val>
                                            <p:strVal val="#ppt_x"/>
                                          </p:val>
                                        </p:tav>
                                      </p:tavLst>
                                    </p:anim>
                                    <p:anim calcmode="lin" valueType="num">
                                      <p:cBhvr>
                                        <p:cTn id="25" dur="500" fill="hold"/>
                                        <p:tgtEl>
                                          <p:spTgt spid="16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9" presetClass="entr" fill="hold" grpId="0" nodeType="afterEffect">
                                  <p:stCondLst>
                                    <p:cond delay="0"/>
                                  </p:stCondLst>
                                  <p:iterate>
                                    <p:tmAbs val="0"/>
                                  </p:iterate>
                                  <p:childTnLst>
                                    <p:set>
                                      <p:cBhvr>
                                        <p:cTn id="28" fill="hold"/>
                                        <p:tgtEl>
                                          <p:spTgt spid="164"/>
                                        </p:tgtEl>
                                        <p:attrNameLst>
                                          <p:attrName>style.visibility</p:attrName>
                                        </p:attrNameLst>
                                      </p:cBhvr>
                                      <p:to>
                                        <p:strVal val="visible"/>
                                      </p:to>
                                    </p:set>
                                    <p:animEffect transition="in" filter="dissolve">
                                      <p:cBhvr>
                                        <p:cTn id="29" dur="500"/>
                                        <p:tgtEl>
                                          <p:spTgt spid="164"/>
                                        </p:tgtEl>
                                      </p:cBhvr>
                                    </p:animEffect>
                                  </p:childTnLst>
                                </p:cTn>
                              </p:par>
                            </p:childTnLst>
                          </p:cTn>
                        </p:par>
                        <p:par>
                          <p:cTn id="30" fill="hold">
                            <p:stCondLst>
                              <p:cond delay="3000"/>
                            </p:stCondLst>
                            <p:childTnLst>
                              <p:par>
                                <p:cTn id="31" presetID="2" presetClass="entr" presetSubtype="2" fill="hold" grpId="0" nodeType="afterEffect">
                                  <p:stCondLst>
                                    <p:cond delay="0"/>
                                  </p:stCondLst>
                                  <p:iterate>
                                    <p:tmAbs val="0"/>
                                  </p:iterate>
                                  <p:childTnLst>
                                    <p:set>
                                      <p:cBhvr>
                                        <p:cTn id="32" fill="hold"/>
                                        <p:tgtEl>
                                          <p:spTgt spid="163"/>
                                        </p:tgtEl>
                                        <p:attrNameLst>
                                          <p:attrName>style.visibility</p:attrName>
                                        </p:attrNameLst>
                                      </p:cBhvr>
                                      <p:to>
                                        <p:strVal val="visible"/>
                                      </p:to>
                                    </p:set>
                                    <p:anim calcmode="lin" valueType="num">
                                      <p:cBhvr>
                                        <p:cTn id="33" dur="500" fill="hold"/>
                                        <p:tgtEl>
                                          <p:spTgt spid="163"/>
                                        </p:tgtEl>
                                        <p:attrNameLst>
                                          <p:attrName>ppt_x</p:attrName>
                                        </p:attrNameLst>
                                      </p:cBhvr>
                                      <p:tavLst>
                                        <p:tav tm="0">
                                          <p:val>
                                            <p:strVal val="1+#ppt_w/2"/>
                                          </p:val>
                                        </p:tav>
                                        <p:tav tm="100000">
                                          <p:val>
                                            <p:strVal val="#ppt_x"/>
                                          </p:val>
                                        </p:tav>
                                      </p:tavLst>
                                    </p:anim>
                                    <p:anim calcmode="lin" valueType="num">
                                      <p:cBhvr>
                                        <p:cTn id="34" dur="500" fill="hold"/>
                                        <p:tgtEl>
                                          <p:spTgt spid="1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advAuto="0"/>
      <p:bldP spid="160" grpId="0" animBg="1" advAuto="0"/>
      <p:bldP spid="161" grpId="0" animBg="1" advAuto="0"/>
      <p:bldP spid="162" grpId="0" animBg="1" advAuto="0"/>
      <p:bldP spid="163" grpId="0" animBg="1" advAuto="0"/>
      <p:bldP spid="164" grpId="0" animBg="1" advAuto="0"/>
      <p:bldP spid="165"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语言模型</a:t>
            </a:r>
          </a:p>
        </p:txBody>
      </p:sp>
      <p:grpSp>
        <p:nvGrpSpPr>
          <p:cNvPr id="170" name="Group 5"/>
          <p:cNvGrpSpPr/>
          <p:nvPr/>
        </p:nvGrpSpPr>
        <p:grpSpPr>
          <a:xfrm>
            <a:off x="2493713" y="2135675"/>
            <a:ext cx="1885697" cy="1744134"/>
            <a:chOff x="145858" y="541866"/>
            <a:chExt cx="1885695" cy="1744133"/>
          </a:xfrm>
        </p:grpSpPr>
        <p:sp>
          <p:nvSpPr>
            <p:cNvPr id="168" name="Isosceles Triangle 3"/>
            <p:cNvSpPr/>
            <p:nvPr/>
          </p:nvSpPr>
          <p:spPr>
            <a:xfrm rot="10800000" flipH="1">
              <a:off x="145859" y="541866"/>
              <a:ext cx="1885696" cy="1625601"/>
            </a:xfrm>
            <a:prstGeom prst="triangle">
              <a:avLst/>
            </a:prstGeom>
            <a:solidFill>
              <a:srgbClr val="0E234A"/>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69" name="Isosceles Triangle 4"/>
            <p:cNvSpPr/>
            <p:nvPr/>
          </p:nvSpPr>
          <p:spPr>
            <a:xfrm rot="10800000" flipH="1">
              <a:off x="145859" y="660399"/>
              <a:ext cx="1885696" cy="1625601"/>
            </a:xfrm>
            <a:prstGeom prst="triangle">
              <a:avLst/>
            </a:prstGeom>
            <a:solidFill>
              <a:schemeClr val="accent1"/>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grpSp>
        <p:nvGrpSpPr>
          <p:cNvPr id="173" name="Group 18"/>
          <p:cNvGrpSpPr/>
          <p:nvPr/>
        </p:nvGrpSpPr>
        <p:grpSpPr>
          <a:xfrm>
            <a:off x="2217361" y="3883183"/>
            <a:ext cx="2438401" cy="1930412"/>
            <a:chOff x="0" y="0"/>
            <a:chExt cx="2438400" cy="1930411"/>
          </a:xfrm>
        </p:grpSpPr>
        <p:sp>
          <p:nvSpPr>
            <p:cNvPr id="171" name="Rounded Rectangle 6"/>
            <p:cNvSpPr/>
            <p:nvPr/>
          </p:nvSpPr>
          <p:spPr>
            <a:xfrm>
              <a:off x="0" y="10"/>
              <a:ext cx="2438400" cy="1930402"/>
            </a:xfrm>
            <a:prstGeom prst="roundRect">
              <a:avLst>
                <a:gd name="adj" fmla="val 16667"/>
              </a:avLst>
            </a:prstGeom>
            <a:solidFill>
              <a:srgbClr val="F2F2F2"/>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72" name="Rectangle 7"/>
            <p:cNvSpPr/>
            <p:nvPr/>
          </p:nvSpPr>
          <p:spPr>
            <a:xfrm>
              <a:off x="874182" y="0"/>
              <a:ext cx="690035" cy="127001"/>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sp>
        <p:nvSpPr>
          <p:cNvPr id="174" name="TextBox 8"/>
          <p:cNvSpPr txBox="1"/>
          <p:nvPr/>
        </p:nvSpPr>
        <p:spPr>
          <a:xfrm>
            <a:off x="2361231" y="4259538"/>
            <a:ext cx="2294531" cy="1055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spcBef>
                <a:spcPts val="300"/>
              </a:spcBef>
              <a:defRPr sz="3000">
                <a:solidFill>
                  <a:schemeClr val="accent1"/>
                </a:solidFill>
              </a:defRPr>
            </a:lvl1pPr>
          </a:lstStyle>
          <a:p>
            <a:r>
              <a:t>N元语言模型 </a:t>
            </a:r>
          </a:p>
        </p:txBody>
      </p:sp>
      <p:sp>
        <p:nvSpPr>
          <p:cNvPr id="175" name="Freeform 131"/>
          <p:cNvSpPr/>
          <p:nvPr/>
        </p:nvSpPr>
        <p:spPr>
          <a:xfrm>
            <a:off x="3154531" y="2507262"/>
            <a:ext cx="564062" cy="529274"/>
          </a:xfrm>
          <a:custGeom>
            <a:avLst/>
            <a:gdLst/>
            <a:ahLst/>
            <a:cxnLst>
              <a:cxn ang="0">
                <a:pos x="wd2" y="hd2"/>
              </a:cxn>
              <a:cxn ang="5400000">
                <a:pos x="wd2" y="hd2"/>
              </a:cxn>
              <a:cxn ang="10800000">
                <a:pos x="wd2" y="hd2"/>
              </a:cxn>
              <a:cxn ang="16200000">
                <a:pos x="wd2" y="hd2"/>
              </a:cxn>
            </a:cxnLst>
            <a:rect l="0" t="0" r="r" b="b"/>
            <a:pathLst>
              <a:path w="21600" h="21600" extrusionOk="0">
                <a:moveTo>
                  <a:pt x="19493" y="0"/>
                </a:moveTo>
                <a:cubicBezTo>
                  <a:pt x="2107" y="0"/>
                  <a:pt x="2107" y="0"/>
                  <a:pt x="2107" y="0"/>
                </a:cubicBezTo>
                <a:cubicBezTo>
                  <a:pt x="878" y="0"/>
                  <a:pt x="0" y="939"/>
                  <a:pt x="0" y="2254"/>
                </a:cubicBezTo>
                <a:cubicBezTo>
                  <a:pt x="0" y="16529"/>
                  <a:pt x="0" y="16529"/>
                  <a:pt x="0" y="16529"/>
                </a:cubicBezTo>
                <a:cubicBezTo>
                  <a:pt x="0" y="17843"/>
                  <a:pt x="878" y="18783"/>
                  <a:pt x="2107" y="18783"/>
                </a:cubicBezTo>
                <a:cubicBezTo>
                  <a:pt x="8780" y="18783"/>
                  <a:pt x="8780" y="18783"/>
                  <a:pt x="8780" y="18783"/>
                </a:cubicBezTo>
                <a:cubicBezTo>
                  <a:pt x="8780" y="19534"/>
                  <a:pt x="8780" y="19534"/>
                  <a:pt x="8780" y="19534"/>
                </a:cubicBezTo>
                <a:cubicBezTo>
                  <a:pt x="4566" y="20285"/>
                  <a:pt x="4566" y="20285"/>
                  <a:pt x="4566" y="20285"/>
                </a:cubicBezTo>
                <a:cubicBezTo>
                  <a:pt x="4215" y="20285"/>
                  <a:pt x="4039" y="20473"/>
                  <a:pt x="4039" y="20849"/>
                </a:cubicBezTo>
                <a:cubicBezTo>
                  <a:pt x="4039" y="21224"/>
                  <a:pt x="4390" y="21600"/>
                  <a:pt x="4741" y="21600"/>
                </a:cubicBezTo>
                <a:cubicBezTo>
                  <a:pt x="16859" y="21600"/>
                  <a:pt x="16859" y="21600"/>
                  <a:pt x="16859" y="21600"/>
                </a:cubicBezTo>
                <a:cubicBezTo>
                  <a:pt x="17210" y="21600"/>
                  <a:pt x="17561" y="21224"/>
                  <a:pt x="17561" y="20849"/>
                </a:cubicBezTo>
                <a:cubicBezTo>
                  <a:pt x="17561" y="20473"/>
                  <a:pt x="17385" y="20285"/>
                  <a:pt x="17034" y="20285"/>
                </a:cubicBezTo>
                <a:cubicBezTo>
                  <a:pt x="12820" y="19534"/>
                  <a:pt x="12820" y="19534"/>
                  <a:pt x="12820" y="19534"/>
                </a:cubicBezTo>
                <a:cubicBezTo>
                  <a:pt x="12820" y="18783"/>
                  <a:pt x="12820" y="18783"/>
                  <a:pt x="12820" y="18783"/>
                </a:cubicBezTo>
                <a:cubicBezTo>
                  <a:pt x="19493" y="18783"/>
                  <a:pt x="19493" y="18783"/>
                  <a:pt x="19493" y="18783"/>
                </a:cubicBezTo>
                <a:cubicBezTo>
                  <a:pt x="20722" y="18783"/>
                  <a:pt x="21600" y="17843"/>
                  <a:pt x="21600" y="16529"/>
                </a:cubicBezTo>
                <a:cubicBezTo>
                  <a:pt x="21600" y="2254"/>
                  <a:pt x="21600" y="2254"/>
                  <a:pt x="21600" y="2254"/>
                </a:cubicBezTo>
                <a:cubicBezTo>
                  <a:pt x="21600" y="939"/>
                  <a:pt x="20722" y="0"/>
                  <a:pt x="19493" y="0"/>
                </a:cubicBezTo>
                <a:close/>
                <a:moveTo>
                  <a:pt x="20195" y="16529"/>
                </a:moveTo>
                <a:cubicBezTo>
                  <a:pt x="20195" y="16904"/>
                  <a:pt x="20020" y="17280"/>
                  <a:pt x="19493" y="17280"/>
                </a:cubicBezTo>
                <a:cubicBezTo>
                  <a:pt x="2107" y="17280"/>
                  <a:pt x="2107" y="17280"/>
                  <a:pt x="2107" y="17280"/>
                </a:cubicBezTo>
                <a:cubicBezTo>
                  <a:pt x="1756" y="17280"/>
                  <a:pt x="1405" y="16904"/>
                  <a:pt x="1405" y="16529"/>
                </a:cubicBezTo>
                <a:cubicBezTo>
                  <a:pt x="1405" y="2254"/>
                  <a:pt x="1405" y="2254"/>
                  <a:pt x="1405" y="2254"/>
                </a:cubicBezTo>
                <a:cubicBezTo>
                  <a:pt x="1405" y="1690"/>
                  <a:pt x="1756" y="1503"/>
                  <a:pt x="2107" y="1503"/>
                </a:cubicBezTo>
                <a:cubicBezTo>
                  <a:pt x="19493" y="1503"/>
                  <a:pt x="19493" y="1503"/>
                  <a:pt x="19493" y="1503"/>
                </a:cubicBezTo>
                <a:cubicBezTo>
                  <a:pt x="20020" y="1503"/>
                  <a:pt x="20195" y="1690"/>
                  <a:pt x="20195" y="2254"/>
                </a:cubicBezTo>
                <a:lnTo>
                  <a:pt x="20195" y="16529"/>
                </a:lnTo>
                <a:close/>
                <a:moveTo>
                  <a:pt x="18263" y="2817"/>
                </a:moveTo>
                <a:cubicBezTo>
                  <a:pt x="3337" y="2817"/>
                  <a:pt x="3337" y="2817"/>
                  <a:pt x="3337" y="2817"/>
                </a:cubicBezTo>
                <a:cubicBezTo>
                  <a:pt x="2985" y="2817"/>
                  <a:pt x="2810" y="3193"/>
                  <a:pt x="2810" y="3569"/>
                </a:cubicBezTo>
                <a:cubicBezTo>
                  <a:pt x="2810" y="13711"/>
                  <a:pt x="2810" y="13711"/>
                  <a:pt x="2810" y="13711"/>
                </a:cubicBezTo>
                <a:cubicBezTo>
                  <a:pt x="2810" y="14087"/>
                  <a:pt x="2985" y="14463"/>
                  <a:pt x="3337" y="14463"/>
                </a:cubicBezTo>
                <a:cubicBezTo>
                  <a:pt x="18263" y="14463"/>
                  <a:pt x="18263" y="14463"/>
                  <a:pt x="18263" y="14463"/>
                </a:cubicBezTo>
                <a:cubicBezTo>
                  <a:pt x="18615" y="14463"/>
                  <a:pt x="18966" y="14087"/>
                  <a:pt x="18966" y="13711"/>
                </a:cubicBezTo>
                <a:cubicBezTo>
                  <a:pt x="18966" y="3569"/>
                  <a:pt x="18966" y="3569"/>
                  <a:pt x="18966" y="3569"/>
                </a:cubicBezTo>
                <a:cubicBezTo>
                  <a:pt x="18966" y="3193"/>
                  <a:pt x="18615" y="2817"/>
                  <a:pt x="18263" y="2817"/>
                </a:cubicBezTo>
                <a:close/>
                <a:moveTo>
                  <a:pt x="18263" y="13711"/>
                </a:moveTo>
                <a:cubicBezTo>
                  <a:pt x="3337" y="13711"/>
                  <a:pt x="3337" y="13711"/>
                  <a:pt x="3337" y="13711"/>
                </a:cubicBezTo>
                <a:cubicBezTo>
                  <a:pt x="3337" y="3569"/>
                  <a:pt x="3337" y="3569"/>
                  <a:pt x="3337" y="3569"/>
                </a:cubicBezTo>
                <a:cubicBezTo>
                  <a:pt x="18263" y="3569"/>
                  <a:pt x="18263" y="3569"/>
                  <a:pt x="18263" y="3569"/>
                </a:cubicBezTo>
                <a:lnTo>
                  <a:pt x="18263" y="13711"/>
                </a:lnTo>
                <a:close/>
                <a:moveTo>
                  <a:pt x="18263" y="13711"/>
                </a:moveTo>
                <a:cubicBezTo>
                  <a:pt x="18263" y="13711"/>
                  <a:pt x="18263" y="13711"/>
                  <a:pt x="18263" y="13711"/>
                </a:cubicBezTo>
              </a:path>
            </a:pathLst>
          </a:custGeom>
          <a:solidFill>
            <a:srgbClr val="FFFFFF"/>
          </a:solidFill>
          <a:ln w="12700">
            <a:miter lim="400000"/>
          </a:ln>
        </p:spPr>
        <p:txBody>
          <a:bodyPr lIns="45719" rIns="45719"/>
          <a:lstStyle/>
          <a:p>
            <a:pPr>
              <a:defRPr sz="3200"/>
            </a:pPr>
            <a:endParaRPr/>
          </a:p>
        </p:txBody>
      </p:sp>
      <p:grpSp>
        <p:nvGrpSpPr>
          <p:cNvPr id="178" name="Group 19"/>
          <p:cNvGrpSpPr/>
          <p:nvPr/>
        </p:nvGrpSpPr>
        <p:grpSpPr>
          <a:xfrm>
            <a:off x="5153152" y="2135675"/>
            <a:ext cx="1885697" cy="1744134"/>
            <a:chOff x="145858" y="541866"/>
            <a:chExt cx="1885695" cy="1744133"/>
          </a:xfrm>
        </p:grpSpPr>
        <p:sp>
          <p:nvSpPr>
            <p:cNvPr id="176" name="Isosceles Triangle 20"/>
            <p:cNvSpPr/>
            <p:nvPr/>
          </p:nvSpPr>
          <p:spPr>
            <a:xfrm rot="10800000" flipH="1">
              <a:off x="145859" y="541866"/>
              <a:ext cx="1885696" cy="1625601"/>
            </a:xfrm>
            <a:prstGeom prst="triangle">
              <a:avLst/>
            </a:prstGeom>
            <a:solidFill>
              <a:srgbClr val="108071"/>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77" name="Isosceles Triangle 21"/>
            <p:cNvSpPr/>
            <p:nvPr/>
          </p:nvSpPr>
          <p:spPr>
            <a:xfrm rot="10800000" flipH="1">
              <a:off x="145859" y="660399"/>
              <a:ext cx="1885696" cy="1625601"/>
            </a:xfrm>
            <a:prstGeom prst="triangle">
              <a:avLst/>
            </a:prstGeom>
            <a:solidFill>
              <a:schemeClr val="accent2"/>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grpSp>
        <p:nvGrpSpPr>
          <p:cNvPr id="181" name="Group 22"/>
          <p:cNvGrpSpPr/>
          <p:nvPr/>
        </p:nvGrpSpPr>
        <p:grpSpPr>
          <a:xfrm>
            <a:off x="4876800" y="3883183"/>
            <a:ext cx="2438401" cy="1930412"/>
            <a:chOff x="0" y="0"/>
            <a:chExt cx="2438400" cy="1930411"/>
          </a:xfrm>
        </p:grpSpPr>
        <p:sp>
          <p:nvSpPr>
            <p:cNvPr id="179" name="Rounded Rectangle 23"/>
            <p:cNvSpPr/>
            <p:nvPr/>
          </p:nvSpPr>
          <p:spPr>
            <a:xfrm>
              <a:off x="0" y="10"/>
              <a:ext cx="2438400" cy="1930402"/>
            </a:xfrm>
            <a:prstGeom prst="roundRect">
              <a:avLst>
                <a:gd name="adj" fmla="val 16667"/>
              </a:avLst>
            </a:prstGeom>
            <a:solidFill>
              <a:srgbClr val="F2F2F2"/>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80" name="Rectangle 24"/>
            <p:cNvSpPr/>
            <p:nvPr/>
          </p:nvSpPr>
          <p:spPr>
            <a:xfrm>
              <a:off x="874182" y="0"/>
              <a:ext cx="690035" cy="12700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sp>
        <p:nvSpPr>
          <p:cNvPr id="182" name="TextBox 25"/>
          <p:cNvSpPr txBox="1"/>
          <p:nvPr/>
        </p:nvSpPr>
        <p:spPr>
          <a:xfrm>
            <a:off x="5020669" y="4259538"/>
            <a:ext cx="2150662" cy="1055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spcBef>
                <a:spcPts val="300"/>
              </a:spcBef>
              <a:defRPr sz="3000">
                <a:solidFill>
                  <a:schemeClr val="accent2"/>
                </a:solidFill>
              </a:defRPr>
            </a:lvl1pPr>
          </a:lstStyle>
          <a:p>
            <a:r>
              <a:t>互信息模型 </a:t>
            </a:r>
          </a:p>
        </p:txBody>
      </p:sp>
      <p:grpSp>
        <p:nvGrpSpPr>
          <p:cNvPr id="185" name="Group 26"/>
          <p:cNvGrpSpPr/>
          <p:nvPr/>
        </p:nvGrpSpPr>
        <p:grpSpPr>
          <a:xfrm>
            <a:off x="7812591" y="2135675"/>
            <a:ext cx="1885696" cy="1744134"/>
            <a:chOff x="145858" y="541866"/>
            <a:chExt cx="1885695" cy="1744133"/>
          </a:xfrm>
        </p:grpSpPr>
        <p:sp>
          <p:nvSpPr>
            <p:cNvPr id="183" name="Isosceles Triangle 27"/>
            <p:cNvSpPr/>
            <p:nvPr/>
          </p:nvSpPr>
          <p:spPr>
            <a:xfrm rot="10800000" flipH="1">
              <a:off x="145859" y="541866"/>
              <a:ext cx="1885696" cy="1625601"/>
            </a:xfrm>
            <a:prstGeom prst="triangle">
              <a:avLst/>
            </a:prstGeom>
            <a:solidFill>
              <a:srgbClr val="768F3B"/>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84" name="Isosceles Triangle 28"/>
            <p:cNvSpPr/>
            <p:nvPr/>
          </p:nvSpPr>
          <p:spPr>
            <a:xfrm rot="10800000" flipH="1">
              <a:off x="145859" y="660399"/>
              <a:ext cx="1885696" cy="1625601"/>
            </a:xfrm>
            <a:prstGeom prst="triangle">
              <a:avLst/>
            </a:prstGeom>
            <a:solidFill>
              <a:schemeClr val="accent3"/>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grpSp>
        <p:nvGrpSpPr>
          <p:cNvPr id="188" name="Group 29"/>
          <p:cNvGrpSpPr/>
          <p:nvPr/>
        </p:nvGrpSpPr>
        <p:grpSpPr>
          <a:xfrm>
            <a:off x="7536238" y="3883183"/>
            <a:ext cx="2438401" cy="1930412"/>
            <a:chOff x="0" y="0"/>
            <a:chExt cx="2438400" cy="1930411"/>
          </a:xfrm>
        </p:grpSpPr>
        <p:sp>
          <p:nvSpPr>
            <p:cNvPr id="186" name="Rounded Rectangle 30"/>
            <p:cNvSpPr/>
            <p:nvPr/>
          </p:nvSpPr>
          <p:spPr>
            <a:xfrm>
              <a:off x="0" y="10"/>
              <a:ext cx="2438400" cy="1930402"/>
            </a:xfrm>
            <a:prstGeom prst="roundRect">
              <a:avLst>
                <a:gd name="adj" fmla="val 16667"/>
              </a:avLst>
            </a:prstGeom>
            <a:solidFill>
              <a:srgbClr val="F2F2F2"/>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sp>
          <p:nvSpPr>
            <p:cNvPr id="187" name="Rectangle 31"/>
            <p:cNvSpPr/>
            <p:nvPr/>
          </p:nvSpPr>
          <p:spPr>
            <a:xfrm>
              <a:off x="874182" y="0"/>
              <a:ext cx="690035" cy="12700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3200">
                  <a:solidFill>
                    <a:srgbClr val="FFFFFF"/>
                  </a:solidFill>
                </a:defRPr>
              </a:pPr>
              <a:endParaRPr/>
            </a:p>
          </p:txBody>
        </p:sp>
      </p:grpSp>
      <p:sp>
        <p:nvSpPr>
          <p:cNvPr id="189" name="TextBox 32"/>
          <p:cNvSpPr txBox="1"/>
          <p:nvPr/>
        </p:nvSpPr>
        <p:spPr>
          <a:xfrm>
            <a:off x="7680108" y="4259538"/>
            <a:ext cx="21506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spcBef>
                <a:spcPts val="300"/>
              </a:spcBef>
              <a:defRPr sz="3000">
                <a:solidFill>
                  <a:schemeClr val="accent3"/>
                </a:solidFill>
              </a:defRPr>
            </a:lvl1pPr>
          </a:lstStyle>
          <a:p>
            <a:r>
              <a:t>最大熵模型</a:t>
            </a:r>
          </a:p>
        </p:txBody>
      </p:sp>
      <p:grpSp>
        <p:nvGrpSpPr>
          <p:cNvPr id="192" name="Group 10"/>
          <p:cNvGrpSpPr/>
          <p:nvPr/>
        </p:nvGrpSpPr>
        <p:grpSpPr>
          <a:xfrm>
            <a:off x="5808737" y="2483365"/>
            <a:ext cx="574526" cy="577069"/>
            <a:chOff x="0" y="0"/>
            <a:chExt cx="574525" cy="577068"/>
          </a:xfrm>
        </p:grpSpPr>
        <p:sp>
          <p:nvSpPr>
            <p:cNvPr id="190" name="Freeform 105"/>
            <p:cNvSpPr/>
            <p:nvPr/>
          </p:nvSpPr>
          <p:spPr>
            <a:xfrm>
              <a:off x="0" y="-1"/>
              <a:ext cx="574526" cy="577070"/>
            </a:xfrm>
            <a:custGeom>
              <a:avLst/>
              <a:gdLst/>
              <a:ahLst/>
              <a:cxnLst>
                <a:cxn ang="0">
                  <a:pos x="wd2" y="hd2"/>
                </a:cxn>
                <a:cxn ang="5400000">
                  <a:pos x="wd2" y="hd2"/>
                </a:cxn>
                <a:cxn ang="10800000">
                  <a:pos x="wd2" y="hd2"/>
                </a:cxn>
                <a:cxn ang="16200000">
                  <a:pos x="wd2" y="hd2"/>
                </a:cxn>
              </a:cxnLst>
              <a:rect l="0" t="0" r="r" b="b"/>
              <a:pathLst>
                <a:path w="21600" h="21600" extrusionOk="0">
                  <a:moveTo>
                    <a:pt x="13522" y="0"/>
                  </a:moveTo>
                  <a:cubicBezTo>
                    <a:pt x="8956" y="0"/>
                    <a:pt x="5444" y="3688"/>
                    <a:pt x="5444" y="8078"/>
                  </a:cubicBezTo>
                  <a:cubicBezTo>
                    <a:pt x="5444" y="9483"/>
                    <a:pt x="5795" y="10712"/>
                    <a:pt x="6322" y="11941"/>
                  </a:cubicBezTo>
                  <a:cubicBezTo>
                    <a:pt x="702" y="17561"/>
                    <a:pt x="702" y="17561"/>
                    <a:pt x="702" y="17561"/>
                  </a:cubicBezTo>
                  <a:cubicBezTo>
                    <a:pt x="702" y="17561"/>
                    <a:pt x="702" y="17561"/>
                    <a:pt x="702" y="17561"/>
                  </a:cubicBezTo>
                  <a:cubicBezTo>
                    <a:pt x="351" y="17912"/>
                    <a:pt x="0" y="18439"/>
                    <a:pt x="0" y="19141"/>
                  </a:cubicBezTo>
                  <a:cubicBezTo>
                    <a:pt x="0" y="20546"/>
                    <a:pt x="1054" y="21600"/>
                    <a:pt x="2283" y="21600"/>
                  </a:cubicBezTo>
                  <a:cubicBezTo>
                    <a:pt x="2985" y="21600"/>
                    <a:pt x="3688" y="21249"/>
                    <a:pt x="4039" y="20898"/>
                  </a:cubicBezTo>
                  <a:cubicBezTo>
                    <a:pt x="4039" y="20898"/>
                    <a:pt x="4039" y="20898"/>
                    <a:pt x="4039" y="20898"/>
                  </a:cubicBezTo>
                  <a:cubicBezTo>
                    <a:pt x="9659" y="15278"/>
                    <a:pt x="9659" y="15278"/>
                    <a:pt x="9659" y="15278"/>
                  </a:cubicBezTo>
                  <a:cubicBezTo>
                    <a:pt x="10888" y="15805"/>
                    <a:pt x="12117" y="16156"/>
                    <a:pt x="13522" y="16156"/>
                  </a:cubicBezTo>
                  <a:cubicBezTo>
                    <a:pt x="17912" y="16156"/>
                    <a:pt x="21600" y="12468"/>
                    <a:pt x="21600" y="8078"/>
                  </a:cubicBezTo>
                  <a:cubicBezTo>
                    <a:pt x="21600" y="3688"/>
                    <a:pt x="17912" y="0"/>
                    <a:pt x="13522" y="0"/>
                  </a:cubicBezTo>
                  <a:close/>
                  <a:moveTo>
                    <a:pt x="3161" y="20020"/>
                  </a:moveTo>
                  <a:cubicBezTo>
                    <a:pt x="2985" y="20195"/>
                    <a:pt x="2634" y="20371"/>
                    <a:pt x="2283" y="20371"/>
                  </a:cubicBezTo>
                  <a:cubicBezTo>
                    <a:pt x="1756" y="20371"/>
                    <a:pt x="1229" y="19844"/>
                    <a:pt x="1229" y="19141"/>
                  </a:cubicBezTo>
                  <a:cubicBezTo>
                    <a:pt x="1229" y="18790"/>
                    <a:pt x="1405" y="18615"/>
                    <a:pt x="1580" y="18263"/>
                  </a:cubicBezTo>
                  <a:cubicBezTo>
                    <a:pt x="1580" y="18263"/>
                    <a:pt x="1580" y="18263"/>
                    <a:pt x="1580" y="18263"/>
                  </a:cubicBezTo>
                  <a:cubicBezTo>
                    <a:pt x="7024" y="12820"/>
                    <a:pt x="7024" y="12820"/>
                    <a:pt x="7024" y="12820"/>
                  </a:cubicBezTo>
                  <a:cubicBezTo>
                    <a:pt x="7376" y="13522"/>
                    <a:pt x="8078" y="14049"/>
                    <a:pt x="8605" y="14576"/>
                  </a:cubicBezTo>
                  <a:lnTo>
                    <a:pt x="3161" y="20020"/>
                  </a:lnTo>
                  <a:close/>
                  <a:moveTo>
                    <a:pt x="13522" y="14751"/>
                  </a:moveTo>
                  <a:cubicBezTo>
                    <a:pt x="9659" y="14751"/>
                    <a:pt x="6673" y="11766"/>
                    <a:pt x="6673" y="8078"/>
                  </a:cubicBezTo>
                  <a:cubicBezTo>
                    <a:pt x="6673" y="4390"/>
                    <a:pt x="9659" y="1405"/>
                    <a:pt x="13522" y="1405"/>
                  </a:cubicBezTo>
                  <a:cubicBezTo>
                    <a:pt x="17210" y="1405"/>
                    <a:pt x="20195" y="4390"/>
                    <a:pt x="20195" y="8078"/>
                  </a:cubicBezTo>
                  <a:cubicBezTo>
                    <a:pt x="20195" y="11766"/>
                    <a:pt x="17210" y="14751"/>
                    <a:pt x="13522" y="14751"/>
                  </a:cubicBezTo>
                  <a:close/>
                  <a:moveTo>
                    <a:pt x="13522" y="14751"/>
                  </a:moveTo>
                  <a:cubicBezTo>
                    <a:pt x="13522" y="14751"/>
                    <a:pt x="13522" y="14751"/>
                    <a:pt x="13522" y="14751"/>
                  </a:cubicBezTo>
                </a:path>
              </a:pathLst>
            </a:custGeom>
            <a:solidFill>
              <a:srgbClr val="FFFFFF"/>
            </a:solidFill>
            <a:ln w="12700" cap="flat">
              <a:noFill/>
              <a:miter lim="400000"/>
            </a:ln>
            <a:effectLst/>
          </p:spPr>
          <p:txBody>
            <a:bodyPr wrap="square" lIns="45719" tIns="45719" rIns="45719" bIns="45719" numCol="1" anchor="t">
              <a:noAutofit/>
            </a:bodyPr>
            <a:lstStyle/>
            <a:p>
              <a:pPr>
                <a:defRPr sz="3200"/>
              </a:pPr>
              <a:endParaRPr/>
            </a:p>
          </p:txBody>
        </p:sp>
        <p:sp>
          <p:nvSpPr>
            <p:cNvPr id="191" name="Freeform 106"/>
            <p:cNvSpPr/>
            <p:nvPr/>
          </p:nvSpPr>
          <p:spPr>
            <a:xfrm>
              <a:off x="233877" y="88974"/>
              <a:ext cx="134735" cy="137277"/>
            </a:xfrm>
            <a:custGeom>
              <a:avLst/>
              <a:gdLst/>
              <a:ahLst/>
              <a:cxnLst>
                <a:cxn ang="0">
                  <a:pos x="wd2" y="hd2"/>
                </a:cxn>
                <a:cxn ang="5400000">
                  <a:pos x="wd2" y="hd2"/>
                </a:cxn>
                <a:cxn ang="10800000">
                  <a:pos x="wd2" y="hd2"/>
                </a:cxn>
                <a:cxn ang="16200000">
                  <a:pos x="wd2" y="hd2"/>
                </a:cxn>
              </a:cxnLst>
              <a:rect l="0" t="0" r="r" b="b"/>
              <a:pathLst>
                <a:path w="21600" h="21600" extrusionOk="0">
                  <a:moveTo>
                    <a:pt x="20110" y="0"/>
                  </a:moveTo>
                  <a:cubicBezTo>
                    <a:pt x="8938" y="0"/>
                    <a:pt x="0" y="8938"/>
                    <a:pt x="0" y="20110"/>
                  </a:cubicBezTo>
                  <a:cubicBezTo>
                    <a:pt x="0" y="20855"/>
                    <a:pt x="745" y="21600"/>
                    <a:pt x="1490" y="21600"/>
                  </a:cubicBezTo>
                  <a:cubicBezTo>
                    <a:pt x="2234" y="21600"/>
                    <a:pt x="2979" y="20855"/>
                    <a:pt x="2979" y="20110"/>
                  </a:cubicBezTo>
                  <a:cubicBezTo>
                    <a:pt x="2979" y="10428"/>
                    <a:pt x="10428" y="2979"/>
                    <a:pt x="20110" y="2979"/>
                  </a:cubicBezTo>
                  <a:cubicBezTo>
                    <a:pt x="20855" y="2979"/>
                    <a:pt x="21600" y="2234"/>
                    <a:pt x="21600" y="1490"/>
                  </a:cubicBezTo>
                  <a:cubicBezTo>
                    <a:pt x="21600" y="745"/>
                    <a:pt x="20855" y="0"/>
                    <a:pt x="20110" y="0"/>
                  </a:cubicBezTo>
                  <a:close/>
                  <a:moveTo>
                    <a:pt x="20110" y="0"/>
                  </a:moveTo>
                  <a:cubicBezTo>
                    <a:pt x="20110" y="0"/>
                    <a:pt x="20110" y="0"/>
                    <a:pt x="20110" y="0"/>
                  </a:cubicBezTo>
                </a:path>
              </a:pathLst>
            </a:custGeom>
            <a:solidFill>
              <a:srgbClr val="FFFFFF"/>
            </a:solidFill>
            <a:ln w="12700" cap="flat">
              <a:noFill/>
              <a:miter lim="400000"/>
            </a:ln>
            <a:effectLst/>
          </p:spPr>
          <p:txBody>
            <a:bodyPr wrap="square" lIns="45719" tIns="45719" rIns="45719" bIns="45719" numCol="1" anchor="t">
              <a:noAutofit/>
            </a:bodyPr>
            <a:lstStyle/>
            <a:p>
              <a:pPr>
                <a:defRPr sz="3200"/>
              </a:pPr>
              <a:endParaRPr/>
            </a:p>
          </p:txBody>
        </p:sp>
      </p:grpSp>
      <p:grpSp>
        <p:nvGrpSpPr>
          <p:cNvPr id="196" name="Group 13"/>
          <p:cNvGrpSpPr/>
          <p:nvPr/>
        </p:nvGrpSpPr>
        <p:grpSpPr>
          <a:xfrm>
            <a:off x="8450891" y="2515860"/>
            <a:ext cx="609098" cy="512073"/>
            <a:chOff x="0" y="0"/>
            <a:chExt cx="609096" cy="512071"/>
          </a:xfrm>
        </p:grpSpPr>
        <p:sp>
          <p:nvSpPr>
            <p:cNvPr id="193" name="Freeform 128"/>
            <p:cNvSpPr/>
            <p:nvPr/>
          </p:nvSpPr>
          <p:spPr>
            <a:xfrm>
              <a:off x="153620" y="132059"/>
              <a:ext cx="301855" cy="304550"/>
            </a:xfrm>
            <a:custGeom>
              <a:avLst/>
              <a:gdLst/>
              <a:ahLst/>
              <a:cxnLst>
                <a:cxn ang="0">
                  <a:pos x="wd2" y="hd2"/>
                </a:cxn>
                <a:cxn ang="5400000">
                  <a:pos x="wd2" y="hd2"/>
                </a:cxn>
                <a:cxn ang="10800000">
                  <a:pos x="wd2" y="hd2"/>
                </a:cxn>
                <a:cxn ang="16200000">
                  <a:pos x="wd2" y="hd2"/>
                </a:cxn>
              </a:cxnLst>
              <a:rect l="0" t="0" r="r" b="b"/>
              <a:pathLst>
                <a:path w="21600" h="21600" extrusionOk="0">
                  <a:moveTo>
                    <a:pt x="10977" y="0"/>
                  </a:moveTo>
                  <a:cubicBezTo>
                    <a:pt x="4957" y="0"/>
                    <a:pt x="0" y="4603"/>
                    <a:pt x="0" y="10623"/>
                  </a:cubicBezTo>
                  <a:cubicBezTo>
                    <a:pt x="0" y="16643"/>
                    <a:pt x="4957" y="21600"/>
                    <a:pt x="10977" y="21600"/>
                  </a:cubicBezTo>
                  <a:cubicBezTo>
                    <a:pt x="16997" y="21600"/>
                    <a:pt x="21600" y="16643"/>
                    <a:pt x="21600" y="10623"/>
                  </a:cubicBezTo>
                  <a:cubicBezTo>
                    <a:pt x="21600" y="4603"/>
                    <a:pt x="16997" y="0"/>
                    <a:pt x="10977" y="0"/>
                  </a:cubicBezTo>
                  <a:close/>
                  <a:moveTo>
                    <a:pt x="16997" y="15934"/>
                  </a:moveTo>
                  <a:cubicBezTo>
                    <a:pt x="14164" y="19475"/>
                    <a:pt x="8852" y="19830"/>
                    <a:pt x="5666" y="16997"/>
                  </a:cubicBezTo>
                  <a:cubicBezTo>
                    <a:pt x="2125" y="13810"/>
                    <a:pt x="1770" y="8852"/>
                    <a:pt x="4603" y="5311"/>
                  </a:cubicBezTo>
                  <a:cubicBezTo>
                    <a:pt x="7790" y="2125"/>
                    <a:pt x="12748" y="1770"/>
                    <a:pt x="16289" y="4603"/>
                  </a:cubicBezTo>
                  <a:cubicBezTo>
                    <a:pt x="19475" y="7436"/>
                    <a:pt x="20184" y="12748"/>
                    <a:pt x="16997" y="15934"/>
                  </a:cubicBezTo>
                  <a:close/>
                  <a:moveTo>
                    <a:pt x="16997" y="15934"/>
                  </a:moveTo>
                  <a:cubicBezTo>
                    <a:pt x="16997" y="15934"/>
                    <a:pt x="16997" y="15934"/>
                    <a:pt x="16997" y="15934"/>
                  </a:cubicBezTo>
                </a:path>
              </a:pathLst>
            </a:custGeom>
            <a:solidFill>
              <a:srgbClr val="FFFFFF"/>
            </a:solidFill>
            <a:ln w="12700" cap="flat">
              <a:noFill/>
              <a:miter lim="400000"/>
            </a:ln>
            <a:effectLst/>
          </p:spPr>
          <p:txBody>
            <a:bodyPr wrap="square" lIns="45719" tIns="45719" rIns="45719" bIns="45719" numCol="1" anchor="t">
              <a:noAutofit/>
            </a:bodyPr>
            <a:lstStyle/>
            <a:p>
              <a:pPr>
                <a:defRPr sz="3200"/>
              </a:pPr>
              <a:endParaRPr/>
            </a:p>
          </p:txBody>
        </p:sp>
        <p:sp>
          <p:nvSpPr>
            <p:cNvPr id="194" name="Freeform 129"/>
            <p:cNvSpPr/>
            <p:nvPr/>
          </p:nvSpPr>
          <p:spPr>
            <a:xfrm>
              <a:off x="226390" y="207523"/>
              <a:ext cx="91635" cy="86244"/>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8400" y="0"/>
                    <a:pt x="0" y="8894"/>
                    <a:pt x="0" y="19059"/>
                  </a:cubicBezTo>
                  <a:cubicBezTo>
                    <a:pt x="0" y="20329"/>
                    <a:pt x="1200" y="21600"/>
                    <a:pt x="2400" y="21600"/>
                  </a:cubicBezTo>
                  <a:cubicBezTo>
                    <a:pt x="3600" y="21600"/>
                    <a:pt x="4800" y="20329"/>
                    <a:pt x="4800" y="19059"/>
                  </a:cubicBezTo>
                  <a:cubicBezTo>
                    <a:pt x="4800" y="11435"/>
                    <a:pt x="10800" y="5082"/>
                    <a:pt x="19200" y="5082"/>
                  </a:cubicBezTo>
                  <a:cubicBezTo>
                    <a:pt x="20400" y="5082"/>
                    <a:pt x="21600" y="3812"/>
                    <a:pt x="21600" y="2541"/>
                  </a:cubicBezTo>
                  <a:cubicBezTo>
                    <a:pt x="21600" y="1271"/>
                    <a:pt x="20400" y="0"/>
                    <a:pt x="19200" y="0"/>
                  </a:cubicBezTo>
                  <a:close/>
                  <a:moveTo>
                    <a:pt x="19200" y="0"/>
                  </a:moveTo>
                  <a:cubicBezTo>
                    <a:pt x="19200" y="0"/>
                    <a:pt x="19200" y="0"/>
                    <a:pt x="19200" y="0"/>
                  </a:cubicBezTo>
                </a:path>
              </a:pathLst>
            </a:custGeom>
            <a:solidFill>
              <a:srgbClr val="FFFFFF"/>
            </a:solidFill>
            <a:ln w="12700" cap="flat">
              <a:noFill/>
              <a:miter lim="400000"/>
            </a:ln>
            <a:effectLst/>
          </p:spPr>
          <p:txBody>
            <a:bodyPr wrap="square" lIns="45719" tIns="45719" rIns="45719" bIns="45719" numCol="1" anchor="t">
              <a:noAutofit/>
            </a:bodyPr>
            <a:lstStyle/>
            <a:p>
              <a:pPr>
                <a:defRPr sz="3200"/>
              </a:pPr>
              <a:endParaRPr/>
            </a:p>
          </p:txBody>
        </p:sp>
        <p:sp>
          <p:nvSpPr>
            <p:cNvPr id="195" name="Freeform 130"/>
            <p:cNvSpPr/>
            <p:nvPr/>
          </p:nvSpPr>
          <p:spPr>
            <a:xfrm>
              <a:off x="0" y="0"/>
              <a:ext cx="609097" cy="512072"/>
            </a:xfrm>
            <a:custGeom>
              <a:avLst/>
              <a:gdLst/>
              <a:ahLst/>
              <a:cxnLst>
                <a:cxn ang="0">
                  <a:pos x="wd2" y="hd2"/>
                </a:cxn>
                <a:cxn ang="5400000">
                  <a:pos x="wd2" y="hd2"/>
                </a:cxn>
                <a:cxn ang="10800000">
                  <a:pos x="wd2" y="hd2"/>
                </a:cxn>
                <a:cxn ang="16200000">
                  <a:pos x="wd2" y="hd2"/>
                </a:cxn>
              </a:cxnLst>
              <a:rect l="0" t="0" r="r" b="b"/>
              <a:pathLst>
                <a:path w="21600" h="21600" extrusionOk="0">
                  <a:moveTo>
                    <a:pt x="20020" y="4823"/>
                  </a:moveTo>
                  <a:cubicBezTo>
                    <a:pt x="17034" y="4194"/>
                    <a:pt x="17034" y="4194"/>
                    <a:pt x="17034" y="4194"/>
                  </a:cubicBezTo>
                  <a:cubicBezTo>
                    <a:pt x="16156" y="1468"/>
                    <a:pt x="16156" y="1468"/>
                    <a:pt x="16156" y="1468"/>
                  </a:cubicBezTo>
                  <a:cubicBezTo>
                    <a:pt x="15805" y="629"/>
                    <a:pt x="15102" y="0"/>
                    <a:pt x="14224" y="0"/>
                  </a:cubicBezTo>
                  <a:cubicBezTo>
                    <a:pt x="7551" y="0"/>
                    <a:pt x="7551" y="0"/>
                    <a:pt x="7551" y="0"/>
                  </a:cubicBezTo>
                  <a:cubicBezTo>
                    <a:pt x="6673" y="0"/>
                    <a:pt x="5971" y="629"/>
                    <a:pt x="5620" y="1468"/>
                  </a:cubicBezTo>
                  <a:cubicBezTo>
                    <a:pt x="4741" y="4194"/>
                    <a:pt x="4741" y="4194"/>
                    <a:pt x="4741" y="4194"/>
                  </a:cubicBezTo>
                  <a:cubicBezTo>
                    <a:pt x="1756" y="4823"/>
                    <a:pt x="1756" y="4823"/>
                    <a:pt x="1756" y="4823"/>
                  </a:cubicBezTo>
                  <a:cubicBezTo>
                    <a:pt x="702" y="5033"/>
                    <a:pt x="0" y="6082"/>
                    <a:pt x="0" y="7130"/>
                  </a:cubicBezTo>
                  <a:cubicBezTo>
                    <a:pt x="0" y="19293"/>
                    <a:pt x="0" y="19293"/>
                    <a:pt x="0" y="19293"/>
                  </a:cubicBezTo>
                  <a:cubicBezTo>
                    <a:pt x="0" y="20551"/>
                    <a:pt x="1054" y="21600"/>
                    <a:pt x="2107" y="21600"/>
                  </a:cubicBezTo>
                  <a:cubicBezTo>
                    <a:pt x="19668" y="21600"/>
                    <a:pt x="19668" y="21600"/>
                    <a:pt x="19668" y="21600"/>
                  </a:cubicBezTo>
                  <a:cubicBezTo>
                    <a:pt x="20722" y="21600"/>
                    <a:pt x="21600" y="20551"/>
                    <a:pt x="21600" y="19293"/>
                  </a:cubicBezTo>
                  <a:cubicBezTo>
                    <a:pt x="21600" y="7130"/>
                    <a:pt x="21600" y="7130"/>
                    <a:pt x="21600" y="7130"/>
                  </a:cubicBezTo>
                  <a:cubicBezTo>
                    <a:pt x="21600" y="6082"/>
                    <a:pt x="20898" y="5033"/>
                    <a:pt x="20020" y="4823"/>
                  </a:cubicBezTo>
                  <a:close/>
                  <a:moveTo>
                    <a:pt x="20195" y="19293"/>
                  </a:moveTo>
                  <a:cubicBezTo>
                    <a:pt x="20195" y="19713"/>
                    <a:pt x="20020" y="20132"/>
                    <a:pt x="19668" y="20132"/>
                  </a:cubicBezTo>
                  <a:cubicBezTo>
                    <a:pt x="2107" y="20132"/>
                    <a:pt x="2107" y="20132"/>
                    <a:pt x="2107" y="20132"/>
                  </a:cubicBezTo>
                  <a:cubicBezTo>
                    <a:pt x="1756" y="20132"/>
                    <a:pt x="1405" y="19713"/>
                    <a:pt x="1405" y="19293"/>
                  </a:cubicBezTo>
                  <a:cubicBezTo>
                    <a:pt x="1405" y="7130"/>
                    <a:pt x="1405" y="7130"/>
                    <a:pt x="1405" y="7130"/>
                  </a:cubicBezTo>
                  <a:cubicBezTo>
                    <a:pt x="1405" y="6711"/>
                    <a:pt x="1580" y="6501"/>
                    <a:pt x="1932" y="6291"/>
                  </a:cubicBezTo>
                  <a:cubicBezTo>
                    <a:pt x="5620" y="5662"/>
                    <a:pt x="5620" y="5662"/>
                    <a:pt x="5620" y="5662"/>
                  </a:cubicBezTo>
                  <a:cubicBezTo>
                    <a:pt x="6849" y="2097"/>
                    <a:pt x="6849" y="2097"/>
                    <a:pt x="6849" y="2097"/>
                  </a:cubicBezTo>
                  <a:cubicBezTo>
                    <a:pt x="7024" y="1678"/>
                    <a:pt x="7200" y="1468"/>
                    <a:pt x="7551" y="1468"/>
                  </a:cubicBezTo>
                  <a:cubicBezTo>
                    <a:pt x="14224" y="1468"/>
                    <a:pt x="14224" y="1468"/>
                    <a:pt x="14224" y="1468"/>
                  </a:cubicBezTo>
                  <a:cubicBezTo>
                    <a:pt x="14576" y="1468"/>
                    <a:pt x="14751" y="1678"/>
                    <a:pt x="14927" y="2097"/>
                  </a:cubicBezTo>
                  <a:cubicBezTo>
                    <a:pt x="15980" y="5662"/>
                    <a:pt x="15980" y="5662"/>
                    <a:pt x="15980" y="5662"/>
                  </a:cubicBezTo>
                  <a:cubicBezTo>
                    <a:pt x="19668" y="6291"/>
                    <a:pt x="19668" y="6291"/>
                    <a:pt x="19668" y="6291"/>
                  </a:cubicBezTo>
                  <a:cubicBezTo>
                    <a:pt x="20020" y="6501"/>
                    <a:pt x="20195" y="6711"/>
                    <a:pt x="20195" y="7130"/>
                  </a:cubicBezTo>
                  <a:lnTo>
                    <a:pt x="20195" y="19293"/>
                  </a:lnTo>
                  <a:close/>
                  <a:moveTo>
                    <a:pt x="20195" y="19293"/>
                  </a:moveTo>
                  <a:cubicBezTo>
                    <a:pt x="20195" y="19293"/>
                    <a:pt x="20195" y="19293"/>
                    <a:pt x="20195" y="19293"/>
                  </a:cubicBezTo>
                </a:path>
              </a:pathLst>
            </a:custGeom>
            <a:solidFill>
              <a:srgbClr val="FFFFFF"/>
            </a:solidFill>
            <a:ln w="12700" cap="flat">
              <a:noFill/>
              <a:miter lim="400000"/>
            </a:ln>
            <a:effectLst/>
          </p:spPr>
          <p:txBody>
            <a:bodyPr wrap="square" lIns="45719" tIns="45719" rIns="45719" bIns="45719" numCol="1" anchor="t">
              <a:noAutofit/>
            </a:bodyPr>
            <a:lstStyle/>
            <a:p>
              <a:pPr>
                <a:defRPr sz="3200"/>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70"/>
                                        </p:tgtEl>
                                        <p:attrNameLst>
                                          <p:attrName>style.visibility</p:attrName>
                                        </p:attrNameLst>
                                      </p:cBhvr>
                                      <p:to>
                                        <p:strVal val="visible"/>
                                      </p:to>
                                    </p:set>
                                    <p:anim calcmode="lin" valueType="num">
                                      <p:cBhvr>
                                        <p:cTn id="7" dur="500" fill="hold"/>
                                        <p:tgtEl>
                                          <p:spTgt spid="170"/>
                                        </p:tgtEl>
                                        <p:attrNameLst>
                                          <p:attrName>ppt_x</p:attrName>
                                        </p:attrNameLst>
                                      </p:cBhvr>
                                      <p:tavLst>
                                        <p:tav tm="0">
                                          <p:val>
                                            <p:strVal val="#ppt_x"/>
                                          </p:val>
                                        </p:tav>
                                        <p:tav tm="100000">
                                          <p:val>
                                            <p:strVal val="#ppt_x"/>
                                          </p:val>
                                        </p:tav>
                                      </p:tavLst>
                                    </p:anim>
                                    <p:anim calcmode="lin" valueType="num">
                                      <p:cBhvr>
                                        <p:cTn id="8" dur="500" fill="hold"/>
                                        <p:tgtEl>
                                          <p:spTgt spid="170"/>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iterate>
                                    <p:tmAbs val="0"/>
                                  </p:iterate>
                                  <p:childTnLst>
                                    <p:set>
                                      <p:cBhvr>
                                        <p:cTn id="10" fill="hold"/>
                                        <p:tgtEl>
                                          <p:spTgt spid="175"/>
                                        </p:tgtEl>
                                        <p:attrNameLst>
                                          <p:attrName>style.visibility</p:attrName>
                                        </p:attrNameLst>
                                      </p:cBhvr>
                                      <p:to>
                                        <p:strVal val="visible"/>
                                      </p:to>
                                    </p:set>
                                    <p:anim calcmode="lin" valueType="num">
                                      <p:cBhvr>
                                        <p:cTn id="11" dur="500" fill="hold"/>
                                        <p:tgtEl>
                                          <p:spTgt spid="175"/>
                                        </p:tgtEl>
                                        <p:attrNameLst>
                                          <p:attrName>ppt_w</p:attrName>
                                        </p:attrNameLst>
                                      </p:cBhvr>
                                      <p:tavLst>
                                        <p:tav tm="0">
                                          <p:val>
                                            <p:fltVal val="0"/>
                                          </p:val>
                                        </p:tav>
                                        <p:tav tm="100000">
                                          <p:val>
                                            <p:strVal val="#ppt_w"/>
                                          </p:val>
                                        </p:tav>
                                      </p:tavLst>
                                    </p:anim>
                                    <p:anim calcmode="lin" valueType="num">
                                      <p:cBhvr>
                                        <p:cTn id="12" dur="500" fill="hold"/>
                                        <p:tgtEl>
                                          <p:spTgt spid="175"/>
                                        </p:tgtEl>
                                        <p:attrNameLst>
                                          <p:attrName>ppt_h</p:attrName>
                                        </p:attrNameLst>
                                      </p:cBhvr>
                                      <p:tavLst>
                                        <p:tav tm="0">
                                          <p:val>
                                            <p:fltVal val="0"/>
                                          </p:val>
                                        </p:tav>
                                        <p:tav tm="100000">
                                          <p:val>
                                            <p:strVal val="#ppt_h"/>
                                          </p:val>
                                        </p:tav>
                                      </p:tavLst>
                                    </p:anim>
                                  </p:childTnLst>
                                </p:cTn>
                              </p:par>
                              <p:par>
                                <p:cTn id="13" presetID="2" presetClass="entr" presetSubtype="4" fill="hold" grpId="0" nodeType="withEffect">
                                  <p:stCondLst>
                                    <p:cond delay="0"/>
                                  </p:stCondLst>
                                  <p:iterate>
                                    <p:tmAbs val="0"/>
                                  </p:iterate>
                                  <p:childTnLst>
                                    <p:set>
                                      <p:cBhvr>
                                        <p:cTn id="14" fill="hold"/>
                                        <p:tgtEl>
                                          <p:spTgt spid="173"/>
                                        </p:tgtEl>
                                        <p:attrNameLst>
                                          <p:attrName>style.visibility</p:attrName>
                                        </p:attrNameLst>
                                      </p:cBhvr>
                                      <p:to>
                                        <p:strVal val="visible"/>
                                      </p:to>
                                    </p:set>
                                    <p:anim calcmode="lin" valueType="num">
                                      <p:cBhvr>
                                        <p:cTn id="15" dur="500" fill="hold"/>
                                        <p:tgtEl>
                                          <p:spTgt spid="173"/>
                                        </p:tgtEl>
                                        <p:attrNameLst>
                                          <p:attrName>ppt_x</p:attrName>
                                        </p:attrNameLst>
                                      </p:cBhvr>
                                      <p:tavLst>
                                        <p:tav tm="0">
                                          <p:val>
                                            <p:strVal val="#ppt_x"/>
                                          </p:val>
                                        </p:tav>
                                        <p:tav tm="100000">
                                          <p:val>
                                            <p:strVal val="#ppt_x"/>
                                          </p:val>
                                        </p:tav>
                                      </p:tavLst>
                                    </p:anim>
                                    <p:anim calcmode="lin" valueType="num">
                                      <p:cBhvr>
                                        <p:cTn id="16" dur="500" fill="hold"/>
                                        <p:tgtEl>
                                          <p:spTgt spid="17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9" presetClass="entr" fill="hold" grpId="0" nodeType="afterEffect">
                                  <p:stCondLst>
                                    <p:cond delay="0"/>
                                  </p:stCondLst>
                                  <p:iterate>
                                    <p:tmAbs val="0"/>
                                  </p:iterate>
                                  <p:childTnLst>
                                    <p:set>
                                      <p:cBhvr>
                                        <p:cTn id="19" fill="hold"/>
                                        <p:tgtEl>
                                          <p:spTgt spid="174"/>
                                        </p:tgtEl>
                                        <p:attrNameLst>
                                          <p:attrName>style.visibility</p:attrName>
                                        </p:attrNameLst>
                                      </p:cBhvr>
                                      <p:to>
                                        <p:strVal val="visible"/>
                                      </p:to>
                                    </p:set>
                                    <p:animEffect transition="in" filter="dissolve">
                                      <p:cBhvr>
                                        <p:cTn id="20" dur="600"/>
                                        <p:tgtEl>
                                          <p:spTgt spid="174"/>
                                        </p:tgtEl>
                                      </p:cBhvr>
                                    </p:animEffect>
                                  </p:childTnLst>
                                </p:cTn>
                              </p:par>
                              <p:par>
                                <p:cTn id="21" presetID="2" presetClass="entr" presetSubtype="1" fill="hold" grpId="0" nodeType="withEffect">
                                  <p:stCondLst>
                                    <p:cond delay="0"/>
                                  </p:stCondLst>
                                  <p:iterate>
                                    <p:tmAbs val="0"/>
                                  </p:iterate>
                                  <p:childTnLst>
                                    <p:set>
                                      <p:cBhvr>
                                        <p:cTn id="22" fill="hold"/>
                                        <p:tgtEl>
                                          <p:spTgt spid="178"/>
                                        </p:tgtEl>
                                        <p:attrNameLst>
                                          <p:attrName>style.visibility</p:attrName>
                                        </p:attrNameLst>
                                      </p:cBhvr>
                                      <p:to>
                                        <p:strVal val="visible"/>
                                      </p:to>
                                    </p:set>
                                    <p:anim calcmode="lin" valueType="num">
                                      <p:cBhvr>
                                        <p:cTn id="23" dur="500" fill="hold"/>
                                        <p:tgtEl>
                                          <p:spTgt spid="178"/>
                                        </p:tgtEl>
                                        <p:attrNameLst>
                                          <p:attrName>ppt_x</p:attrName>
                                        </p:attrNameLst>
                                      </p:cBhvr>
                                      <p:tavLst>
                                        <p:tav tm="0">
                                          <p:val>
                                            <p:strVal val="#ppt_x"/>
                                          </p:val>
                                        </p:tav>
                                        <p:tav tm="100000">
                                          <p:val>
                                            <p:strVal val="#ppt_x"/>
                                          </p:val>
                                        </p:tav>
                                      </p:tavLst>
                                    </p:anim>
                                    <p:anim calcmode="lin" valueType="num">
                                      <p:cBhvr>
                                        <p:cTn id="24" dur="500" fill="hold"/>
                                        <p:tgtEl>
                                          <p:spTgt spid="178"/>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0"/>
                                  </p:stCondLst>
                                  <p:iterate>
                                    <p:tmAbs val="0"/>
                                  </p:iterate>
                                  <p:childTnLst>
                                    <p:set>
                                      <p:cBhvr>
                                        <p:cTn id="26" fill="hold"/>
                                        <p:tgtEl>
                                          <p:spTgt spid="192"/>
                                        </p:tgtEl>
                                        <p:attrNameLst>
                                          <p:attrName>style.visibility</p:attrName>
                                        </p:attrNameLst>
                                      </p:cBhvr>
                                      <p:to>
                                        <p:strVal val="visible"/>
                                      </p:to>
                                    </p:set>
                                    <p:anim calcmode="lin" valueType="num">
                                      <p:cBhvr>
                                        <p:cTn id="27" dur="500" fill="hold"/>
                                        <p:tgtEl>
                                          <p:spTgt spid="192"/>
                                        </p:tgtEl>
                                        <p:attrNameLst>
                                          <p:attrName>ppt_w</p:attrName>
                                        </p:attrNameLst>
                                      </p:cBhvr>
                                      <p:tavLst>
                                        <p:tav tm="0">
                                          <p:val>
                                            <p:fltVal val="0"/>
                                          </p:val>
                                        </p:tav>
                                        <p:tav tm="100000">
                                          <p:val>
                                            <p:strVal val="#ppt_w"/>
                                          </p:val>
                                        </p:tav>
                                      </p:tavLst>
                                    </p:anim>
                                    <p:anim calcmode="lin" valueType="num">
                                      <p:cBhvr>
                                        <p:cTn id="28" dur="500" fill="hold"/>
                                        <p:tgtEl>
                                          <p:spTgt spid="192"/>
                                        </p:tgtEl>
                                        <p:attrNameLst>
                                          <p:attrName>ppt_h</p:attrName>
                                        </p:attrNameLst>
                                      </p:cBhvr>
                                      <p:tavLst>
                                        <p:tav tm="0">
                                          <p:val>
                                            <p:fltVal val="0"/>
                                          </p:val>
                                        </p:tav>
                                        <p:tav tm="100000">
                                          <p:val>
                                            <p:strVal val="#ppt_h"/>
                                          </p:val>
                                        </p:tav>
                                      </p:tavLst>
                                    </p:anim>
                                  </p:childTnLst>
                                </p:cTn>
                              </p:par>
                              <p:par>
                                <p:cTn id="29" presetID="2" presetClass="entr" presetSubtype="4" fill="hold" grpId="0" nodeType="withEffect">
                                  <p:stCondLst>
                                    <p:cond delay="0"/>
                                  </p:stCondLst>
                                  <p:iterate>
                                    <p:tmAbs val="0"/>
                                  </p:iterate>
                                  <p:childTnLst>
                                    <p:set>
                                      <p:cBhvr>
                                        <p:cTn id="30" fill="hold"/>
                                        <p:tgtEl>
                                          <p:spTgt spid="181"/>
                                        </p:tgtEl>
                                        <p:attrNameLst>
                                          <p:attrName>style.visibility</p:attrName>
                                        </p:attrNameLst>
                                      </p:cBhvr>
                                      <p:to>
                                        <p:strVal val="visible"/>
                                      </p:to>
                                    </p:set>
                                    <p:anim calcmode="lin" valueType="num">
                                      <p:cBhvr>
                                        <p:cTn id="31" dur="500" fill="hold"/>
                                        <p:tgtEl>
                                          <p:spTgt spid="181"/>
                                        </p:tgtEl>
                                        <p:attrNameLst>
                                          <p:attrName>ppt_x</p:attrName>
                                        </p:attrNameLst>
                                      </p:cBhvr>
                                      <p:tavLst>
                                        <p:tav tm="0">
                                          <p:val>
                                            <p:strVal val="#ppt_x"/>
                                          </p:val>
                                        </p:tav>
                                        <p:tav tm="100000">
                                          <p:val>
                                            <p:strVal val="#ppt_x"/>
                                          </p:val>
                                        </p:tav>
                                      </p:tavLst>
                                    </p:anim>
                                    <p:anim calcmode="lin" valueType="num">
                                      <p:cBhvr>
                                        <p:cTn id="32" dur="500" fill="hold"/>
                                        <p:tgtEl>
                                          <p:spTgt spid="181"/>
                                        </p:tgtEl>
                                        <p:attrNameLst>
                                          <p:attrName>ppt_y</p:attrName>
                                        </p:attrNameLst>
                                      </p:cBhvr>
                                      <p:tavLst>
                                        <p:tav tm="0">
                                          <p:val>
                                            <p:strVal val="1+#ppt_h/2"/>
                                          </p:val>
                                        </p:tav>
                                        <p:tav tm="100000">
                                          <p:val>
                                            <p:strVal val="#ppt_y"/>
                                          </p:val>
                                        </p:tav>
                                      </p:tavLst>
                                    </p:anim>
                                  </p:childTnLst>
                                </p:cTn>
                              </p:par>
                              <p:par>
                                <p:cTn id="33" presetID="9" presetClass="entr" fill="hold" grpId="0" nodeType="withEffect">
                                  <p:stCondLst>
                                    <p:cond delay="0"/>
                                  </p:stCondLst>
                                  <p:iterate>
                                    <p:tmAbs val="0"/>
                                  </p:iterate>
                                  <p:childTnLst>
                                    <p:set>
                                      <p:cBhvr>
                                        <p:cTn id="34" fill="hold"/>
                                        <p:tgtEl>
                                          <p:spTgt spid="182"/>
                                        </p:tgtEl>
                                        <p:attrNameLst>
                                          <p:attrName>style.visibility</p:attrName>
                                        </p:attrNameLst>
                                      </p:cBhvr>
                                      <p:to>
                                        <p:strVal val="visible"/>
                                      </p:to>
                                    </p:set>
                                    <p:animEffect transition="in" filter="dissolve">
                                      <p:cBhvr>
                                        <p:cTn id="35" dur="600"/>
                                        <p:tgtEl>
                                          <p:spTgt spid="182"/>
                                        </p:tgtEl>
                                      </p:cBhvr>
                                    </p:animEffect>
                                  </p:childTnLst>
                                </p:cTn>
                              </p:par>
                            </p:childTnLst>
                          </p:cTn>
                        </p:par>
                        <p:par>
                          <p:cTn id="36" fill="hold">
                            <p:stCondLst>
                              <p:cond delay="1100"/>
                            </p:stCondLst>
                            <p:childTnLst>
                              <p:par>
                                <p:cTn id="37" presetID="2" presetClass="entr" presetSubtype="1" fill="hold" grpId="0" nodeType="afterEffect">
                                  <p:stCondLst>
                                    <p:cond delay="0"/>
                                  </p:stCondLst>
                                  <p:iterate>
                                    <p:tmAbs val="0"/>
                                  </p:iterate>
                                  <p:childTnLst>
                                    <p:set>
                                      <p:cBhvr>
                                        <p:cTn id="38" fill="hold"/>
                                        <p:tgtEl>
                                          <p:spTgt spid="185"/>
                                        </p:tgtEl>
                                        <p:attrNameLst>
                                          <p:attrName>style.visibility</p:attrName>
                                        </p:attrNameLst>
                                      </p:cBhvr>
                                      <p:to>
                                        <p:strVal val="visible"/>
                                      </p:to>
                                    </p:set>
                                    <p:anim calcmode="lin" valueType="num">
                                      <p:cBhvr>
                                        <p:cTn id="39" dur="500" fill="hold"/>
                                        <p:tgtEl>
                                          <p:spTgt spid="185"/>
                                        </p:tgtEl>
                                        <p:attrNameLst>
                                          <p:attrName>ppt_x</p:attrName>
                                        </p:attrNameLst>
                                      </p:cBhvr>
                                      <p:tavLst>
                                        <p:tav tm="0">
                                          <p:val>
                                            <p:strVal val="#ppt_x"/>
                                          </p:val>
                                        </p:tav>
                                        <p:tav tm="100000">
                                          <p:val>
                                            <p:strVal val="#ppt_x"/>
                                          </p:val>
                                        </p:tav>
                                      </p:tavLst>
                                    </p:anim>
                                    <p:anim calcmode="lin" valueType="num">
                                      <p:cBhvr>
                                        <p:cTn id="40" dur="500" fill="hold"/>
                                        <p:tgtEl>
                                          <p:spTgt spid="185"/>
                                        </p:tgtEl>
                                        <p:attrNameLst>
                                          <p:attrName>ppt_y</p:attrName>
                                        </p:attrNameLst>
                                      </p:cBhvr>
                                      <p:tavLst>
                                        <p:tav tm="0">
                                          <p:val>
                                            <p:strVal val="0-#ppt_h/2"/>
                                          </p:val>
                                        </p:tav>
                                        <p:tav tm="100000">
                                          <p:val>
                                            <p:strVal val="#ppt_y"/>
                                          </p:val>
                                        </p:tav>
                                      </p:tavLst>
                                    </p:anim>
                                  </p:childTnLst>
                                </p:cTn>
                              </p:par>
                              <p:par>
                                <p:cTn id="41" presetID="23" presetClass="entr" presetSubtype="16" fill="hold" grpId="0" nodeType="withEffect">
                                  <p:stCondLst>
                                    <p:cond delay="0"/>
                                  </p:stCondLst>
                                  <p:iterate>
                                    <p:tmAbs val="0"/>
                                  </p:iterate>
                                  <p:childTnLst>
                                    <p:set>
                                      <p:cBhvr>
                                        <p:cTn id="42" fill="hold"/>
                                        <p:tgtEl>
                                          <p:spTgt spid="196"/>
                                        </p:tgtEl>
                                        <p:attrNameLst>
                                          <p:attrName>style.visibility</p:attrName>
                                        </p:attrNameLst>
                                      </p:cBhvr>
                                      <p:to>
                                        <p:strVal val="visible"/>
                                      </p:to>
                                    </p:set>
                                    <p:anim calcmode="lin" valueType="num">
                                      <p:cBhvr>
                                        <p:cTn id="43" dur="500" fill="hold"/>
                                        <p:tgtEl>
                                          <p:spTgt spid="196"/>
                                        </p:tgtEl>
                                        <p:attrNameLst>
                                          <p:attrName>ppt_w</p:attrName>
                                        </p:attrNameLst>
                                      </p:cBhvr>
                                      <p:tavLst>
                                        <p:tav tm="0">
                                          <p:val>
                                            <p:fltVal val="0"/>
                                          </p:val>
                                        </p:tav>
                                        <p:tav tm="100000">
                                          <p:val>
                                            <p:strVal val="#ppt_w"/>
                                          </p:val>
                                        </p:tav>
                                      </p:tavLst>
                                    </p:anim>
                                    <p:anim calcmode="lin" valueType="num">
                                      <p:cBhvr>
                                        <p:cTn id="44" dur="500" fill="hold"/>
                                        <p:tgtEl>
                                          <p:spTgt spid="196"/>
                                        </p:tgtEl>
                                        <p:attrNameLst>
                                          <p:attrName>ppt_h</p:attrName>
                                        </p:attrNameLst>
                                      </p:cBhvr>
                                      <p:tavLst>
                                        <p:tav tm="0">
                                          <p:val>
                                            <p:fltVal val="0"/>
                                          </p:val>
                                        </p:tav>
                                        <p:tav tm="100000">
                                          <p:val>
                                            <p:strVal val="#ppt_h"/>
                                          </p:val>
                                        </p:tav>
                                      </p:tavLst>
                                    </p:anim>
                                  </p:childTnLst>
                                </p:cTn>
                              </p:par>
                              <p:par>
                                <p:cTn id="45" presetID="2" presetClass="entr" presetSubtype="4" fill="hold" grpId="0" nodeType="withEffect">
                                  <p:stCondLst>
                                    <p:cond delay="0"/>
                                  </p:stCondLst>
                                  <p:iterate>
                                    <p:tmAbs val="0"/>
                                  </p:iterate>
                                  <p:childTnLst>
                                    <p:set>
                                      <p:cBhvr>
                                        <p:cTn id="46" fill="hold"/>
                                        <p:tgtEl>
                                          <p:spTgt spid="188"/>
                                        </p:tgtEl>
                                        <p:attrNameLst>
                                          <p:attrName>style.visibility</p:attrName>
                                        </p:attrNameLst>
                                      </p:cBhvr>
                                      <p:to>
                                        <p:strVal val="visible"/>
                                      </p:to>
                                    </p:set>
                                    <p:anim calcmode="lin" valueType="num">
                                      <p:cBhvr>
                                        <p:cTn id="47" dur="500" fill="hold"/>
                                        <p:tgtEl>
                                          <p:spTgt spid="188"/>
                                        </p:tgtEl>
                                        <p:attrNameLst>
                                          <p:attrName>ppt_x</p:attrName>
                                        </p:attrNameLst>
                                      </p:cBhvr>
                                      <p:tavLst>
                                        <p:tav tm="0">
                                          <p:val>
                                            <p:strVal val="#ppt_x"/>
                                          </p:val>
                                        </p:tav>
                                        <p:tav tm="100000">
                                          <p:val>
                                            <p:strVal val="#ppt_x"/>
                                          </p:val>
                                        </p:tav>
                                      </p:tavLst>
                                    </p:anim>
                                    <p:anim calcmode="lin" valueType="num">
                                      <p:cBhvr>
                                        <p:cTn id="48" dur="500" fill="hold"/>
                                        <p:tgtEl>
                                          <p:spTgt spid="188"/>
                                        </p:tgtEl>
                                        <p:attrNameLst>
                                          <p:attrName>ppt_y</p:attrName>
                                        </p:attrNameLst>
                                      </p:cBhvr>
                                      <p:tavLst>
                                        <p:tav tm="0">
                                          <p:val>
                                            <p:strVal val="1+#ppt_h/2"/>
                                          </p:val>
                                        </p:tav>
                                        <p:tav tm="100000">
                                          <p:val>
                                            <p:strVal val="#ppt_y"/>
                                          </p:val>
                                        </p:tav>
                                      </p:tavLst>
                                    </p:anim>
                                  </p:childTnLst>
                                </p:cTn>
                              </p:par>
                              <p:par>
                                <p:cTn id="49" presetID="9" presetClass="entr" fill="hold" grpId="0" nodeType="withEffect">
                                  <p:stCondLst>
                                    <p:cond delay="0"/>
                                  </p:stCondLst>
                                  <p:iterate>
                                    <p:tmAbs val="0"/>
                                  </p:iterate>
                                  <p:childTnLst>
                                    <p:set>
                                      <p:cBhvr>
                                        <p:cTn id="50" fill="hold"/>
                                        <p:tgtEl>
                                          <p:spTgt spid="189"/>
                                        </p:tgtEl>
                                        <p:attrNameLst>
                                          <p:attrName>style.visibility</p:attrName>
                                        </p:attrNameLst>
                                      </p:cBhvr>
                                      <p:to>
                                        <p:strVal val="visible"/>
                                      </p:to>
                                    </p:set>
                                    <p:animEffect transition="in" filter="dissolve">
                                      <p:cBhvr>
                                        <p:cTn id="51" dur="7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P spid="173" grpId="0" animBg="1" advAuto="0"/>
      <p:bldP spid="174" grpId="0" animBg="1" advAuto="0"/>
      <p:bldP spid="175" grpId="0" animBg="1" advAuto="0"/>
      <p:bldP spid="178" grpId="0" animBg="1" advAuto="0"/>
      <p:bldP spid="181" grpId="0" animBg="1" advAuto="0"/>
      <p:bldP spid="182" grpId="0" animBg="1" advAuto="0"/>
      <p:bldP spid="185" grpId="0" animBg="1" advAuto="0"/>
      <p:bldP spid="188" grpId="0" animBg="1" advAuto="0"/>
      <p:bldP spid="189" grpId="0" animBg="1" advAuto="0"/>
      <p:bldP spid="192" grpId="0" animBg="1" advAuto="0"/>
      <p:bldP spid="19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为中文字符串"/>
          <p:cNvSpPr/>
          <p:nvPr/>
        </p:nvSpPr>
        <p:spPr>
          <a:xfrm>
            <a:off x="7239662" y="1239498"/>
            <a:ext cx="2551876" cy="2077984"/>
          </a:xfrm>
          <a:prstGeom prst="ellipse">
            <a:avLst/>
          </a:prstGeom>
          <a:solidFill>
            <a:srgbClr val="F8E9B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500"/>
            </a:lvl1pPr>
          </a:lstStyle>
          <a:p>
            <a:r>
              <a:t>S为中文字符串</a:t>
            </a:r>
          </a:p>
        </p:txBody>
      </p:sp>
      <p:sp>
        <p:nvSpPr>
          <p:cNvPr id="199" name="条件概率公式"/>
          <p:cNvSpPr/>
          <p:nvPr/>
        </p:nvSpPr>
        <p:spPr>
          <a:xfrm>
            <a:off x="9572637" y="3389459"/>
            <a:ext cx="2467787" cy="2009511"/>
          </a:xfrm>
          <a:prstGeom prst="ellipse">
            <a:avLst/>
          </a:prstGeom>
          <a:solidFill>
            <a:srgbClr val="F8E9B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500"/>
            </a:lvl1pPr>
          </a:lstStyle>
          <a:p>
            <a:r>
              <a:t>条件概率公式</a:t>
            </a:r>
          </a:p>
        </p:txBody>
      </p:sp>
      <p:sp>
        <p:nvSpPr>
          <p:cNvPr id="200" name="P(s) = P(W1 W2 … Wn)"/>
          <p:cNvSpPr txBox="1"/>
          <p:nvPr/>
        </p:nvSpPr>
        <p:spPr>
          <a:xfrm>
            <a:off x="1695732" y="1842135"/>
            <a:ext cx="4303277"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2800">
                <a:solidFill>
                  <a:srgbClr val="111111"/>
                </a:solidFill>
                <a:latin typeface="Verdana"/>
                <a:ea typeface="Verdana"/>
                <a:cs typeface="Verdana"/>
                <a:sym typeface="Verdana"/>
              </a:defRPr>
            </a:lvl1pPr>
          </a:lstStyle>
          <a:p>
            <a:r>
              <a:rPr dirty="0"/>
              <a:t>P(s) = P(W1 W2 … </a:t>
            </a:r>
            <a:r>
              <a:rPr dirty="0" err="1"/>
              <a:t>Wn</a:t>
            </a:r>
            <a:r>
              <a:rPr dirty="0"/>
              <a:t>)</a:t>
            </a:r>
          </a:p>
        </p:txBody>
      </p:sp>
      <p:sp>
        <p:nvSpPr>
          <p:cNvPr id="201" name="文本框 3"/>
          <p:cNvSpPr txBox="1"/>
          <p:nvPr/>
        </p:nvSpPr>
        <p:spPr>
          <a:xfrm>
            <a:off x="609600" y="213359"/>
            <a:ext cx="8001000"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t>基于统计的分词方法 N元语言模型</a:t>
            </a:r>
          </a:p>
        </p:txBody>
      </p:sp>
      <p:sp>
        <p:nvSpPr>
          <p:cNvPr id="202" name="P(s)= P(W1) P(W2|W1) P(W3|W2W1)…P(Wn|W1…Wn-1)"/>
          <p:cNvSpPr txBox="1"/>
          <p:nvPr/>
        </p:nvSpPr>
        <p:spPr>
          <a:xfrm>
            <a:off x="1579352" y="5470946"/>
            <a:ext cx="10293435"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2800">
                <a:solidFill>
                  <a:srgbClr val="111111"/>
                </a:solidFill>
                <a:latin typeface="Verdana"/>
                <a:ea typeface="Verdana"/>
                <a:cs typeface="Verdana"/>
                <a:sym typeface="Verdana"/>
              </a:defRPr>
            </a:lvl1pPr>
          </a:lstStyle>
          <a:p>
            <a:r>
              <a:t>P(s)= P(W1) P(W2|W1) P(W3|W2W1)…P(Wn|W1…Wn-1)</a:t>
            </a:r>
          </a:p>
        </p:txBody>
      </p:sp>
      <mc:AlternateContent xmlns:mc="http://schemas.openxmlformats.org/markup-compatibility/2006" xmlns:a14="http://schemas.microsoft.com/office/drawing/2010/main">
        <mc:Choice Requires="a14">
          <p:sp>
            <p:nvSpPr>
              <p:cNvPr id="203" name="PWi= P(W1 W2 W3 … Wi-1 Wi)…"/>
              <p:cNvSpPr txBox="1"/>
              <p:nvPr/>
            </p:nvSpPr>
            <p:spPr>
              <a:xfrm>
                <a:off x="1413900" y="3153074"/>
                <a:ext cx="10912601" cy="133645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45719" rIns="45719">
                <a:spAutoFit/>
              </a:bodyPr>
              <a:lstStyle/>
              <a:p>
                <a:pPr defTabSz="457200">
                  <a:defRPr sz="2800">
                    <a:solidFill>
                      <a:srgbClr val="111111"/>
                    </a:solidFill>
                    <a:latin typeface="Verdana"/>
                    <a:ea typeface="Verdana"/>
                    <a:cs typeface="Verdana"/>
                    <a:sym typeface="Verdana"/>
                  </a:defRPr>
                </a:pPr>
                <a:r>
                  <a:rPr lang="en-US" dirty="0"/>
                  <a:t>PWi= </a:t>
                </a:r>
                <a14:m>
                  <m:oMath xmlns:m="http://schemas.openxmlformats.org/officeDocument/2006/math">
                    <m:f>
                      <m:fPr>
                        <m:ctrlPr>
                          <a:rPr lang="en-US" altLang="zh-CN" i="1" smtClean="0">
                            <a:latin typeface="Cambria Math" panose="02040503050406030204" pitchFamily="18" charset="0"/>
                          </a:rPr>
                        </m:ctrlPr>
                      </m:fPr>
                      <m:num>
                        <m:r>
                          <m:rPr>
                            <m:nor/>
                          </m:rPr>
                          <a:rPr lang="en-US" altLang="zh-CN" dirty="0"/>
                          <m:t>P</m:t>
                        </m:r>
                        <m:r>
                          <m:rPr>
                            <m:nor/>
                          </m:rPr>
                          <a:rPr lang="en-US" altLang="zh-CN" dirty="0"/>
                          <m:t>(</m:t>
                        </m:r>
                        <m:r>
                          <m:rPr>
                            <m:nor/>
                          </m:rPr>
                          <a:rPr lang="en-US" altLang="zh-CN" dirty="0"/>
                          <m:t>W</m:t>
                        </m:r>
                        <m:r>
                          <m:rPr>
                            <m:nor/>
                          </m:rPr>
                          <a:rPr lang="en-US" altLang="zh-CN" dirty="0"/>
                          <m:t>1 </m:t>
                        </m:r>
                        <m:r>
                          <m:rPr>
                            <m:nor/>
                          </m:rPr>
                          <a:rPr lang="en-US" altLang="zh-CN" dirty="0"/>
                          <m:t>W</m:t>
                        </m:r>
                        <m:r>
                          <m:rPr>
                            <m:nor/>
                          </m:rPr>
                          <a:rPr lang="en-US" altLang="zh-CN" dirty="0"/>
                          <m:t>2 </m:t>
                        </m:r>
                        <m:r>
                          <m:rPr>
                            <m:nor/>
                          </m:rPr>
                          <a:rPr lang="en-US" altLang="zh-CN" dirty="0"/>
                          <m:t>W</m:t>
                        </m:r>
                        <m:r>
                          <m:rPr>
                            <m:nor/>
                          </m:rPr>
                          <a:rPr lang="en-US" altLang="zh-CN" dirty="0"/>
                          <m:t>3 … </m:t>
                        </m:r>
                        <m:r>
                          <m:rPr>
                            <m:nor/>
                          </m:rPr>
                          <a:rPr lang="en-US" altLang="zh-CN" dirty="0"/>
                          <m:t>Wi</m:t>
                        </m:r>
                        <m:r>
                          <m:rPr>
                            <m:nor/>
                          </m:rPr>
                          <a:rPr lang="en-US" altLang="zh-CN" dirty="0"/>
                          <m:t>−1 </m:t>
                        </m:r>
                        <m:r>
                          <m:rPr>
                            <m:nor/>
                          </m:rPr>
                          <a:rPr lang="en-US" altLang="zh-CN" dirty="0"/>
                          <m:t>Wi</m:t>
                        </m:r>
                        <m:r>
                          <m:rPr>
                            <m:nor/>
                          </m:rPr>
                          <a:rPr lang="en-US" altLang="zh-CN" dirty="0"/>
                          <m:t>) </m:t>
                        </m:r>
                      </m:num>
                      <m:den>
                        <m:r>
                          <m:rPr>
                            <m:nor/>
                          </m:rPr>
                          <a:rPr lang="en-US" altLang="zh-CN" dirty="0"/>
                          <m:t>P</m:t>
                        </m:r>
                        <m:r>
                          <m:rPr>
                            <m:nor/>
                          </m:rPr>
                          <a:rPr lang="en-US" altLang="zh-CN" dirty="0"/>
                          <m:t>(</m:t>
                        </m:r>
                        <m:r>
                          <m:rPr>
                            <m:nor/>
                          </m:rPr>
                          <a:rPr lang="en-US" altLang="zh-CN" dirty="0"/>
                          <m:t>W</m:t>
                        </m:r>
                        <m:r>
                          <m:rPr>
                            <m:nor/>
                          </m:rPr>
                          <a:rPr lang="en-US" altLang="zh-CN" dirty="0"/>
                          <m:t>1 </m:t>
                        </m:r>
                        <m:r>
                          <m:rPr>
                            <m:nor/>
                          </m:rPr>
                          <a:rPr lang="en-US" altLang="zh-CN" dirty="0"/>
                          <m:t>W</m:t>
                        </m:r>
                        <m:r>
                          <m:rPr>
                            <m:nor/>
                          </m:rPr>
                          <a:rPr lang="en-US" altLang="zh-CN" dirty="0"/>
                          <m:t>2 </m:t>
                        </m:r>
                        <m:r>
                          <m:rPr>
                            <m:nor/>
                          </m:rPr>
                          <a:rPr lang="en-US" altLang="zh-CN" dirty="0"/>
                          <m:t>W</m:t>
                        </m:r>
                        <m:r>
                          <m:rPr>
                            <m:nor/>
                          </m:rPr>
                          <a:rPr lang="en-US" altLang="zh-CN" dirty="0"/>
                          <m:t>3 … </m:t>
                        </m:r>
                        <m:r>
                          <m:rPr>
                            <m:nor/>
                          </m:rPr>
                          <a:rPr lang="en-US" altLang="zh-CN" dirty="0"/>
                          <m:t>Wi</m:t>
                        </m:r>
                        <m:r>
                          <m:rPr>
                            <m:nor/>
                          </m:rPr>
                          <a:rPr lang="en-US" altLang="zh-CN" dirty="0"/>
                          <m:t>)</m:t>
                        </m:r>
                      </m:den>
                    </m:f>
                  </m:oMath>
                </a14:m>
                <a:r>
                  <a:rPr lang="pl-PL" altLang="zh-CN" dirty="0"/>
                  <a:t>=P(Wi | W1 W2 W3 … Wi-1)</a:t>
                </a:r>
              </a:p>
              <a:p>
                <a:pPr defTabSz="457200">
                  <a:defRPr sz="2800">
                    <a:solidFill>
                      <a:srgbClr val="111111"/>
                    </a:solidFill>
                    <a:latin typeface="Verdana"/>
                    <a:ea typeface="Verdana"/>
                    <a:cs typeface="Verdana"/>
                    <a:sym typeface="Verdana"/>
                  </a:defRPr>
                </a:pPr>
                <a:endParaRPr lang="en-US" altLang="zh-CN" u="sng" dirty="0"/>
              </a:p>
            </p:txBody>
          </p:sp>
        </mc:Choice>
        <mc:Fallback xmlns="">
          <p:sp>
            <p:nvSpPr>
              <p:cNvPr id="203" name="PWi= P(W1 W2 W3 … Wi-1 Wi)…"/>
              <p:cNvSpPr txBox="1">
                <a:spLocks noRot="1" noChangeAspect="1" noMove="1" noResize="1" noEditPoints="1" noAdjustHandles="1" noChangeArrowheads="1" noChangeShapeType="1" noTextEdit="1"/>
              </p:cNvSpPr>
              <p:nvPr/>
            </p:nvSpPr>
            <p:spPr>
              <a:xfrm>
                <a:off x="1413900" y="3153074"/>
                <a:ext cx="10912601" cy="1336456"/>
              </a:xfrm>
              <a:prstGeom prst="rect">
                <a:avLst/>
              </a:prstGeom>
              <a:blipFill>
                <a:blip r:embed="rId2"/>
                <a:stretch>
                  <a:fillRect l="-1564" r="-44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zh-CN" altLang="en-US">
                    <a:noFill/>
                  </a:rPr>
                  <a:t> </a:t>
                </a:r>
              </a:p>
            </p:txBody>
          </p:sp>
        </mc:Fallback>
      </mc:AlternateContent>
      <p:sp>
        <p:nvSpPr>
          <p:cNvPr id="204" name="TextBox 4"/>
          <p:cNvSpPr txBox="1"/>
          <p:nvPr/>
        </p:nvSpPr>
        <p:spPr>
          <a:xfrm>
            <a:off x="166813" y="1288736"/>
            <a:ext cx="1295758" cy="1437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8000">
                <a:solidFill>
                  <a:schemeClr val="accent1"/>
                </a:solidFill>
              </a:defRPr>
            </a:lvl1pPr>
          </a:lstStyle>
          <a:p>
            <a:r>
              <a:t>01</a:t>
            </a:r>
          </a:p>
        </p:txBody>
      </p:sp>
      <p:sp>
        <p:nvSpPr>
          <p:cNvPr id="205" name="TextBox 6"/>
          <p:cNvSpPr txBox="1"/>
          <p:nvPr/>
        </p:nvSpPr>
        <p:spPr>
          <a:xfrm>
            <a:off x="118142" y="2806489"/>
            <a:ext cx="1295758" cy="1437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8000">
                <a:solidFill>
                  <a:schemeClr val="accent2"/>
                </a:solidFill>
              </a:defRPr>
            </a:lvl1pPr>
          </a:lstStyle>
          <a:p>
            <a:r>
              <a:t>02</a:t>
            </a:r>
          </a:p>
        </p:txBody>
      </p:sp>
      <p:sp>
        <p:nvSpPr>
          <p:cNvPr id="206" name="TextBox 11"/>
          <p:cNvSpPr txBox="1"/>
          <p:nvPr/>
        </p:nvSpPr>
        <p:spPr>
          <a:xfrm>
            <a:off x="166813" y="4886430"/>
            <a:ext cx="1295758" cy="1437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8000">
                <a:solidFill>
                  <a:schemeClr val="accent3"/>
                </a:solidFill>
              </a:defRPr>
            </a:lvl1pPr>
          </a:lstStyle>
          <a:p>
            <a:r>
              <a:t>03</a:t>
            </a:r>
          </a:p>
        </p:txBody>
      </p:sp>
      <p:sp>
        <p:nvSpPr>
          <p:cNvPr id="207" name="=P(Wi | W1 W2 W3 … Wi-1)"/>
          <p:cNvSpPr txBox="1"/>
          <p:nvPr/>
        </p:nvSpPr>
        <p:spPr>
          <a:xfrm>
            <a:off x="4884730" y="3464783"/>
            <a:ext cx="2169823"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3" indent="685800" defTabSz="457200">
              <a:defRPr sz="2800">
                <a:solidFill>
                  <a:srgbClr val="111111"/>
                </a:solidFill>
                <a:latin typeface="Verdana"/>
                <a:ea typeface="Verdana"/>
                <a:cs typeface="Verdana"/>
                <a:sym typeface="Verdana"/>
              </a:defRPr>
            </a:pPr>
            <a:endParaRPr dirty="0"/>
          </a:p>
        </p:txBody>
      </p:sp>
      <p:sp>
        <p:nvSpPr>
          <p:cNvPr id="208" name="假定wi出现的概率与它前面的i-1个词语有关"/>
          <p:cNvSpPr txBox="1"/>
          <p:nvPr/>
        </p:nvSpPr>
        <p:spPr>
          <a:xfrm>
            <a:off x="-585436" y="4456910"/>
            <a:ext cx="7708861"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3" indent="685800" defTabSz="457200">
              <a:defRPr sz="2800">
                <a:solidFill>
                  <a:srgbClr val="111111"/>
                </a:solidFill>
                <a:latin typeface="Verdana"/>
                <a:ea typeface="Verdana"/>
                <a:cs typeface="Verdana"/>
                <a:sym typeface="Verdana"/>
              </a:defRPr>
            </a:pPr>
            <a:r>
              <a:rPr dirty="0"/>
              <a:t>假定wi出现的概率与它前面的i-1个词语有关</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44"/>
          <p:cNvGrpSpPr/>
          <p:nvPr/>
        </p:nvGrpSpPr>
        <p:grpSpPr>
          <a:xfrm>
            <a:off x="270933" y="3886200"/>
            <a:ext cx="10913534" cy="2514600"/>
            <a:chOff x="0" y="0"/>
            <a:chExt cx="10913532" cy="2514600"/>
          </a:xfrm>
        </p:grpSpPr>
        <p:sp>
          <p:nvSpPr>
            <p:cNvPr id="206" name="Rectangle 11"/>
            <p:cNvSpPr/>
            <p:nvPr/>
          </p:nvSpPr>
          <p:spPr>
            <a:xfrm>
              <a:off x="-1" y="0"/>
              <a:ext cx="10913534" cy="251460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207" name="Rectangle 14"/>
            <p:cNvSpPr/>
            <p:nvPr/>
          </p:nvSpPr>
          <p:spPr>
            <a:xfrm>
              <a:off x="-1" y="0"/>
              <a:ext cx="193628" cy="25146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sp>
          <p:nvSpPr>
            <p:cNvPr id="208" name="Rectangle 15"/>
            <p:cNvSpPr/>
            <p:nvPr/>
          </p:nvSpPr>
          <p:spPr>
            <a:xfrm>
              <a:off x="10715943" y="0"/>
              <a:ext cx="193628" cy="25146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2800">
                  <a:solidFill>
                    <a:srgbClr val="FFFFFF"/>
                  </a:solidFill>
                </a:defRPr>
              </a:pPr>
              <a:endParaRPr/>
            </a:p>
          </p:txBody>
        </p:sp>
      </p:grpSp>
      <p:sp>
        <p:nvSpPr>
          <p:cNvPr id="210"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基于统计的分词方法 N元语言模型</a:t>
            </a:r>
          </a:p>
        </p:txBody>
      </p:sp>
      <p:sp>
        <p:nvSpPr>
          <p:cNvPr id="211" name="P(s)≈P(W1)P(W2|W1)P(W3|W2)…P(Wn|Wn-1)"/>
          <p:cNvSpPr txBox="1"/>
          <p:nvPr/>
        </p:nvSpPr>
        <p:spPr>
          <a:xfrm>
            <a:off x="374087" y="2299970"/>
            <a:ext cx="8472027"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800">
                <a:solidFill>
                  <a:srgbClr val="111111"/>
                </a:solidFill>
                <a:latin typeface="Verdana"/>
                <a:ea typeface="Verdana"/>
                <a:cs typeface="Verdana"/>
                <a:sym typeface="Verdana"/>
              </a:defRPr>
            </a:lvl1pPr>
          </a:lstStyle>
          <a:p>
            <a:r>
              <a:t>P(s)≈P(W1)P(W2|W1)P(W3|W2)…P(Wn|Wn-1)</a:t>
            </a:r>
          </a:p>
        </p:txBody>
      </p:sp>
      <p:sp>
        <p:nvSpPr>
          <p:cNvPr id="212" name="TextBox 14"/>
          <p:cNvSpPr txBox="1"/>
          <p:nvPr/>
        </p:nvSpPr>
        <p:spPr>
          <a:xfrm>
            <a:off x="316230" y="1497964"/>
            <a:ext cx="315214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000">
                <a:solidFill>
                  <a:schemeClr val="accent4"/>
                </a:solidFill>
              </a:defRPr>
            </a:lvl1pPr>
          </a:lstStyle>
          <a:p>
            <a:r>
              <a:t>二元语言模型公式</a:t>
            </a:r>
          </a:p>
        </p:txBody>
      </p:sp>
      <p:sp>
        <p:nvSpPr>
          <p:cNvPr id="213" name="“我爱你”的概率"/>
          <p:cNvSpPr txBox="1"/>
          <p:nvPr/>
        </p:nvSpPr>
        <p:spPr>
          <a:xfrm>
            <a:off x="805522" y="4760594"/>
            <a:ext cx="1844549"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000">
                <a:latin typeface="Helvetica Neue"/>
                <a:ea typeface="Helvetica Neue"/>
                <a:cs typeface="Helvetica Neue"/>
                <a:sym typeface="Helvetica Neue"/>
              </a:defRPr>
            </a:lvl1pPr>
          </a:lstStyle>
          <a:p>
            <a:r>
              <a:t>“我爱你”的概率</a:t>
            </a:r>
          </a:p>
        </p:txBody>
      </p:sp>
      <p:sp>
        <p:nvSpPr>
          <p:cNvPr id="214" name="=P（我）×P（爱 | 我）×P（你 | 爱）"/>
          <p:cNvSpPr txBox="1"/>
          <p:nvPr/>
        </p:nvSpPr>
        <p:spPr>
          <a:xfrm>
            <a:off x="5659172" y="4406900"/>
            <a:ext cx="4244341"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000">
                <a:latin typeface="Helvetica Neue"/>
                <a:ea typeface="Helvetica Neue"/>
                <a:cs typeface="Helvetica Neue"/>
                <a:sym typeface="Helvetica Neue"/>
              </a:defRPr>
            </a:lvl1pPr>
          </a:lstStyle>
          <a:p>
            <a:r>
              <a:t>=P（我）×P（爱 | 我）×P（你 | 爱）</a:t>
            </a:r>
          </a:p>
        </p:txBody>
      </p:sp>
      <p:sp>
        <p:nvSpPr>
          <p:cNvPr id="215" name="=P（我）×P（爱 | 我）×P（你 | 我，爱）"/>
          <p:cNvSpPr txBox="1"/>
          <p:nvPr/>
        </p:nvSpPr>
        <p:spPr>
          <a:xfrm>
            <a:off x="5662929" y="5433059"/>
            <a:ext cx="4752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000">
                <a:latin typeface="Helvetica Neue"/>
                <a:ea typeface="Helvetica Neue"/>
                <a:cs typeface="Helvetica Neue"/>
                <a:sym typeface="Helvetica Neue"/>
              </a:defRPr>
            </a:lvl1pPr>
          </a:lstStyle>
          <a:p>
            <a:r>
              <a:t>=P（我）×P（爱 | 我）×P（你 | 我，爱）</a:t>
            </a:r>
          </a:p>
        </p:txBody>
      </p:sp>
      <p:sp>
        <p:nvSpPr>
          <p:cNvPr id="216" name="二元语言模型"/>
          <p:cNvSpPr txBox="1"/>
          <p:nvPr/>
        </p:nvSpPr>
        <p:spPr>
          <a:xfrm>
            <a:off x="3790022" y="4406900"/>
            <a:ext cx="1628141"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000">
                <a:latin typeface="Helvetica Neue"/>
                <a:ea typeface="Helvetica Neue"/>
                <a:cs typeface="Helvetica Neue"/>
                <a:sym typeface="Helvetica Neue"/>
              </a:defRPr>
            </a:lvl1pPr>
          </a:lstStyle>
          <a:p>
            <a:r>
              <a:t>二元语言模型</a:t>
            </a:r>
          </a:p>
        </p:txBody>
      </p:sp>
      <p:sp>
        <p:nvSpPr>
          <p:cNvPr id="217" name="三元语言模型"/>
          <p:cNvSpPr txBox="1"/>
          <p:nvPr/>
        </p:nvSpPr>
        <p:spPr>
          <a:xfrm>
            <a:off x="3790022" y="5433059"/>
            <a:ext cx="16281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000">
                <a:latin typeface="Helvetica Neue"/>
                <a:ea typeface="Helvetica Neue"/>
                <a:cs typeface="Helvetica Neue"/>
                <a:sym typeface="Helvetica Neue"/>
              </a:defRPr>
            </a:lvl1pPr>
          </a:lstStyle>
          <a:p>
            <a:r>
              <a:t>三元语言模型</a:t>
            </a:r>
          </a:p>
        </p:txBody>
      </p:sp>
      <p:sp>
        <p:nvSpPr>
          <p:cNvPr id="218" name="TextBox 14"/>
          <p:cNvSpPr txBox="1"/>
          <p:nvPr/>
        </p:nvSpPr>
        <p:spPr>
          <a:xfrm>
            <a:off x="405130" y="3129279"/>
            <a:ext cx="124714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000">
                <a:solidFill>
                  <a:schemeClr val="accent4"/>
                </a:solidFill>
              </a:defRPr>
            </a:lvl1pPr>
          </a:lstStyle>
          <a:p>
            <a:r>
              <a:t>举例：</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12"/>
                                        </p:tgtEl>
                                        <p:attrNameLst>
                                          <p:attrName>style.visibility</p:attrName>
                                        </p:attrNameLst>
                                      </p:cBhvr>
                                      <p:to>
                                        <p:strVal val="visible"/>
                                      </p:to>
                                    </p:set>
                                    <p:animEffect transition="in" filter="dissolve">
                                      <p:cBhvr>
                                        <p:cTn id="7" dur="500"/>
                                        <p:tgtEl>
                                          <p:spTgt spid="212"/>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18"/>
                                        </p:tgtEl>
                                        <p:attrNameLst>
                                          <p:attrName>style.visibility</p:attrName>
                                        </p:attrNameLst>
                                      </p:cBhvr>
                                      <p:to>
                                        <p:strVal val="visible"/>
                                      </p:to>
                                    </p:set>
                                    <p:animEffect transition="in" filter="dissolve">
                                      <p:cBhvr>
                                        <p:cTn id="11" dur="500"/>
                                        <p:tgtEl>
                                          <p:spTgt spid="218"/>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09"/>
                                        </p:tgtEl>
                                        <p:attrNameLst>
                                          <p:attrName>style.visibility</p:attrName>
                                        </p:attrNameLst>
                                      </p:cBhvr>
                                      <p:to>
                                        <p:strVal val="visible"/>
                                      </p:to>
                                    </p:set>
                                    <p:animEffect transition="in" filter="wipe(left)">
                                      <p:cBhvr>
                                        <p:cTn id="1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2" grpId="0" animBg="1" advAuto="0"/>
      <p:bldP spid="21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互信息公式：MI(x,y)=log2"/>
          <p:cNvSpPr txBox="1"/>
          <p:nvPr/>
        </p:nvSpPr>
        <p:spPr>
          <a:xfrm>
            <a:off x="463832" y="2818129"/>
            <a:ext cx="4934358"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a:solidFill>
                  <a:srgbClr val="111111"/>
                </a:solidFill>
                <a:latin typeface="Verdana"/>
                <a:ea typeface="Verdana"/>
                <a:cs typeface="Verdana"/>
                <a:sym typeface="Verdana"/>
              </a:defRPr>
            </a:lvl1pPr>
          </a:lstStyle>
          <a:p>
            <a:r>
              <a:t>互信息公式：MI(x,y)=log2</a:t>
            </a:r>
          </a:p>
        </p:txBody>
      </p:sp>
      <p:sp>
        <p:nvSpPr>
          <p:cNvPr id="221"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基于统计的分词方法 互信息模型</a:t>
            </a:r>
          </a:p>
        </p:txBody>
      </p:sp>
      <p:sp>
        <p:nvSpPr>
          <p:cNvPr id="222" name="P(x,y)…"/>
          <p:cNvSpPr txBox="1"/>
          <p:nvPr/>
        </p:nvSpPr>
        <p:spPr>
          <a:xfrm>
            <a:off x="5448567" y="2627629"/>
            <a:ext cx="1706648"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3000" u="sng">
                <a:solidFill>
                  <a:srgbClr val="111111"/>
                </a:solidFill>
                <a:latin typeface="Verdana"/>
                <a:ea typeface="Verdana"/>
                <a:cs typeface="Verdana"/>
                <a:sym typeface="Verdana"/>
              </a:defRPr>
            </a:pPr>
            <a:r>
              <a:t>P(x,y)</a:t>
            </a:r>
          </a:p>
          <a:p>
            <a:pPr algn="ctr" defTabSz="457200">
              <a:defRPr sz="3000">
                <a:solidFill>
                  <a:srgbClr val="111111"/>
                </a:solidFill>
                <a:latin typeface="Verdana"/>
                <a:ea typeface="Verdana"/>
                <a:cs typeface="Verdana"/>
                <a:sym typeface="Verdana"/>
              </a:defRPr>
            </a:pPr>
            <a:r>
              <a:t>P(x)P(y)</a:t>
            </a:r>
          </a:p>
        </p:txBody>
      </p:sp>
      <p:sp>
        <p:nvSpPr>
          <p:cNvPr id="223" name="=log2"/>
          <p:cNvSpPr txBox="1"/>
          <p:nvPr/>
        </p:nvSpPr>
        <p:spPr>
          <a:xfrm>
            <a:off x="4184936" y="4170679"/>
            <a:ext cx="1231328"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a:solidFill>
                  <a:srgbClr val="111111"/>
                </a:solidFill>
                <a:latin typeface="Verdana"/>
                <a:ea typeface="Verdana"/>
                <a:cs typeface="Verdana"/>
                <a:sym typeface="Verdana"/>
              </a:defRPr>
            </a:lvl1pPr>
          </a:lstStyle>
          <a:p>
            <a:r>
              <a:t>=log2</a:t>
            </a:r>
          </a:p>
        </p:txBody>
      </p:sp>
      <p:sp>
        <p:nvSpPr>
          <p:cNvPr id="224" name="P(x|y)…"/>
          <p:cNvSpPr txBox="1"/>
          <p:nvPr/>
        </p:nvSpPr>
        <p:spPr>
          <a:xfrm>
            <a:off x="5448567" y="3942079"/>
            <a:ext cx="1706648"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3000" u="sng">
                <a:solidFill>
                  <a:srgbClr val="111111"/>
                </a:solidFill>
                <a:latin typeface="Verdana"/>
                <a:ea typeface="Verdana"/>
                <a:cs typeface="Verdana"/>
                <a:sym typeface="Verdana"/>
              </a:defRPr>
            </a:pPr>
            <a:r>
              <a:t>P(x|y)</a:t>
            </a:r>
          </a:p>
          <a:p>
            <a:pPr algn="ctr" defTabSz="457200">
              <a:defRPr sz="3000">
                <a:solidFill>
                  <a:srgbClr val="111111"/>
                </a:solidFill>
                <a:latin typeface="Verdana"/>
                <a:ea typeface="Verdana"/>
                <a:cs typeface="Verdana"/>
                <a:sym typeface="Verdana"/>
              </a:defRPr>
            </a:pPr>
            <a:r>
              <a:t>P(x)P(y)</a:t>
            </a:r>
          </a:p>
        </p:txBody>
      </p:sp>
      <p:sp>
        <p:nvSpPr>
          <p:cNvPr id="225" name="描述两个字之间的紧密程度"/>
          <p:cNvSpPr/>
          <p:nvPr/>
        </p:nvSpPr>
        <p:spPr>
          <a:xfrm>
            <a:off x="7912100" y="1595097"/>
            <a:ext cx="3044591" cy="2479202"/>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描述两个字之间的紧密程度</a:t>
            </a:r>
          </a:p>
        </p:txBody>
      </p:sp>
      <p:sp>
        <p:nvSpPr>
          <p:cNvPr id="226" name="匍匐"/>
          <p:cNvSpPr/>
          <p:nvPr/>
        </p:nvSpPr>
        <p:spPr>
          <a:xfrm>
            <a:off x="9721489" y="4900929"/>
            <a:ext cx="1270001"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匍匐</a:t>
            </a:r>
          </a:p>
        </p:txBody>
      </p:sp>
      <p:sp>
        <p:nvSpPr>
          <p:cNvPr id="227" name="尴尬"/>
          <p:cNvSpPr/>
          <p:nvPr/>
        </p:nvSpPr>
        <p:spPr>
          <a:xfrm>
            <a:off x="7877300" y="4900929"/>
            <a:ext cx="1270001"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尴尬</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747818"/>
            <a:ext cx="5455920" cy="830997"/>
          </a:xfrm>
          <a:prstGeom prst="rect">
            <a:avLst/>
          </a:prstGeom>
          <a:noFill/>
        </p:spPr>
        <p:txBody>
          <a:bodyPr wrap="square" rtlCol="0">
            <a:spAutoFit/>
          </a:bodyPr>
          <a:lstStyle/>
          <a:p>
            <a:r>
              <a:rPr lang="zh-CN" altLang="en-US" sz="4800" b="1" dirty="0">
                <a:solidFill>
                  <a:schemeClr val="bg1"/>
                </a:solidFill>
              </a:rPr>
              <a:t>汉语分词概述</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15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文本框 3"/>
          <p:cNvSpPr txBox="1"/>
          <p:nvPr/>
        </p:nvSpPr>
        <p:spPr>
          <a:xfrm>
            <a:off x="609600" y="213359"/>
            <a:ext cx="8001000"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最大熵原理</a:t>
            </a:r>
          </a:p>
        </p:txBody>
      </p:sp>
      <p:pic>
        <p:nvPicPr>
          <p:cNvPr id="230" name="图像" descr="图像"/>
          <p:cNvPicPr>
            <a:picLocks noChangeAspect="1"/>
          </p:cNvPicPr>
          <p:nvPr/>
        </p:nvPicPr>
        <p:blipFill>
          <a:blip r:embed="rId2">
            <a:extLst/>
          </a:blip>
          <a:stretch>
            <a:fillRect/>
          </a:stretch>
        </p:blipFill>
        <p:spPr>
          <a:xfrm>
            <a:off x="5582208" y="4064000"/>
            <a:ext cx="4546601" cy="1143000"/>
          </a:xfrm>
          <a:prstGeom prst="rect">
            <a:avLst/>
          </a:prstGeom>
          <a:ln w="12700">
            <a:miter lim="400000"/>
          </a:ln>
        </p:spPr>
      </p:pic>
      <p:sp>
        <p:nvSpPr>
          <p:cNvPr id="231" name="熵是对一个随机事件的不确定性的度量…"/>
          <p:cNvSpPr txBox="1"/>
          <p:nvPr/>
        </p:nvSpPr>
        <p:spPr>
          <a:xfrm>
            <a:off x="5458923" y="2125008"/>
            <a:ext cx="479317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2000">
                <a:latin typeface="Verdana"/>
                <a:ea typeface="Verdana"/>
                <a:cs typeface="Verdana"/>
                <a:sym typeface="Verdana"/>
              </a:defRPr>
            </a:pPr>
            <a:r>
              <a:rPr dirty="0" err="1"/>
              <a:t>熵是对一个随机事件的不确定性的度量</a:t>
            </a:r>
            <a:endParaRPr lang="en-US" altLang="zh-CN" dirty="0"/>
          </a:p>
          <a:p>
            <a:pPr defTabSz="457200">
              <a:defRPr sz="2000">
                <a:latin typeface="Verdana"/>
                <a:ea typeface="Verdana"/>
                <a:cs typeface="Verdana"/>
                <a:sym typeface="Verdana"/>
              </a:defRPr>
            </a:pPr>
            <a:endParaRPr dirty="0"/>
          </a:p>
          <a:p>
            <a:pPr defTabSz="457200">
              <a:defRPr sz="2000">
                <a:latin typeface="Verdana"/>
                <a:ea typeface="Verdana"/>
                <a:cs typeface="Verdana"/>
                <a:sym typeface="Verdana"/>
              </a:defRPr>
            </a:pPr>
            <a:r>
              <a:rPr dirty="0" err="1"/>
              <a:t>均匀分布是熵最大的模型</a:t>
            </a:r>
            <a:endParaRPr lang="en-US" altLang="zh-CN" dirty="0"/>
          </a:p>
          <a:p>
            <a:pPr defTabSz="457200">
              <a:defRPr sz="2000">
                <a:latin typeface="Verdana"/>
                <a:ea typeface="Verdana"/>
                <a:cs typeface="Verdana"/>
                <a:sym typeface="Verdana"/>
              </a:defRPr>
            </a:pPr>
            <a:endParaRPr dirty="0"/>
          </a:p>
          <a:p>
            <a:pPr defTabSz="457200">
              <a:defRPr sz="2000">
                <a:latin typeface="Verdana"/>
                <a:ea typeface="Verdana"/>
                <a:cs typeface="Verdana"/>
                <a:sym typeface="Verdana"/>
              </a:defRPr>
            </a:pPr>
            <a:r>
              <a:rPr dirty="0" err="1"/>
              <a:t>假设离散随机变量X的概率分布为P</a:t>
            </a:r>
            <a:r>
              <a:rPr dirty="0"/>
              <a:t>(x)，</a:t>
            </a:r>
            <a:r>
              <a:rPr dirty="0" err="1"/>
              <a:t>则其熵为</a:t>
            </a:r>
            <a:r>
              <a:rPr dirty="0"/>
              <a:t>：</a:t>
            </a:r>
          </a:p>
        </p:txBody>
      </p:sp>
      <p:pic>
        <p:nvPicPr>
          <p:cNvPr id="232" name="图像" descr="图像"/>
          <p:cNvPicPr>
            <a:picLocks noChangeAspect="1"/>
          </p:cNvPicPr>
          <p:nvPr/>
        </p:nvPicPr>
        <p:blipFill>
          <a:blip r:embed="rId3">
            <a:extLst/>
          </a:blip>
          <a:stretch>
            <a:fillRect/>
          </a:stretch>
        </p:blipFill>
        <p:spPr>
          <a:xfrm>
            <a:off x="946608" y="2199640"/>
            <a:ext cx="3810001" cy="3810001"/>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文本框 3"/>
          <p:cNvSpPr txBox="1"/>
          <p:nvPr/>
        </p:nvSpPr>
        <p:spPr>
          <a:xfrm>
            <a:off x="609600" y="213360"/>
            <a:ext cx="966956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基于统计的分词方法 最大熵模型</a:t>
            </a:r>
          </a:p>
        </p:txBody>
      </p:sp>
      <p:sp>
        <p:nvSpPr>
          <p:cNvPr id="235" name="从概率论的角度来说，就是将一直时间作为约束条件，求得可以使熵最大化的概率分布。…"/>
          <p:cNvSpPr txBox="1"/>
          <p:nvPr/>
        </p:nvSpPr>
        <p:spPr>
          <a:xfrm>
            <a:off x="663185" y="2049779"/>
            <a:ext cx="5232733"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2000">
                <a:latin typeface="Verdana"/>
                <a:ea typeface="Verdana"/>
                <a:cs typeface="Verdana"/>
                <a:sym typeface="Verdana"/>
              </a:defRPr>
            </a:pPr>
            <a:r>
              <a:rPr dirty="0" err="1"/>
              <a:t>从概率论的角度来说，就是将</a:t>
            </a:r>
            <a:r>
              <a:rPr lang="zh-CN" altLang="en-US" dirty="0"/>
              <a:t>已知事件</a:t>
            </a:r>
            <a:r>
              <a:rPr dirty="0" err="1"/>
              <a:t>作为约束条件，求得可以使熵最大化的概率分布</a:t>
            </a:r>
            <a:r>
              <a:rPr dirty="0"/>
              <a:t>。</a:t>
            </a:r>
          </a:p>
          <a:p>
            <a:pPr defTabSz="457200">
              <a:defRPr sz="2000">
                <a:latin typeface="Verdana"/>
                <a:ea typeface="Verdana"/>
                <a:cs typeface="Verdana"/>
                <a:sym typeface="Verdana"/>
              </a:defRPr>
            </a:pPr>
            <a:endParaRPr dirty="0"/>
          </a:p>
          <a:p>
            <a:pPr defTabSz="457200">
              <a:defRPr sz="2000">
                <a:latin typeface="Verdana"/>
                <a:ea typeface="Verdana"/>
                <a:cs typeface="Verdana"/>
                <a:sym typeface="Verdana"/>
              </a:defRPr>
            </a:pPr>
            <a:r>
              <a:rPr dirty="0" err="1"/>
              <a:t>在最大熵模型中，目标是构造一个能生成训练样本分布P</a:t>
            </a:r>
            <a:r>
              <a:rPr dirty="0"/>
              <a:t>(</a:t>
            </a:r>
            <a:r>
              <a:rPr dirty="0" err="1"/>
              <a:t>x,y</a:t>
            </a:r>
            <a:r>
              <a:rPr dirty="0"/>
              <a:t>)</a:t>
            </a:r>
            <a:r>
              <a:rPr dirty="0" err="1"/>
              <a:t>的统计模型，建立特征方程</a:t>
            </a:r>
            <a:r>
              <a:rPr dirty="0"/>
              <a:t>。</a:t>
            </a:r>
          </a:p>
          <a:p>
            <a:pPr defTabSz="457200">
              <a:defRPr sz="2000">
                <a:latin typeface="Verdana"/>
                <a:ea typeface="Verdana"/>
                <a:cs typeface="Verdana"/>
                <a:sym typeface="Verdana"/>
              </a:defRPr>
            </a:pPr>
            <a:r>
              <a:rPr dirty="0" err="1"/>
              <a:t>该特征必须能比较完整地表达训练样本中数据的特性</a:t>
            </a:r>
            <a:r>
              <a:rPr dirty="0"/>
              <a:t>。</a:t>
            </a:r>
          </a:p>
          <a:p>
            <a:pPr defTabSz="457200">
              <a:defRPr sz="2000">
                <a:latin typeface="Verdana"/>
                <a:ea typeface="Verdana"/>
                <a:cs typeface="Verdana"/>
                <a:sym typeface="Verdana"/>
              </a:defRPr>
            </a:pPr>
            <a:endParaRPr dirty="0"/>
          </a:p>
          <a:p>
            <a:pPr defTabSz="457200">
              <a:defRPr sz="2000">
                <a:latin typeface="Verdana"/>
                <a:ea typeface="Verdana"/>
                <a:cs typeface="Verdana"/>
                <a:sym typeface="Verdana"/>
              </a:defRPr>
            </a:pPr>
            <a:r>
              <a:rPr dirty="0" err="1"/>
              <a:t>在实际应用中可能有多个约束条件，在解模型的解的时候，需要引入拉格朗日函数</a:t>
            </a:r>
            <a:r>
              <a:rPr dirty="0"/>
              <a:t>。</a:t>
            </a:r>
          </a:p>
        </p:txBody>
      </p:sp>
      <p:pic>
        <p:nvPicPr>
          <p:cNvPr id="236" name="图像" descr="图像"/>
          <p:cNvPicPr>
            <a:picLocks noChangeAspect="1"/>
          </p:cNvPicPr>
          <p:nvPr/>
        </p:nvPicPr>
        <p:blipFill>
          <a:blip r:embed="rId2">
            <a:extLst/>
          </a:blip>
          <a:stretch>
            <a:fillRect/>
          </a:stretch>
        </p:blipFill>
        <p:spPr>
          <a:xfrm>
            <a:off x="7689216" y="2483030"/>
            <a:ext cx="2426968" cy="2278020"/>
          </a:xfrm>
          <a:prstGeom prst="rect">
            <a:avLst/>
          </a:prstGeom>
          <a:ln w="12700">
            <a:miter lim="400000"/>
          </a:ln>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文本框 3"/>
          <p:cNvSpPr txBox="1"/>
          <p:nvPr/>
        </p:nvSpPr>
        <p:spPr>
          <a:xfrm>
            <a:off x="609600" y="213360"/>
            <a:ext cx="966956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隐马模型Hidden Markov Model; HMM</a:t>
            </a:r>
          </a:p>
        </p:txBody>
      </p:sp>
      <p:pic>
        <p:nvPicPr>
          <p:cNvPr id="239" name="图像" descr="图像"/>
          <p:cNvPicPr>
            <a:picLocks noChangeAspect="1"/>
          </p:cNvPicPr>
          <p:nvPr/>
        </p:nvPicPr>
        <p:blipFill>
          <a:blip r:embed="rId2">
            <a:extLst/>
          </a:blip>
          <a:stretch>
            <a:fillRect/>
          </a:stretch>
        </p:blipFill>
        <p:spPr>
          <a:xfrm>
            <a:off x="345665" y="1708150"/>
            <a:ext cx="7607301" cy="4127500"/>
          </a:xfrm>
          <a:prstGeom prst="rect">
            <a:avLst/>
          </a:prstGeom>
          <a:ln w="12700">
            <a:miter lim="400000"/>
          </a:ln>
        </p:spPr>
      </p:pic>
      <p:sp>
        <p:nvSpPr>
          <p:cNvPr id="240" name="1    3    7    6    2"/>
          <p:cNvSpPr txBox="1"/>
          <p:nvPr/>
        </p:nvSpPr>
        <p:spPr>
          <a:xfrm>
            <a:off x="8408040" y="2976879"/>
            <a:ext cx="3359756"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800">
                <a:latin typeface="Verdana"/>
                <a:ea typeface="Verdana"/>
                <a:cs typeface="Verdana"/>
                <a:sym typeface="Verdana"/>
              </a:defRPr>
            </a:lvl1pPr>
          </a:lstStyle>
          <a:p>
            <a:r>
              <a:t> 1    3    7    6    2</a:t>
            </a:r>
          </a:p>
        </p:txBody>
      </p:sp>
      <p:sp>
        <p:nvSpPr>
          <p:cNvPr id="241" name="D6  D4  D8  D6  D4"/>
          <p:cNvSpPr txBox="1"/>
          <p:nvPr/>
        </p:nvSpPr>
        <p:spPr>
          <a:xfrm>
            <a:off x="8412629" y="3992879"/>
            <a:ext cx="3604578"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2800">
                <a:latin typeface="Verdana"/>
                <a:ea typeface="Verdana"/>
                <a:cs typeface="Verdana"/>
                <a:sym typeface="Verdana"/>
              </a:defRPr>
            </a:lvl1pPr>
          </a:lstStyle>
          <a:p>
            <a:r>
              <a:t>D6  D4  D8  D6  D4</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文本框 3"/>
          <p:cNvSpPr txBox="1"/>
          <p:nvPr/>
        </p:nvSpPr>
        <p:spPr>
          <a:xfrm>
            <a:off x="609600" y="213360"/>
            <a:ext cx="8988376"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基于层叠隐马模型的汉语词法分析框架</a:t>
            </a:r>
          </a:p>
        </p:txBody>
      </p:sp>
      <p:pic>
        <p:nvPicPr>
          <p:cNvPr id="244" name="图像" descr="图像"/>
          <p:cNvPicPr>
            <a:picLocks noChangeAspect="1"/>
          </p:cNvPicPr>
          <p:nvPr/>
        </p:nvPicPr>
        <p:blipFill>
          <a:blip r:embed="rId2">
            <a:extLst/>
          </a:blip>
          <a:stretch>
            <a:fillRect/>
          </a:stretch>
        </p:blipFill>
        <p:spPr>
          <a:xfrm>
            <a:off x="9454051" y="1206184"/>
            <a:ext cx="2702185" cy="5619113"/>
          </a:xfrm>
          <a:prstGeom prst="rect">
            <a:avLst/>
          </a:prstGeom>
          <a:ln w="12700">
            <a:miter lim="400000"/>
          </a:ln>
        </p:spPr>
      </p:pic>
      <p:sp>
        <p:nvSpPr>
          <p:cNvPr id="245" name="隐马模型…"/>
          <p:cNvSpPr txBox="1"/>
          <p:nvPr/>
        </p:nvSpPr>
        <p:spPr>
          <a:xfrm>
            <a:off x="556723" y="2037079"/>
            <a:ext cx="7357950" cy="336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2500">
                <a:latin typeface="Verdana"/>
                <a:ea typeface="Verdana"/>
                <a:cs typeface="Verdana"/>
                <a:sym typeface="Verdana"/>
              </a:defRPr>
            </a:pPr>
            <a:r>
              <a:t>隐马模型</a:t>
            </a:r>
          </a:p>
          <a:p>
            <a:pPr defTabSz="457200">
              <a:defRPr sz="2500">
                <a:latin typeface="Verdana"/>
                <a:ea typeface="Verdana"/>
                <a:cs typeface="Verdana"/>
                <a:sym typeface="Verdana"/>
              </a:defRPr>
            </a:pPr>
            <a:r>
              <a:t>Hidden Markov Model; HMM</a:t>
            </a:r>
          </a:p>
          <a:p>
            <a:pPr defTabSz="457200">
              <a:defRPr sz="2500">
                <a:latin typeface="Verdana"/>
                <a:ea typeface="Verdana"/>
                <a:cs typeface="Verdana"/>
                <a:sym typeface="Verdana"/>
              </a:defRPr>
            </a:pPr>
            <a:endParaRPr/>
          </a:p>
          <a:p>
            <a:pPr defTabSz="457200">
              <a:defRPr sz="2500">
                <a:latin typeface="Verdana"/>
                <a:ea typeface="Verdana"/>
                <a:cs typeface="Verdana"/>
                <a:sym typeface="Verdana"/>
              </a:defRPr>
            </a:pPr>
            <a:r>
              <a:t>层次隐马模型</a:t>
            </a:r>
          </a:p>
          <a:p>
            <a:pPr defTabSz="457200">
              <a:defRPr sz="2500">
                <a:latin typeface="Verdana"/>
                <a:ea typeface="Verdana"/>
                <a:cs typeface="Verdana"/>
                <a:sym typeface="Verdana"/>
              </a:defRPr>
            </a:pPr>
            <a:r>
              <a:t>Hierarchical Hidden Markov Model; HHMM</a:t>
            </a:r>
          </a:p>
          <a:p>
            <a:pPr defTabSz="457200">
              <a:defRPr sz="2500">
                <a:latin typeface="Verdana"/>
                <a:ea typeface="Verdana"/>
                <a:cs typeface="Verdana"/>
                <a:sym typeface="Verdana"/>
              </a:defRPr>
            </a:pPr>
            <a:endParaRPr/>
          </a:p>
          <a:p>
            <a:pPr defTabSz="457200">
              <a:defRPr sz="2500">
                <a:latin typeface="Verdana"/>
                <a:ea typeface="Verdana"/>
                <a:cs typeface="Verdana"/>
                <a:sym typeface="Verdana"/>
              </a:defRPr>
            </a:pPr>
            <a:r>
              <a:t>层叠隐马模型</a:t>
            </a:r>
          </a:p>
          <a:p>
            <a:pPr defTabSz="457200">
              <a:defRPr sz="2500">
                <a:latin typeface="Verdana"/>
                <a:ea typeface="Verdana"/>
                <a:cs typeface="Verdana"/>
                <a:sym typeface="Verdana"/>
              </a:defRPr>
            </a:pPr>
            <a:r>
              <a:t>Cascaded Hidden Markov Model; CHMM</a:t>
            </a:r>
          </a:p>
        </p:txBody>
      </p:sp>
      <mc:AlternateContent xmlns:mc="http://schemas.openxmlformats.org/markup-compatibility/2006" xmlns:a14="http://schemas.microsoft.com/office/drawing/2010/main">
        <mc:Choice Requires="a14">
          <p:sp>
            <p:nvSpPr>
              <p:cNvPr id="246" name="O(NT3)"/>
              <p:cNvSpPr/>
              <p:nvPr/>
            </p:nvSpPr>
            <p:spPr>
              <a:xfrm>
                <a:off x="7204200" y="2911921"/>
                <a:ext cx="1409701" cy="1034158"/>
              </a:xfrm>
              <a:prstGeom prst="ellipse">
                <a:avLst/>
              </a:prstGeom>
              <a:solidFill>
                <a:srgbClr val="F8E9B2"/>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chor="ctr"/>
              <a:lstStyle/>
              <a:p>
                <a:pPr algn="ctr">
                  <a:defRPr sz="2000"/>
                </a:pPr>
                <a:r>
                  <a:rPr lang="en-US" dirty="0"/>
                  <a:t>O(</a:t>
                </a:r>
                <a14:m>
                  <m:oMath xmlns:m="http://schemas.openxmlformats.org/officeDocument/2006/math">
                    <m:sSup>
                      <m:sSupPr>
                        <m:ctrlPr>
                          <a:rPr lang="ar-AE" altLang="zh-CN" i="1" smtClean="0">
                            <a:latin typeface="Cambria Math" panose="02040503050406030204" pitchFamily="18" charset="0"/>
                          </a:rPr>
                        </m:ctrlPr>
                      </m:sSupPr>
                      <m:e>
                        <m:r>
                          <a:rPr lang="zh-CN" altLang="ar-AE" b="0" i="1" smtClean="0">
                            <a:latin typeface="Cambria Math" panose="02040503050406030204" pitchFamily="18" charset="0"/>
                          </a:rPr>
                          <m:t>𝑁</m:t>
                        </m:r>
                        <m:r>
                          <a:rPr lang="en-US" altLang="zh-CN" b="0" i="1" smtClean="0">
                            <a:latin typeface="Cambria Math" panose="02040503050406030204" pitchFamily="18" charset="0"/>
                          </a:rPr>
                          <m:t>𝑇</m:t>
                        </m:r>
                      </m:e>
                      <m:sup>
                        <m:r>
                          <a:rPr lang="en-US" altLang="zh-CN" b="0" i="1" smtClean="0">
                            <a:latin typeface="Cambria Math" panose="02040503050406030204" pitchFamily="18" charset="0"/>
                          </a:rPr>
                          <m:t>3</m:t>
                        </m:r>
                      </m:sup>
                    </m:sSup>
                  </m:oMath>
                </a14:m>
                <a:r>
                  <a:rPr lang="en-US" dirty="0"/>
                  <a:t>)</a:t>
                </a:r>
                <a:endParaRPr dirty="0"/>
              </a:p>
            </p:txBody>
          </p:sp>
        </mc:Choice>
        <mc:Fallback xmlns="">
          <p:sp>
            <p:nvSpPr>
              <p:cNvPr id="246" name="O(NT3)"/>
              <p:cNvSpPr>
                <a:spLocks noRot="1" noChangeAspect="1" noMove="1" noResize="1" noEditPoints="1" noAdjustHandles="1" noChangeArrowheads="1" noChangeShapeType="1" noTextEdit="1"/>
              </p:cNvSpPr>
              <p:nvPr/>
            </p:nvSpPr>
            <p:spPr>
              <a:xfrm>
                <a:off x="7204200" y="2911921"/>
                <a:ext cx="1409701" cy="1034158"/>
              </a:xfrm>
              <a:prstGeom prst="ellipse">
                <a:avLst/>
              </a:prstGeom>
              <a:blipFill>
                <a:blip r:embed="rId3"/>
                <a:stretch>
                  <a:fillRect/>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zh-CN" altLang="en-US">
                    <a:noFill/>
                  </a:rPr>
                  <a:t> </a:t>
                </a:r>
              </a:p>
            </p:txBody>
          </p:sp>
        </mc:Fallback>
      </mc:AlternateContent>
      <p:sp>
        <p:nvSpPr>
          <p:cNvPr id="247" name="O(NT)"/>
          <p:cNvSpPr/>
          <p:nvPr/>
        </p:nvSpPr>
        <p:spPr>
          <a:xfrm>
            <a:off x="5261100" y="1789429"/>
            <a:ext cx="1270001"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000"/>
            </a:lvl1pPr>
          </a:lstStyle>
          <a:p>
            <a:r>
              <a:t>O(NT)</a:t>
            </a:r>
          </a:p>
        </p:txBody>
      </p:sp>
      <p:sp>
        <p:nvSpPr>
          <p:cNvPr id="248" name="O(NT)"/>
          <p:cNvSpPr/>
          <p:nvPr/>
        </p:nvSpPr>
        <p:spPr>
          <a:xfrm>
            <a:off x="7343900" y="4710429"/>
            <a:ext cx="1270001"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000"/>
            </a:lvl1pPr>
          </a:lstStyle>
          <a:p>
            <a:r>
              <a:t>O(NT)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文本框 3"/>
          <p:cNvSpPr txBox="1"/>
          <p:nvPr/>
        </p:nvSpPr>
        <p:spPr>
          <a:xfrm>
            <a:off x="609600" y="213360"/>
            <a:ext cx="8988376"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基于层叠隐马模型的汉语词法分析步骤</a:t>
            </a:r>
          </a:p>
        </p:txBody>
      </p:sp>
      <p:grpSp>
        <p:nvGrpSpPr>
          <p:cNvPr id="253" name="成组"/>
          <p:cNvGrpSpPr/>
          <p:nvPr/>
        </p:nvGrpSpPr>
        <p:grpSpPr>
          <a:xfrm>
            <a:off x="495300" y="1574090"/>
            <a:ext cx="4873725" cy="2292500"/>
            <a:chOff x="0" y="0"/>
            <a:chExt cx="4873724" cy="2292498"/>
          </a:xfrm>
        </p:grpSpPr>
        <p:sp>
          <p:nvSpPr>
            <p:cNvPr id="251" name="圆角矩形"/>
            <p:cNvSpPr/>
            <p:nvPr/>
          </p:nvSpPr>
          <p:spPr>
            <a:xfrm>
              <a:off x="0" y="0"/>
              <a:ext cx="4873725" cy="2292499"/>
            </a:xfrm>
            <a:prstGeom prst="roundRect">
              <a:avLst>
                <a:gd name="adj" fmla="val 15000"/>
              </a:avLst>
            </a:prstGeom>
            <a:solidFill>
              <a:srgbClr val="F8E9B2"/>
            </a:solidFill>
            <a:ln w="12700" cap="flat">
              <a:noFill/>
              <a:miter lim="400000"/>
            </a:ln>
            <a:effectLst/>
          </p:spPr>
          <p:txBody>
            <a:bodyPr wrap="square" lIns="45719" tIns="45719" rIns="45719" bIns="45719" numCol="1" anchor="ctr">
              <a:noAutofit/>
            </a:bodyPr>
            <a:lstStyle/>
            <a:p>
              <a:pPr>
                <a:defRPr sz="2000"/>
              </a:pPr>
              <a:endParaRPr/>
            </a:p>
          </p:txBody>
        </p:sp>
        <p:sp>
          <p:nvSpPr>
            <p:cNvPr id="252" name="第一，在预处理的阶段，采取N-最短路径粗分方法，快速得到能覆盖歧义的最佳N个粗分结果；"/>
            <p:cNvSpPr txBox="1"/>
            <p:nvPr/>
          </p:nvSpPr>
          <p:spPr>
            <a:xfrm>
              <a:off x="649183" y="440129"/>
              <a:ext cx="3575358" cy="1412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lvl1pPr>
            </a:lstStyle>
            <a:p>
              <a:r>
                <a:t>第一，在预处理的阶段，采取N-最短路径粗分方法，快速得到能覆盖歧义的最佳N个粗分结果；</a:t>
              </a:r>
            </a:p>
          </p:txBody>
        </p:sp>
      </p:grpSp>
      <p:grpSp>
        <p:nvGrpSpPr>
          <p:cNvPr id="256" name="成组"/>
          <p:cNvGrpSpPr/>
          <p:nvPr/>
        </p:nvGrpSpPr>
        <p:grpSpPr>
          <a:xfrm>
            <a:off x="6019800" y="1574090"/>
            <a:ext cx="4873725" cy="2292500"/>
            <a:chOff x="0" y="0"/>
            <a:chExt cx="4873724" cy="2292498"/>
          </a:xfrm>
        </p:grpSpPr>
        <p:sp>
          <p:nvSpPr>
            <p:cNvPr id="254" name="圆角矩形"/>
            <p:cNvSpPr/>
            <p:nvPr/>
          </p:nvSpPr>
          <p:spPr>
            <a:xfrm>
              <a:off x="0" y="0"/>
              <a:ext cx="4873725" cy="2292499"/>
            </a:xfrm>
            <a:prstGeom prst="roundRect">
              <a:avLst>
                <a:gd name="adj" fmla="val 15000"/>
              </a:avLst>
            </a:prstGeom>
            <a:solidFill>
              <a:srgbClr val="F8E9B2"/>
            </a:solidFill>
            <a:ln w="12700" cap="flat">
              <a:noFill/>
              <a:miter lim="400000"/>
            </a:ln>
            <a:effectLst/>
          </p:spPr>
          <p:txBody>
            <a:bodyPr wrap="square" lIns="45719" tIns="45719" rIns="45719" bIns="45719" numCol="1" anchor="ctr">
              <a:noAutofit/>
            </a:bodyPr>
            <a:lstStyle/>
            <a:p>
              <a:pPr>
                <a:defRPr sz="2000"/>
              </a:pPr>
              <a:endParaRPr/>
            </a:p>
          </p:txBody>
        </p:sp>
        <p:sp>
          <p:nvSpPr>
            <p:cNvPr id="255" name="第二，在粗分结果集上，采用底层隐马模型识别出普通无嵌套的人名、地名，并依次采取高层隐马模型识别出嵌套了人名、地名的复杂地名和机构名；"/>
            <p:cNvSpPr txBox="1"/>
            <p:nvPr/>
          </p:nvSpPr>
          <p:spPr>
            <a:xfrm>
              <a:off x="369783" y="275029"/>
              <a:ext cx="3907493" cy="1742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lvl1pPr>
            </a:lstStyle>
            <a:p>
              <a:r>
                <a:t>第二，在粗分结果集上，采用底层隐马模型识别出普通无嵌套的人名、地名，并依次采取高层隐马模型识别出嵌套了人名、地名的复杂地名和机构名；</a:t>
              </a:r>
            </a:p>
          </p:txBody>
        </p:sp>
      </p:grpSp>
      <p:grpSp>
        <p:nvGrpSpPr>
          <p:cNvPr id="259" name="成组"/>
          <p:cNvGrpSpPr/>
          <p:nvPr/>
        </p:nvGrpSpPr>
        <p:grpSpPr>
          <a:xfrm>
            <a:off x="495300" y="4253790"/>
            <a:ext cx="4873725" cy="2292500"/>
            <a:chOff x="0" y="0"/>
            <a:chExt cx="4873724" cy="2292498"/>
          </a:xfrm>
        </p:grpSpPr>
        <p:sp>
          <p:nvSpPr>
            <p:cNvPr id="257" name="圆角矩形"/>
            <p:cNvSpPr/>
            <p:nvPr/>
          </p:nvSpPr>
          <p:spPr>
            <a:xfrm>
              <a:off x="0" y="0"/>
              <a:ext cx="4873725" cy="2292499"/>
            </a:xfrm>
            <a:prstGeom prst="roundRect">
              <a:avLst>
                <a:gd name="adj" fmla="val 15000"/>
              </a:avLst>
            </a:prstGeom>
            <a:solidFill>
              <a:srgbClr val="F8E9B2"/>
            </a:solidFill>
            <a:ln w="12700" cap="flat">
              <a:noFill/>
              <a:miter lim="400000"/>
            </a:ln>
            <a:effectLst/>
          </p:spPr>
          <p:txBody>
            <a:bodyPr wrap="square" lIns="45719" tIns="45719" rIns="45719" bIns="45719" numCol="1" anchor="ctr">
              <a:noAutofit/>
            </a:bodyPr>
            <a:lstStyle/>
            <a:p>
              <a:pPr>
                <a:defRPr sz="2000"/>
              </a:pPr>
              <a:endParaRPr/>
            </a:p>
          </p:txBody>
        </p:sp>
        <p:sp>
          <p:nvSpPr>
            <p:cNvPr id="258" name="第三，将识别出的未登录词以科学计算出来的概率加入到基于类的切分隐马模型中；"/>
            <p:cNvSpPr txBox="1"/>
            <p:nvPr/>
          </p:nvSpPr>
          <p:spPr>
            <a:xfrm>
              <a:off x="750783" y="469339"/>
              <a:ext cx="3575359" cy="1082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lvl1pPr>
            </a:lstStyle>
            <a:p>
              <a:r>
                <a:t>第三，将识别出的未登录词以科学计算出来的概率加入到基于类的切分隐马模型中；</a:t>
              </a:r>
            </a:p>
          </p:txBody>
        </p:sp>
      </p:grpSp>
      <p:grpSp>
        <p:nvGrpSpPr>
          <p:cNvPr id="262" name="成组"/>
          <p:cNvGrpSpPr/>
          <p:nvPr/>
        </p:nvGrpSpPr>
        <p:grpSpPr>
          <a:xfrm>
            <a:off x="6019800" y="4253790"/>
            <a:ext cx="4873725" cy="2292500"/>
            <a:chOff x="0" y="0"/>
            <a:chExt cx="4873724" cy="2292498"/>
          </a:xfrm>
        </p:grpSpPr>
        <p:sp>
          <p:nvSpPr>
            <p:cNvPr id="260" name="圆角矩形"/>
            <p:cNvSpPr/>
            <p:nvPr/>
          </p:nvSpPr>
          <p:spPr>
            <a:xfrm>
              <a:off x="0" y="0"/>
              <a:ext cx="4873725" cy="2292499"/>
            </a:xfrm>
            <a:prstGeom prst="roundRect">
              <a:avLst>
                <a:gd name="adj" fmla="val 15000"/>
              </a:avLst>
            </a:prstGeom>
            <a:solidFill>
              <a:srgbClr val="F8E9B2"/>
            </a:solidFill>
            <a:ln w="12700" cap="flat">
              <a:noFill/>
              <a:miter lim="400000"/>
            </a:ln>
            <a:effectLst/>
          </p:spPr>
          <p:txBody>
            <a:bodyPr wrap="square" lIns="45719" tIns="45719" rIns="45719" bIns="45719" numCol="1" anchor="ctr">
              <a:noAutofit/>
            </a:bodyPr>
            <a:lstStyle/>
            <a:p>
              <a:pPr>
                <a:defRPr sz="2000"/>
              </a:pPr>
              <a:endParaRPr/>
            </a:p>
          </p:txBody>
        </p:sp>
        <p:sp>
          <p:nvSpPr>
            <p:cNvPr id="261" name="第四，在全局最优的分词结果上进行词性的隐马标注。"/>
            <p:cNvSpPr txBox="1"/>
            <p:nvPr/>
          </p:nvSpPr>
          <p:spPr>
            <a:xfrm>
              <a:off x="750783" y="469339"/>
              <a:ext cx="3575359" cy="751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lvl1pPr>
            </a:lstStyle>
            <a:p>
              <a:r>
                <a:t>第四，在全局最优的分词结果上进行词性的隐马标注。</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文本框 3"/>
          <p:cNvSpPr txBox="1"/>
          <p:nvPr/>
        </p:nvSpPr>
        <p:spPr>
          <a:xfrm>
            <a:off x="609600" y="213360"/>
            <a:ext cx="966956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切分歧义-从构成形态上划分</a:t>
            </a:r>
          </a:p>
        </p:txBody>
      </p:sp>
      <p:sp>
        <p:nvSpPr>
          <p:cNvPr id="265" name="交叉歧义：结合/成/分子/时"/>
          <p:cNvSpPr txBox="1"/>
          <p:nvPr/>
        </p:nvSpPr>
        <p:spPr>
          <a:xfrm>
            <a:off x="1064723" y="2570479"/>
            <a:ext cx="10865184"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3000">
                <a:latin typeface="Verdana"/>
                <a:ea typeface="Verdana"/>
                <a:cs typeface="Verdana"/>
                <a:sym typeface="Verdana"/>
              </a:defRPr>
            </a:lvl1pPr>
          </a:lstStyle>
          <a:p>
            <a:r>
              <a:t>交叉歧义：结合/成/分子/时</a:t>
            </a:r>
          </a:p>
        </p:txBody>
      </p:sp>
      <p:sp>
        <p:nvSpPr>
          <p:cNvPr id="266" name="组合歧义：这/个/人/手/上/有/痣"/>
          <p:cNvSpPr txBox="1"/>
          <p:nvPr/>
        </p:nvSpPr>
        <p:spPr>
          <a:xfrm>
            <a:off x="1067191" y="4478020"/>
            <a:ext cx="5714218"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a:latin typeface="Verdana"/>
                <a:ea typeface="Verdana"/>
                <a:cs typeface="Verdana"/>
                <a:sym typeface="Verdana"/>
              </a:defRPr>
            </a:lvl1pPr>
          </a:lstStyle>
          <a:p>
            <a:r>
              <a:t>组合歧义：这/个/人/手/上/有/痣</a:t>
            </a:r>
          </a:p>
        </p:txBody>
      </p:sp>
      <p:sp>
        <p:nvSpPr>
          <p:cNvPr id="267" name="合成"/>
          <p:cNvSpPr/>
          <p:nvPr/>
        </p:nvSpPr>
        <p:spPr>
          <a:xfrm>
            <a:off x="6413500" y="2289621"/>
            <a:ext cx="1270000"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合成</a:t>
            </a:r>
          </a:p>
        </p:txBody>
      </p:sp>
      <p:sp>
        <p:nvSpPr>
          <p:cNvPr id="268" name="成分"/>
          <p:cNvSpPr/>
          <p:nvPr/>
        </p:nvSpPr>
        <p:spPr>
          <a:xfrm>
            <a:off x="8089900" y="2289621"/>
            <a:ext cx="1270000"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成分</a:t>
            </a:r>
          </a:p>
        </p:txBody>
      </p:sp>
      <p:sp>
        <p:nvSpPr>
          <p:cNvPr id="269" name="子时"/>
          <p:cNvSpPr/>
          <p:nvPr/>
        </p:nvSpPr>
        <p:spPr>
          <a:xfrm>
            <a:off x="9766300" y="2289621"/>
            <a:ext cx="1270000"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子时</a:t>
            </a:r>
          </a:p>
        </p:txBody>
      </p:sp>
      <p:sp>
        <p:nvSpPr>
          <p:cNvPr id="270" name="人手"/>
          <p:cNvSpPr/>
          <p:nvPr/>
        </p:nvSpPr>
        <p:spPr>
          <a:xfrm>
            <a:off x="7848600" y="4197161"/>
            <a:ext cx="1270000" cy="1034158"/>
          </a:xfrm>
          <a:prstGeom prst="ellipse">
            <a:avLst/>
          </a:prstGeom>
          <a:solidFill>
            <a:srgbClr val="F8E9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500"/>
            </a:lvl1pPr>
          </a:lstStyle>
          <a:p>
            <a:r>
              <a:t>人手</a:t>
            </a:r>
          </a:p>
        </p:txBody>
      </p:sp>
    </p:spTree>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文本框 3"/>
          <p:cNvSpPr txBox="1"/>
          <p:nvPr/>
        </p:nvSpPr>
        <p:spPr>
          <a:xfrm>
            <a:off x="609600" y="213360"/>
            <a:ext cx="966956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切分歧义-从排歧角度划分</a:t>
            </a:r>
          </a:p>
        </p:txBody>
      </p:sp>
      <p:sp>
        <p:nvSpPr>
          <p:cNvPr id="273" name="全局歧义：乒乓球拍卖完了"/>
          <p:cNvSpPr txBox="1"/>
          <p:nvPr/>
        </p:nvSpPr>
        <p:spPr>
          <a:xfrm>
            <a:off x="861523" y="3294379"/>
            <a:ext cx="10865184"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3000">
                <a:latin typeface="Verdana"/>
                <a:ea typeface="Verdana"/>
                <a:cs typeface="Verdana"/>
                <a:sym typeface="Verdana"/>
              </a:defRPr>
            </a:lvl1pPr>
          </a:lstStyle>
          <a:p>
            <a:r>
              <a:t>全局歧义：乒乓球拍卖完了</a:t>
            </a:r>
          </a:p>
        </p:txBody>
      </p:sp>
      <p:sp>
        <p:nvSpPr>
          <p:cNvPr id="274" name="乒乓球拍/卖/完/了"/>
          <p:cNvSpPr txBox="1"/>
          <p:nvPr/>
        </p:nvSpPr>
        <p:spPr>
          <a:xfrm>
            <a:off x="6247129" y="2745740"/>
            <a:ext cx="3290180"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a:latin typeface="Verdana"/>
                <a:ea typeface="Verdana"/>
                <a:cs typeface="Verdana"/>
                <a:sym typeface="Verdana"/>
              </a:defRPr>
            </a:lvl1pPr>
          </a:lstStyle>
          <a:p>
            <a:r>
              <a:t>乒乓球拍/卖/完/了</a:t>
            </a:r>
          </a:p>
        </p:txBody>
      </p:sp>
      <p:sp>
        <p:nvSpPr>
          <p:cNvPr id="275" name="乒乓球/拍卖/完/了"/>
          <p:cNvSpPr txBox="1"/>
          <p:nvPr/>
        </p:nvSpPr>
        <p:spPr>
          <a:xfrm>
            <a:off x="6247129" y="3843019"/>
            <a:ext cx="3290180"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a:latin typeface="Verdana"/>
                <a:ea typeface="Verdana"/>
                <a:cs typeface="Verdana"/>
                <a:sym typeface="Verdana"/>
              </a:defRPr>
            </a:lvl1pPr>
          </a:lstStyle>
          <a:p>
            <a:r>
              <a:t>乒乓球/拍卖/完/了</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文本框 3"/>
          <p:cNvSpPr txBox="1"/>
          <p:nvPr/>
        </p:nvSpPr>
        <p:spPr>
          <a:xfrm>
            <a:off x="609600" y="213360"/>
            <a:ext cx="966956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defRPr>
            </a:lvl1pPr>
          </a:lstStyle>
          <a:p>
            <a:r>
              <a:t>N-最短路径的切分排歧策略</a:t>
            </a:r>
          </a:p>
        </p:txBody>
      </p:sp>
      <p:pic>
        <p:nvPicPr>
          <p:cNvPr id="278" name="图像" descr="图像"/>
          <p:cNvPicPr>
            <a:picLocks noChangeAspect="1"/>
          </p:cNvPicPr>
          <p:nvPr/>
        </p:nvPicPr>
        <p:blipFill>
          <a:blip r:embed="rId2">
            <a:extLst/>
          </a:blip>
          <a:stretch>
            <a:fillRect/>
          </a:stretch>
        </p:blipFill>
        <p:spPr>
          <a:xfrm>
            <a:off x="4673600" y="1758950"/>
            <a:ext cx="7094388" cy="3833515"/>
          </a:xfrm>
          <a:prstGeom prst="rect">
            <a:avLst/>
          </a:prstGeom>
          <a:ln w="12700">
            <a:miter lim="400000"/>
          </a:ln>
        </p:spPr>
      </p:pic>
      <p:sp>
        <p:nvSpPr>
          <p:cNvPr id="279" name="右表给出了8-最短路径与常用算法在切分结果包容歧义方面的对比测试结果。"/>
          <p:cNvSpPr txBox="1"/>
          <p:nvPr/>
        </p:nvSpPr>
        <p:spPr>
          <a:xfrm>
            <a:off x="597105" y="3180079"/>
            <a:ext cx="4143571" cy="1246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sz="2500">
                <a:latin typeface="Verdana"/>
                <a:ea typeface="Verdana"/>
                <a:cs typeface="Verdana"/>
                <a:sym typeface="Verdana"/>
              </a:defRPr>
            </a:lvl1pPr>
          </a:lstStyle>
          <a:p>
            <a:r>
              <a:rPr dirty="0"/>
              <a:t>右表给出了8-最短路径与常用算法在切分结果包容歧义方面的对比测试结果。</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7498080" cy="1568450"/>
          </a:xfrm>
          <a:prstGeom prst="rect">
            <a:avLst/>
          </a:prstGeom>
          <a:noFill/>
        </p:spPr>
        <p:txBody>
          <a:bodyPr wrap="square" rtlCol="0">
            <a:spAutoFit/>
          </a:bodyPr>
          <a:lstStyle/>
          <a:p>
            <a:r>
              <a:rPr lang="zh-CN" altLang="en-US" sz="4800" b="1" dirty="0">
                <a:solidFill>
                  <a:schemeClr val="bg1"/>
                </a:solidFill>
              </a:rPr>
              <a:t>三、基于双向循环网络与条件随机场的词法分析</a:t>
            </a: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8EFC3AD3-2722-4AAA-B1D9-63868C330B89}"/>
              </a:ext>
            </a:extLst>
          </p:cNvPr>
          <p:cNvSpPr/>
          <p:nvPr/>
        </p:nvSpPr>
        <p:spPr>
          <a:xfrm>
            <a:off x="746760" y="4375710"/>
            <a:ext cx="2031325" cy="461665"/>
          </a:xfrm>
          <a:prstGeom prst="rect">
            <a:avLst/>
          </a:prstGeom>
        </p:spPr>
        <p:txBody>
          <a:bodyPr wrap="none">
            <a:spAutoFit/>
          </a:bodyPr>
          <a:lstStyle/>
          <a:p>
            <a:r>
              <a:rPr lang="zh-CN" altLang="en-US" sz="2400" dirty="0">
                <a:solidFill>
                  <a:schemeClr val="bg1"/>
                </a:solidFill>
              </a:rPr>
              <a:t>汇报人：马冰</a:t>
            </a:r>
            <a:endParaRPr lang="zh-CN" alt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38835" y="3017520"/>
            <a:ext cx="5925820" cy="521970"/>
          </a:xfrm>
          <a:prstGeom prst="rect">
            <a:avLst/>
          </a:prstGeom>
          <a:noFill/>
        </p:spPr>
        <p:txBody>
          <a:bodyPr wrap="square" rtlCol="0" anchor="t">
            <a:spAutoFit/>
          </a:bodyPr>
          <a:lstStyle/>
          <a:p>
            <a:pPr algn="l"/>
            <a:r>
              <a:rPr lang="en-US" altLang="zh-CN" sz="2800" b="1" dirty="0">
                <a:solidFill>
                  <a:schemeClr val="bg1"/>
                </a:solidFill>
                <a:sym typeface="+mn-ea"/>
              </a:rPr>
              <a:t>1</a:t>
            </a:r>
            <a:r>
              <a:rPr lang="zh-CN" altLang="en-US" sz="2800" b="1" dirty="0">
                <a:solidFill>
                  <a:schemeClr val="bg1"/>
                </a:solidFill>
                <a:sym typeface="+mn-ea"/>
              </a:rPr>
              <a:t>、基于双向循环网络的词法分析</a:t>
            </a:r>
            <a:endParaRPr lang="zh-CN" altLang="en-US" sz="2800" b="1" dirty="0">
              <a:solidFill>
                <a:schemeClr val="bg1"/>
              </a:solidFill>
            </a:endParaRPr>
          </a:p>
        </p:txBody>
      </p:sp>
      <p:sp>
        <p:nvSpPr>
          <p:cNvPr id="4" name="文本框 3"/>
          <p:cNvSpPr txBox="1"/>
          <p:nvPr/>
        </p:nvSpPr>
        <p:spPr>
          <a:xfrm>
            <a:off x="838835" y="4204335"/>
            <a:ext cx="6019800" cy="521970"/>
          </a:xfrm>
          <a:prstGeom prst="rect">
            <a:avLst/>
          </a:prstGeom>
          <a:noFill/>
        </p:spPr>
        <p:txBody>
          <a:bodyPr wrap="square" rtlCol="0" anchor="t">
            <a:spAutoFit/>
          </a:bodyPr>
          <a:lstStyle/>
          <a:p>
            <a:r>
              <a:rPr lang="en-US" altLang="zh-CN" sz="2800" b="1" dirty="0">
                <a:solidFill>
                  <a:schemeClr val="bg1"/>
                </a:solidFill>
              </a:rPr>
              <a:t>2</a:t>
            </a:r>
            <a:r>
              <a:rPr lang="zh-CN" altLang="en-US" sz="2800" b="1" dirty="0">
                <a:solidFill>
                  <a:schemeClr val="bg1"/>
                </a:solidFill>
              </a:rPr>
              <a:t>、融合条件随机场的深度学习模型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1C8335-2B9F-4031-86F1-AF5BC72B697C}"/>
              </a:ext>
            </a:extLst>
          </p:cNvPr>
          <p:cNvSpPr txBox="1"/>
          <p:nvPr/>
        </p:nvSpPr>
        <p:spPr>
          <a:xfrm>
            <a:off x="1856792" y="2929812"/>
            <a:ext cx="184731" cy="369332"/>
          </a:xfrm>
          <a:prstGeom prst="rect">
            <a:avLst/>
          </a:prstGeom>
          <a:noFill/>
        </p:spPr>
        <p:txBody>
          <a:bodyPr wrap="none" rtlCol="0">
            <a:spAutoFit/>
          </a:bodyPr>
          <a:lstStyle/>
          <a:p>
            <a:endParaRPr lang="zh-CN" altLang="en-US" dirty="0"/>
          </a:p>
        </p:txBody>
      </p:sp>
      <p:sp>
        <p:nvSpPr>
          <p:cNvPr id="3" name="矩形 2">
            <a:extLst>
              <a:ext uri="{FF2B5EF4-FFF2-40B4-BE49-F238E27FC236}">
                <a16:creationId xmlns:a16="http://schemas.microsoft.com/office/drawing/2014/main" id="{254980AC-FC97-477B-AA67-7EF7D19A6BF3}"/>
              </a:ext>
            </a:extLst>
          </p:cNvPr>
          <p:cNvSpPr/>
          <p:nvPr/>
        </p:nvSpPr>
        <p:spPr>
          <a:xfrm>
            <a:off x="2006774" y="1674674"/>
            <a:ext cx="8178443" cy="1754326"/>
          </a:xfrm>
          <a:prstGeom prst="rect">
            <a:avLst/>
          </a:prstGeom>
        </p:spPr>
        <p:txBody>
          <a:bodyPr wrap="square">
            <a:spAutoFit/>
          </a:bodyPr>
          <a:lstStyle/>
          <a:p>
            <a:r>
              <a:rPr lang="zh-CN" altLang="en-US" sz="36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英文：</a:t>
            </a:r>
            <a:r>
              <a:rPr lang="en-US" altLang="zh-CN" sz="36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I am a student .</a:t>
            </a:r>
          </a:p>
          <a:p>
            <a:pPr algn="just"/>
            <a:r>
              <a:rPr lang="zh-CN" altLang="en-US" sz="36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单词之间有空格，很容易进行词语匹配</a:t>
            </a:r>
            <a:endParaRPr lang="zh-CN" altLang="zh-CN" sz="3200" dirty="0">
              <a:solidFill>
                <a:schemeClr val="tx2"/>
              </a:solidFill>
              <a:latin typeface="微软雅黑" panose="020B0503020204020204" pitchFamily="34" charset="-122"/>
              <a:ea typeface="微软雅黑" panose="020B0503020204020204" pitchFamily="34" charset="-122"/>
            </a:endParaRPr>
          </a:p>
          <a:p>
            <a:pPr algn="just">
              <a:spcAft>
                <a:spcPts val="0"/>
              </a:spcAft>
            </a:pPr>
            <a:endParaRPr lang="zh-CN" altLang="zh-CN" sz="3600" kern="100" dirty="0">
              <a:solidFill>
                <a:schemeClr val="accent1">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5314275" cy="707886"/>
          </a:xfrm>
          <a:prstGeom prst="rect">
            <a:avLst/>
          </a:prstGeom>
          <a:noFill/>
        </p:spPr>
        <p:txBody>
          <a:bodyPr wrap="none" rtlCol="0">
            <a:spAutoFit/>
          </a:bodyPr>
          <a:lstStyle/>
          <a:p>
            <a:r>
              <a:rPr lang="zh-CN" altLang="en-US" sz="4000" b="1" dirty="0">
                <a:solidFill>
                  <a:schemeClr val="bg1"/>
                </a:solidFill>
              </a:rPr>
              <a:t>汉语分词：分词的原因</a:t>
            </a:r>
          </a:p>
        </p:txBody>
      </p:sp>
      <p:pic>
        <p:nvPicPr>
          <p:cNvPr id="6" name="图片 5">
            <a:extLst>
              <a:ext uri="{FF2B5EF4-FFF2-40B4-BE49-F238E27FC236}">
                <a16:creationId xmlns:a16="http://schemas.microsoft.com/office/drawing/2014/main" id="{6603D2B8-33C8-42BA-99FE-BBFAF9AF642D}"/>
              </a:ext>
            </a:extLst>
          </p:cNvPr>
          <p:cNvPicPr/>
          <p:nvPr/>
        </p:nvPicPr>
        <p:blipFill rotWithShape="1">
          <a:blip r:embed="rId2"/>
          <a:srcRect l="29328" t="52269" r="46111" b="16395"/>
          <a:stretch/>
        </p:blipFill>
        <p:spPr bwMode="auto">
          <a:xfrm>
            <a:off x="3830378" y="3224876"/>
            <a:ext cx="4531237" cy="3251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218374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1785" y="259080"/>
            <a:ext cx="8001000" cy="646331"/>
          </a:xfrm>
          <a:prstGeom prst="rect">
            <a:avLst/>
          </a:prstGeom>
          <a:noFill/>
        </p:spPr>
        <p:txBody>
          <a:bodyPr wrap="square" rtlCol="0">
            <a:spAutoFit/>
          </a:bodyPr>
          <a:lstStyle/>
          <a:p>
            <a:r>
              <a:rPr lang="zh-CN" altLang="en-US" sz="3600" b="1" dirty="0">
                <a:solidFill>
                  <a:schemeClr val="bg1"/>
                </a:solidFill>
              </a:rPr>
              <a:t>概述</a:t>
            </a:r>
            <a:endParaRPr lang="zh-CN" altLang="en-US" sz="4800" b="1" dirty="0">
              <a:solidFill>
                <a:schemeClr val="bg1"/>
              </a:solidFill>
            </a:endParaRPr>
          </a:p>
        </p:txBody>
      </p:sp>
      <p:sp>
        <p:nvSpPr>
          <p:cNvPr id="2" name="文本框 1"/>
          <p:cNvSpPr txBox="1"/>
          <p:nvPr/>
        </p:nvSpPr>
        <p:spPr>
          <a:xfrm flipV="1">
            <a:off x="311785" y="1673860"/>
            <a:ext cx="7964805" cy="706755"/>
          </a:xfrm>
          <a:prstGeom prst="rect">
            <a:avLst/>
          </a:prstGeom>
          <a:noFill/>
        </p:spPr>
        <p:txBody>
          <a:bodyPr wrap="square" rtlCol="0">
            <a:spAutoFit/>
          </a:bodyPr>
          <a:lstStyle/>
          <a:p>
            <a:r>
              <a:rPr lang="en-US" altLang="zh-CN" sz="4000" b="1" dirty="0">
                <a:solidFill>
                  <a:schemeClr val="bg1"/>
                </a:solidFill>
              </a:rPr>
              <a:t>LSTM神经网络</a:t>
            </a:r>
            <a:endParaRPr lang="zh-CN" altLang="en-US" sz="4000" b="1" dirty="0">
              <a:solidFill>
                <a:schemeClr val="bg1"/>
              </a:solidFill>
            </a:endParaRPr>
          </a:p>
        </p:txBody>
      </p:sp>
      <p:sp>
        <p:nvSpPr>
          <p:cNvPr id="5" name="文本框 4"/>
          <p:cNvSpPr txBox="1"/>
          <p:nvPr/>
        </p:nvSpPr>
        <p:spPr>
          <a:xfrm>
            <a:off x="1460817" y="2027237"/>
            <a:ext cx="9270365" cy="3415030"/>
          </a:xfrm>
          <a:prstGeom prst="rect">
            <a:avLst/>
          </a:prstGeom>
          <a:noFill/>
        </p:spPr>
        <p:txBody>
          <a:bodyPr wrap="square" rtlCol="0" anchor="t">
            <a:spAutoFit/>
          </a:bodyPr>
          <a:lstStyle/>
          <a:p>
            <a:r>
              <a:rPr lang="zh-CN" altLang="en-US" sz="2400" dirty="0"/>
              <a:t>中文分词的第一步便是对字进行标注，字标注是通过给句子中每个字打上标签的思路来进行分词，通过4标签来进行标注</a:t>
            </a:r>
            <a:r>
              <a:rPr lang="en-US" altLang="zh-CN" sz="2400" dirty="0"/>
              <a:t>Q={B,M,E,S},</a:t>
            </a:r>
            <a:r>
              <a:rPr lang="zh-CN" altLang="en-US" sz="2400" dirty="0"/>
              <a:t>字母的意思分别是</a:t>
            </a:r>
            <a:r>
              <a:rPr lang="en-US" altLang="zh-CN" sz="2400" dirty="0" err="1"/>
              <a:t>Begin,Middle,End,Single</a:t>
            </a:r>
            <a:r>
              <a:rPr lang="en-US" altLang="zh-CN" sz="2400" dirty="0"/>
              <a:t>.</a:t>
            </a:r>
          </a:p>
          <a:p>
            <a:r>
              <a:rPr lang="zh-CN" altLang="en-US" sz="2400" dirty="0"/>
              <a:t>这样</a:t>
            </a:r>
            <a:r>
              <a:rPr lang="en-US" altLang="zh-CN" sz="2400" dirty="0"/>
              <a:t>“</a:t>
            </a:r>
            <a:r>
              <a:rPr lang="zh-CN" altLang="en-US" sz="2400" dirty="0"/>
              <a:t>人们常说生活是一部教科书</a:t>
            </a:r>
            <a:r>
              <a:rPr lang="en-US" altLang="zh-CN" sz="2400" dirty="0"/>
              <a:t>”</a:t>
            </a:r>
            <a:r>
              <a:rPr lang="zh-CN" altLang="en-US" sz="2400" dirty="0"/>
              <a:t>就可以标成如下所示：</a:t>
            </a:r>
          </a:p>
          <a:p>
            <a:endParaRPr lang="zh-CN" altLang="en-US" sz="2400" dirty="0"/>
          </a:p>
          <a:p>
            <a:r>
              <a:rPr lang="zh-CN" altLang="en-US" sz="2400" dirty="0"/>
              <a:t>人/b  们/e  常/s  说/s  生/b  活/e  是/s  一/s  部/s  教/b  科/m  书/e</a:t>
            </a:r>
          </a:p>
          <a:p>
            <a:endParaRPr lang="zh-CN" altLang="en-US" sz="2400" dirty="0"/>
          </a:p>
          <a:p>
            <a:r>
              <a:rPr lang="zh-CN" altLang="en-US" sz="2400" dirty="0"/>
              <a:t>分词结果就是：</a:t>
            </a:r>
            <a:r>
              <a:rPr lang="en-US" altLang="zh-CN" sz="2400" dirty="0"/>
              <a:t>“</a:t>
            </a:r>
            <a:r>
              <a:rPr lang="zh-CN" altLang="en-US" sz="2400" dirty="0"/>
              <a:t>人们</a:t>
            </a:r>
            <a:r>
              <a:rPr lang="en-US" altLang="zh-CN" sz="2400" dirty="0"/>
              <a:t>/</a:t>
            </a:r>
            <a:r>
              <a:rPr lang="zh-CN" altLang="en-US" sz="2400" dirty="0"/>
              <a:t>常</a:t>
            </a:r>
            <a:r>
              <a:rPr lang="en-US" altLang="zh-CN" sz="2400" dirty="0"/>
              <a:t>/</a:t>
            </a:r>
            <a:r>
              <a:rPr lang="zh-CN" altLang="en-US" sz="2400" dirty="0"/>
              <a:t>说</a:t>
            </a:r>
            <a:r>
              <a:rPr lang="en-US" altLang="zh-CN" sz="2400" dirty="0"/>
              <a:t>/</a:t>
            </a:r>
            <a:r>
              <a:rPr lang="zh-CN" altLang="en-US" sz="2400" dirty="0"/>
              <a:t>生活</a:t>
            </a:r>
            <a:r>
              <a:rPr lang="en-US" altLang="zh-CN" sz="2400" dirty="0"/>
              <a:t>/</a:t>
            </a:r>
            <a:r>
              <a:rPr lang="zh-CN" altLang="en-US" sz="2400" dirty="0"/>
              <a:t>是</a:t>
            </a:r>
            <a:r>
              <a:rPr lang="en-US" altLang="zh-CN" sz="2400" dirty="0"/>
              <a:t>/</a:t>
            </a:r>
            <a:r>
              <a:rPr lang="zh-CN" altLang="en-US" sz="2400" dirty="0"/>
              <a:t>一</a:t>
            </a:r>
            <a:r>
              <a:rPr lang="en-US" altLang="zh-CN" sz="2400" dirty="0"/>
              <a:t>/</a:t>
            </a:r>
            <a:r>
              <a:rPr lang="zh-CN" altLang="en-US" sz="2400" dirty="0"/>
              <a:t>部</a:t>
            </a:r>
            <a:r>
              <a:rPr lang="en-US" altLang="zh-CN" sz="2400" dirty="0"/>
              <a:t>/</a:t>
            </a:r>
            <a:r>
              <a:rPr lang="zh-CN" altLang="en-US" sz="2400" dirty="0"/>
              <a:t>教科书</a:t>
            </a:r>
            <a:r>
              <a:rPr lang="en-US" altLang="zh-CN" sz="2400" dirty="0"/>
              <a:t>”</a:t>
            </a:r>
          </a:p>
        </p:txBody>
      </p:sp>
    </p:spTree>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7034" y="259080"/>
            <a:ext cx="9114424" cy="646331"/>
          </a:xfrm>
          <a:prstGeom prst="rect">
            <a:avLst/>
          </a:prstGeom>
          <a:noFill/>
        </p:spPr>
        <p:txBody>
          <a:bodyPr wrap="square" rtlCol="0">
            <a:spAutoFit/>
          </a:bodyPr>
          <a:lstStyle/>
          <a:p>
            <a:r>
              <a:rPr lang="zh-CN" altLang="en-US" sz="3600" b="1" dirty="0">
                <a:solidFill>
                  <a:schemeClr val="bg1"/>
                </a:solidFill>
                <a:sym typeface="+mn-ea"/>
              </a:rPr>
              <a:t>基于双向循环网络的词法分析</a:t>
            </a:r>
            <a:r>
              <a:rPr lang="en-US" altLang="zh-CN" sz="3600" b="1" dirty="0">
                <a:solidFill>
                  <a:schemeClr val="bg1"/>
                </a:solidFill>
                <a:sym typeface="+mn-ea"/>
              </a:rPr>
              <a:t>-</a:t>
            </a:r>
            <a:r>
              <a:rPr lang="zh-CN" altLang="en-US" sz="3600" b="1" dirty="0">
                <a:solidFill>
                  <a:schemeClr val="bg1"/>
                </a:solidFill>
                <a:sym typeface="+mn-ea"/>
              </a:rPr>
              <a:t>训练网络</a:t>
            </a:r>
            <a:endParaRPr lang="zh-CN" altLang="en-US" sz="4800" b="1" dirty="0">
              <a:solidFill>
                <a:schemeClr val="bg1"/>
              </a:solidFill>
              <a:uFillTx/>
            </a:endParaRPr>
          </a:p>
        </p:txBody>
      </p:sp>
      <p:pic>
        <p:nvPicPr>
          <p:cNvPr id="7" name="图片 6"/>
          <p:cNvPicPr>
            <a:picLocks noChangeAspect="1"/>
          </p:cNvPicPr>
          <p:nvPr/>
        </p:nvPicPr>
        <p:blipFill>
          <a:blip r:embed="rId2"/>
          <a:stretch>
            <a:fillRect/>
          </a:stretch>
        </p:blipFill>
        <p:spPr>
          <a:xfrm>
            <a:off x="701890" y="2291769"/>
            <a:ext cx="4722495" cy="2495550"/>
          </a:xfrm>
          <a:prstGeom prst="rect">
            <a:avLst/>
          </a:prstGeom>
        </p:spPr>
      </p:pic>
      <p:pic>
        <p:nvPicPr>
          <p:cNvPr id="8" name="图片 7"/>
          <p:cNvPicPr>
            <a:picLocks noChangeAspect="1"/>
          </p:cNvPicPr>
          <p:nvPr/>
        </p:nvPicPr>
        <p:blipFill>
          <a:blip r:embed="rId3"/>
          <a:stretch>
            <a:fillRect/>
          </a:stretch>
        </p:blipFill>
        <p:spPr>
          <a:xfrm>
            <a:off x="5903595" y="2329094"/>
            <a:ext cx="5314950" cy="2618740"/>
          </a:xfrm>
          <a:prstGeom prst="rect">
            <a:avLst/>
          </a:prstGeom>
        </p:spPr>
      </p:pic>
      <p:sp>
        <p:nvSpPr>
          <p:cNvPr id="9" name="文本框 8"/>
          <p:cNvSpPr txBox="1"/>
          <p:nvPr/>
        </p:nvSpPr>
        <p:spPr>
          <a:xfrm>
            <a:off x="1932305" y="5281930"/>
            <a:ext cx="2540000" cy="460375"/>
          </a:xfrm>
          <a:prstGeom prst="rect">
            <a:avLst/>
          </a:prstGeom>
          <a:noFill/>
        </p:spPr>
        <p:txBody>
          <a:bodyPr wrap="square" rtlCol="0" anchor="t">
            <a:spAutoFit/>
          </a:bodyPr>
          <a:lstStyle/>
          <a:p>
            <a:r>
              <a:rPr lang="zh-CN" altLang="en-US" sz="2400"/>
              <a:t>单向循环网络</a:t>
            </a:r>
          </a:p>
        </p:txBody>
      </p:sp>
      <p:sp>
        <p:nvSpPr>
          <p:cNvPr id="10" name="文本框 9"/>
          <p:cNvSpPr txBox="1"/>
          <p:nvPr/>
        </p:nvSpPr>
        <p:spPr>
          <a:xfrm>
            <a:off x="7291070" y="5281930"/>
            <a:ext cx="2540000" cy="460375"/>
          </a:xfrm>
          <a:prstGeom prst="rect">
            <a:avLst/>
          </a:prstGeom>
          <a:noFill/>
        </p:spPr>
        <p:txBody>
          <a:bodyPr wrap="square" rtlCol="0" anchor="t">
            <a:spAutoFit/>
          </a:bodyPr>
          <a:lstStyle/>
          <a:p>
            <a:r>
              <a:rPr lang="zh-CN" altLang="en-US" sz="2400"/>
              <a:t>双向循环网络</a:t>
            </a: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41020" y="2138841"/>
            <a:ext cx="5164062" cy="3518040"/>
          </a:xfrm>
          <a:prstGeom prst="rect">
            <a:avLst/>
          </a:prstGeom>
        </p:spPr>
      </p:pic>
      <p:graphicFrame>
        <p:nvGraphicFramePr>
          <p:cNvPr id="8" name="对象 7">
            <a:hlinkClick r:id="" action="ppaction://ole?verb=0"/>
          </p:cNvPr>
          <p:cNvGraphicFramePr>
            <a:graphicFrameLocks noChangeAspect="1"/>
          </p:cNvGraphicFramePr>
          <p:nvPr>
            <p:extLst>
              <p:ext uri="{D42A27DB-BD31-4B8C-83A1-F6EECF244321}">
                <p14:modId xmlns:p14="http://schemas.microsoft.com/office/powerpoint/2010/main" val="1828520175"/>
              </p:ext>
            </p:extLst>
          </p:nvPr>
        </p:nvGraphicFramePr>
        <p:xfrm>
          <a:off x="6906895" y="2212974"/>
          <a:ext cx="4577349" cy="3385853"/>
        </p:xfrm>
        <a:graphic>
          <a:graphicData uri="http://schemas.openxmlformats.org/presentationml/2006/ole">
            <mc:AlternateContent xmlns:mc="http://schemas.openxmlformats.org/markup-compatibility/2006">
              <mc:Choice xmlns:v="urn:schemas-microsoft-com:vml" Requires="v">
                <p:oleObj spid="_x0000_s1044" r:id="rId4" imgW="1384300" imgH="1270000" progId="Equation.KSEE3">
                  <p:embed/>
                </p:oleObj>
              </mc:Choice>
              <mc:Fallback>
                <p:oleObj r:id="rId4" imgW="1384300" imgH="1270000" progId="Equation.KSEE3">
                  <p:embed/>
                  <p:pic>
                    <p:nvPicPr>
                      <p:cNvPr id="8" name="对象 7">
                        <a:hlinkClick r:id="" action="ppaction://ole?verb=0"/>
                      </p:cNvPr>
                      <p:cNvPicPr/>
                      <p:nvPr/>
                    </p:nvPicPr>
                    <p:blipFill>
                      <a:blip r:embed="rId5"/>
                      <a:stretch>
                        <a:fillRect/>
                      </a:stretch>
                    </p:blipFill>
                    <p:spPr>
                      <a:xfrm>
                        <a:off x="6906895" y="2212974"/>
                        <a:ext cx="4577349" cy="3385853"/>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FC823993-7E6D-48CD-AB82-01838A3186BE}"/>
              </a:ext>
            </a:extLst>
          </p:cNvPr>
          <p:cNvSpPr txBox="1"/>
          <p:nvPr/>
        </p:nvSpPr>
        <p:spPr>
          <a:xfrm>
            <a:off x="386037" y="243582"/>
            <a:ext cx="9114424" cy="646331"/>
          </a:xfrm>
          <a:prstGeom prst="rect">
            <a:avLst/>
          </a:prstGeom>
          <a:noFill/>
        </p:spPr>
        <p:txBody>
          <a:bodyPr wrap="square" rtlCol="0">
            <a:spAutoFit/>
          </a:bodyPr>
          <a:lstStyle/>
          <a:p>
            <a:r>
              <a:rPr lang="zh-CN" altLang="en-US" sz="3600" b="1" dirty="0">
                <a:solidFill>
                  <a:schemeClr val="bg1"/>
                </a:solidFill>
                <a:sym typeface="+mn-ea"/>
              </a:rPr>
              <a:t>基于双向循环网络的词法分析</a:t>
            </a:r>
            <a:r>
              <a:rPr lang="en-US" altLang="zh-CN" sz="3600" b="1" dirty="0">
                <a:solidFill>
                  <a:schemeClr val="bg1"/>
                </a:solidFill>
                <a:sym typeface="+mn-ea"/>
              </a:rPr>
              <a:t>-</a:t>
            </a:r>
            <a:r>
              <a:rPr lang="zh-CN" altLang="en-US" sz="3600" b="1" dirty="0">
                <a:solidFill>
                  <a:schemeClr val="bg1"/>
                </a:solidFill>
                <a:sym typeface="+mn-ea"/>
              </a:rPr>
              <a:t>训练网络</a:t>
            </a:r>
            <a:endParaRPr lang="zh-CN" altLang="en-US" sz="4800" b="1" dirty="0">
              <a:solidFill>
                <a:schemeClr val="bg1"/>
              </a:solidFill>
              <a:uFillTx/>
            </a:endParaRPr>
          </a:p>
        </p:txBody>
      </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V="1">
            <a:off x="311785" y="1673860"/>
            <a:ext cx="7964805" cy="706755"/>
          </a:xfrm>
          <a:prstGeom prst="rect">
            <a:avLst/>
          </a:prstGeom>
          <a:noFill/>
        </p:spPr>
        <p:txBody>
          <a:bodyPr wrap="square" rtlCol="0">
            <a:spAutoFit/>
          </a:bodyPr>
          <a:lstStyle/>
          <a:p>
            <a:r>
              <a:rPr lang="en-US" altLang="zh-CN" sz="4000" b="1" dirty="0">
                <a:solidFill>
                  <a:schemeClr val="bg1"/>
                </a:solidFill>
              </a:rPr>
              <a:t>LSTM神经网络</a:t>
            </a:r>
            <a:endParaRPr lang="zh-CN" altLang="en-US" sz="4000" b="1" dirty="0">
              <a:solidFill>
                <a:schemeClr val="bg1"/>
              </a:solidFill>
            </a:endParaRPr>
          </a:p>
        </p:txBody>
      </p:sp>
      <p:sp>
        <p:nvSpPr>
          <p:cNvPr id="5" name="文本框 4"/>
          <p:cNvSpPr txBox="1"/>
          <p:nvPr/>
        </p:nvSpPr>
        <p:spPr>
          <a:xfrm>
            <a:off x="969645" y="1673860"/>
            <a:ext cx="9505950" cy="3784600"/>
          </a:xfrm>
          <a:prstGeom prst="rect">
            <a:avLst/>
          </a:prstGeom>
          <a:noFill/>
        </p:spPr>
        <p:txBody>
          <a:bodyPr wrap="square" rtlCol="0" anchor="t">
            <a:spAutoFit/>
          </a:bodyPr>
          <a:lstStyle/>
          <a:p>
            <a:r>
              <a:rPr lang="zh-CN" altLang="en-US" sz="2400" dirty="0"/>
              <a:t>虽然依赖于神经网络强大的非线性拟合能力，理论上我们已经能够学习出不错的模型。但是，上述模型只考虑了标签上的上下文信息。对于序列标注任务来说，当前位置的标签L_t与前一个位置L_t-1、后一个位置L_t+1都有潜在的关系。</a:t>
            </a:r>
          </a:p>
          <a:p>
            <a:endParaRPr lang="zh-CN" altLang="en-US" sz="2400" dirty="0"/>
          </a:p>
          <a:p>
            <a:endParaRPr lang="zh-CN" altLang="en-US" sz="2400" dirty="0"/>
          </a:p>
          <a:p>
            <a:r>
              <a:rPr lang="zh-CN" altLang="en-US" sz="2400" dirty="0"/>
              <a:t>例如，“我/S 喜/B 欢/E 你/S”被标注为“我/S 喜/B 欢/B 你/S”，由分词的标注规则可知，B标签后只能接M和E，因此上述模型利用这种标签之间的上下文信息。因此，自然语言处理领域的学者们提出了在模型后接一层CRF层，用于在整个序列上学习最优的标签序列。</a:t>
            </a:r>
          </a:p>
        </p:txBody>
      </p:sp>
      <p:sp>
        <p:nvSpPr>
          <p:cNvPr id="6" name="文本框 5">
            <a:extLst>
              <a:ext uri="{FF2B5EF4-FFF2-40B4-BE49-F238E27FC236}">
                <a16:creationId xmlns:a16="http://schemas.microsoft.com/office/drawing/2014/main" id="{9EF0157C-93C5-4780-9234-66DC0C35504B}"/>
              </a:ext>
            </a:extLst>
          </p:cNvPr>
          <p:cNvSpPr txBox="1"/>
          <p:nvPr/>
        </p:nvSpPr>
        <p:spPr>
          <a:xfrm>
            <a:off x="541020" y="259080"/>
            <a:ext cx="9114424" cy="646331"/>
          </a:xfrm>
          <a:prstGeom prst="rect">
            <a:avLst/>
          </a:prstGeom>
          <a:noFill/>
        </p:spPr>
        <p:txBody>
          <a:bodyPr wrap="square" rtlCol="0">
            <a:spAutoFit/>
          </a:bodyPr>
          <a:lstStyle/>
          <a:p>
            <a:r>
              <a:rPr lang="zh-CN" altLang="en-US" sz="3600" b="1" dirty="0">
                <a:solidFill>
                  <a:schemeClr val="bg1"/>
                </a:solidFill>
                <a:sym typeface="+mn-ea"/>
              </a:rPr>
              <a:t>基于双向循环网络的词法分析</a:t>
            </a:r>
            <a:endParaRPr lang="zh-CN" altLang="en-US" sz="4800" b="1" dirty="0">
              <a:solidFill>
                <a:schemeClr val="bg1"/>
              </a:solidFill>
              <a:uFillTx/>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
        <p:nvSpPr>
          <p:cNvPr id="2" name="文本框 1"/>
          <p:cNvSpPr txBox="1"/>
          <p:nvPr/>
        </p:nvSpPr>
        <p:spPr>
          <a:xfrm flipV="1">
            <a:off x="311785" y="1673860"/>
            <a:ext cx="7964805" cy="706755"/>
          </a:xfrm>
          <a:prstGeom prst="rect">
            <a:avLst/>
          </a:prstGeom>
          <a:noFill/>
        </p:spPr>
        <p:txBody>
          <a:bodyPr wrap="square" rtlCol="0">
            <a:spAutoFit/>
          </a:bodyPr>
          <a:lstStyle/>
          <a:p>
            <a:r>
              <a:rPr lang="en-US" altLang="zh-CN" sz="4000" b="1" dirty="0">
                <a:solidFill>
                  <a:schemeClr val="bg1"/>
                </a:solidFill>
              </a:rPr>
              <a:t>LSTM神经网络</a:t>
            </a:r>
            <a:endParaRPr lang="zh-CN" altLang="en-US" sz="4000" b="1" dirty="0">
              <a:solidFill>
                <a:schemeClr val="bg1"/>
              </a:solidFill>
            </a:endParaRPr>
          </a:p>
        </p:txBody>
      </p:sp>
      <p:pic>
        <p:nvPicPr>
          <p:cNvPr id="3" name="图片 2"/>
          <p:cNvPicPr>
            <a:picLocks noChangeAspect="1"/>
          </p:cNvPicPr>
          <p:nvPr/>
        </p:nvPicPr>
        <p:blipFill>
          <a:blip r:embed="rId2"/>
          <a:stretch>
            <a:fillRect/>
          </a:stretch>
        </p:blipFill>
        <p:spPr>
          <a:xfrm>
            <a:off x="2513438" y="1673860"/>
            <a:ext cx="6878754" cy="4800697"/>
          </a:xfrm>
          <a:prstGeom prst="rect">
            <a:avLst/>
          </a:prstGeom>
        </p:spPr>
      </p:pic>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1020" y="259080"/>
            <a:ext cx="859536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3600" b="1" dirty="0">
              <a:solidFill>
                <a:schemeClr val="bg1"/>
              </a:solidFill>
            </a:endParaRPr>
          </a:p>
        </p:txBody>
      </p:sp>
      <p:sp>
        <p:nvSpPr>
          <p:cNvPr id="3" name="文本框 2"/>
          <p:cNvSpPr txBox="1"/>
          <p:nvPr/>
        </p:nvSpPr>
        <p:spPr>
          <a:xfrm>
            <a:off x="988060" y="1604585"/>
            <a:ext cx="9675409" cy="1569660"/>
          </a:xfrm>
          <a:prstGeom prst="rect">
            <a:avLst/>
          </a:prstGeom>
          <a:noFill/>
        </p:spPr>
        <p:txBody>
          <a:bodyPr wrap="square" rtlCol="0" anchor="t">
            <a:spAutoFit/>
          </a:bodyPr>
          <a:lstStyle/>
          <a:p>
            <a:r>
              <a:rPr lang="zh-CN" altLang="en-US" sz="2400" dirty="0"/>
              <a:t>无向图</a:t>
            </a:r>
          </a:p>
          <a:p>
            <a:endParaRPr lang="zh-CN" altLang="en-US" sz="2400" dirty="0"/>
          </a:p>
          <a:p>
            <a:r>
              <a:rPr lang="zh-CN" altLang="en-US" sz="2400" dirty="0"/>
              <a:t>无向图就是指边没有方向的图，这个图是有节点和连接节点的边组成的集合，像下面这样：</a:t>
            </a:r>
          </a:p>
        </p:txBody>
      </p:sp>
      <p:pic>
        <p:nvPicPr>
          <p:cNvPr id="5" name="图片 4"/>
          <p:cNvPicPr>
            <a:picLocks noChangeAspect="1"/>
          </p:cNvPicPr>
          <p:nvPr/>
        </p:nvPicPr>
        <p:blipFill>
          <a:blip r:embed="rId2"/>
          <a:stretch>
            <a:fillRect/>
          </a:stretch>
        </p:blipFill>
        <p:spPr>
          <a:xfrm>
            <a:off x="3986529" y="3293562"/>
            <a:ext cx="3328035" cy="1607820"/>
          </a:xfrm>
          <a:prstGeom prst="rect">
            <a:avLst/>
          </a:prstGeom>
        </p:spPr>
      </p:pic>
      <p:sp>
        <p:nvSpPr>
          <p:cNvPr id="6" name="文本框 5"/>
          <p:cNvSpPr txBox="1"/>
          <p:nvPr/>
        </p:nvSpPr>
        <p:spPr>
          <a:xfrm>
            <a:off x="988060" y="5334000"/>
            <a:ext cx="10294706" cy="1200329"/>
          </a:xfrm>
          <a:prstGeom prst="rect">
            <a:avLst/>
          </a:prstGeom>
          <a:noFill/>
        </p:spPr>
        <p:txBody>
          <a:bodyPr wrap="square" rtlCol="0" anchor="t">
            <a:spAutoFit/>
          </a:bodyPr>
          <a:lstStyle/>
          <a:p>
            <a:r>
              <a:rPr lang="zh-CN" altLang="en-US" sz="2400" dirty="0"/>
              <a:t>一组随机变量Y={Y1,Y2,...,Yn}, 具有联合概率分布P(Y)，无向图中的节点表示一个随机变量，边表示随机变量之间的依赖关系。节点和边分别记作v和e，节点和边的集合分别记作V和E，于是无向图就记作G=(V, E)。</a:t>
            </a:r>
          </a:p>
        </p:txBody>
      </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47750" y="1376045"/>
            <a:ext cx="8974455" cy="5016758"/>
          </a:xfrm>
          <a:prstGeom prst="rect">
            <a:avLst/>
          </a:prstGeom>
          <a:noFill/>
        </p:spPr>
        <p:txBody>
          <a:bodyPr wrap="square" rtlCol="0" anchor="t">
            <a:spAutoFit/>
          </a:bodyPr>
          <a:lstStyle/>
          <a:p>
            <a:r>
              <a:rPr lang="zh-CN" altLang="en-US" sz="2000" dirty="0"/>
              <a:t>马尔可夫随机场（MRF）</a:t>
            </a:r>
          </a:p>
          <a:p>
            <a:endParaRPr lang="zh-CN" altLang="en-US" sz="2000" dirty="0"/>
          </a:p>
          <a:p>
            <a:r>
              <a:rPr lang="zh-CN" altLang="en-US" sz="2000" dirty="0"/>
              <a:t>成对马尔可夫性：</a:t>
            </a:r>
          </a:p>
          <a:p>
            <a:endParaRPr lang="zh-CN" altLang="en-US" sz="2000" dirty="0"/>
          </a:p>
          <a:p>
            <a:r>
              <a:rPr lang="zh-CN" altLang="en-US" sz="2000" dirty="0"/>
              <a:t> 无向图G=(V,E)中假设有两个不连接的节点u和v，其分别对应随机变量Yu和Yv，剩余的节点记为O，对应随机变量为YO。u和v满足成对马尔科夫性的条件是：（局部马尔科夫性和全局马尔科夫性与成对马尔科夫性等价）</a:t>
            </a:r>
          </a:p>
          <a:p>
            <a:endParaRPr lang="zh-CN" altLang="en-US" sz="2000" dirty="0"/>
          </a:p>
          <a:p>
            <a:r>
              <a:rPr lang="zh-CN" altLang="en-US" sz="2000" dirty="0"/>
              <a:t> </a:t>
            </a:r>
          </a:p>
          <a:p>
            <a:endParaRPr lang="zh-CN" altLang="en-US" sz="2000" dirty="0"/>
          </a:p>
          <a:p>
            <a:r>
              <a:rPr lang="zh-CN" altLang="en-US" sz="2000" dirty="0"/>
              <a:t> </a:t>
            </a:r>
          </a:p>
          <a:p>
            <a:endParaRPr lang="zh-CN" altLang="en-US" sz="2000" dirty="0"/>
          </a:p>
          <a:p>
            <a:r>
              <a:rPr lang="zh-CN" altLang="en-US" sz="2000" dirty="0"/>
              <a:t>即在给定YO的情况下，Yu与Yv是独立的。</a:t>
            </a:r>
          </a:p>
          <a:p>
            <a:endParaRPr lang="zh-CN" altLang="en-US" sz="2000" dirty="0"/>
          </a:p>
          <a:p>
            <a:r>
              <a:rPr lang="zh-CN" altLang="en-US" sz="2000" dirty="0"/>
              <a:t>如果无向图G=(V,E)的任意两个节点均满足成对马尔科夫性，则G是一个马尔科夫随机场。</a:t>
            </a:r>
          </a:p>
        </p:txBody>
      </p:sp>
      <p:pic>
        <p:nvPicPr>
          <p:cNvPr id="2" name="图片 1"/>
          <p:cNvPicPr>
            <a:picLocks noChangeAspect="1"/>
          </p:cNvPicPr>
          <p:nvPr/>
        </p:nvPicPr>
        <p:blipFill>
          <a:blip r:embed="rId2"/>
          <a:stretch>
            <a:fillRect/>
          </a:stretch>
        </p:blipFill>
        <p:spPr>
          <a:xfrm>
            <a:off x="3923982" y="3996195"/>
            <a:ext cx="3221990" cy="413385"/>
          </a:xfrm>
          <a:prstGeom prst="rect">
            <a:avLst/>
          </a:prstGeom>
        </p:spPr>
      </p:pic>
      <p:sp>
        <p:nvSpPr>
          <p:cNvPr id="5" name="文本框 4">
            <a:extLst>
              <a:ext uri="{FF2B5EF4-FFF2-40B4-BE49-F238E27FC236}">
                <a16:creationId xmlns:a16="http://schemas.microsoft.com/office/drawing/2014/main" id="{FAADF95D-19F2-49F3-B323-4EC53B669753}"/>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r>
              <a:rPr lang="en-US" altLang="zh-CN" sz="3600" b="1" dirty="0">
                <a:solidFill>
                  <a:schemeClr val="bg1"/>
                </a:solidFill>
                <a:sym typeface="+mn-ea"/>
              </a:rPr>
              <a:t>-MRF</a:t>
            </a:r>
            <a:endParaRPr lang="zh-CN" altLang="en-US" sz="4800"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0671" y="2336967"/>
            <a:ext cx="10827525" cy="2246769"/>
          </a:xfrm>
          <a:prstGeom prst="rect">
            <a:avLst/>
          </a:prstGeom>
          <a:noFill/>
        </p:spPr>
        <p:txBody>
          <a:bodyPr wrap="square" rtlCol="0" anchor="t">
            <a:spAutoFit/>
          </a:bodyPr>
          <a:lstStyle/>
          <a:p>
            <a:r>
              <a:rPr lang="zh-CN" altLang="en-US" sz="2800" dirty="0"/>
              <a:t>条件随机场（CRF）</a:t>
            </a:r>
          </a:p>
          <a:p>
            <a:endParaRPr lang="zh-CN" altLang="en-US" sz="2800" dirty="0"/>
          </a:p>
          <a:p>
            <a:r>
              <a:rPr lang="zh-CN" altLang="en-US" sz="2800" dirty="0"/>
              <a:t>X,Y是随机变量，分别代表输入和输出，P(Y|X)是在给定X的条件下Y的条件概率分布。若在给定输入X的情况下，随机变量Y构成的无向图G=(V,E)是一个马尔科夫随机场，那么P(Y|X)为条件随机场。</a:t>
            </a:r>
          </a:p>
        </p:txBody>
      </p:sp>
      <p:sp>
        <p:nvSpPr>
          <p:cNvPr id="5" name="文本框 4">
            <a:extLst>
              <a:ext uri="{FF2B5EF4-FFF2-40B4-BE49-F238E27FC236}">
                <a16:creationId xmlns:a16="http://schemas.microsoft.com/office/drawing/2014/main" id="{79F0B5CD-EAD3-401D-9AB9-31422BC163DB}"/>
              </a:ext>
            </a:extLst>
          </p:cNvPr>
          <p:cNvSpPr txBox="1"/>
          <p:nvPr/>
        </p:nvSpPr>
        <p:spPr>
          <a:xfrm>
            <a:off x="291282"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r>
              <a:rPr lang="en-US" altLang="zh-CN" sz="3600" b="1" dirty="0">
                <a:solidFill>
                  <a:schemeClr val="bg1"/>
                </a:solidFill>
                <a:sym typeface="+mn-ea"/>
              </a:rPr>
              <a:t>-CRF</a:t>
            </a:r>
            <a:endParaRPr lang="zh-CN" altLang="en-US" sz="4800" b="1" dirty="0">
              <a:solidFill>
                <a:schemeClr val="bg1"/>
              </a:solidFill>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192" y="1948553"/>
            <a:ext cx="6791540" cy="3477875"/>
          </a:xfrm>
          <a:prstGeom prst="rect">
            <a:avLst/>
          </a:prstGeom>
          <a:noFill/>
        </p:spPr>
        <p:txBody>
          <a:bodyPr wrap="square" rtlCol="0" anchor="t">
            <a:spAutoFit/>
          </a:bodyPr>
          <a:lstStyle/>
          <a:p>
            <a:r>
              <a:rPr lang="zh-CN" altLang="en-US" sz="2000" dirty="0"/>
              <a:t>    设X = (X1, X2,..., Xn), Y = (Y1, Y2, ..., Yn)均为线性链表示的随机变量序列，若在给定随机变量序列X的条件下，随机变量序列Y的条件概率分布P(Y|X)构成条件随机场，即满足马尔可夫性：</a:t>
            </a:r>
          </a:p>
          <a:p>
            <a:endParaRPr lang="zh-CN" altLang="en-US" sz="2000" dirty="0"/>
          </a:p>
          <a:p>
            <a:r>
              <a:rPr lang="zh-CN" altLang="en-US" sz="2000" dirty="0"/>
              <a:t>P(Yi| X, Y1, ..., Yi-1, Yi+1, ...., Yn)= P(Yi | X, Yi-1, Yi+1)</a:t>
            </a:r>
          </a:p>
          <a:p>
            <a:endParaRPr lang="zh-CN" altLang="en-US" sz="2000" dirty="0"/>
          </a:p>
          <a:p>
            <a:r>
              <a:rPr lang="zh-CN" altLang="en-US" sz="2000" dirty="0"/>
              <a:t>则称P(Y|X)为线性链条件随机场。</a:t>
            </a:r>
          </a:p>
          <a:p>
            <a:endParaRPr lang="zh-CN" altLang="en-US" sz="2000" dirty="0"/>
          </a:p>
          <a:p>
            <a:r>
              <a:rPr lang="zh-CN" altLang="en-US" sz="2000" dirty="0"/>
              <a:t>上面的等式意思就是说Yi的概率只与Yi前后连接的Yi-1和Yi+1有关，示意图如下</a:t>
            </a:r>
          </a:p>
        </p:txBody>
      </p:sp>
      <p:pic>
        <p:nvPicPr>
          <p:cNvPr id="3" name="图片 2"/>
          <p:cNvPicPr>
            <a:picLocks noChangeAspect="1"/>
          </p:cNvPicPr>
          <p:nvPr/>
        </p:nvPicPr>
        <p:blipFill>
          <a:blip r:embed="rId2"/>
          <a:stretch>
            <a:fillRect/>
          </a:stretch>
        </p:blipFill>
        <p:spPr>
          <a:xfrm>
            <a:off x="7020732" y="1664898"/>
            <a:ext cx="5019567" cy="4346086"/>
          </a:xfrm>
          <a:prstGeom prst="rect">
            <a:avLst/>
          </a:prstGeom>
        </p:spPr>
      </p:pic>
      <p:sp>
        <p:nvSpPr>
          <p:cNvPr id="5" name="文本框 4">
            <a:extLst>
              <a:ext uri="{FF2B5EF4-FFF2-40B4-BE49-F238E27FC236}">
                <a16:creationId xmlns:a16="http://schemas.microsoft.com/office/drawing/2014/main" id="{8A871904-C46C-42BE-B361-49F9D00B0B30}"/>
              </a:ext>
            </a:extLst>
          </p:cNvPr>
          <p:cNvSpPr txBox="1"/>
          <p:nvPr/>
        </p:nvSpPr>
        <p:spPr>
          <a:xfrm>
            <a:off x="151701" y="279903"/>
            <a:ext cx="11699240" cy="1384995"/>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r>
              <a:rPr lang="en-US" altLang="zh-CN" sz="3600" b="1" dirty="0">
                <a:solidFill>
                  <a:schemeClr val="bg1"/>
                </a:solidFill>
                <a:sym typeface="+mn-ea"/>
              </a:rPr>
              <a:t>-</a:t>
            </a:r>
            <a:r>
              <a:rPr lang="zh-CN" altLang="en-US" sz="3600" b="1" dirty="0">
                <a:solidFill>
                  <a:schemeClr val="bg1"/>
                </a:solidFill>
                <a:sym typeface="+mn-ea"/>
              </a:rPr>
              <a:t>线性链条件随机场</a:t>
            </a:r>
          </a:p>
          <a:p>
            <a:endParaRPr lang="zh-CN" altLang="en-US" sz="4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1020" y="1642745"/>
            <a:ext cx="4163060" cy="368300"/>
          </a:xfrm>
          <a:prstGeom prst="rect">
            <a:avLst/>
          </a:prstGeom>
          <a:noFill/>
        </p:spPr>
        <p:txBody>
          <a:bodyPr wrap="square" rtlCol="0" anchor="t">
            <a:spAutoFit/>
          </a:bodyPr>
          <a:lstStyle/>
          <a:p>
            <a:r>
              <a:rPr lang="zh-CN" altLang="en-US" dirty="0"/>
              <a:t>线性链条件随机场的参数化形式</a:t>
            </a:r>
          </a:p>
        </p:txBody>
      </p:sp>
      <p:sp>
        <p:nvSpPr>
          <p:cNvPr id="6" name="文本框 5"/>
          <p:cNvSpPr txBox="1"/>
          <p:nvPr/>
        </p:nvSpPr>
        <p:spPr>
          <a:xfrm>
            <a:off x="723900" y="2275205"/>
            <a:ext cx="9121775" cy="645160"/>
          </a:xfrm>
          <a:prstGeom prst="rect">
            <a:avLst/>
          </a:prstGeom>
          <a:noFill/>
        </p:spPr>
        <p:txBody>
          <a:bodyPr wrap="square" rtlCol="0" anchor="t">
            <a:spAutoFit/>
          </a:bodyPr>
          <a:lstStyle/>
          <a:p>
            <a:r>
              <a:rPr lang="zh-CN" altLang="en-US"/>
              <a:t>设P(Y|X)为线性链条件随机场，则在随机变量X取值为x（x表示的是一个观察序列）的条件下，随机变量Y取值为y（y表示的是一个标注序列）的条件概率具有如下形式</a:t>
            </a:r>
          </a:p>
        </p:txBody>
      </p:sp>
      <p:pic>
        <p:nvPicPr>
          <p:cNvPr id="7" name="图片 6"/>
          <p:cNvPicPr>
            <a:picLocks noChangeAspect="1"/>
          </p:cNvPicPr>
          <p:nvPr/>
        </p:nvPicPr>
        <p:blipFill>
          <a:blip r:embed="rId3"/>
          <a:stretch>
            <a:fillRect/>
          </a:stretch>
        </p:blipFill>
        <p:spPr>
          <a:xfrm>
            <a:off x="908685" y="3367405"/>
            <a:ext cx="5050155" cy="881380"/>
          </a:xfrm>
          <a:prstGeom prst="rect">
            <a:avLst/>
          </a:prstGeom>
        </p:spPr>
      </p:pic>
      <p:pic>
        <p:nvPicPr>
          <p:cNvPr id="8" name="图片 7"/>
          <p:cNvPicPr>
            <a:picLocks noChangeAspect="1"/>
          </p:cNvPicPr>
          <p:nvPr/>
        </p:nvPicPr>
        <p:blipFill>
          <a:blip r:embed="rId4"/>
          <a:stretch>
            <a:fillRect/>
          </a:stretch>
        </p:blipFill>
        <p:spPr>
          <a:xfrm>
            <a:off x="908685" y="4695825"/>
            <a:ext cx="5050155" cy="896620"/>
          </a:xfrm>
          <a:prstGeom prst="rect">
            <a:avLst/>
          </a:prstGeom>
        </p:spPr>
      </p:pic>
      <p:sp>
        <p:nvSpPr>
          <p:cNvPr id="9" name="文本框 8">
            <a:extLst>
              <a:ext uri="{FF2B5EF4-FFF2-40B4-BE49-F238E27FC236}">
                <a16:creationId xmlns:a16="http://schemas.microsoft.com/office/drawing/2014/main" id="{DDDE1065-F4EE-4C45-B0C5-F88B4178050D}"/>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1C8335-2B9F-4031-86F1-AF5BC72B697C}"/>
              </a:ext>
            </a:extLst>
          </p:cNvPr>
          <p:cNvSpPr txBox="1"/>
          <p:nvPr/>
        </p:nvSpPr>
        <p:spPr>
          <a:xfrm>
            <a:off x="1856792" y="2929812"/>
            <a:ext cx="184731" cy="369332"/>
          </a:xfrm>
          <a:prstGeom prst="rect">
            <a:avLst/>
          </a:prstGeom>
          <a:noFill/>
        </p:spPr>
        <p:txBody>
          <a:bodyPr wrap="none" rtlCol="0">
            <a:spAutoFit/>
          </a:bodyPr>
          <a:lstStyle/>
          <a:p>
            <a:endParaRPr lang="zh-CN" altLang="en-US" dirty="0"/>
          </a:p>
        </p:txBody>
      </p:sp>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5314275" cy="707886"/>
          </a:xfrm>
          <a:prstGeom prst="rect">
            <a:avLst/>
          </a:prstGeom>
          <a:noFill/>
        </p:spPr>
        <p:txBody>
          <a:bodyPr wrap="none" rtlCol="0">
            <a:spAutoFit/>
          </a:bodyPr>
          <a:lstStyle/>
          <a:p>
            <a:r>
              <a:rPr lang="zh-CN" altLang="en-US" sz="4000" b="1" dirty="0">
                <a:solidFill>
                  <a:schemeClr val="bg1"/>
                </a:solidFill>
              </a:rPr>
              <a:t>汉语分词：分词的地位</a:t>
            </a:r>
          </a:p>
        </p:txBody>
      </p:sp>
      <p:pic>
        <p:nvPicPr>
          <p:cNvPr id="7" name="图片 6">
            <a:extLst>
              <a:ext uri="{FF2B5EF4-FFF2-40B4-BE49-F238E27FC236}">
                <a16:creationId xmlns:a16="http://schemas.microsoft.com/office/drawing/2014/main" id="{D3345882-0C55-48C6-A4DD-8DAFDD5DF14B}"/>
              </a:ext>
            </a:extLst>
          </p:cNvPr>
          <p:cNvPicPr/>
          <p:nvPr/>
        </p:nvPicPr>
        <p:blipFill rotWithShape="1">
          <a:blip r:embed="rId3"/>
          <a:srcRect l="28607" t="38784" r="28412" b="21790"/>
          <a:stretch/>
        </p:blipFill>
        <p:spPr bwMode="auto">
          <a:xfrm>
            <a:off x="1949157" y="2085585"/>
            <a:ext cx="8047971" cy="4152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9227447"/>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7737" y="2030321"/>
            <a:ext cx="10296525" cy="3415030"/>
          </a:xfrm>
          <a:prstGeom prst="rect">
            <a:avLst/>
          </a:prstGeom>
          <a:noFill/>
        </p:spPr>
        <p:txBody>
          <a:bodyPr wrap="square" rtlCol="0">
            <a:spAutoFit/>
          </a:bodyPr>
          <a:lstStyle/>
          <a:p>
            <a:r>
              <a:rPr lang="zh-CN" altLang="en-US" sz="2400" dirty="0">
                <a:solidFill>
                  <a:schemeClr val="tx1"/>
                </a:solidFill>
              </a:rPr>
              <a:t>t(yi-1, yi, x, i)就表示的是句子x中第i-1个字标注的词性yi-1到第i个</a:t>
            </a:r>
            <a:r>
              <a:rPr lang="zh-CN" altLang="en-US" sz="2400" dirty="0">
                <a:sym typeface="+mn-ea"/>
              </a:rPr>
              <a:t>字</a:t>
            </a:r>
            <a:r>
              <a:rPr lang="zh-CN" altLang="en-US" sz="2400" dirty="0">
                <a:solidFill>
                  <a:schemeClr val="tx1"/>
                </a:solidFill>
              </a:rPr>
              <a:t>标注的词性yi这么一个情况，加上权重λ后λt(yi-1, yi, x, i)就表示的是第i-1个</a:t>
            </a:r>
            <a:r>
              <a:rPr lang="zh-CN" altLang="en-US" sz="2400" dirty="0">
                <a:sym typeface="+mn-ea"/>
              </a:rPr>
              <a:t>字</a:t>
            </a:r>
            <a:r>
              <a:rPr lang="zh-CN" altLang="en-US" sz="2400" dirty="0">
                <a:solidFill>
                  <a:schemeClr val="tx1"/>
                </a:solidFill>
              </a:rPr>
              <a:t>标注为词性yi-1到第i个</a:t>
            </a:r>
            <a:r>
              <a:rPr lang="zh-CN" altLang="en-US" sz="2400" dirty="0">
                <a:sym typeface="+mn-ea"/>
              </a:rPr>
              <a:t>字</a:t>
            </a:r>
            <a:r>
              <a:rPr lang="zh-CN" altLang="en-US" sz="2400" dirty="0">
                <a:solidFill>
                  <a:schemeClr val="tx1"/>
                </a:solidFill>
              </a:rPr>
              <a:t>标注为词性yi的可能性，例如</a:t>
            </a:r>
            <a:r>
              <a:rPr lang="en-US" altLang="zh-CN" sz="2400" dirty="0">
                <a:solidFill>
                  <a:schemeClr val="tx1"/>
                </a:solidFill>
              </a:rPr>
              <a:t>B</a:t>
            </a:r>
            <a:r>
              <a:rPr lang="zh-CN" altLang="en-US" sz="2400" dirty="0">
                <a:solidFill>
                  <a:schemeClr val="tx1"/>
                </a:solidFill>
              </a:rPr>
              <a:t>后面接</a:t>
            </a:r>
            <a:r>
              <a:rPr lang="en-US" altLang="zh-CN" sz="2400" dirty="0">
                <a:solidFill>
                  <a:schemeClr val="tx1"/>
                </a:solidFill>
              </a:rPr>
              <a:t>E</a:t>
            </a:r>
            <a:r>
              <a:rPr lang="zh-CN" altLang="en-US" sz="2400" dirty="0">
                <a:solidFill>
                  <a:schemeClr val="tx1"/>
                </a:solidFill>
              </a:rPr>
              <a:t>的可能性较大，</a:t>
            </a:r>
            <a:r>
              <a:rPr lang="en-US" altLang="zh-CN" sz="2400" dirty="0">
                <a:solidFill>
                  <a:schemeClr val="tx1"/>
                </a:solidFill>
              </a:rPr>
              <a:t>B</a:t>
            </a:r>
            <a:r>
              <a:rPr lang="zh-CN" altLang="en-US" sz="2400" dirty="0">
                <a:solidFill>
                  <a:schemeClr val="tx1"/>
                </a:solidFill>
              </a:rPr>
              <a:t>可能性较小</a:t>
            </a:r>
          </a:p>
          <a:p>
            <a:endParaRPr lang="zh-CN" altLang="en-US" sz="2400" dirty="0">
              <a:solidFill>
                <a:schemeClr val="tx1"/>
              </a:solidFill>
            </a:endParaRPr>
          </a:p>
          <a:p>
            <a:r>
              <a:rPr lang="zh-CN" altLang="en-US" sz="2400" dirty="0">
                <a:solidFill>
                  <a:schemeClr val="tx1"/>
                </a:solidFill>
              </a:rPr>
              <a:t> </a:t>
            </a:r>
          </a:p>
          <a:p>
            <a:endParaRPr lang="zh-CN" altLang="en-US" sz="2400" dirty="0">
              <a:solidFill>
                <a:schemeClr val="tx1"/>
              </a:solidFill>
            </a:endParaRPr>
          </a:p>
          <a:p>
            <a:r>
              <a:rPr lang="zh-CN" altLang="en-US" sz="2400" dirty="0">
                <a:solidFill>
                  <a:schemeClr val="tx1"/>
                </a:solidFill>
              </a:rPr>
              <a:t>s(yi, x, i)表示的是句子x中第i个</a:t>
            </a:r>
            <a:r>
              <a:rPr lang="zh-CN" altLang="en-US" sz="2400" dirty="0">
                <a:sym typeface="+mn-ea"/>
              </a:rPr>
              <a:t>字</a:t>
            </a:r>
            <a:r>
              <a:rPr lang="zh-CN" altLang="en-US" sz="2400" dirty="0">
                <a:solidFill>
                  <a:schemeClr val="tx1"/>
                </a:solidFill>
              </a:rPr>
              <a:t>标记为yi的这么一个情况，加上权重μ后μs(yi, x, i)表示的是第i个</a:t>
            </a:r>
            <a:r>
              <a:rPr lang="zh-CN" altLang="en-US" sz="2400" dirty="0">
                <a:sym typeface="+mn-ea"/>
              </a:rPr>
              <a:t>字</a:t>
            </a:r>
            <a:r>
              <a:rPr lang="zh-CN" altLang="en-US" sz="2400" dirty="0">
                <a:solidFill>
                  <a:schemeClr val="tx1"/>
                </a:solidFill>
              </a:rPr>
              <a:t>被标注为yi的可能性</a:t>
            </a:r>
            <a:endParaRPr lang="en-US" altLang="zh-CN" sz="4000" b="1" dirty="0">
              <a:solidFill>
                <a:schemeClr val="tx1"/>
              </a:solidFill>
              <a:uFillTx/>
            </a:endParaRPr>
          </a:p>
        </p:txBody>
      </p:sp>
      <p:sp>
        <p:nvSpPr>
          <p:cNvPr id="5" name="文本框 4">
            <a:extLst>
              <a:ext uri="{FF2B5EF4-FFF2-40B4-BE49-F238E27FC236}">
                <a16:creationId xmlns:a16="http://schemas.microsoft.com/office/drawing/2014/main" id="{83A87DDE-138D-4616-AB2D-A517571A2988}"/>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13597" y="1659890"/>
            <a:ext cx="7964805" cy="3538220"/>
          </a:xfrm>
          <a:prstGeom prst="rect">
            <a:avLst/>
          </a:prstGeom>
          <a:noFill/>
        </p:spPr>
        <p:txBody>
          <a:bodyPr wrap="square" rtlCol="0">
            <a:spAutoFit/>
          </a:bodyPr>
          <a:lstStyle/>
          <a:p>
            <a:r>
              <a:rPr lang="zh-CN" altLang="en-US" sz="2400" dirty="0">
                <a:solidFill>
                  <a:schemeClr val="tx1"/>
                </a:solidFill>
              </a:rPr>
              <a:t>CRF简单例子：</a:t>
            </a:r>
          </a:p>
          <a:p>
            <a:endParaRPr lang="zh-CN" altLang="en-US" sz="2400" dirty="0">
              <a:solidFill>
                <a:schemeClr val="tx1"/>
              </a:solidFill>
            </a:endParaRPr>
          </a:p>
          <a:p>
            <a:r>
              <a:rPr lang="zh-CN" altLang="en-US" sz="2400" dirty="0">
                <a:solidFill>
                  <a:schemeClr val="tx1"/>
                </a:solidFill>
              </a:rPr>
              <a:t>输入观察序列为X = (X1, X2, X3)，输出标记序列为 Y = (Y1, Y2, Y3)， Y1, Y2, Y3 的取值空间为 {1, 2}。特征函数如下：</a:t>
            </a:r>
          </a:p>
          <a:p>
            <a:endParaRPr lang="zh-CN" altLang="en-US" sz="2400" dirty="0">
              <a:solidFill>
                <a:schemeClr val="tx1"/>
              </a:solidFill>
            </a:endParaRPr>
          </a:p>
          <a:p>
            <a:r>
              <a:rPr lang="en-US" altLang="zh-CN" sz="4000" b="1" dirty="0">
                <a:solidFill>
                  <a:schemeClr val="tx1"/>
                </a:solidFill>
                <a:uFillTx/>
              </a:rPr>
              <a:t> </a:t>
            </a:r>
          </a:p>
          <a:p>
            <a:endParaRPr lang="en-US" altLang="zh-CN" sz="4000" b="1" dirty="0">
              <a:solidFill>
                <a:schemeClr val="tx1"/>
              </a:solidFill>
              <a:uFillTx/>
            </a:endParaRPr>
          </a:p>
        </p:txBody>
      </p:sp>
      <p:pic>
        <p:nvPicPr>
          <p:cNvPr id="3" name="图片 2"/>
          <p:cNvPicPr>
            <a:picLocks noChangeAspect="1"/>
          </p:cNvPicPr>
          <p:nvPr/>
        </p:nvPicPr>
        <p:blipFill>
          <a:blip r:embed="rId2"/>
          <a:stretch>
            <a:fillRect/>
          </a:stretch>
        </p:blipFill>
        <p:spPr>
          <a:xfrm>
            <a:off x="3985259" y="4068445"/>
            <a:ext cx="4221480" cy="2631440"/>
          </a:xfrm>
          <a:prstGeom prst="rect">
            <a:avLst/>
          </a:prstGeom>
        </p:spPr>
      </p:pic>
      <p:pic>
        <p:nvPicPr>
          <p:cNvPr id="5" name="图片 4"/>
          <p:cNvPicPr>
            <a:picLocks noChangeAspect="1"/>
          </p:cNvPicPr>
          <p:nvPr/>
        </p:nvPicPr>
        <p:blipFill>
          <a:blip r:embed="rId3"/>
          <a:stretch>
            <a:fillRect/>
          </a:stretch>
        </p:blipFill>
        <p:spPr>
          <a:xfrm>
            <a:off x="3985259" y="3567430"/>
            <a:ext cx="4016375" cy="501015"/>
          </a:xfrm>
          <a:prstGeom prst="rect">
            <a:avLst/>
          </a:prstGeom>
        </p:spPr>
      </p:pic>
      <p:sp>
        <p:nvSpPr>
          <p:cNvPr id="6" name="文本框 5">
            <a:extLst>
              <a:ext uri="{FF2B5EF4-FFF2-40B4-BE49-F238E27FC236}">
                <a16:creationId xmlns:a16="http://schemas.microsoft.com/office/drawing/2014/main" id="{0F49A9B8-12FE-4427-8540-A7BE2045D972}"/>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13597" y="1823957"/>
            <a:ext cx="7964805" cy="1198880"/>
          </a:xfrm>
          <a:prstGeom prst="rect">
            <a:avLst/>
          </a:prstGeom>
          <a:noFill/>
        </p:spPr>
        <p:txBody>
          <a:bodyPr wrap="square" rtlCol="0">
            <a:spAutoFit/>
          </a:bodyPr>
          <a:lstStyle/>
          <a:p>
            <a:r>
              <a:rPr lang="en-US" altLang="zh-CN" sz="2400" dirty="0">
                <a:solidFill>
                  <a:schemeClr val="tx1"/>
                </a:solidFill>
                <a:uFillTx/>
              </a:rPr>
              <a:t>t1~t5表示5个转移函数，对应的权值为λ1~λ5；s1~s4表示4个状态函数，对应的权值为μ1~μ4。tk和sk满足特征条件时取值为1，否则为0</a:t>
            </a:r>
          </a:p>
        </p:txBody>
      </p:sp>
      <p:pic>
        <p:nvPicPr>
          <p:cNvPr id="5" name="图片 4">
            <a:extLst>
              <a:ext uri="{FF2B5EF4-FFF2-40B4-BE49-F238E27FC236}">
                <a16:creationId xmlns:a16="http://schemas.microsoft.com/office/drawing/2014/main" id="{975CB33A-B49B-4DFA-82BD-20B2E15C6AD0}"/>
              </a:ext>
            </a:extLst>
          </p:cNvPr>
          <p:cNvPicPr>
            <a:picLocks noChangeAspect="1"/>
          </p:cNvPicPr>
          <p:nvPr/>
        </p:nvPicPr>
        <p:blipFill>
          <a:blip r:embed="rId2"/>
          <a:stretch>
            <a:fillRect/>
          </a:stretch>
        </p:blipFill>
        <p:spPr>
          <a:xfrm>
            <a:off x="2389380" y="3154619"/>
            <a:ext cx="7413238" cy="3428426"/>
          </a:xfrm>
          <a:prstGeom prst="rect">
            <a:avLst/>
          </a:prstGeom>
        </p:spPr>
      </p:pic>
      <p:sp>
        <p:nvSpPr>
          <p:cNvPr id="6" name="文本框 5">
            <a:extLst>
              <a:ext uri="{FF2B5EF4-FFF2-40B4-BE49-F238E27FC236}">
                <a16:creationId xmlns:a16="http://schemas.microsoft.com/office/drawing/2014/main" id="{2E784E5B-AA03-4475-8EE4-C3D29F95D01A}"/>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1654" y="1642745"/>
            <a:ext cx="11109325" cy="1938992"/>
          </a:xfrm>
          <a:prstGeom prst="rect">
            <a:avLst/>
          </a:prstGeom>
          <a:noFill/>
        </p:spPr>
        <p:txBody>
          <a:bodyPr wrap="square" rtlCol="0" anchor="t">
            <a:spAutoFit/>
          </a:bodyPr>
          <a:lstStyle/>
          <a:p>
            <a:r>
              <a:rPr lang="zh-CN" altLang="en-US" sz="2400" dirty="0"/>
              <a:t>比如某一个序列y = (y1, y2, y3) = (1, 2, 2)，那么这个序列出现的非规范化条件概率（即没有除以规范化因子的条件概率）就是μ1*s1+λ1*t1+μ2*s2+λ5*t5+μ4*s4 = 3.2 </a:t>
            </a:r>
          </a:p>
          <a:p>
            <a:r>
              <a:rPr lang="zh-CN" altLang="en-US" sz="2400" dirty="0"/>
              <a:t>由于某个序列它没有经过的路线或者状态对应的tk和sk的值都为0，所以所有可能的序列的非规范化条件概率（即没有除以规范化因子的条件概率）均可以表示为：</a:t>
            </a:r>
          </a:p>
        </p:txBody>
      </p:sp>
      <p:pic>
        <p:nvPicPr>
          <p:cNvPr id="6" name="图片 5"/>
          <p:cNvPicPr>
            <a:picLocks noChangeAspect="1"/>
          </p:cNvPicPr>
          <p:nvPr/>
        </p:nvPicPr>
        <p:blipFill>
          <a:blip r:embed="rId2"/>
          <a:stretch>
            <a:fillRect/>
          </a:stretch>
        </p:blipFill>
        <p:spPr>
          <a:xfrm>
            <a:off x="3128277" y="3793647"/>
            <a:ext cx="5178813" cy="865658"/>
          </a:xfrm>
          <a:prstGeom prst="rect">
            <a:avLst/>
          </a:prstGeom>
        </p:spPr>
      </p:pic>
      <p:sp>
        <p:nvSpPr>
          <p:cNvPr id="7" name="文本框 6"/>
          <p:cNvSpPr txBox="1"/>
          <p:nvPr/>
        </p:nvSpPr>
        <p:spPr>
          <a:xfrm>
            <a:off x="541020" y="4927546"/>
            <a:ext cx="11036494" cy="1200329"/>
          </a:xfrm>
          <a:prstGeom prst="rect">
            <a:avLst/>
          </a:prstGeom>
          <a:noFill/>
        </p:spPr>
        <p:txBody>
          <a:bodyPr wrap="square" rtlCol="0" anchor="t">
            <a:spAutoFit/>
          </a:bodyPr>
          <a:lstStyle/>
          <a:p>
            <a:r>
              <a:rPr lang="zh-CN" altLang="en-US" sz="2400" dirty="0"/>
              <a:t>第一项k从1到5表示t1~t5这5个转移函数以及对应的权值λ1~λ5，第二项k从1到4表示s1~s4这4个状态函数以及对应的权值μ1~μ4,tk和sk满足特征条件时取值为1，否则为0。</a:t>
            </a:r>
          </a:p>
        </p:txBody>
      </p:sp>
      <p:sp>
        <p:nvSpPr>
          <p:cNvPr id="8" name="文本框 7">
            <a:extLst>
              <a:ext uri="{FF2B5EF4-FFF2-40B4-BE49-F238E27FC236}">
                <a16:creationId xmlns:a16="http://schemas.microsoft.com/office/drawing/2014/main" id="{065E2125-0A7B-4263-B05C-8DB4BC28DF83}"/>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15703" y="1907939"/>
            <a:ext cx="6263785" cy="4430869"/>
          </a:xfrm>
          <a:prstGeom prst="rect">
            <a:avLst/>
          </a:prstGeom>
        </p:spPr>
      </p:pic>
      <p:sp>
        <p:nvSpPr>
          <p:cNvPr id="5" name="文本框 4"/>
          <p:cNvSpPr txBox="1"/>
          <p:nvPr/>
        </p:nvSpPr>
        <p:spPr>
          <a:xfrm>
            <a:off x="6992104" y="2415858"/>
            <a:ext cx="3902075" cy="3415030"/>
          </a:xfrm>
          <a:prstGeom prst="rect">
            <a:avLst/>
          </a:prstGeom>
          <a:noFill/>
        </p:spPr>
        <p:txBody>
          <a:bodyPr wrap="square" rtlCol="0" anchor="t">
            <a:spAutoFit/>
          </a:bodyPr>
          <a:lstStyle/>
          <a:p>
            <a:r>
              <a:rPr lang="zh-CN" altLang="en-US" sz="2400" dirty="0"/>
              <a:t>将Bi-LSTM网络输出</a:t>
            </a:r>
            <a:r>
              <a:rPr lang="en-US" altLang="zh-CN" sz="2400" dirty="0"/>
              <a:t>\</a:t>
            </a:r>
            <a:r>
              <a:rPr lang="zh-CN" altLang="en-US" sz="2400" dirty="0"/>
              <a:t>代替传统的基于CRF分词的手工构造特征</a:t>
            </a:r>
          </a:p>
          <a:p>
            <a:endParaRPr lang="zh-CN" altLang="en-US" sz="2400" dirty="0"/>
          </a:p>
          <a:p>
            <a:r>
              <a:rPr lang="zh-CN" altLang="en-US" sz="2400" dirty="0"/>
              <a:t>并将Bi-LSTM之后使用CRF做最终的标记输出，这种方法考虑了字与字之间的制约关系，可部分减小不合理输出的可能性</a:t>
            </a:r>
          </a:p>
        </p:txBody>
      </p:sp>
      <p:sp>
        <p:nvSpPr>
          <p:cNvPr id="6" name="文本框 5">
            <a:extLst>
              <a:ext uri="{FF2B5EF4-FFF2-40B4-BE49-F238E27FC236}">
                <a16:creationId xmlns:a16="http://schemas.microsoft.com/office/drawing/2014/main" id="{E824B763-6740-403B-B66F-91D6EBC13AD2}"/>
              </a:ext>
            </a:extLst>
          </p:cNvPr>
          <p:cNvSpPr txBox="1"/>
          <p:nvPr/>
        </p:nvSpPr>
        <p:spPr>
          <a:xfrm>
            <a:off x="492760" y="274955"/>
            <a:ext cx="8001000" cy="646331"/>
          </a:xfrm>
          <a:prstGeom prst="rect">
            <a:avLst/>
          </a:prstGeom>
          <a:noFill/>
        </p:spPr>
        <p:txBody>
          <a:bodyPr wrap="square" rtlCol="0">
            <a:spAutoFit/>
          </a:bodyPr>
          <a:lstStyle/>
          <a:p>
            <a:r>
              <a:rPr lang="zh-CN" altLang="en-US" sz="3600" b="1" dirty="0">
                <a:solidFill>
                  <a:schemeClr val="bg1"/>
                </a:solidFill>
                <a:sym typeface="+mn-ea"/>
              </a:rPr>
              <a:t>融合条件随机场的深度学习模型</a:t>
            </a:r>
            <a:endParaRPr lang="zh-CN" altLang="en-US" sz="4800" b="1"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7498080" cy="830997"/>
          </a:xfrm>
          <a:prstGeom prst="rect">
            <a:avLst/>
          </a:prstGeom>
          <a:noFill/>
        </p:spPr>
        <p:txBody>
          <a:bodyPr wrap="square" rtlCol="0">
            <a:spAutoFit/>
          </a:bodyPr>
          <a:lstStyle/>
          <a:p>
            <a:r>
              <a:rPr lang="zh-CN" altLang="en-US" sz="4800" b="1" dirty="0">
                <a:solidFill>
                  <a:schemeClr val="bg1"/>
                </a:solidFill>
              </a:rPr>
              <a:t>四、应用分析</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E6B73597-6A10-4EF1-8406-18BE9E4FE033}"/>
              </a:ext>
            </a:extLst>
          </p:cNvPr>
          <p:cNvSpPr/>
          <p:nvPr/>
        </p:nvSpPr>
        <p:spPr>
          <a:xfrm>
            <a:off x="746760" y="4375710"/>
            <a:ext cx="2339102" cy="461665"/>
          </a:xfrm>
          <a:prstGeom prst="rect">
            <a:avLst/>
          </a:prstGeom>
        </p:spPr>
        <p:txBody>
          <a:bodyPr wrap="none">
            <a:spAutoFit/>
          </a:bodyPr>
          <a:lstStyle/>
          <a:p>
            <a:r>
              <a:rPr lang="zh-CN" altLang="en-US" sz="2400" dirty="0">
                <a:solidFill>
                  <a:schemeClr val="bg1"/>
                </a:solidFill>
              </a:rPr>
              <a:t>汇报人：王琴瑶</a:t>
            </a:r>
            <a:endParaRPr lang="zh-CN" altLang="en-US" sz="2400" dirty="0"/>
          </a:p>
        </p:txBody>
      </p:sp>
    </p:spTree>
    <p:extLst>
      <p:ext uri="{BB962C8B-B14F-4D97-AF65-F5344CB8AC3E}">
        <p14:creationId xmlns:p14="http://schemas.microsoft.com/office/powerpoint/2010/main" val="78971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 y="213360"/>
            <a:ext cx="8001000" cy="707886"/>
          </a:xfrm>
          <a:prstGeom prst="rect">
            <a:avLst/>
          </a:prstGeom>
          <a:noFill/>
        </p:spPr>
        <p:txBody>
          <a:bodyPr wrap="square" rtlCol="0">
            <a:spAutoFit/>
          </a:bodyPr>
          <a:lstStyle/>
          <a:p>
            <a:r>
              <a:rPr lang="zh-CN" altLang="en-US" sz="4000" b="1" dirty="0">
                <a:solidFill>
                  <a:schemeClr val="bg1"/>
                </a:solidFill>
              </a:rPr>
              <a:t>四、应用分析</a:t>
            </a:r>
          </a:p>
        </p:txBody>
      </p:sp>
      <p:grpSp>
        <p:nvGrpSpPr>
          <p:cNvPr id="3" name="Group 73"/>
          <p:cNvGrpSpPr/>
          <p:nvPr/>
        </p:nvGrpSpPr>
        <p:grpSpPr>
          <a:xfrm>
            <a:off x="1794430" y="1702670"/>
            <a:ext cx="1435101" cy="1636016"/>
            <a:chOff x="1371600" y="1047752"/>
            <a:chExt cx="1076326" cy="1227012"/>
          </a:xfrm>
        </p:grpSpPr>
        <p:grpSp>
          <p:nvGrpSpPr>
            <p:cNvPr id="5" name="Group 33"/>
            <p:cNvGrpSpPr/>
            <p:nvPr/>
          </p:nvGrpSpPr>
          <p:grpSpPr>
            <a:xfrm>
              <a:off x="1371600" y="1485458"/>
              <a:ext cx="1076326" cy="789306"/>
              <a:chOff x="4000501" y="1657350"/>
              <a:chExt cx="1143000" cy="838200"/>
            </a:xfrm>
          </p:grpSpPr>
          <p:sp>
            <p:nvSpPr>
              <p:cNvPr id="10" name="Trapezoid 34"/>
              <p:cNvSpPr/>
              <p:nvPr/>
            </p:nvSpPr>
            <p:spPr>
              <a:xfrm rot="10800000">
                <a:off x="4000501" y="1657350"/>
                <a:ext cx="1143000" cy="457200"/>
              </a:xfrm>
              <a:prstGeom prst="trapezoid">
                <a:avLst>
                  <a:gd name="adj" fmla="val 40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Isosceles Triangle 35"/>
              <p:cNvSpPr/>
              <p:nvPr/>
            </p:nvSpPr>
            <p:spPr>
              <a:xfrm rot="10800000">
                <a:off x="4183857" y="2114550"/>
                <a:ext cx="776287" cy="381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6" name="Group 7"/>
            <p:cNvGrpSpPr/>
            <p:nvPr/>
          </p:nvGrpSpPr>
          <p:grpSpPr>
            <a:xfrm>
              <a:off x="1543812" y="1047752"/>
              <a:ext cx="731902" cy="790502"/>
              <a:chOff x="2057399" y="2190750"/>
              <a:chExt cx="777240" cy="839470"/>
            </a:xfrm>
            <a:effectLst>
              <a:outerShdw blurRad="50800" dist="38100" dir="5400000" algn="t" rotWithShape="0">
                <a:prstClr val="black">
                  <a:alpha val="40000"/>
                </a:prstClr>
              </a:outerShdw>
            </a:effectLst>
          </p:grpSpPr>
          <p:sp>
            <p:nvSpPr>
              <p:cNvPr id="8" name="Snip Same Side Corner Rectangle 48"/>
              <p:cNvSpPr/>
              <p:nvPr/>
            </p:nvSpPr>
            <p:spPr>
              <a:xfrm>
                <a:off x="2057399" y="2190750"/>
                <a:ext cx="777240" cy="609600"/>
              </a:xfrm>
              <a:prstGeom prst="snip2SameRect">
                <a:avLst>
                  <a:gd name="adj1" fmla="val 23810"/>
                  <a:gd name="adj2" fmla="val 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Isosceles Triangle 49"/>
              <p:cNvSpPr/>
              <p:nvPr/>
            </p:nvSpPr>
            <p:spPr>
              <a:xfrm rot="10800000">
                <a:off x="2057876" y="2800350"/>
                <a:ext cx="776287" cy="229870"/>
              </a:xfrm>
              <a:prstGeom prst="triangl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7" name="TextBox 47"/>
            <p:cNvSpPr txBox="1"/>
            <p:nvPr/>
          </p:nvSpPr>
          <p:spPr>
            <a:xfrm>
              <a:off x="1633727" y="1122041"/>
              <a:ext cx="552074" cy="561741"/>
            </a:xfrm>
            <a:prstGeom prst="rect">
              <a:avLst/>
            </a:prstGeom>
            <a:noFill/>
          </p:spPr>
          <p:txBody>
            <a:bodyPr wrap="none" rtlCol="0">
              <a:spAutoFit/>
            </a:bodyPr>
            <a:lstStyle/>
            <a:p>
              <a:pPr algn="ctr"/>
              <a:r>
                <a:rPr lang="en-US" sz="4267" b="1" dirty="0">
                  <a:solidFill>
                    <a:schemeClr val="accent1"/>
                  </a:solidFill>
                </a:rPr>
                <a:t>01</a:t>
              </a:r>
            </a:p>
          </p:txBody>
        </p:sp>
      </p:grpSp>
      <p:grpSp>
        <p:nvGrpSpPr>
          <p:cNvPr id="12" name="Group 74"/>
          <p:cNvGrpSpPr/>
          <p:nvPr/>
        </p:nvGrpSpPr>
        <p:grpSpPr>
          <a:xfrm>
            <a:off x="5268148" y="1755292"/>
            <a:ext cx="1435101" cy="1636021"/>
            <a:chOff x="2590800" y="1047750"/>
            <a:chExt cx="1076326" cy="1227016"/>
          </a:xfrm>
        </p:grpSpPr>
        <p:grpSp>
          <p:nvGrpSpPr>
            <p:cNvPr id="13" name="Group 39"/>
            <p:cNvGrpSpPr/>
            <p:nvPr/>
          </p:nvGrpSpPr>
          <p:grpSpPr>
            <a:xfrm rot="10800000" flipV="1">
              <a:off x="2590800" y="1485459"/>
              <a:ext cx="1076326" cy="789307"/>
              <a:chOff x="4000501" y="1657350"/>
              <a:chExt cx="1143000" cy="838200"/>
            </a:xfrm>
          </p:grpSpPr>
          <p:sp>
            <p:nvSpPr>
              <p:cNvPr id="18" name="Trapezoid 40"/>
              <p:cNvSpPr/>
              <p:nvPr/>
            </p:nvSpPr>
            <p:spPr>
              <a:xfrm rot="10800000">
                <a:off x="4000501" y="1657350"/>
                <a:ext cx="1143000" cy="457200"/>
              </a:xfrm>
              <a:prstGeom prst="trapezoid">
                <a:avLst>
                  <a:gd name="adj" fmla="val 401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Isosceles Triangle 41"/>
              <p:cNvSpPr/>
              <p:nvPr/>
            </p:nvSpPr>
            <p:spPr>
              <a:xfrm rot="10800000">
                <a:off x="4183857" y="2114550"/>
                <a:ext cx="776287" cy="38100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4" name="Group 23"/>
            <p:cNvGrpSpPr/>
            <p:nvPr/>
          </p:nvGrpSpPr>
          <p:grpSpPr>
            <a:xfrm rot="10800000" flipV="1">
              <a:off x="2763014" y="1047750"/>
              <a:ext cx="731902" cy="790502"/>
              <a:chOff x="2057399" y="2190750"/>
              <a:chExt cx="777240" cy="839470"/>
            </a:xfrm>
            <a:effectLst>
              <a:outerShdw blurRad="50800" dist="38100" dir="5400000" algn="t" rotWithShape="0">
                <a:prstClr val="black">
                  <a:alpha val="40000"/>
                </a:prstClr>
              </a:outerShdw>
            </a:effectLst>
          </p:grpSpPr>
          <p:sp>
            <p:nvSpPr>
              <p:cNvPr id="16" name="Snip Same Side Corner Rectangle 53"/>
              <p:cNvSpPr/>
              <p:nvPr/>
            </p:nvSpPr>
            <p:spPr>
              <a:xfrm>
                <a:off x="2057399" y="2190750"/>
                <a:ext cx="777240" cy="609600"/>
              </a:xfrm>
              <a:prstGeom prst="snip2SameRect">
                <a:avLst>
                  <a:gd name="adj1" fmla="val 23810"/>
                  <a:gd name="adj2" fmla="val 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Isosceles Triangle 54"/>
              <p:cNvSpPr/>
              <p:nvPr/>
            </p:nvSpPr>
            <p:spPr>
              <a:xfrm rot="10800000">
                <a:off x="2057876" y="2800350"/>
                <a:ext cx="776287" cy="229870"/>
              </a:xfrm>
              <a:prstGeom prst="triangl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5" name="TextBox 52"/>
            <p:cNvSpPr txBox="1"/>
            <p:nvPr/>
          </p:nvSpPr>
          <p:spPr>
            <a:xfrm>
              <a:off x="2852925" y="1122038"/>
              <a:ext cx="552074" cy="561741"/>
            </a:xfrm>
            <a:prstGeom prst="rect">
              <a:avLst/>
            </a:prstGeom>
            <a:noFill/>
          </p:spPr>
          <p:txBody>
            <a:bodyPr wrap="none" rtlCol="0">
              <a:spAutoFit/>
            </a:bodyPr>
            <a:lstStyle/>
            <a:p>
              <a:pPr algn="ctr"/>
              <a:r>
                <a:rPr lang="en-US" sz="4267" b="1" dirty="0">
                  <a:solidFill>
                    <a:schemeClr val="accent2"/>
                  </a:solidFill>
                </a:rPr>
                <a:t>02</a:t>
              </a:r>
            </a:p>
          </p:txBody>
        </p:sp>
      </p:grpSp>
      <p:grpSp>
        <p:nvGrpSpPr>
          <p:cNvPr id="28" name="Group 75"/>
          <p:cNvGrpSpPr/>
          <p:nvPr/>
        </p:nvGrpSpPr>
        <p:grpSpPr>
          <a:xfrm>
            <a:off x="8938715" y="1755291"/>
            <a:ext cx="1435101" cy="1636016"/>
            <a:chOff x="3886200" y="1047752"/>
            <a:chExt cx="1076326" cy="1227012"/>
          </a:xfrm>
        </p:grpSpPr>
        <p:grpSp>
          <p:nvGrpSpPr>
            <p:cNvPr id="29" name="Group 36"/>
            <p:cNvGrpSpPr/>
            <p:nvPr/>
          </p:nvGrpSpPr>
          <p:grpSpPr>
            <a:xfrm>
              <a:off x="3886200" y="1485458"/>
              <a:ext cx="1076326" cy="789306"/>
              <a:chOff x="4000501" y="1657350"/>
              <a:chExt cx="1143000" cy="838200"/>
            </a:xfrm>
          </p:grpSpPr>
          <p:sp>
            <p:nvSpPr>
              <p:cNvPr id="34" name="Trapezoid 37"/>
              <p:cNvSpPr/>
              <p:nvPr/>
            </p:nvSpPr>
            <p:spPr>
              <a:xfrm rot="10800000">
                <a:off x="4000501" y="1657350"/>
                <a:ext cx="1143000" cy="457200"/>
              </a:xfrm>
              <a:prstGeom prst="trapezoid">
                <a:avLst>
                  <a:gd name="adj" fmla="val 401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5" name="Isosceles Triangle 38"/>
              <p:cNvSpPr/>
              <p:nvPr/>
            </p:nvSpPr>
            <p:spPr>
              <a:xfrm rot="10800000">
                <a:off x="4183857" y="2114550"/>
                <a:ext cx="776287" cy="381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30" name="Group 13"/>
            <p:cNvGrpSpPr/>
            <p:nvPr/>
          </p:nvGrpSpPr>
          <p:grpSpPr>
            <a:xfrm>
              <a:off x="4058412" y="1047752"/>
              <a:ext cx="731902" cy="790502"/>
              <a:chOff x="2057399" y="2190750"/>
              <a:chExt cx="777240" cy="839470"/>
            </a:xfrm>
            <a:effectLst>
              <a:outerShdw blurRad="50800" dist="38100" dir="5400000" algn="t" rotWithShape="0">
                <a:prstClr val="black">
                  <a:alpha val="40000"/>
                </a:prstClr>
              </a:outerShdw>
            </a:effectLst>
          </p:grpSpPr>
          <p:sp>
            <p:nvSpPr>
              <p:cNvPr id="32" name="Snip Same Side Corner Rectangle 14"/>
              <p:cNvSpPr/>
              <p:nvPr/>
            </p:nvSpPr>
            <p:spPr>
              <a:xfrm>
                <a:off x="2057399" y="2190750"/>
                <a:ext cx="777240" cy="609600"/>
              </a:xfrm>
              <a:prstGeom prst="snip2SameRect">
                <a:avLst>
                  <a:gd name="adj1" fmla="val 23810"/>
                  <a:gd name="adj2" fmla="val 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3" name="Isosceles Triangle 64"/>
              <p:cNvSpPr/>
              <p:nvPr/>
            </p:nvSpPr>
            <p:spPr>
              <a:xfrm rot="10800000">
                <a:off x="2057876" y="2800350"/>
                <a:ext cx="776287" cy="229870"/>
              </a:xfrm>
              <a:prstGeom prst="triangl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31" name="TextBox 62"/>
            <p:cNvSpPr txBox="1"/>
            <p:nvPr/>
          </p:nvSpPr>
          <p:spPr>
            <a:xfrm>
              <a:off x="4148327" y="1122040"/>
              <a:ext cx="552074" cy="561741"/>
            </a:xfrm>
            <a:prstGeom prst="rect">
              <a:avLst/>
            </a:prstGeom>
            <a:noFill/>
          </p:spPr>
          <p:txBody>
            <a:bodyPr wrap="none" rtlCol="0">
              <a:spAutoFit/>
            </a:bodyPr>
            <a:lstStyle/>
            <a:p>
              <a:pPr algn="ctr"/>
              <a:r>
                <a:rPr lang="en-US" sz="4267" b="1" dirty="0">
                  <a:solidFill>
                    <a:schemeClr val="accent3"/>
                  </a:solidFill>
                </a:rPr>
                <a:t>03</a:t>
              </a:r>
            </a:p>
          </p:txBody>
        </p:sp>
      </p:grpSp>
      <p:grpSp>
        <p:nvGrpSpPr>
          <p:cNvPr id="46" name="Group 92"/>
          <p:cNvGrpSpPr/>
          <p:nvPr/>
        </p:nvGrpSpPr>
        <p:grpSpPr>
          <a:xfrm>
            <a:off x="9199065" y="3440154"/>
            <a:ext cx="914400" cy="914400"/>
            <a:chOff x="4495800" y="3257550"/>
            <a:chExt cx="685800" cy="685800"/>
          </a:xfrm>
        </p:grpSpPr>
        <p:sp>
          <p:nvSpPr>
            <p:cNvPr id="47" name="Rounded Rectangle 88"/>
            <p:cNvSpPr/>
            <p:nvPr/>
          </p:nvSpPr>
          <p:spPr>
            <a:xfrm>
              <a:off x="4495800" y="3257550"/>
              <a:ext cx="685800" cy="685800"/>
            </a:xfrm>
            <a:prstGeom prst="roundRect">
              <a:avLst>
                <a:gd name="adj" fmla="val 370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8" name="Freeform 105"/>
            <p:cNvSpPr>
              <a:spLocks noEditPoints="1"/>
            </p:cNvSpPr>
            <p:nvPr/>
          </p:nvSpPr>
          <p:spPr bwMode="auto">
            <a:xfrm>
              <a:off x="4646575" y="3411109"/>
              <a:ext cx="384251" cy="378683"/>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accent3">
                    <a:lumMod val="50000"/>
                  </a:schemeClr>
                </a:solidFill>
              </a:endParaRPr>
            </a:p>
          </p:txBody>
        </p:sp>
      </p:grpSp>
      <p:sp>
        <p:nvSpPr>
          <p:cNvPr id="52" name="TextBox 95"/>
          <p:cNvSpPr txBox="1"/>
          <p:nvPr/>
        </p:nvSpPr>
        <p:spPr>
          <a:xfrm>
            <a:off x="1546001" y="4571845"/>
            <a:ext cx="1935335" cy="1200329"/>
          </a:xfrm>
          <a:prstGeom prst="rect">
            <a:avLst/>
          </a:prstGeom>
          <a:noFill/>
        </p:spPr>
        <p:txBody>
          <a:bodyPr wrap="square" rtlCol="0">
            <a:spAutoFit/>
          </a:bodyPr>
          <a:lstStyle/>
          <a:p>
            <a:pPr algn="ctr"/>
            <a:r>
              <a:rPr lang="zh-CN" altLang="en-US" sz="2400" b="1" dirty="0">
                <a:solidFill>
                  <a:schemeClr val="accent1"/>
                </a:solidFill>
              </a:rPr>
              <a:t>分词系统评估方法及实例分析</a:t>
            </a:r>
            <a:endParaRPr lang="en-US" sz="1600" dirty="0">
              <a:solidFill>
                <a:schemeClr val="bg1">
                  <a:lumMod val="50000"/>
                </a:schemeClr>
              </a:solidFill>
            </a:endParaRPr>
          </a:p>
        </p:txBody>
      </p:sp>
      <p:sp>
        <p:nvSpPr>
          <p:cNvPr id="53" name="TextBox 96"/>
          <p:cNvSpPr txBox="1"/>
          <p:nvPr/>
        </p:nvSpPr>
        <p:spPr>
          <a:xfrm>
            <a:off x="5007352" y="4641555"/>
            <a:ext cx="2263459" cy="830997"/>
          </a:xfrm>
          <a:prstGeom prst="rect">
            <a:avLst/>
          </a:prstGeom>
          <a:noFill/>
        </p:spPr>
        <p:txBody>
          <a:bodyPr wrap="square" rtlCol="0">
            <a:spAutoFit/>
          </a:bodyPr>
          <a:lstStyle/>
          <a:p>
            <a:pPr algn="ctr"/>
            <a:r>
              <a:rPr lang="zh-CN" altLang="en-US" sz="2400" b="1" dirty="0">
                <a:solidFill>
                  <a:schemeClr val="accent2"/>
                </a:solidFill>
              </a:rPr>
              <a:t>汉字处理：</a:t>
            </a:r>
            <a:endParaRPr lang="en-US" altLang="zh-CN" sz="2400" b="1" dirty="0">
              <a:solidFill>
                <a:schemeClr val="accent2"/>
              </a:solidFill>
            </a:endParaRPr>
          </a:p>
          <a:p>
            <a:pPr algn="ctr"/>
            <a:r>
              <a:rPr lang="zh-CN" altLang="en-US" sz="2400" b="1" dirty="0">
                <a:solidFill>
                  <a:schemeClr val="accent2"/>
                </a:solidFill>
              </a:rPr>
              <a:t>拼音输入法</a:t>
            </a:r>
            <a:endParaRPr lang="en-US" sz="1600" dirty="0">
              <a:solidFill>
                <a:schemeClr val="bg1">
                  <a:lumMod val="50000"/>
                </a:schemeClr>
              </a:solidFill>
            </a:endParaRPr>
          </a:p>
        </p:txBody>
      </p:sp>
      <p:sp>
        <p:nvSpPr>
          <p:cNvPr id="54" name="TextBox 97"/>
          <p:cNvSpPr txBox="1"/>
          <p:nvPr/>
        </p:nvSpPr>
        <p:spPr>
          <a:xfrm>
            <a:off x="8294155" y="4826220"/>
            <a:ext cx="2581485" cy="461665"/>
          </a:xfrm>
          <a:prstGeom prst="rect">
            <a:avLst/>
          </a:prstGeom>
          <a:noFill/>
        </p:spPr>
        <p:txBody>
          <a:bodyPr wrap="square" rtlCol="0">
            <a:spAutoFit/>
          </a:bodyPr>
          <a:lstStyle/>
          <a:p>
            <a:pPr algn="ctr"/>
            <a:r>
              <a:rPr lang="zh-CN" altLang="en-US" sz="2400" b="1" dirty="0">
                <a:solidFill>
                  <a:schemeClr val="accent3"/>
                </a:solidFill>
              </a:rPr>
              <a:t>分词引擎介绍</a:t>
            </a:r>
          </a:p>
        </p:txBody>
      </p:sp>
      <p:grpSp>
        <p:nvGrpSpPr>
          <p:cNvPr id="57" name="Group 91"/>
          <p:cNvGrpSpPr/>
          <p:nvPr/>
        </p:nvGrpSpPr>
        <p:grpSpPr>
          <a:xfrm>
            <a:off x="5528498" y="3440157"/>
            <a:ext cx="914400" cy="914400"/>
            <a:chOff x="2895600" y="3257550"/>
            <a:chExt cx="685800" cy="685800"/>
          </a:xfrm>
        </p:grpSpPr>
        <p:sp>
          <p:nvSpPr>
            <p:cNvPr id="58" name="Rounded Rectangle 87"/>
            <p:cNvSpPr/>
            <p:nvPr/>
          </p:nvSpPr>
          <p:spPr>
            <a:xfrm>
              <a:off x="2895600" y="3257550"/>
              <a:ext cx="685800" cy="685800"/>
            </a:xfrm>
            <a:prstGeom prst="roundRect">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9" name="Freeform 52"/>
            <p:cNvSpPr>
              <a:spLocks noEditPoints="1"/>
            </p:cNvSpPr>
            <p:nvPr/>
          </p:nvSpPr>
          <p:spPr bwMode="auto">
            <a:xfrm>
              <a:off x="3048000" y="3409950"/>
              <a:ext cx="381000" cy="381000"/>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nvGrpSpPr>
          <p:cNvPr id="60" name="Group 86"/>
          <p:cNvGrpSpPr/>
          <p:nvPr/>
        </p:nvGrpSpPr>
        <p:grpSpPr>
          <a:xfrm>
            <a:off x="2054781" y="3387533"/>
            <a:ext cx="914400" cy="914400"/>
            <a:chOff x="990600" y="2419350"/>
            <a:chExt cx="685800" cy="685800"/>
          </a:xfrm>
        </p:grpSpPr>
        <p:sp>
          <p:nvSpPr>
            <p:cNvPr id="61" name="Rounded Rectangle 85"/>
            <p:cNvSpPr/>
            <p:nvPr/>
          </p:nvSpPr>
          <p:spPr>
            <a:xfrm>
              <a:off x="990600" y="2419350"/>
              <a:ext cx="685800" cy="685800"/>
            </a:xfrm>
            <a:prstGeom prst="roundRect">
              <a:avLst>
                <a:gd name="adj" fmla="val 370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62" name="Group 52"/>
            <p:cNvGrpSpPr>
              <a:grpSpLocks noChangeAspect="1"/>
            </p:cNvGrpSpPr>
            <p:nvPr/>
          </p:nvGrpSpPr>
          <p:grpSpPr>
            <a:xfrm>
              <a:off x="1128524" y="2557274"/>
              <a:ext cx="409952" cy="409952"/>
              <a:chOff x="6400800" y="3867150"/>
              <a:chExt cx="514351" cy="514351"/>
            </a:xfrm>
            <a:solidFill>
              <a:schemeClr val="bg1"/>
            </a:solidFill>
          </p:grpSpPr>
          <p:sp>
            <p:nvSpPr>
              <p:cNvPr id="63" name="Freeform 17"/>
              <p:cNvSpPr>
                <a:spLocks noEditPoints="1"/>
              </p:cNvSpPr>
              <p:nvPr/>
            </p:nvSpPr>
            <p:spPr bwMode="auto">
              <a:xfrm>
                <a:off x="6400800" y="3973513"/>
                <a:ext cx="407988" cy="407988"/>
              </a:xfrm>
              <a:custGeom>
                <a:avLst/>
                <a:gdLst/>
                <a:ahLst/>
                <a:cxnLst>
                  <a:cxn ang="0">
                    <a:pos x="1058" y="353"/>
                  </a:cxn>
                  <a:cxn ang="0">
                    <a:pos x="1135" y="621"/>
                  </a:cxn>
                  <a:cxn ang="0">
                    <a:pos x="621" y="1134"/>
                  </a:cxn>
                  <a:cxn ang="0">
                    <a:pos x="108" y="621"/>
                  </a:cxn>
                  <a:cxn ang="0">
                    <a:pos x="621" y="108"/>
                  </a:cxn>
                  <a:cxn ang="0">
                    <a:pos x="889" y="184"/>
                  </a:cxn>
                  <a:cxn ang="0">
                    <a:pos x="967" y="105"/>
                  </a:cxn>
                  <a:cxn ang="0">
                    <a:pos x="621" y="0"/>
                  </a:cxn>
                  <a:cxn ang="0">
                    <a:pos x="0" y="621"/>
                  </a:cxn>
                  <a:cxn ang="0">
                    <a:pos x="621" y="1242"/>
                  </a:cxn>
                  <a:cxn ang="0">
                    <a:pos x="1242" y="621"/>
                  </a:cxn>
                  <a:cxn ang="0">
                    <a:pos x="1137" y="275"/>
                  </a:cxn>
                  <a:cxn ang="0">
                    <a:pos x="1058" y="353"/>
                  </a:cxn>
                  <a:cxn ang="0">
                    <a:pos x="1058" y="353"/>
                  </a:cxn>
                  <a:cxn ang="0">
                    <a:pos x="1058" y="353"/>
                  </a:cxn>
                </a:cxnLst>
                <a:rect l="0" t="0" r="r" b="b"/>
                <a:pathLst>
                  <a:path w="1242" h="1242">
                    <a:moveTo>
                      <a:pt x="1058" y="353"/>
                    </a:moveTo>
                    <a:cubicBezTo>
                      <a:pt x="1106" y="431"/>
                      <a:pt x="1135" y="523"/>
                      <a:pt x="1135" y="621"/>
                    </a:cubicBezTo>
                    <a:cubicBezTo>
                      <a:pt x="1135" y="904"/>
                      <a:pt x="904" y="1134"/>
                      <a:pt x="621" y="1134"/>
                    </a:cubicBezTo>
                    <a:cubicBezTo>
                      <a:pt x="338" y="1134"/>
                      <a:pt x="108" y="904"/>
                      <a:pt x="108" y="621"/>
                    </a:cubicBezTo>
                    <a:cubicBezTo>
                      <a:pt x="108" y="338"/>
                      <a:pt x="338" y="108"/>
                      <a:pt x="621" y="108"/>
                    </a:cubicBezTo>
                    <a:cubicBezTo>
                      <a:pt x="719" y="108"/>
                      <a:pt x="811" y="136"/>
                      <a:pt x="889" y="184"/>
                    </a:cubicBezTo>
                    <a:cubicBezTo>
                      <a:pt x="967" y="105"/>
                      <a:pt x="967" y="105"/>
                      <a:pt x="967" y="105"/>
                    </a:cubicBezTo>
                    <a:cubicBezTo>
                      <a:pt x="868" y="39"/>
                      <a:pt x="749" y="0"/>
                      <a:pt x="621" y="0"/>
                    </a:cubicBezTo>
                    <a:cubicBezTo>
                      <a:pt x="279" y="0"/>
                      <a:pt x="0" y="278"/>
                      <a:pt x="0" y="621"/>
                    </a:cubicBezTo>
                    <a:cubicBezTo>
                      <a:pt x="0" y="963"/>
                      <a:pt x="279" y="1242"/>
                      <a:pt x="621" y="1242"/>
                    </a:cubicBezTo>
                    <a:cubicBezTo>
                      <a:pt x="964" y="1242"/>
                      <a:pt x="1242" y="963"/>
                      <a:pt x="1242" y="621"/>
                    </a:cubicBezTo>
                    <a:cubicBezTo>
                      <a:pt x="1242" y="493"/>
                      <a:pt x="1203" y="374"/>
                      <a:pt x="1137" y="275"/>
                    </a:cubicBezTo>
                    <a:lnTo>
                      <a:pt x="1058" y="353"/>
                    </a:lnTo>
                    <a:close/>
                    <a:moveTo>
                      <a:pt x="1058" y="353"/>
                    </a:moveTo>
                    <a:cubicBezTo>
                      <a:pt x="1058" y="353"/>
                      <a:pt x="1058" y="353"/>
                      <a:pt x="1058" y="353"/>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64" name="Freeform 18"/>
              <p:cNvSpPr>
                <a:spLocks noEditPoints="1"/>
              </p:cNvSpPr>
              <p:nvPr/>
            </p:nvSpPr>
            <p:spPr bwMode="auto">
              <a:xfrm>
                <a:off x="6478588" y="4049713"/>
                <a:ext cx="252413" cy="254000"/>
              </a:xfrm>
              <a:custGeom>
                <a:avLst/>
                <a:gdLst/>
                <a:ahLst/>
                <a:cxnLst>
                  <a:cxn ang="0">
                    <a:pos x="559" y="42"/>
                  </a:cxn>
                  <a:cxn ang="0">
                    <a:pos x="385" y="0"/>
                  </a:cxn>
                  <a:cxn ang="0">
                    <a:pos x="0" y="386"/>
                  </a:cxn>
                  <a:cxn ang="0">
                    <a:pos x="385" y="771"/>
                  </a:cxn>
                  <a:cxn ang="0">
                    <a:pos x="771" y="386"/>
                  </a:cxn>
                  <a:cxn ang="0">
                    <a:pos x="729" y="212"/>
                  </a:cxn>
                  <a:cxn ang="0">
                    <a:pos x="646" y="294"/>
                  </a:cxn>
                  <a:cxn ang="0">
                    <a:pos x="663" y="386"/>
                  </a:cxn>
                  <a:cxn ang="0">
                    <a:pos x="385" y="664"/>
                  </a:cxn>
                  <a:cxn ang="0">
                    <a:pos x="107" y="386"/>
                  </a:cxn>
                  <a:cxn ang="0">
                    <a:pos x="385" y="108"/>
                  </a:cxn>
                  <a:cxn ang="0">
                    <a:pos x="477" y="125"/>
                  </a:cxn>
                  <a:cxn ang="0">
                    <a:pos x="559" y="42"/>
                  </a:cxn>
                  <a:cxn ang="0">
                    <a:pos x="559" y="42"/>
                  </a:cxn>
                  <a:cxn ang="0">
                    <a:pos x="559" y="42"/>
                  </a:cxn>
                </a:cxnLst>
                <a:rect l="0" t="0" r="r" b="b"/>
                <a:pathLst>
                  <a:path w="771" h="771">
                    <a:moveTo>
                      <a:pt x="559" y="42"/>
                    </a:moveTo>
                    <a:cubicBezTo>
                      <a:pt x="507" y="16"/>
                      <a:pt x="448" y="0"/>
                      <a:pt x="385" y="0"/>
                    </a:cubicBezTo>
                    <a:cubicBezTo>
                      <a:pt x="173" y="0"/>
                      <a:pt x="0" y="173"/>
                      <a:pt x="0" y="386"/>
                    </a:cubicBezTo>
                    <a:cubicBezTo>
                      <a:pt x="0" y="598"/>
                      <a:pt x="173" y="771"/>
                      <a:pt x="385" y="771"/>
                    </a:cubicBezTo>
                    <a:cubicBezTo>
                      <a:pt x="598" y="771"/>
                      <a:pt x="771" y="598"/>
                      <a:pt x="771" y="386"/>
                    </a:cubicBezTo>
                    <a:cubicBezTo>
                      <a:pt x="771" y="323"/>
                      <a:pt x="756" y="264"/>
                      <a:pt x="729" y="212"/>
                    </a:cubicBezTo>
                    <a:cubicBezTo>
                      <a:pt x="646" y="294"/>
                      <a:pt x="646" y="294"/>
                      <a:pt x="646" y="294"/>
                    </a:cubicBezTo>
                    <a:cubicBezTo>
                      <a:pt x="656" y="323"/>
                      <a:pt x="663" y="354"/>
                      <a:pt x="663" y="386"/>
                    </a:cubicBezTo>
                    <a:cubicBezTo>
                      <a:pt x="663" y="539"/>
                      <a:pt x="538" y="664"/>
                      <a:pt x="385" y="664"/>
                    </a:cubicBezTo>
                    <a:cubicBezTo>
                      <a:pt x="232" y="664"/>
                      <a:pt x="107" y="539"/>
                      <a:pt x="107" y="386"/>
                    </a:cubicBezTo>
                    <a:cubicBezTo>
                      <a:pt x="107" y="233"/>
                      <a:pt x="232" y="108"/>
                      <a:pt x="385" y="108"/>
                    </a:cubicBezTo>
                    <a:cubicBezTo>
                      <a:pt x="418" y="108"/>
                      <a:pt x="448" y="115"/>
                      <a:pt x="477" y="125"/>
                    </a:cubicBezTo>
                    <a:lnTo>
                      <a:pt x="559" y="42"/>
                    </a:lnTo>
                    <a:close/>
                    <a:moveTo>
                      <a:pt x="559" y="42"/>
                    </a:moveTo>
                    <a:cubicBezTo>
                      <a:pt x="559" y="42"/>
                      <a:pt x="559" y="42"/>
                      <a:pt x="559" y="4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65" name="Freeform 19"/>
              <p:cNvSpPr>
                <a:spLocks noEditPoints="1"/>
              </p:cNvSpPr>
              <p:nvPr/>
            </p:nvSpPr>
            <p:spPr bwMode="auto">
              <a:xfrm>
                <a:off x="6548438" y="4122738"/>
                <a:ext cx="111125" cy="109538"/>
              </a:xfrm>
              <a:custGeom>
                <a:avLst/>
                <a:gdLst/>
                <a:ahLst/>
                <a:cxnLst>
                  <a:cxn ang="0">
                    <a:pos x="202" y="11"/>
                  </a:cxn>
                  <a:cxn ang="0">
                    <a:pos x="203" y="4"/>
                  </a:cxn>
                  <a:cxn ang="0">
                    <a:pos x="168" y="0"/>
                  </a:cxn>
                  <a:cxn ang="0">
                    <a:pos x="0" y="168"/>
                  </a:cxn>
                  <a:cxn ang="0">
                    <a:pos x="168" y="336"/>
                  </a:cxn>
                  <a:cxn ang="0">
                    <a:pos x="336" y="168"/>
                  </a:cxn>
                  <a:cxn ang="0">
                    <a:pos x="332" y="133"/>
                  </a:cxn>
                  <a:cxn ang="0">
                    <a:pos x="325" y="134"/>
                  </a:cxn>
                  <a:cxn ang="0">
                    <a:pos x="238" y="221"/>
                  </a:cxn>
                  <a:cxn ang="0">
                    <a:pos x="177" y="246"/>
                  </a:cxn>
                  <a:cxn ang="0">
                    <a:pos x="116" y="220"/>
                  </a:cxn>
                  <a:cxn ang="0">
                    <a:pos x="116" y="98"/>
                  </a:cxn>
                  <a:cxn ang="0">
                    <a:pos x="202" y="11"/>
                  </a:cxn>
                  <a:cxn ang="0">
                    <a:pos x="202" y="11"/>
                  </a:cxn>
                  <a:cxn ang="0">
                    <a:pos x="202" y="11"/>
                  </a:cxn>
                </a:cxnLst>
                <a:rect l="0" t="0" r="r" b="b"/>
                <a:pathLst>
                  <a:path w="336" h="336">
                    <a:moveTo>
                      <a:pt x="202" y="11"/>
                    </a:moveTo>
                    <a:cubicBezTo>
                      <a:pt x="202" y="9"/>
                      <a:pt x="203" y="6"/>
                      <a:pt x="203" y="4"/>
                    </a:cubicBezTo>
                    <a:cubicBezTo>
                      <a:pt x="192" y="1"/>
                      <a:pt x="180" y="0"/>
                      <a:pt x="168" y="0"/>
                    </a:cubicBezTo>
                    <a:cubicBezTo>
                      <a:pt x="76" y="0"/>
                      <a:pt x="0" y="75"/>
                      <a:pt x="0" y="168"/>
                    </a:cubicBezTo>
                    <a:cubicBezTo>
                      <a:pt x="0" y="260"/>
                      <a:pt x="76" y="336"/>
                      <a:pt x="168" y="336"/>
                    </a:cubicBezTo>
                    <a:cubicBezTo>
                      <a:pt x="261" y="336"/>
                      <a:pt x="336" y="260"/>
                      <a:pt x="336" y="168"/>
                    </a:cubicBezTo>
                    <a:cubicBezTo>
                      <a:pt x="336" y="156"/>
                      <a:pt x="335" y="144"/>
                      <a:pt x="332" y="133"/>
                    </a:cubicBezTo>
                    <a:cubicBezTo>
                      <a:pt x="330" y="133"/>
                      <a:pt x="327" y="134"/>
                      <a:pt x="325" y="134"/>
                    </a:cubicBezTo>
                    <a:cubicBezTo>
                      <a:pt x="238" y="221"/>
                      <a:pt x="238" y="221"/>
                      <a:pt x="238" y="221"/>
                    </a:cubicBezTo>
                    <a:cubicBezTo>
                      <a:pt x="222" y="237"/>
                      <a:pt x="200" y="246"/>
                      <a:pt x="177" y="246"/>
                    </a:cubicBezTo>
                    <a:cubicBezTo>
                      <a:pt x="154" y="246"/>
                      <a:pt x="132" y="237"/>
                      <a:pt x="116" y="220"/>
                    </a:cubicBezTo>
                    <a:cubicBezTo>
                      <a:pt x="82" y="187"/>
                      <a:pt x="82" y="131"/>
                      <a:pt x="116" y="98"/>
                    </a:cubicBezTo>
                    <a:lnTo>
                      <a:pt x="202" y="11"/>
                    </a:lnTo>
                    <a:close/>
                    <a:moveTo>
                      <a:pt x="202" y="11"/>
                    </a:moveTo>
                    <a:cubicBezTo>
                      <a:pt x="202" y="11"/>
                      <a:pt x="202" y="11"/>
                      <a:pt x="202" y="1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66" name="Freeform 20"/>
              <p:cNvSpPr>
                <a:spLocks noEditPoints="1"/>
              </p:cNvSpPr>
              <p:nvPr/>
            </p:nvSpPr>
            <p:spPr bwMode="auto">
              <a:xfrm>
                <a:off x="6596063" y="3867150"/>
                <a:ext cx="319088" cy="317500"/>
              </a:xfrm>
              <a:custGeom>
                <a:avLst/>
                <a:gdLst/>
                <a:ahLst/>
                <a:cxnLst>
                  <a:cxn ang="0">
                    <a:pos x="971" y="235"/>
                  </a:cxn>
                  <a:cxn ang="0">
                    <a:pos x="954" y="221"/>
                  </a:cxn>
                  <a:cxn ang="0">
                    <a:pos x="778" y="196"/>
                  </a:cxn>
                  <a:cxn ang="0">
                    <a:pos x="751" y="18"/>
                  </a:cxn>
                  <a:cxn ang="0">
                    <a:pos x="737" y="1"/>
                  </a:cxn>
                  <a:cxn ang="0">
                    <a:pos x="731" y="0"/>
                  </a:cxn>
                  <a:cxn ang="0">
                    <a:pos x="716" y="6"/>
                  </a:cxn>
                  <a:cxn ang="0">
                    <a:pos x="526" y="196"/>
                  </a:cxn>
                  <a:cxn ang="0">
                    <a:pos x="520" y="214"/>
                  </a:cxn>
                  <a:cxn ang="0">
                    <a:pos x="538" y="340"/>
                  </a:cxn>
                  <a:cxn ang="0">
                    <a:pos x="134" y="745"/>
                  </a:cxn>
                  <a:cxn ang="0">
                    <a:pos x="117" y="808"/>
                  </a:cxn>
                  <a:cxn ang="0">
                    <a:pos x="13" y="913"/>
                  </a:cxn>
                  <a:cxn ang="0">
                    <a:pos x="13" y="959"/>
                  </a:cxn>
                  <a:cxn ang="0">
                    <a:pos x="36" y="969"/>
                  </a:cxn>
                  <a:cxn ang="0">
                    <a:pos x="59" y="959"/>
                  </a:cxn>
                  <a:cxn ang="0">
                    <a:pos x="164" y="855"/>
                  </a:cxn>
                  <a:cxn ang="0">
                    <a:pos x="181" y="857"/>
                  </a:cxn>
                  <a:cxn ang="0">
                    <a:pos x="227" y="838"/>
                  </a:cxn>
                  <a:cxn ang="0">
                    <a:pos x="631" y="434"/>
                  </a:cxn>
                  <a:cxn ang="0">
                    <a:pos x="758" y="452"/>
                  </a:cxn>
                  <a:cxn ang="0">
                    <a:pos x="761" y="452"/>
                  </a:cxn>
                  <a:cxn ang="0">
                    <a:pos x="776" y="446"/>
                  </a:cxn>
                  <a:cxn ang="0">
                    <a:pos x="966" y="256"/>
                  </a:cxn>
                  <a:cxn ang="0">
                    <a:pos x="971" y="235"/>
                  </a:cxn>
                  <a:cxn ang="0">
                    <a:pos x="971" y="235"/>
                  </a:cxn>
                  <a:cxn ang="0">
                    <a:pos x="971" y="235"/>
                  </a:cxn>
                </a:cxnLst>
                <a:rect l="0" t="0" r="r" b="b"/>
                <a:pathLst>
                  <a:path w="973" h="969">
                    <a:moveTo>
                      <a:pt x="971" y="235"/>
                    </a:moveTo>
                    <a:cubicBezTo>
                      <a:pt x="969" y="227"/>
                      <a:pt x="962" y="222"/>
                      <a:pt x="954" y="221"/>
                    </a:cubicBezTo>
                    <a:cubicBezTo>
                      <a:pt x="778" y="196"/>
                      <a:pt x="778" y="196"/>
                      <a:pt x="778" y="196"/>
                    </a:cubicBezTo>
                    <a:cubicBezTo>
                      <a:pt x="751" y="18"/>
                      <a:pt x="751" y="18"/>
                      <a:pt x="751" y="18"/>
                    </a:cubicBezTo>
                    <a:cubicBezTo>
                      <a:pt x="750" y="10"/>
                      <a:pt x="745" y="4"/>
                      <a:pt x="737" y="1"/>
                    </a:cubicBezTo>
                    <a:cubicBezTo>
                      <a:pt x="735" y="0"/>
                      <a:pt x="733" y="0"/>
                      <a:pt x="731" y="0"/>
                    </a:cubicBezTo>
                    <a:cubicBezTo>
                      <a:pt x="725" y="0"/>
                      <a:pt x="720" y="2"/>
                      <a:pt x="716" y="6"/>
                    </a:cubicBezTo>
                    <a:cubicBezTo>
                      <a:pt x="526" y="196"/>
                      <a:pt x="526" y="196"/>
                      <a:pt x="526" y="196"/>
                    </a:cubicBezTo>
                    <a:cubicBezTo>
                      <a:pt x="521" y="201"/>
                      <a:pt x="519" y="207"/>
                      <a:pt x="520" y="214"/>
                    </a:cubicBezTo>
                    <a:cubicBezTo>
                      <a:pt x="538" y="340"/>
                      <a:pt x="538" y="340"/>
                      <a:pt x="538" y="340"/>
                    </a:cubicBezTo>
                    <a:cubicBezTo>
                      <a:pt x="134" y="745"/>
                      <a:pt x="134" y="745"/>
                      <a:pt x="134" y="745"/>
                    </a:cubicBezTo>
                    <a:cubicBezTo>
                      <a:pt x="117" y="762"/>
                      <a:pt x="112" y="786"/>
                      <a:pt x="117" y="808"/>
                    </a:cubicBezTo>
                    <a:cubicBezTo>
                      <a:pt x="13" y="913"/>
                      <a:pt x="13" y="913"/>
                      <a:pt x="13" y="913"/>
                    </a:cubicBezTo>
                    <a:cubicBezTo>
                      <a:pt x="0" y="926"/>
                      <a:pt x="0" y="946"/>
                      <a:pt x="13" y="959"/>
                    </a:cubicBezTo>
                    <a:cubicBezTo>
                      <a:pt x="19" y="966"/>
                      <a:pt x="28" y="969"/>
                      <a:pt x="36" y="969"/>
                    </a:cubicBezTo>
                    <a:cubicBezTo>
                      <a:pt x="44" y="969"/>
                      <a:pt x="53" y="966"/>
                      <a:pt x="59" y="959"/>
                    </a:cubicBezTo>
                    <a:cubicBezTo>
                      <a:pt x="164" y="855"/>
                      <a:pt x="164" y="855"/>
                      <a:pt x="164" y="855"/>
                    </a:cubicBezTo>
                    <a:cubicBezTo>
                      <a:pt x="170" y="856"/>
                      <a:pt x="176" y="857"/>
                      <a:pt x="181" y="857"/>
                    </a:cubicBezTo>
                    <a:cubicBezTo>
                      <a:pt x="198" y="857"/>
                      <a:pt x="214" y="851"/>
                      <a:pt x="227" y="838"/>
                    </a:cubicBezTo>
                    <a:cubicBezTo>
                      <a:pt x="631" y="434"/>
                      <a:pt x="631" y="434"/>
                      <a:pt x="631" y="434"/>
                    </a:cubicBezTo>
                    <a:cubicBezTo>
                      <a:pt x="758" y="452"/>
                      <a:pt x="758" y="452"/>
                      <a:pt x="758" y="452"/>
                    </a:cubicBezTo>
                    <a:cubicBezTo>
                      <a:pt x="759" y="452"/>
                      <a:pt x="760" y="452"/>
                      <a:pt x="761" y="452"/>
                    </a:cubicBezTo>
                    <a:cubicBezTo>
                      <a:pt x="767" y="452"/>
                      <a:pt x="772" y="450"/>
                      <a:pt x="776" y="446"/>
                    </a:cubicBezTo>
                    <a:cubicBezTo>
                      <a:pt x="966" y="256"/>
                      <a:pt x="966" y="256"/>
                      <a:pt x="966" y="256"/>
                    </a:cubicBezTo>
                    <a:cubicBezTo>
                      <a:pt x="971" y="250"/>
                      <a:pt x="973" y="242"/>
                      <a:pt x="971" y="235"/>
                    </a:cubicBezTo>
                    <a:close/>
                    <a:moveTo>
                      <a:pt x="971" y="235"/>
                    </a:moveTo>
                    <a:cubicBezTo>
                      <a:pt x="971" y="235"/>
                      <a:pt x="971" y="235"/>
                      <a:pt x="971" y="23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164622189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1+#ppt_w/2"/>
                                          </p:val>
                                        </p:tav>
                                        <p:tav tm="100000">
                                          <p:val>
                                            <p:strVal val="#ppt_x"/>
                                          </p:val>
                                        </p:tav>
                                      </p:tavLst>
                                    </p:anim>
                                    <p:anim calcmode="lin" valueType="num">
                                      <p:cBhvr additive="base">
                                        <p:cTn id="28" dur="5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1+#ppt_w/2"/>
                                          </p:val>
                                        </p:tav>
                                        <p:tav tm="100000">
                                          <p:val>
                                            <p:strVal val="#ppt_x"/>
                                          </p:val>
                                        </p:tav>
                                      </p:tavLst>
                                    </p:anim>
                                    <p:anim calcmode="lin" valueType="num">
                                      <p:cBhvr additive="base">
                                        <p:cTn id="32" dur="500" fill="hold"/>
                                        <p:tgtEl>
                                          <p:spTgt spid="5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1+#ppt_w/2"/>
                                          </p:val>
                                        </p:tav>
                                        <p:tav tm="100000">
                                          <p:val>
                                            <p:strVal val="#ppt_x"/>
                                          </p:val>
                                        </p:tav>
                                      </p:tavLst>
                                    </p:anim>
                                    <p:anim calcmode="lin" valueType="num">
                                      <p:cBhvr additive="base">
                                        <p:cTn id="36" dur="500" fill="hold"/>
                                        <p:tgtEl>
                                          <p:spTgt spid="5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1+#ppt_w/2"/>
                                          </p:val>
                                        </p:tav>
                                        <p:tav tm="100000">
                                          <p:val>
                                            <p:strVal val="#ppt_x"/>
                                          </p:val>
                                        </p:tav>
                                      </p:tavLst>
                                    </p:anim>
                                    <p:anim calcmode="lin" valueType="num">
                                      <p:cBhvr additive="base">
                                        <p:cTn id="40" dur="500" fill="hold"/>
                                        <p:tgtEl>
                                          <p:spTgt spid="6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1+#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2" grpId="0"/>
      <p:bldP spid="53" grpId="0"/>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559" y="283779"/>
            <a:ext cx="7441323" cy="707886"/>
          </a:xfrm>
          <a:prstGeom prst="rect">
            <a:avLst/>
          </a:prstGeom>
          <a:noFill/>
        </p:spPr>
        <p:txBody>
          <a:bodyPr wrap="square" rtlCol="0">
            <a:spAutoFit/>
          </a:bodyPr>
          <a:lstStyle/>
          <a:p>
            <a:r>
              <a:rPr lang="zh-CN" altLang="en-US" sz="4000" b="1" dirty="0">
                <a:solidFill>
                  <a:schemeClr val="bg1"/>
                </a:solidFill>
              </a:rPr>
              <a:t>分词系统评估方法</a:t>
            </a:r>
            <a:endParaRPr lang="zh-CN" altLang="en-US" dirty="0"/>
          </a:p>
        </p:txBody>
      </p:sp>
      <p:sp>
        <p:nvSpPr>
          <p:cNvPr id="3" name="文本框 2"/>
          <p:cNvSpPr txBox="1"/>
          <p:nvPr/>
        </p:nvSpPr>
        <p:spPr>
          <a:xfrm>
            <a:off x="567559" y="1418898"/>
            <a:ext cx="11177753" cy="2400657"/>
          </a:xfrm>
          <a:prstGeom prst="rect">
            <a:avLst/>
          </a:prstGeom>
          <a:noFill/>
        </p:spPr>
        <p:txBody>
          <a:bodyPr wrap="square" rtlCol="0">
            <a:spAutoFit/>
          </a:bodyPr>
          <a:lstStyle/>
          <a:p>
            <a:pPr>
              <a:lnSpc>
                <a:spcPct val="150000"/>
              </a:lnSpc>
            </a:pPr>
            <a:r>
              <a:rPr lang="en-US" altLang="zh-CN" sz="2000" b="1" dirty="0"/>
              <a:t>1. </a:t>
            </a:r>
            <a:r>
              <a:rPr lang="zh-CN" altLang="en-US" sz="2000" b="1" dirty="0"/>
              <a:t>黄金标准</a:t>
            </a:r>
          </a:p>
          <a:p>
            <a:pPr>
              <a:lnSpc>
                <a:spcPct val="150000"/>
              </a:lnSpc>
            </a:pPr>
            <a:r>
              <a:rPr lang="zh-CN" altLang="en-US" sz="2000" dirty="0"/>
              <a:t>所谓的黄金标准是指评价一个分词器分词结果的好坏，必须有一个“公认正确”的分词结果数据作为参照。因此，要找权威的分词数据作为黄金标准。</a:t>
            </a:r>
          </a:p>
          <a:p>
            <a:pPr>
              <a:lnSpc>
                <a:spcPct val="150000"/>
              </a:lnSpc>
            </a:pPr>
            <a:r>
              <a:rPr lang="zh-CN" altLang="en-US" sz="2000" dirty="0"/>
              <a:t>可以使用</a:t>
            </a:r>
            <a:r>
              <a:rPr lang="en-US" altLang="zh-CN" sz="2000" dirty="0"/>
              <a:t>SIGHAN</a:t>
            </a:r>
            <a:r>
              <a:rPr lang="zh-CN" altLang="en-US" sz="2000" dirty="0"/>
              <a:t>（国际计算语言学会（</a:t>
            </a:r>
            <a:r>
              <a:rPr lang="en-US" altLang="zh-CN" sz="2000" dirty="0"/>
              <a:t>ACL</a:t>
            </a:r>
            <a:r>
              <a:rPr lang="zh-CN" altLang="en-US" sz="2000" dirty="0"/>
              <a:t>）中文语言处理小组）举办的国际中文语言处理竞赛</a:t>
            </a:r>
            <a:r>
              <a:rPr lang="en-US" altLang="zh-CN" sz="2000" dirty="0"/>
              <a:t>Bakeoff</a:t>
            </a:r>
            <a:r>
              <a:rPr lang="zh-CN" altLang="en-US" sz="2000" dirty="0"/>
              <a:t>所提供的公开数据来评测，它包含了多个测试集以及对应的黄金标准分词结果。</a:t>
            </a:r>
          </a:p>
        </p:txBody>
      </p:sp>
      <p:sp>
        <p:nvSpPr>
          <p:cNvPr id="4" name="文本框 3"/>
          <p:cNvSpPr txBox="1"/>
          <p:nvPr/>
        </p:nvSpPr>
        <p:spPr>
          <a:xfrm>
            <a:off x="567559" y="4236886"/>
            <a:ext cx="11319644" cy="1754326"/>
          </a:xfrm>
          <a:prstGeom prst="rect">
            <a:avLst/>
          </a:prstGeom>
          <a:noFill/>
        </p:spPr>
        <p:txBody>
          <a:bodyPr wrap="square" rtlCol="0">
            <a:spAutoFit/>
          </a:bodyPr>
          <a:lstStyle/>
          <a:p>
            <a:pPr lvl="0">
              <a:lnSpc>
                <a:spcPct val="150000"/>
              </a:lnSpc>
            </a:pPr>
            <a:r>
              <a:rPr lang="en-US" altLang="zh-CN" sz="2000" b="1" dirty="0"/>
              <a:t>2. </a:t>
            </a:r>
            <a:r>
              <a:rPr lang="zh-CN" altLang="zh-CN" sz="2000" b="1" dirty="0"/>
              <a:t>评价标准</a:t>
            </a:r>
          </a:p>
          <a:p>
            <a:pPr>
              <a:lnSpc>
                <a:spcPct val="150000"/>
              </a:lnSpc>
            </a:pPr>
            <a:r>
              <a:rPr lang="zh-CN" altLang="zh-CN" sz="2000" b="1" dirty="0"/>
              <a:t>精度</a:t>
            </a:r>
            <a:r>
              <a:rPr lang="en-US" altLang="zh-CN" sz="2000" dirty="0"/>
              <a:t>(Precision)</a:t>
            </a:r>
            <a:r>
              <a:rPr lang="zh-CN" altLang="zh-CN" sz="2000" dirty="0"/>
              <a:t>、</a:t>
            </a:r>
            <a:r>
              <a:rPr lang="zh-CN" altLang="zh-CN" sz="2000" b="1" dirty="0"/>
              <a:t>召回率</a:t>
            </a:r>
            <a:r>
              <a:rPr lang="en-US" altLang="zh-CN" sz="2000" dirty="0"/>
              <a:t>(Recall)</a:t>
            </a:r>
            <a:r>
              <a:rPr lang="zh-CN" altLang="zh-CN" sz="2000" dirty="0"/>
              <a:t>、</a:t>
            </a:r>
            <a:r>
              <a:rPr lang="en-US" altLang="zh-CN" sz="2000" b="1" dirty="0"/>
              <a:t>F</a:t>
            </a:r>
            <a:r>
              <a:rPr lang="zh-CN" altLang="zh-CN" sz="2000" b="1" dirty="0"/>
              <a:t>值</a:t>
            </a:r>
            <a:r>
              <a:rPr lang="en-US" altLang="zh-CN" sz="2000" dirty="0"/>
              <a:t>(F-measure)</a:t>
            </a:r>
            <a:r>
              <a:rPr lang="zh-CN" altLang="zh-CN" sz="2000" dirty="0"/>
              <a:t>是用于评价一个信息检索系统的质量的</a:t>
            </a:r>
            <a:r>
              <a:rPr lang="en-US" altLang="zh-CN" sz="2000" dirty="0"/>
              <a:t>3</a:t>
            </a:r>
            <a:r>
              <a:rPr lang="zh-CN" altLang="zh-CN" sz="2000" dirty="0"/>
              <a:t>个主要指标，分别简记为</a:t>
            </a:r>
            <a:r>
              <a:rPr lang="en-US" altLang="zh-CN" sz="2000" dirty="0"/>
              <a:t>P,R</a:t>
            </a:r>
            <a:r>
              <a:rPr lang="zh-CN" altLang="zh-CN" sz="2000" dirty="0"/>
              <a:t>和</a:t>
            </a:r>
            <a:r>
              <a:rPr lang="en-US" altLang="zh-CN" sz="2000" dirty="0"/>
              <a:t>F</a:t>
            </a:r>
            <a:r>
              <a:rPr lang="zh-CN" altLang="zh-CN" sz="2000" dirty="0"/>
              <a:t>。同时，还可以把错误率</a:t>
            </a:r>
            <a:r>
              <a:rPr lang="en-US" altLang="zh-CN" sz="2000" dirty="0"/>
              <a:t>(Error Rate)</a:t>
            </a:r>
            <a:r>
              <a:rPr lang="zh-CN" altLang="zh-CN" sz="2000" dirty="0"/>
              <a:t>作为分词效果的评价标准之一。</a:t>
            </a:r>
          </a:p>
          <a:p>
            <a:endParaRPr lang="zh-CN" altLang="en-US" dirty="0"/>
          </a:p>
        </p:txBody>
      </p:sp>
    </p:spTree>
    <p:extLst>
      <p:ext uri="{BB962C8B-B14F-4D97-AF65-F5344CB8AC3E}">
        <p14:creationId xmlns:p14="http://schemas.microsoft.com/office/powerpoint/2010/main" val="302380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559" y="283779"/>
            <a:ext cx="7441323" cy="707886"/>
          </a:xfrm>
          <a:prstGeom prst="rect">
            <a:avLst/>
          </a:prstGeom>
          <a:noFill/>
        </p:spPr>
        <p:txBody>
          <a:bodyPr wrap="square" rtlCol="0">
            <a:spAutoFit/>
          </a:bodyPr>
          <a:lstStyle/>
          <a:p>
            <a:r>
              <a:rPr lang="zh-CN" altLang="en-US" sz="4000" b="1" dirty="0">
                <a:solidFill>
                  <a:schemeClr val="bg1"/>
                </a:solidFill>
              </a:rPr>
              <a:t>分词系统评估方法</a:t>
            </a:r>
            <a:endParaRPr lang="zh-CN" altLang="en-US" dirty="0"/>
          </a:p>
        </p:txBody>
      </p:sp>
      <mc:AlternateContent xmlns:mc="http://schemas.openxmlformats.org/markup-compatibility/2006" xmlns:a14="http://schemas.microsoft.com/office/drawing/2010/main">
        <mc:Choice Requires="a14">
          <p:sp>
            <p:nvSpPr>
              <p:cNvPr id="3" name="文本框 2"/>
              <p:cNvSpPr txBox="1"/>
              <p:nvPr/>
            </p:nvSpPr>
            <p:spPr>
              <a:xfrm>
                <a:off x="2033752" y="1837837"/>
                <a:ext cx="6700346" cy="3603679"/>
              </a:xfrm>
              <a:prstGeom prst="rect">
                <a:avLst/>
              </a:prstGeom>
              <a:noFill/>
            </p:spPr>
            <p:txBody>
              <a:bodyPr wrap="square" rtlCol="0">
                <a:spAutoFit/>
              </a:bodyPr>
              <a:lstStyle/>
              <a:p>
                <a:pPr>
                  <a:lnSpc>
                    <a:spcPct val="150000"/>
                  </a:lnSpc>
                </a:pPr>
                <a:r>
                  <a:rPr lang="zh-CN" altLang="zh-CN" sz="2400" b="1" dirty="0"/>
                  <a:t>精度</a:t>
                </a:r>
                <a:r>
                  <a:rPr lang="en-US" altLang="zh-CN" sz="2400" b="1" dirty="0"/>
                  <a:t>(P)=</a:t>
                </a:r>
                <a14:m>
                  <m:oMath xmlns:m="http://schemas.openxmlformats.org/officeDocument/2006/math">
                    <m:f>
                      <m:fPr>
                        <m:ctrlPr>
                          <a:rPr lang="zh-CN" altLang="zh-CN" sz="2400" b="1" i="1">
                            <a:latin typeface="Cambria Math" panose="02040503050406030204" pitchFamily="18" charset="0"/>
                          </a:rPr>
                        </m:ctrlPr>
                      </m:fPr>
                      <m:num>
                        <m:r>
                          <a:rPr lang="zh-CN" altLang="zh-CN" sz="2400" b="1">
                            <a:latin typeface="Cambria Math" panose="02040503050406030204" pitchFamily="18" charset="0"/>
                          </a:rPr>
                          <m:t>分词器正确标注的单词数</m:t>
                        </m:r>
                      </m:num>
                      <m:den>
                        <m:r>
                          <a:rPr lang="zh-CN" altLang="zh-CN" sz="2400" b="1">
                            <a:latin typeface="Cambria Math" panose="02040503050406030204" pitchFamily="18" charset="0"/>
                          </a:rPr>
                          <m:t>分词器切分的词数</m:t>
                        </m:r>
                      </m:den>
                    </m:f>
                  </m:oMath>
                </a14:m>
                <a:r>
                  <a:rPr lang="en-US" altLang="zh-CN" sz="2400" b="1" dirty="0"/>
                  <a:t>×100%</a:t>
                </a:r>
              </a:p>
              <a:p>
                <a:pPr>
                  <a:lnSpc>
                    <a:spcPct val="150000"/>
                  </a:lnSpc>
                </a:pPr>
                <a:r>
                  <a:rPr lang="zh-CN" altLang="zh-CN" sz="2400" b="1" dirty="0"/>
                  <a:t>召回率</a:t>
                </a:r>
                <a:r>
                  <a:rPr lang="en-US" altLang="zh-CN" sz="2400" b="1" dirty="0"/>
                  <a:t>(R)=</a:t>
                </a:r>
                <a14:m>
                  <m:oMath xmlns:m="http://schemas.openxmlformats.org/officeDocument/2006/math">
                    <m:f>
                      <m:fPr>
                        <m:ctrlPr>
                          <a:rPr lang="zh-CN" altLang="zh-CN" sz="2400" b="1" i="1">
                            <a:latin typeface="Cambria Math" panose="02040503050406030204" pitchFamily="18" charset="0"/>
                          </a:rPr>
                        </m:ctrlPr>
                      </m:fPr>
                      <m:num>
                        <m:r>
                          <a:rPr lang="zh-CN" altLang="zh-CN" sz="2400" b="1">
                            <a:latin typeface="Cambria Math" panose="02040503050406030204" pitchFamily="18" charset="0"/>
                          </a:rPr>
                          <m:t>分词器正确标注的单词数</m:t>
                        </m:r>
                      </m:num>
                      <m:den>
                        <m:r>
                          <a:rPr lang="zh-CN" altLang="zh-CN" sz="2400" b="1">
                            <a:latin typeface="Cambria Math" panose="02040503050406030204" pitchFamily="18" charset="0"/>
                          </a:rPr>
                          <m:t>黄金标准切分的词数</m:t>
                        </m:r>
                      </m:den>
                    </m:f>
                  </m:oMath>
                </a14:m>
                <a:r>
                  <a:rPr lang="en-US" altLang="zh-CN" sz="2400" b="1" dirty="0"/>
                  <a:t>×100%</a:t>
                </a:r>
              </a:p>
              <a:p>
                <a:pPr>
                  <a:lnSpc>
                    <a:spcPct val="150000"/>
                  </a:lnSpc>
                </a:pPr>
                <a14:m>
                  <m:oMathPara xmlns:m="http://schemas.openxmlformats.org/officeDocument/2006/math">
                    <m:oMathParaPr>
                      <m:jc m:val="left"/>
                    </m:oMathParaPr>
                    <m:oMath xmlns:m="http://schemas.openxmlformats.org/officeDocument/2006/math">
                      <m:r>
                        <a:rPr lang="en-US" altLang="zh-CN" sz="2400" b="1" i="1">
                          <a:latin typeface="Cambria Math" panose="02040503050406030204" pitchFamily="18" charset="0"/>
                        </a:rPr>
                        <m:t>𝐅</m:t>
                      </m:r>
                      <m:r>
                        <a:rPr lang="en-US" altLang="zh-CN" sz="2400" b="1">
                          <a:latin typeface="Cambria Math" panose="02040503050406030204" pitchFamily="18" charset="0"/>
                        </a:rPr>
                        <m:t>=</m:t>
                      </m:r>
                      <m:f>
                        <m:fPr>
                          <m:ctrlPr>
                            <a:rPr lang="zh-CN" altLang="zh-CN" sz="2400" b="1" i="1">
                              <a:latin typeface="Cambria Math" panose="02040503050406030204" pitchFamily="18" charset="0"/>
                            </a:rPr>
                          </m:ctrlPr>
                        </m:fPr>
                        <m:num>
                          <m:r>
                            <a:rPr lang="en-US" altLang="zh-CN" sz="2400" b="1" i="1">
                              <a:latin typeface="Cambria Math" panose="02040503050406030204" pitchFamily="18" charset="0"/>
                            </a:rPr>
                            <m:t>𝟐</m:t>
                          </m:r>
                          <m:r>
                            <a:rPr lang="en-US" altLang="zh-CN" sz="2400" b="1" i="1">
                              <a:latin typeface="Cambria Math" panose="02040503050406030204" pitchFamily="18" charset="0"/>
                            </a:rPr>
                            <m:t>×</m:t>
                          </m:r>
                          <m:r>
                            <a:rPr lang="en-US" altLang="zh-CN" sz="2400" b="1" i="1">
                              <a:latin typeface="Cambria Math" panose="02040503050406030204" pitchFamily="18" charset="0"/>
                            </a:rPr>
                            <m:t>𝑷</m:t>
                          </m:r>
                          <m:r>
                            <a:rPr lang="en-US" altLang="zh-CN" sz="2400" b="1" i="1">
                              <a:latin typeface="Cambria Math" panose="02040503050406030204" pitchFamily="18" charset="0"/>
                            </a:rPr>
                            <m:t>×</m:t>
                          </m:r>
                          <m:r>
                            <a:rPr lang="en-US" altLang="zh-CN" sz="2400" b="1" i="1">
                              <a:latin typeface="Cambria Math" panose="02040503050406030204" pitchFamily="18" charset="0"/>
                            </a:rPr>
                            <m:t>𝑹</m:t>
                          </m:r>
                        </m:num>
                        <m:den>
                          <m:r>
                            <a:rPr lang="en-US" altLang="zh-CN" sz="2400" b="1" i="1">
                              <a:latin typeface="Cambria Math" panose="02040503050406030204" pitchFamily="18" charset="0"/>
                            </a:rPr>
                            <m:t>𝑷</m:t>
                          </m:r>
                          <m:r>
                            <a:rPr lang="en-US" altLang="zh-CN" sz="2400" b="1" i="1">
                              <a:latin typeface="Cambria Math" panose="02040503050406030204" pitchFamily="18" charset="0"/>
                            </a:rPr>
                            <m:t>+</m:t>
                          </m:r>
                          <m:r>
                            <a:rPr lang="en-US" altLang="zh-CN" sz="2400" b="1" i="1">
                              <a:latin typeface="Cambria Math" panose="02040503050406030204" pitchFamily="18" charset="0"/>
                            </a:rPr>
                            <m:t>𝑹</m:t>
                          </m:r>
                        </m:den>
                      </m:f>
                    </m:oMath>
                  </m:oMathPara>
                </a14:m>
                <a:endParaRPr lang="zh-CN" altLang="zh-CN" b="1" dirty="0"/>
              </a:p>
              <a:p>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2033752" y="1837837"/>
                <a:ext cx="6700346" cy="3603679"/>
              </a:xfrm>
              <a:prstGeom prst="rect">
                <a:avLst/>
              </a:prstGeom>
              <a:blipFill>
                <a:blip r:embed="rId2"/>
                <a:stretch>
                  <a:fillRect l="-1456"/>
                </a:stretch>
              </a:blipFill>
            </p:spPr>
            <p:txBody>
              <a:bodyPr/>
              <a:lstStyle/>
              <a:p>
                <a:r>
                  <a:rPr lang="zh-CN" altLang="en-US">
                    <a:noFill/>
                  </a:rPr>
                  <a:t> </a:t>
                </a:r>
              </a:p>
            </p:txBody>
          </p:sp>
        </mc:Fallback>
      </mc:AlternateContent>
      <p:sp>
        <p:nvSpPr>
          <p:cNvPr id="4" name="文本框 3"/>
          <p:cNvSpPr txBox="1"/>
          <p:nvPr/>
        </p:nvSpPr>
        <p:spPr>
          <a:xfrm>
            <a:off x="9093454" y="2411172"/>
            <a:ext cx="2764221" cy="369332"/>
          </a:xfrm>
          <a:prstGeom prst="rect">
            <a:avLst/>
          </a:prstGeom>
          <a:noFill/>
        </p:spPr>
        <p:txBody>
          <a:bodyPr wrap="square" rtlCol="0">
            <a:spAutoFit/>
          </a:bodyPr>
          <a:lstStyle/>
          <a:p>
            <a:r>
              <a:rPr lang="zh-CN" altLang="en-US" b="1" dirty="0"/>
              <a:t>准确程度</a:t>
            </a:r>
          </a:p>
        </p:txBody>
      </p:sp>
      <p:sp>
        <p:nvSpPr>
          <p:cNvPr id="5" name="矩形 4"/>
          <p:cNvSpPr/>
          <p:nvPr/>
        </p:nvSpPr>
        <p:spPr>
          <a:xfrm>
            <a:off x="9093454" y="4498848"/>
            <a:ext cx="1338828" cy="369332"/>
          </a:xfrm>
          <a:prstGeom prst="rect">
            <a:avLst/>
          </a:prstGeom>
        </p:spPr>
        <p:txBody>
          <a:bodyPr wrap="non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整体的指标</a:t>
            </a:r>
            <a:endParaRPr lang="zh-CN" altLang="en-US" b="1" dirty="0">
              <a:latin typeface="微软雅黑" panose="020B0503020204020204" pitchFamily="34" charset="-122"/>
              <a:ea typeface="微软雅黑" panose="020B0503020204020204" pitchFamily="34" charset="-122"/>
            </a:endParaRPr>
          </a:p>
        </p:txBody>
      </p:sp>
      <p:sp>
        <p:nvSpPr>
          <p:cNvPr id="6" name="矩形 5"/>
          <p:cNvSpPr/>
          <p:nvPr/>
        </p:nvSpPr>
        <p:spPr>
          <a:xfrm>
            <a:off x="8970579" y="3455010"/>
            <a:ext cx="1338828" cy="369332"/>
          </a:xfrm>
          <a:prstGeom prst="rect">
            <a:avLst/>
          </a:prstGeom>
        </p:spPr>
        <p:txBody>
          <a:bodyPr wrap="non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“查全率”</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630658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5"/>
          <p:cNvSpPr txBox="1"/>
          <p:nvPr/>
        </p:nvSpPr>
        <p:spPr>
          <a:xfrm>
            <a:off x="-175649" y="212678"/>
            <a:ext cx="8378615" cy="707886"/>
          </a:xfrm>
          <a:prstGeom prst="rect">
            <a:avLst/>
          </a:prstGeom>
          <a:noFill/>
        </p:spPr>
        <p:txBody>
          <a:bodyPr wrap="square" rtlCol="0">
            <a:spAutoFit/>
          </a:bodyPr>
          <a:lstStyle/>
          <a:p>
            <a:pPr algn="ctr"/>
            <a:r>
              <a:rPr lang="zh-CN" altLang="en-US" sz="4000" b="1" dirty="0">
                <a:solidFill>
                  <a:schemeClr val="bg1"/>
                </a:solidFill>
              </a:rPr>
              <a:t>分词系统评估方法及实例分析</a:t>
            </a:r>
            <a:endParaRPr lang="en-US" sz="4000" b="1" dirty="0">
              <a:solidFill>
                <a:schemeClr val="bg1"/>
              </a:solidFill>
            </a:endParaRPr>
          </a:p>
        </p:txBody>
      </p:sp>
      <p:sp>
        <p:nvSpPr>
          <p:cNvPr id="3" name="矩形 2"/>
          <p:cNvSpPr/>
          <p:nvPr/>
        </p:nvSpPr>
        <p:spPr>
          <a:xfrm>
            <a:off x="2559091" y="2116871"/>
            <a:ext cx="6780217" cy="3539430"/>
          </a:xfrm>
          <a:prstGeom prst="rect">
            <a:avLst/>
          </a:prstGeom>
        </p:spPr>
        <p:txBody>
          <a:bodyPr wrap="square">
            <a:spAutoFit/>
          </a:bodyPr>
          <a:lstStyle/>
          <a:p>
            <a:pPr marL="457200" indent="-457200">
              <a:buFont typeface="Wingdings" panose="05000000000000000000" pitchFamily="2" charset="2"/>
              <a:buChar char="p"/>
            </a:pPr>
            <a:r>
              <a:rPr lang="zh-CN" altLang="en-US" sz="3200" b="1" dirty="0">
                <a:solidFill>
                  <a:schemeClr val="accent1"/>
                </a:solidFill>
              </a:rPr>
              <a:t>基于规则和概率统计相结合的中文命名实体识别研究</a:t>
            </a:r>
            <a:endParaRPr lang="en-US" altLang="zh-CN" sz="3200" b="1" dirty="0">
              <a:solidFill>
                <a:schemeClr val="accent1"/>
              </a:solidFill>
            </a:endParaRPr>
          </a:p>
          <a:p>
            <a:endParaRPr lang="en-US" altLang="zh-CN" sz="3200" b="1" dirty="0">
              <a:solidFill>
                <a:schemeClr val="accent1"/>
              </a:solidFill>
            </a:endParaRPr>
          </a:p>
          <a:p>
            <a:pPr marL="457200" indent="-457200">
              <a:buFont typeface="Wingdings" panose="05000000000000000000" pitchFamily="2" charset="2"/>
              <a:buChar char="p"/>
            </a:pPr>
            <a:r>
              <a:rPr lang="zh-CN" altLang="en-US" sz="3200" b="1" dirty="0">
                <a:solidFill>
                  <a:schemeClr val="accent1"/>
                </a:solidFill>
              </a:rPr>
              <a:t>基于表示学习的中文分词算法探索</a:t>
            </a:r>
            <a:endParaRPr lang="en-US" altLang="zh-CN" sz="3200" b="1" dirty="0">
              <a:solidFill>
                <a:schemeClr val="accent1"/>
              </a:solidFill>
            </a:endParaRPr>
          </a:p>
          <a:p>
            <a:endParaRPr lang="en-US" altLang="zh-CN" sz="3200" b="1" dirty="0">
              <a:solidFill>
                <a:schemeClr val="accent1"/>
              </a:solidFill>
            </a:endParaRPr>
          </a:p>
          <a:p>
            <a:pPr marL="457200" indent="-457200">
              <a:buFont typeface="Wingdings" panose="05000000000000000000" pitchFamily="2" charset="2"/>
              <a:buChar char="p"/>
            </a:pPr>
            <a:r>
              <a:rPr lang="zh-CN" altLang="en-US" sz="3200" b="1" dirty="0">
                <a:solidFill>
                  <a:schemeClr val="accent1"/>
                </a:solidFill>
              </a:rPr>
              <a:t>统计与字典相结合的领域自适应中文分词</a:t>
            </a:r>
          </a:p>
        </p:txBody>
      </p:sp>
    </p:spTree>
    <p:extLst>
      <p:ext uri="{BB962C8B-B14F-4D97-AF65-F5344CB8AC3E}">
        <p14:creationId xmlns:p14="http://schemas.microsoft.com/office/powerpoint/2010/main" val="112758559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1C8335-2B9F-4031-86F1-AF5BC72B697C}"/>
              </a:ext>
            </a:extLst>
          </p:cNvPr>
          <p:cNvSpPr txBox="1"/>
          <p:nvPr/>
        </p:nvSpPr>
        <p:spPr>
          <a:xfrm>
            <a:off x="1856792" y="2929812"/>
            <a:ext cx="184731" cy="369332"/>
          </a:xfrm>
          <a:prstGeom prst="rect">
            <a:avLst/>
          </a:prstGeom>
          <a:noFill/>
        </p:spPr>
        <p:txBody>
          <a:bodyPr wrap="none" rtlCol="0">
            <a:spAutoFit/>
          </a:bodyPr>
          <a:lstStyle/>
          <a:p>
            <a:endParaRPr lang="zh-CN" altLang="en-US" dirty="0"/>
          </a:p>
        </p:txBody>
      </p:sp>
      <p:sp>
        <p:nvSpPr>
          <p:cNvPr id="3" name="矩形 2">
            <a:extLst>
              <a:ext uri="{FF2B5EF4-FFF2-40B4-BE49-F238E27FC236}">
                <a16:creationId xmlns:a16="http://schemas.microsoft.com/office/drawing/2014/main" id="{254980AC-FC97-477B-AA67-7EF7D19A6BF3}"/>
              </a:ext>
            </a:extLst>
          </p:cNvPr>
          <p:cNvSpPr/>
          <p:nvPr/>
        </p:nvSpPr>
        <p:spPr>
          <a:xfrm>
            <a:off x="1020615" y="1837205"/>
            <a:ext cx="10446861" cy="1692771"/>
          </a:xfrm>
          <a:prstGeom prst="rect">
            <a:avLst/>
          </a:prstGeom>
        </p:spPr>
        <p:txBody>
          <a:bodyPr wrap="square">
            <a:spAutoFit/>
          </a:bodyPr>
          <a:lstStyle/>
          <a:p>
            <a:pPr indent="266700" algn="just">
              <a:spcAft>
                <a:spcPts val="0"/>
              </a:spcAft>
            </a:pPr>
            <a:endParaRPr lang="zh-CN"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endParaRPr lang="zh-CN" altLang="zh-CN" sz="3200" dirty="0"/>
          </a:p>
          <a:p>
            <a:pPr algn="just">
              <a:spcAft>
                <a:spcPts val="0"/>
              </a:spcAft>
            </a:pPr>
            <a:endParaRPr lang="zh-CN" altLang="zh-CN" sz="3600" kern="100" dirty="0">
              <a:solidFill>
                <a:schemeClr val="accent1">
                  <a:lumMod val="60000"/>
                  <a:lumOff val="40000"/>
                </a:schemeClr>
              </a:solidFill>
              <a:latin typeface="+mj-lt"/>
              <a:ea typeface="等线"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2236510" cy="707886"/>
          </a:xfrm>
          <a:prstGeom prst="rect">
            <a:avLst/>
          </a:prstGeom>
          <a:noFill/>
        </p:spPr>
        <p:txBody>
          <a:bodyPr wrap="none" rtlCol="0">
            <a:spAutoFit/>
          </a:bodyPr>
          <a:lstStyle/>
          <a:p>
            <a:r>
              <a:rPr lang="zh-CN" altLang="en-US" sz="4000" b="1" dirty="0">
                <a:solidFill>
                  <a:schemeClr val="bg1"/>
                </a:solidFill>
              </a:rPr>
              <a:t>汉语分词</a:t>
            </a:r>
          </a:p>
        </p:txBody>
      </p:sp>
      <p:pic>
        <p:nvPicPr>
          <p:cNvPr id="6" name="图片 5">
            <a:extLst>
              <a:ext uri="{FF2B5EF4-FFF2-40B4-BE49-F238E27FC236}">
                <a16:creationId xmlns:a16="http://schemas.microsoft.com/office/drawing/2014/main" id="{FA3722A3-783B-4255-9912-07A2D8A4BD2F}"/>
              </a:ext>
            </a:extLst>
          </p:cNvPr>
          <p:cNvPicPr/>
          <p:nvPr/>
        </p:nvPicPr>
        <p:blipFill rotWithShape="1">
          <a:blip r:embed="rId2"/>
          <a:srcRect l="44023" t="29056" r="25429" b="24512"/>
          <a:stretch/>
        </p:blipFill>
        <p:spPr bwMode="auto">
          <a:xfrm>
            <a:off x="5260910" y="1220774"/>
            <a:ext cx="6375383" cy="5637226"/>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466F6C83-1C8B-4C49-BF3A-0753E71207AE}"/>
              </a:ext>
            </a:extLst>
          </p:cNvPr>
          <p:cNvPicPr/>
          <p:nvPr/>
        </p:nvPicPr>
        <p:blipFill rotWithShape="1">
          <a:blip r:embed="rId3"/>
          <a:srcRect l="25789" t="21704" r="55285" b="21532"/>
          <a:stretch/>
        </p:blipFill>
        <p:spPr bwMode="auto">
          <a:xfrm>
            <a:off x="1412935" y="1220774"/>
            <a:ext cx="3341523" cy="56372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746738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7498080" cy="1569660"/>
          </a:xfrm>
          <a:prstGeom prst="rect">
            <a:avLst/>
          </a:prstGeom>
          <a:noFill/>
        </p:spPr>
        <p:txBody>
          <a:bodyPr wrap="square" rtlCol="0">
            <a:spAutoFit/>
          </a:bodyPr>
          <a:lstStyle/>
          <a:p>
            <a:r>
              <a:rPr lang="zh-CN" altLang="en-US" sz="4800" b="1" dirty="0">
                <a:solidFill>
                  <a:schemeClr val="bg1"/>
                </a:solidFill>
              </a:rPr>
              <a:t>基于规则和概率统计相结合的中文命名实体识别研究</a:t>
            </a:r>
            <a:endParaRPr lang="en-US" altLang="zh-CN" sz="4800" b="1" dirty="0">
              <a:solidFill>
                <a:schemeClr val="bg1"/>
              </a:solidFill>
            </a:endParaRP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068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44"/>
          <p:cNvGrpSpPr/>
          <p:nvPr/>
        </p:nvGrpSpPr>
        <p:grpSpPr>
          <a:xfrm>
            <a:off x="635421" y="1363133"/>
            <a:ext cx="5251241" cy="2550565"/>
            <a:chOff x="476565" y="1022350"/>
            <a:chExt cx="3938431" cy="1912924"/>
          </a:xfrm>
        </p:grpSpPr>
        <p:sp>
          <p:nvSpPr>
            <p:cNvPr id="30" name="Rectangle 11"/>
            <p:cNvSpPr/>
            <p:nvPr/>
          </p:nvSpPr>
          <p:spPr>
            <a:xfrm>
              <a:off x="476565" y="1049324"/>
              <a:ext cx="3937000" cy="188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Rectangle 14"/>
            <p:cNvSpPr/>
            <p:nvPr/>
          </p:nvSpPr>
          <p:spPr>
            <a:xfrm>
              <a:off x="479425" y="1022350"/>
              <a:ext cx="69850"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 name="Rectangle 15"/>
            <p:cNvSpPr/>
            <p:nvPr/>
          </p:nvSpPr>
          <p:spPr>
            <a:xfrm>
              <a:off x="4345146" y="1022350"/>
              <a:ext cx="69850"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33" name="Group 40"/>
          <p:cNvGrpSpPr/>
          <p:nvPr/>
        </p:nvGrpSpPr>
        <p:grpSpPr>
          <a:xfrm>
            <a:off x="803377" y="1517502"/>
            <a:ext cx="4913420" cy="1698549"/>
            <a:chOff x="605391" y="1181375"/>
            <a:chExt cx="3685065" cy="1273912"/>
          </a:xfrm>
        </p:grpSpPr>
        <p:sp>
          <p:nvSpPr>
            <p:cNvPr id="34" name="Text Placeholder 8"/>
            <p:cNvSpPr txBox="1">
              <a:spLocks/>
            </p:cNvSpPr>
            <p:nvPr/>
          </p:nvSpPr>
          <p:spPr>
            <a:xfrm>
              <a:off x="605392" y="1181375"/>
              <a:ext cx="3685064" cy="200746"/>
            </a:xfrm>
            <a:prstGeom prst="rect">
              <a:avLst/>
            </a:prstGeom>
          </p:spPr>
          <p:txBody>
            <a:bodyPr lIns="0" tIns="0" rIns="0" bIns="0" anchor="ctr"/>
            <a:lstStyle/>
            <a:p>
              <a:r>
                <a:rPr lang="zh-CN" altLang="en-US" b="1" dirty="0">
                  <a:solidFill>
                    <a:schemeClr val="accent1"/>
                  </a:solidFill>
                </a:rPr>
                <a:t>基于规则的中文命名实体识别方法：</a:t>
              </a:r>
              <a:endParaRPr lang="en-US" dirty="0">
                <a:solidFill>
                  <a:schemeClr val="accent1"/>
                </a:solidFill>
              </a:endParaRPr>
            </a:p>
          </p:txBody>
        </p:sp>
        <p:sp>
          <p:nvSpPr>
            <p:cNvPr id="35" name="TextBox 4"/>
            <p:cNvSpPr txBox="1"/>
            <p:nvPr/>
          </p:nvSpPr>
          <p:spPr>
            <a:xfrm>
              <a:off x="605391" y="1441018"/>
              <a:ext cx="3685064" cy="1014269"/>
            </a:xfrm>
            <a:prstGeom prst="rect">
              <a:avLst/>
            </a:prstGeom>
            <a:noFill/>
          </p:spPr>
          <p:txBody>
            <a:bodyPr wrap="square" lIns="0" tIns="0" rIns="0" bIns="0" rtlCol="0">
              <a:spAutoFit/>
            </a:bodyPr>
            <a:lstStyle/>
            <a:p>
              <a:pPr algn="just">
                <a:lnSpc>
                  <a:spcPct val="150000"/>
                </a:lnSpc>
              </a:pPr>
              <a:r>
                <a:rPr lang="zh-CN" altLang="en-US" sz="1200" b="1" dirty="0">
                  <a:solidFill>
                    <a:schemeClr val="tx1">
                      <a:lumMod val="65000"/>
                      <a:lumOff val="35000"/>
                    </a:schemeClr>
                  </a:solidFill>
                </a:rPr>
                <a:t>是利用中文命名实体的内部结构以及上下文的边界特征等信息来手工建立命名实体的识别规则。</a:t>
              </a:r>
              <a:endParaRPr lang="en-US" sz="1200" b="1" dirty="0">
                <a:solidFill>
                  <a:schemeClr val="tx1">
                    <a:lumMod val="65000"/>
                    <a:lumOff val="35000"/>
                  </a:schemeClr>
                </a:solidFill>
              </a:endParaRPr>
            </a:p>
            <a:p>
              <a:pPr algn="just">
                <a:lnSpc>
                  <a:spcPct val="150000"/>
                </a:lnSpc>
              </a:pPr>
              <a:r>
                <a:rPr lang="zh-CN" altLang="en-US" sz="1200" dirty="0">
                  <a:solidFill>
                    <a:schemeClr val="tx1">
                      <a:lumMod val="65000"/>
                      <a:lumOff val="35000"/>
                    </a:schemeClr>
                  </a:solidFill>
                </a:rPr>
                <a:t>例如：中国人名“张三</a:t>
              </a:r>
              <a:r>
                <a:rPr lang="en-US" altLang="zh-CN" sz="1200" dirty="0">
                  <a:solidFill>
                    <a:schemeClr val="tx1">
                      <a:lumMod val="65000"/>
                      <a:lumOff val="35000"/>
                    </a:schemeClr>
                  </a:solidFill>
                </a:rPr>
                <a:t>/</a:t>
              </a:r>
              <a:r>
                <a:rPr lang="en-US" altLang="zh-CN" sz="1200" dirty="0" err="1">
                  <a:solidFill>
                    <a:schemeClr val="tx1">
                      <a:lumMod val="65000"/>
                      <a:lumOff val="35000"/>
                    </a:schemeClr>
                  </a:solidFill>
                </a:rPr>
                <a:t>nh</a:t>
              </a:r>
              <a:r>
                <a:rPr lang="en-US" altLang="zh-CN" sz="1200" dirty="0">
                  <a:solidFill>
                    <a:schemeClr val="tx1">
                      <a:lumMod val="65000"/>
                      <a:lumOff val="35000"/>
                    </a:schemeClr>
                  </a:solidFill>
                </a:rPr>
                <a:t>” </a:t>
              </a:r>
              <a:r>
                <a:rPr lang="zh-CN" altLang="en-US" sz="1200" dirty="0">
                  <a:solidFill>
                    <a:schemeClr val="tx1">
                      <a:lumMod val="65000"/>
                      <a:lumOff val="35000"/>
                    </a:schemeClr>
                  </a:solidFill>
                </a:rPr>
                <a:t>，“王经理”、 “何主席”、 “小王”等。</a:t>
              </a:r>
              <a:endParaRPr lang="en-US" altLang="zh-CN" sz="1200" dirty="0">
                <a:solidFill>
                  <a:schemeClr val="tx1">
                    <a:lumMod val="65000"/>
                    <a:lumOff val="35000"/>
                  </a:schemeClr>
                </a:solidFill>
              </a:endParaRPr>
            </a:p>
            <a:p>
              <a:pPr algn="just">
                <a:lnSpc>
                  <a:spcPct val="150000"/>
                </a:lnSpc>
              </a:pPr>
              <a:r>
                <a:rPr lang="zh-CN" altLang="en-US" sz="1200" dirty="0">
                  <a:solidFill>
                    <a:schemeClr val="tx1">
                      <a:lumMod val="65000"/>
                      <a:lumOff val="35000"/>
                    </a:schemeClr>
                  </a:solidFill>
                </a:rPr>
                <a:t>但是，这些规则</a:t>
              </a:r>
              <a:r>
                <a:rPr lang="zh-CN" altLang="en-US" sz="1200" b="1" dirty="0">
                  <a:solidFill>
                    <a:schemeClr val="tx1">
                      <a:lumMod val="65000"/>
                      <a:lumOff val="35000"/>
                    </a:schemeClr>
                  </a:solidFill>
                </a:rPr>
                <a:t>依赖于设计者的直觉，主观性很强</a:t>
              </a:r>
              <a:r>
                <a:rPr lang="zh-CN" altLang="en-US" sz="1200" dirty="0">
                  <a:solidFill>
                    <a:schemeClr val="tx1">
                      <a:lumMod val="65000"/>
                      <a:lumOff val="35000"/>
                    </a:schemeClr>
                  </a:solidFill>
                </a:rPr>
                <a:t>。</a:t>
              </a:r>
              <a:r>
                <a:rPr lang="zh-CN" altLang="en-US" sz="1200" b="1" dirty="0">
                  <a:solidFill>
                    <a:schemeClr val="tx1">
                      <a:lumMod val="65000"/>
                      <a:lumOff val="35000"/>
                    </a:schemeClr>
                  </a:solidFill>
                </a:rPr>
                <a:t>人工构建规则的最大缺点是代价很大。</a:t>
              </a:r>
              <a:endParaRPr lang="en-US" sz="1200" b="1" dirty="0">
                <a:solidFill>
                  <a:schemeClr val="tx1">
                    <a:lumMod val="65000"/>
                    <a:lumOff val="35000"/>
                  </a:schemeClr>
                </a:solidFill>
              </a:endParaRPr>
            </a:p>
          </p:txBody>
        </p:sp>
      </p:grpSp>
      <p:grpSp>
        <p:nvGrpSpPr>
          <p:cNvPr id="36" name="Group 45"/>
          <p:cNvGrpSpPr/>
          <p:nvPr/>
        </p:nvGrpSpPr>
        <p:grpSpPr>
          <a:xfrm>
            <a:off x="6301528" y="1363133"/>
            <a:ext cx="5249333" cy="2514600"/>
            <a:chOff x="4727575" y="1022350"/>
            <a:chExt cx="3937000" cy="1885950"/>
          </a:xfrm>
        </p:grpSpPr>
        <p:sp>
          <p:nvSpPr>
            <p:cNvPr id="37" name="Rectangle 19"/>
            <p:cNvSpPr/>
            <p:nvPr/>
          </p:nvSpPr>
          <p:spPr>
            <a:xfrm>
              <a:off x="4727575" y="1022350"/>
              <a:ext cx="3937000" cy="188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8" name="Rectangle 20"/>
            <p:cNvSpPr/>
            <p:nvPr/>
          </p:nvSpPr>
          <p:spPr>
            <a:xfrm>
              <a:off x="4727575" y="1022350"/>
              <a:ext cx="69850" cy="1885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9" name="Rectangle 21"/>
            <p:cNvSpPr/>
            <p:nvPr/>
          </p:nvSpPr>
          <p:spPr>
            <a:xfrm>
              <a:off x="8593296" y="1022350"/>
              <a:ext cx="69850" cy="1885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40" name="Group 41"/>
          <p:cNvGrpSpPr/>
          <p:nvPr/>
        </p:nvGrpSpPr>
        <p:grpSpPr>
          <a:xfrm>
            <a:off x="6468530" y="1517502"/>
            <a:ext cx="4913419" cy="2281079"/>
            <a:chOff x="4853542" y="1181375"/>
            <a:chExt cx="3685064" cy="1710809"/>
          </a:xfrm>
        </p:grpSpPr>
        <p:sp>
          <p:nvSpPr>
            <p:cNvPr id="41" name="Text Placeholder 8"/>
            <p:cNvSpPr txBox="1">
              <a:spLocks/>
            </p:cNvSpPr>
            <p:nvPr/>
          </p:nvSpPr>
          <p:spPr>
            <a:xfrm>
              <a:off x="4853542" y="1181375"/>
              <a:ext cx="3685064" cy="200746"/>
            </a:xfrm>
            <a:prstGeom prst="rect">
              <a:avLst/>
            </a:prstGeom>
          </p:spPr>
          <p:txBody>
            <a:bodyPr lIns="0" tIns="0" rIns="0" bIns="0" anchor="ctr"/>
            <a:lstStyle/>
            <a:p>
              <a:r>
                <a:rPr lang="zh-CN" altLang="en-US" b="1" dirty="0">
                  <a:solidFill>
                    <a:schemeClr val="accent2"/>
                  </a:solidFill>
                </a:rPr>
                <a:t>基于统计的实体识别方法：</a:t>
              </a:r>
              <a:endParaRPr lang="en-US" dirty="0">
                <a:solidFill>
                  <a:schemeClr val="accent2"/>
                </a:solidFill>
              </a:endParaRPr>
            </a:p>
          </p:txBody>
        </p:sp>
        <mc:AlternateContent xmlns:mc="http://schemas.openxmlformats.org/markup-compatibility/2006" xmlns:a14="http://schemas.microsoft.com/office/drawing/2010/main">
          <mc:Choice Requires="a14">
            <p:sp>
              <p:nvSpPr>
                <p:cNvPr id="42" name="TextBox 24"/>
                <p:cNvSpPr txBox="1"/>
                <p:nvPr/>
              </p:nvSpPr>
              <p:spPr>
                <a:xfrm>
                  <a:off x="4853542" y="1437941"/>
                  <a:ext cx="3685064" cy="1454243"/>
                </a:xfrm>
                <a:prstGeom prst="rect">
                  <a:avLst/>
                </a:prstGeom>
                <a:noFill/>
              </p:spPr>
              <p:txBody>
                <a:bodyPr wrap="square" lIns="0" tIns="0" rIns="0" bIns="0" rtlCol="0">
                  <a:spAutoFit/>
                </a:bodyPr>
                <a:lstStyle/>
                <a:p>
                  <a:pPr algn="just">
                    <a:lnSpc>
                      <a:spcPct val="150000"/>
                    </a:lnSpc>
                  </a:pPr>
                  <a:r>
                    <a:rPr lang="zh-CN" altLang="en-US" sz="1200" dirty="0">
                      <a:solidFill>
                        <a:schemeClr val="tx1">
                          <a:lumMod val="65000"/>
                          <a:lumOff val="35000"/>
                        </a:schemeClr>
                      </a:solidFill>
                    </a:rPr>
                    <a:t>主要是</a:t>
                  </a:r>
                  <a:r>
                    <a:rPr lang="zh-CN" altLang="en-US" sz="1200" b="1" dirty="0">
                      <a:solidFill>
                        <a:schemeClr val="tx1">
                          <a:lumMod val="65000"/>
                          <a:lumOff val="35000"/>
                        </a:schemeClr>
                      </a:solidFill>
                    </a:rPr>
                    <a:t>利用大型标注语料库来训练，得出某个字作为命名实体组成部分的概率，</a:t>
                  </a:r>
                  <a:r>
                    <a:rPr lang="zh-CN" altLang="en-US" sz="1200" dirty="0">
                      <a:solidFill>
                        <a:schemeClr val="tx1">
                          <a:lumMod val="65000"/>
                          <a:lumOff val="35000"/>
                        </a:schemeClr>
                      </a:solidFill>
                    </a:rPr>
                    <a:t>并以此为基础来计算某个候选字段作为命名实体的概率，若大于某一阈值，则识别为命名实体。</a:t>
                  </a:r>
                  <a:endParaRPr lang="en-US" altLang="zh-CN" sz="1200" dirty="0">
                    <a:solidFill>
                      <a:schemeClr val="tx1">
                        <a:lumMod val="65000"/>
                        <a:lumOff val="35000"/>
                      </a:schemeClr>
                    </a:solidFill>
                  </a:endParaRPr>
                </a:p>
                <a:p>
                  <a:pPr algn="just">
                    <a:lnSpc>
                      <a:spcPct val="150000"/>
                    </a:lnSpc>
                  </a:pPr>
                  <a:r>
                    <a:rPr lang="zh-CN" altLang="en-US" sz="1200" dirty="0">
                      <a:solidFill>
                        <a:schemeClr val="tx1">
                          <a:lumMod val="65000"/>
                          <a:lumOff val="35000"/>
                        </a:schemeClr>
                      </a:solidFill>
                    </a:rPr>
                    <a:t>（</a:t>
                  </a:r>
                  <a:r>
                    <a:rPr lang="en-US" altLang="zh-CN" sz="1200" dirty="0">
                      <a:solidFill>
                        <a:schemeClr val="tx1">
                          <a:lumMod val="65000"/>
                          <a:lumOff val="35000"/>
                        </a:schemeClr>
                      </a:solidFill>
                    </a:rPr>
                    <a:t>1</a:t>
                  </a:r>
                  <a:r>
                    <a:rPr lang="zh-CN" altLang="en-US" sz="1200" dirty="0">
                      <a:solidFill>
                        <a:schemeClr val="tx1">
                          <a:lumMod val="65000"/>
                          <a:lumOff val="35000"/>
                        </a:schemeClr>
                      </a:solidFill>
                    </a:rPr>
                    <a:t>）</a:t>
                  </a:r>
                  <a:r>
                    <a:rPr lang="en-US" altLang="zh-CN" sz="1200" b="1" dirty="0">
                      <a:solidFill>
                        <a:schemeClr val="tx1">
                          <a:lumMod val="65000"/>
                          <a:lumOff val="35000"/>
                        </a:schemeClr>
                      </a:solidFill>
                    </a:rPr>
                    <a:t>N-gram</a:t>
                  </a:r>
                  <a:r>
                    <a:rPr lang="zh-CN" altLang="en-US" sz="1200" b="1" dirty="0">
                      <a:solidFill>
                        <a:schemeClr val="tx1">
                          <a:lumMod val="65000"/>
                          <a:lumOff val="35000"/>
                        </a:schemeClr>
                      </a:solidFill>
                    </a:rPr>
                    <a:t>模型 </a:t>
                  </a:r>
                  <a:endParaRPr lang="en-US" altLang="zh-CN" sz="1600" dirty="0">
                    <a:latin typeface="Cambria Math" panose="020405030504060302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altLang="zh-CN" sz="1600">
                            <a:latin typeface="Cambria Math" panose="02040503050406030204" pitchFamily="18" charset="0"/>
                          </a:rPr>
                          <m:t>p</m:t>
                        </m:r>
                        <m:d>
                          <m:dPr>
                            <m:ctrlPr>
                              <a:rPr lang="zh-CN" altLang="zh-CN" sz="1600" i="1">
                                <a:latin typeface="Cambria Math" panose="02040503050406030204" pitchFamily="18" charset="0"/>
                              </a:rPr>
                            </m:ctrlPr>
                          </m:dPr>
                          <m:e>
                            <m:r>
                              <a:rPr lang="en-US" altLang="zh-CN" sz="1600" i="1">
                                <a:latin typeface="Cambria Math" panose="02040503050406030204" pitchFamily="18" charset="0"/>
                              </a:rPr>
                              <m:t>𝑊</m:t>
                            </m:r>
                          </m:e>
                        </m:d>
                        <m:r>
                          <a:rPr lang="en-US" altLang="zh-CN" sz="1600" i="1">
                            <a:latin typeface="Cambria Math" panose="02040503050406030204" pitchFamily="18" charset="0"/>
                          </a:rPr>
                          <m:t>=</m:t>
                        </m:r>
                        <m:r>
                          <a:rPr lang="en-US" altLang="zh-CN" sz="1600" i="1">
                            <a:latin typeface="Cambria Math" panose="02040503050406030204" pitchFamily="18" charset="0"/>
                          </a:rPr>
                          <m:t>𝑝</m:t>
                        </m:r>
                        <m:d>
                          <m:dPr>
                            <m:ctrlPr>
                              <a:rPr lang="zh-CN" altLang="zh-CN" sz="1600" i="1">
                                <a:latin typeface="Cambria Math" panose="02040503050406030204" pitchFamily="18" charset="0"/>
                              </a:rPr>
                            </m:ctrlPr>
                          </m:dPr>
                          <m:e>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𝑝</m:t>
                        </m:r>
                        <m:d>
                          <m:dPr>
                            <m:ctrlPr>
                              <a:rPr lang="zh-CN" altLang="zh-CN" sz="1600" i="1">
                                <a:latin typeface="Cambria Math" panose="02040503050406030204" pitchFamily="18" charset="0"/>
                              </a:rPr>
                            </m:ctrlPr>
                          </m:dPr>
                          <m:e>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m:t>
                        </m:r>
                        <m:r>
                          <a:rPr lang="en-US" altLang="zh-CN" sz="1600" i="1">
                            <a:latin typeface="Cambria Math" panose="02040503050406030204" pitchFamily="18" charset="0"/>
                          </a:rPr>
                          <m:t>𝑝</m:t>
                        </m:r>
                        <m:d>
                          <m:dPr>
                            <m:ctrlPr>
                              <a:rPr lang="zh-CN" altLang="zh-CN" sz="1600" i="1">
                                <a:latin typeface="Cambria Math" panose="02040503050406030204" pitchFamily="18" charset="0"/>
                              </a:rPr>
                            </m:ctrlPr>
                          </m:dPr>
                          <m:e>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𝑛</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1</m:t>
                                </m:r>
                              </m:sub>
                            </m:sSub>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𝜔</m:t>
                                </m:r>
                              </m:e>
                              <m:sub>
                                <m:r>
                                  <a:rPr lang="en-US" altLang="zh-CN" sz="1600" i="1">
                                    <a:latin typeface="Cambria Math" panose="02040503050406030204" pitchFamily="18" charset="0"/>
                                  </a:rPr>
                                  <m:t>𝑛</m:t>
                                </m:r>
                                <m:r>
                                  <a:rPr lang="en-US" altLang="zh-CN" sz="1600" i="1">
                                    <a:latin typeface="Cambria Math" panose="02040503050406030204" pitchFamily="18" charset="0"/>
                                  </a:rPr>
                                  <m:t>−</m:t>
                                </m:r>
                                <m:r>
                                  <a:rPr lang="en-US" altLang="zh-CN" sz="1600" i="1">
                                    <a:latin typeface="Cambria Math" panose="02040503050406030204" pitchFamily="18" charset="0"/>
                                  </a:rPr>
                                  <m:t>1</m:t>
                                </m:r>
                              </m:sub>
                            </m:sSub>
                          </m:e>
                        </m:d>
                      </m:oMath>
                    </m:oMathPara>
                  </a14:m>
                  <a:endParaRPr lang="zh-CN" altLang="en-US" sz="1200" dirty="0">
                    <a:solidFill>
                      <a:schemeClr val="tx1">
                        <a:lumMod val="65000"/>
                        <a:lumOff val="35000"/>
                      </a:schemeClr>
                    </a:solidFill>
                  </a:endParaRPr>
                </a:p>
                <a:p>
                  <a:pPr algn="just">
                    <a:lnSpc>
                      <a:spcPct val="150000"/>
                    </a:lnSpc>
                  </a:pPr>
                  <a:r>
                    <a:rPr lang="zh-CN" altLang="en-US" sz="1200" dirty="0">
                      <a:solidFill>
                        <a:schemeClr val="tx1">
                          <a:lumMod val="65000"/>
                          <a:lumOff val="35000"/>
                        </a:schemeClr>
                      </a:solidFill>
                    </a:rPr>
                    <a:t>（</a:t>
                  </a:r>
                  <a:r>
                    <a:rPr lang="en-US" altLang="zh-CN" sz="1200" dirty="0">
                      <a:solidFill>
                        <a:schemeClr val="tx1">
                          <a:lumMod val="65000"/>
                          <a:lumOff val="35000"/>
                        </a:schemeClr>
                      </a:solidFill>
                    </a:rPr>
                    <a:t>2</a:t>
                  </a:r>
                  <a:r>
                    <a:rPr lang="zh-CN" altLang="en-US" sz="1200" dirty="0">
                      <a:solidFill>
                        <a:schemeClr val="tx1">
                          <a:lumMod val="65000"/>
                          <a:lumOff val="35000"/>
                        </a:schemeClr>
                      </a:solidFill>
                    </a:rPr>
                    <a:t>）</a:t>
                  </a:r>
                  <a:r>
                    <a:rPr lang="zh-CN" altLang="en-US" sz="1200" b="1" dirty="0">
                      <a:solidFill>
                        <a:schemeClr val="tx1">
                          <a:lumMod val="65000"/>
                          <a:lumOff val="35000"/>
                        </a:schemeClr>
                      </a:solidFill>
                    </a:rPr>
                    <a:t>基于</a:t>
                  </a:r>
                  <a:r>
                    <a:rPr lang="en-US" altLang="zh-CN" sz="1200" b="1" dirty="0">
                      <a:solidFill>
                        <a:schemeClr val="tx1">
                          <a:lumMod val="65000"/>
                          <a:lumOff val="35000"/>
                        </a:schemeClr>
                      </a:solidFill>
                    </a:rPr>
                    <a:t>HMM</a:t>
                  </a:r>
                  <a:r>
                    <a:rPr lang="zh-CN" altLang="en-US" sz="1200" b="1" dirty="0">
                      <a:solidFill>
                        <a:schemeClr val="tx1">
                          <a:lumMod val="65000"/>
                          <a:lumOff val="35000"/>
                        </a:schemeClr>
                      </a:solidFill>
                    </a:rPr>
                    <a:t>的模型   </a:t>
                  </a:r>
                  <a:r>
                    <a:rPr lang="zh-CN" altLang="en-US" sz="1200" dirty="0">
                      <a:solidFill>
                        <a:schemeClr val="tx1">
                          <a:lumMod val="65000"/>
                          <a:lumOff val="35000"/>
                        </a:schemeClr>
                      </a:solidFill>
                    </a:rPr>
                    <a:t>隐马尔科夫模型</a:t>
                  </a:r>
                  <a:endParaRPr lang="en-US" altLang="zh-CN" sz="1200" dirty="0">
                    <a:solidFill>
                      <a:schemeClr val="tx1">
                        <a:lumMod val="65000"/>
                        <a:lumOff val="35000"/>
                      </a:schemeClr>
                    </a:solidFill>
                  </a:endParaRPr>
                </a:p>
                <a:p>
                  <a:pPr algn="just"/>
                  <a:endParaRPr lang="en-US" sz="1200" dirty="0">
                    <a:solidFill>
                      <a:schemeClr val="tx1">
                        <a:lumMod val="65000"/>
                        <a:lumOff val="35000"/>
                      </a:schemeClr>
                    </a:solidFill>
                  </a:endParaRPr>
                </a:p>
              </p:txBody>
            </p:sp>
          </mc:Choice>
          <mc:Fallback xmlns="">
            <p:sp>
              <p:nvSpPr>
                <p:cNvPr id="42" name="TextBox 24"/>
                <p:cNvSpPr txBox="1">
                  <a:spLocks noRot="1" noChangeAspect="1" noMove="1" noResize="1" noEditPoints="1" noAdjustHandles="1" noChangeArrowheads="1" noChangeShapeType="1" noTextEdit="1"/>
                </p:cNvSpPr>
                <p:nvPr/>
              </p:nvSpPr>
              <p:spPr>
                <a:xfrm>
                  <a:off x="4853542" y="1437941"/>
                  <a:ext cx="3685064" cy="1454243"/>
                </a:xfrm>
                <a:prstGeom prst="rect">
                  <a:avLst/>
                </a:prstGeom>
                <a:blipFill>
                  <a:blip r:embed="rId2"/>
                  <a:stretch>
                    <a:fillRect l="-1861" r="-1985"/>
                  </a:stretch>
                </a:blipFill>
              </p:spPr>
              <p:txBody>
                <a:bodyPr/>
                <a:lstStyle/>
                <a:p>
                  <a:r>
                    <a:rPr lang="zh-CN" altLang="en-US">
                      <a:noFill/>
                    </a:rPr>
                    <a:t> </a:t>
                  </a:r>
                </a:p>
              </p:txBody>
            </p:sp>
          </mc:Fallback>
        </mc:AlternateContent>
      </p:grpSp>
      <p:grpSp>
        <p:nvGrpSpPr>
          <p:cNvPr id="43" name="Group 48"/>
          <p:cNvGrpSpPr/>
          <p:nvPr/>
        </p:nvGrpSpPr>
        <p:grpSpPr>
          <a:xfrm>
            <a:off x="3471333" y="4063704"/>
            <a:ext cx="5249333" cy="2514600"/>
            <a:chOff x="479425" y="3003550"/>
            <a:chExt cx="3937000" cy="1885950"/>
          </a:xfrm>
        </p:grpSpPr>
        <p:sp>
          <p:nvSpPr>
            <p:cNvPr id="44" name="Rectangle 26"/>
            <p:cNvSpPr/>
            <p:nvPr/>
          </p:nvSpPr>
          <p:spPr>
            <a:xfrm>
              <a:off x="479425" y="3003550"/>
              <a:ext cx="3937000" cy="188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45" name="Rectangle 27"/>
            <p:cNvSpPr/>
            <p:nvPr/>
          </p:nvSpPr>
          <p:spPr>
            <a:xfrm>
              <a:off x="479425" y="3003550"/>
              <a:ext cx="69850" cy="1885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46" name="Rectangle 28"/>
            <p:cNvSpPr/>
            <p:nvPr/>
          </p:nvSpPr>
          <p:spPr>
            <a:xfrm>
              <a:off x="4345146" y="3003550"/>
              <a:ext cx="69850" cy="1885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grpSp>
      <p:grpSp>
        <p:nvGrpSpPr>
          <p:cNvPr id="47" name="Group 42"/>
          <p:cNvGrpSpPr/>
          <p:nvPr/>
        </p:nvGrpSpPr>
        <p:grpSpPr>
          <a:xfrm>
            <a:off x="3638336" y="4361819"/>
            <a:ext cx="4913420" cy="1810352"/>
            <a:chOff x="2190116" y="3255879"/>
            <a:chExt cx="3685065" cy="1357764"/>
          </a:xfrm>
        </p:grpSpPr>
        <p:sp>
          <p:nvSpPr>
            <p:cNvPr id="48" name="Text Placeholder 8"/>
            <p:cNvSpPr txBox="1">
              <a:spLocks/>
            </p:cNvSpPr>
            <p:nvPr/>
          </p:nvSpPr>
          <p:spPr>
            <a:xfrm>
              <a:off x="2190117" y="3255879"/>
              <a:ext cx="3685064" cy="200746"/>
            </a:xfrm>
            <a:prstGeom prst="rect">
              <a:avLst/>
            </a:prstGeom>
          </p:spPr>
          <p:txBody>
            <a:bodyPr lIns="0" tIns="0" rIns="0" bIns="0" anchor="ctr"/>
            <a:lstStyle/>
            <a:p>
              <a:r>
                <a:rPr lang="zh-CN" altLang="en-US" b="1" dirty="0">
                  <a:solidFill>
                    <a:schemeClr val="accent3"/>
                  </a:solidFill>
                </a:rPr>
                <a:t>规则和统计相结合的实体识别方法</a:t>
              </a:r>
              <a:endParaRPr lang="en-US" dirty="0">
                <a:solidFill>
                  <a:schemeClr val="accent3"/>
                </a:solidFill>
              </a:endParaRPr>
            </a:p>
          </p:txBody>
        </p:sp>
        <p:sp>
          <p:nvSpPr>
            <p:cNvPr id="49" name="TextBox 31"/>
            <p:cNvSpPr txBox="1"/>
            <p:nvPr/>
          </p:nvSpPr>
          <p:spPr>
            <a:xfrm>
              <a:off x="2190116" y="3599375"/>
              <a:ext cx="3685064" cy="1014268"/>
            </a:xfrm>
            <a:prstGeom prst="rect">
              <a:avLst/>
            </a:prstGeom>
            <a:noFill/>
          </p:spPr>
          <p:txBody>
            <a:bodyPr wrap="square" lIns="0" tIns="0" rIns="0" bIns="0" rtlCol="0">
              <a:spAutoFit/>
            </a:bodyPr>
            <a:lstStyle/>
            <a:p>
              <a:pPr algn="just">
                <a:lnSpc>
                  <a:spcPct val="150000"/>
                </a:lnSpc>
              </a:pPr>
              <a:r>
                <a:rPr lang="zh-CN" altLang="en-US" sz="1200" dirty="0">
                  <a:solidFill>
                    <a:schemeClr val="tx1">
                      <a:lumMod val="65000"/>
                      <a:lumOff val="35000"/>
                    </a:schemeClr>
                  </a:solidFill>
                </a:rPr>
                <a:t>可以将信息的</a:t>
              </a:r>
              <a:r>
                <a:rPr lang="zh-CN" altLang="en-US" sz="1200" b="1" dirty="0">
                  <a:solidFill>
                    <a:schemeClr val="tx1">
                      <a:lumMod val="65000"/>
                      <a:lumOff val="35000"/>
                    </a:schemeClr>
                  </a:solidFill>
                </a:rPr>
                <a:t>规则特征和统计特征</a:t>
              </a:r>
              <a:r>
                <a:rPr lang="zh-CN" altLang="en-US" sz="1200" dirty="0">
                  <a:solidFill>
                    <a:schemeClr val="tx1">
                      <a:lumMod val="65000"/>
                      <a:lumOff val="35000"/>
                    </a:schemeClr>
                  </a:solidFill>
                </a:rPr>
                <a:t>结合起来，有利于提高系统的性能。在命名实体识别中，其优势体现在以下两个方面。</a:t>
              </a:r>
            </a:p>
            <a:p>
              <a:pPr algn="just">
                <a:lnSpc>
                  <a:spcPct val="150000"/>
                </a:lnSpc>
              </a:pPr>
              <a:r>
                <a:rPr lang="zh-CN" altLang="en-US" sz="1200" b="1" dirty="0">
                  <a:solidFill>
                    <a:schemeClr val="tx1">
                      <a:lumMod val="65000"/>
                      <a:lumOff val="35000"/>
                    </a:schemeClr>
                  </a:solidFill>
                </a:rPr>
                <a:t>⑴通过统计概率的计算可以大幅度降低规则方法处理的复杂度，减少规则使用的盲目性。</a:t>
              </a:r>
            </a:p>
            <a:p>
              <a:pPr algn="just">
                <a:lnSpc>
                  <a:spcPct val="150000"/>
                </a:lnSpc>
              </a:pPr>
              <a:r>
                <a:rPr lang="zh-CN" altLang="en-US" sz="1200" b="1" dirty="0">
                  <a:solidFill>
                    <a:schemeClr val="tx1">
                      <a:lumMod val="65000"/>
                      <a:lumOff val="35000"/>
                    </a:schemeClr>
                  </a:solidFill>
                </a:rPr>
                <a:t>⑵加入的识别规则可以降低系统对大规模语料库的依赖。</a:t>
              </a:r>
            </a:p>
          </p:txBody>
        </p:sp>
      </p:grpSp>
      <p:sp>
        <p:nvSpPr>
          <p:cNvPr id="57" name="文本框 56"/>
          <p:cNvSpPr txBox="1"/>
          <p:nvPr/>
        </p:nvSpPr>
        <p:spPr>
          <a:xfrm>
            <a:off x="163915" y="364280"/>
            <a:ext cx="12138734" cy="523220"/>
          </a:xfrm>
          <a:prstGeom prst="rect">
            <a:avLst/>
          </a:prstGeom>
          <a:noFill/>
        </p:spPr>
        <p:txBody>
          <a:bodyPr wrap="square" rtlCol="0">
            <a:spAutoFit/>
          </a:bodyPr>
          <a:lstStyle/>
          <a:p>
            <a:r>
              <a:rPr lang="zh-CN" altLang="en-US" sz="2800" b="1" dirty="0">
                <a:solidFill>
                  <a:schemeClr val="bg1"/>
                </a:solidFill>
              </a:rPr>
              <a:t>基于规则和概率统计相结合的中文命名实体识别研究</a:t>
            </a:r>
          </a:p>
        </p:txBody>
      </p:sp>
    </p:spTree>
    <p:extLst>
      <p:ext uri="{BB962C8B-B14F-4D97-AF65-F5344CB8AC3E}">
        <p14:creationId xmlns:p14="http://schemas.microsoft.com/office/powerpoint/2010/main" val="7290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250"/>
                                        <p:tgtEl>
                                          <p:spTgt spid="36"/>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250"/>
                                        <p:tgtEl>
                                          <p:spTgt spid="43"/>
                                        </p:tgtEl>
                                      </p:cBhvr>
                                    </p:animEffect>
                                  </p:childTnLst>
                                </p:cTn>
                              </p:par>
                            </p:childTnLst>
                          </p:cTn>
                        </p:par>
                        <p:par>
                          <p:cTn id="26" fill="hold">
                            <p:stCondLst>
                              <p:cond delay="2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3915" y="364280"/>
            <a:ext cx="12138734" cy="523220"/>
          </a:xfrm>
          <a:prstGeom prst="rect">
            <a:avLst/>
          </a:prstGeom>
          <a:noFill/>
        </p:spPr>
        <p:txBody>
          <a:bodyPr wrap="square" rtlCol="0">
            <a:spAutoFit/>
          </a:bodyPr>
          <a:lstStyle/>
          <a:p>
            <a:r>
              <a:rPr lang="zh-CN" altLang="en-US" sz="2800" b="1" dirty="0">
                <a:solidFill>
                  <a:schemeClr val="bg1"/>
                </a:solidFill>
              </a:rPr>
              <a:t>基于规则和概率统计相结合的中文命名实体识别研究</a:t>
            </a:r>
          </a:p>
        </p:txBody>
      </p:sp>
      <p:sp>
        <p:nvSpPr>
          <p:cNvPr id="3" name="Freeform 71"/>
          <p:cNvSpPr>
            <a:spLocks noEditPoints="1"/>
          </p:cNvSpPr>
          <p:nvPr/>
        </p:nvSpPr>
        <p:spPr bwMode="auto">
          <a:xfrm>
            <a:off x="5217281" y="20025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5" name="TextBox 4"/>
          <p:cNvSpPr txBox="1"/>
          <p:nvPr/>
        </p:nvSpPr>
        <p:spPr>
          <a:xfrm>
            <a:off x="1009357" y="1790057"/>
            <a:ext cx="3933362" cy="748795"/>
          </a:xfrm>
          <a:prstGeom prst="rect">
            <a:avLst/>
          </a:prstGeom>
          <a:noFill/>
        </p:spPr>
        <p:txBody>
          <a:bodyPr wrap="square" rtlCol="0">
            <a:spAutoFit/>
          </a:bodyPr>
          <a:lstStyle/>
          <a:p>
            <a:pPr algn="r"/>
            <a:r>
              <a:rPr lang="zh-CN" altLang="en-US" sz="1600" b="1" dirty="0">
                <a:solidFill>
                  <a:schemeClr val="accent1"/>
                </a:solidFill>
              </a:rPr>
              <a:t>命名实体</a:t>
            </a:r>
            <a:endParaRPr lang="en-US" altLang="zh-CN" sz="1600" b="1" dirty="0">
              <a:solidFill>
                <a:schemeClr val="accent1"/>
              </a:solidFill>
            </a:endParaRPr>
          </a:p>
          <a:p>
            <a:pPr algn="r"/>
            <a:r>
              <a:rPr lang="zh-CN" altLang="en-US" sz="1333" dirty="0">
                <a:solidFill>
                  <a:schemeClr val="tx1">
                    <a:lumMod val="50000"/>
                    <a:lumOff val="50000"/>
                  </a:schemeClr>
                </a:solidFill>
              </a:rPr>
              <a:t>指一些具体或抽象的客观实体，例如人、组织、</a:t>
            </a:r>
            <a:endParaRPr lang="en-US" altLang="zh-CN" sz="1333" dirty="0">
              <a:solidFill>
                <a:schemeClr val="tx1">
                  <a:lumMod val="50000"/>
                  <a:lumOff val="50000"/>
                </a:schemeClr>
              </a:solidFill>
            </a:endParaRPr>
          </a:p>
          <a:p>
            <a:pPr algn="r"/>
            <a:r>
              <a:rPr lang="zh-CN" altLang="en-US" sz="1333" dirty="0">
                <a:solidFill>
                  <a:schemeClr val="tx1">
                    <a:lumMod val="50000"/>
                    <a:lumOff val="50000"/>
                  </a:schemeClr>
                </a:solidFill>
              </a:rPr>
              <a:t>地点、时间等。</a:t>
            </a:r>
            <a:endParaRPr lang="en-US" sz="1333" dirty="0">
              <a:solidFill>
                <a:schemeClr val="tx1">
                  <a:lumMod val="50000"/>
                  <a:lumOff val="50000"/>
                </a:schemeClr>
              </a:solidFill>
            </a:endParaRPr>
          </a:p>
        </p:txBody>
      </p:sp>
      <p:sp>
        <p:nvSpPr>
          <p:cNvPr id="6" name="Freeform 71"/>
          <p:cNvSpPr>
            <a:spLocks noEditPoints="1"/>
          </p:cNvSpPr>
          <p:nvPr/>
        </p:nvSpPr>
        <p:spPr bwMode="auto">
          <a:xfrm flipH="1">
            <a:off x="6233282" y="20025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7" name="TextBox 8"/>
          <p:cNvSpPr txBox="1"/>
          <p:nvPr/>
        </p:nvSpPr>
        <p:spPr>
          <a:xfrm flipH="1">
            <a:off x="7095663" y="1793734"/>
            <a:ext cx="4596228" cy="1364156"/>
          </a:xfrm>
          <a:prstGeom prst="rect">
            <a:avLst/>
          </a:prstGeom>
          <a:noFill/>
        </p:spPr>
        <p:txBody>
          <a:bodyPr wrap="square" rtlCol="0">
            <a:spAutoFit/>
          </a:bodyPr>
          <a:lstStyle/>
          <a:p>
            <a:r>
              <a:rPr lang="zh-CN" altLang="en-US" sz="1600" b="1" dirty="0">
                <a:solidFill>
                  <a:schemeClr val="accent2"/>
                </a:solidFill>
              </a:rPr>
              <a:t>预处理</a:t>
            </a:r>
            <a:endParaRPr lang="en-US" altLang="zh-CN" sz="1600" b="1" dirty="0">
              <a:solidFill>
                <a:schemeClr val="accent2"/>
              </a:solidFill>
            </a:endParaRPr>
          </a:p>
          <a:p>
            <a:r>
              <a:rPr lang="zh-CN" altLang="en-US" sz="1333" dirty="0">
                <a:solidFill>
                  <a:schemeClr val="tx1">
                    <a:lumMod val="50000"/>
                    <a:lumOff val="50000"/>
                  </a:schemeClr>
                </a:solidFill>
              </a:rPr>
              <a:t>（</a:t>
            </a:r>
            <a:r>
              <a:rPr lang="en-US" altLang="zh-CN" sz="1333" dirty="0">
                <a:solidFill>
                  <a:schemeClr val="tx1">
                    <a:lumMod val="50000"/>
                    <a:lumOff val="50000"/>
                  </a:schemeClr>
                </a:solidFill>
              </a:rPr>
              <a:t>1</a:t>
            </a:r>
            <a:r>
              <a:rPr lang="zh-CN" altLang="en-US" sz="1333" dirty="0">
                <a:solidFill>
                  <a:schemeClr val="tx1">
                    <a:lumMod val="50000"/>
                    <a:lumOff val="50000"/>
                  </a:schemeClr>
                </a:solidFill>
              </a:rPr>
              <a:t>）中文分词：对于一个句子的准确切分将直接决定命名实体的正确识别。</a:t>
            </a:r>
            <a:endParaRPr lang="en-US" altLang="zh-CN" sz="1333" dirty="0">
              <a:solidFill>
                <a:schemeClr val="tx1">
                  <a:lumMod val="50000"/>
                  <a:lumOff val="50000"/>
                </a:schemeClr>
              </a:solidFill>
            </a:endParaRPr>
          </a:p>
          <a:p>
            <a:r>
              <a:rPr lang="zh-CN" altLang="en-US" sz="1333" dirty="0">
                <a:solidFill>
                  <a:schemeClr val="tx1">
                    <a:lumMod val="50000"/>
                    <a:lumOff val="50000"/>
                  </a:schemeClr>
                </a:solidFill>
              </a:rPr>
              <a:t>（</a:t>
            </a:r>
            <a:r>
              <a:rPr lang="en-US" altLang="zh-CN" sz="1333" dirty="0">
                <a:solidFill>
                  <a:schemeClr val="tx1">
                    <a:lumMod val="50000"/>
                    <a:lumOff val="50000"/>
                  </a:schemeClr>
                </a:solidFill>
              </a:rPr>
              <a:t>2</a:t>
            </a:r>
            <a:r>
              <a:rPr lang="zh-CN" altLang="en-US" sz="1333" dirty="0">
                <a:solidFill>
                  <a:schemeClr val="tx1">
                    <a:lumMod val="50000"/>
                    <a:lumOff val="50000"/>
                  </a:schemeClr>
                </a:solidFill>
              </a:rPr>
              <a:t>）词性标注：词性标注是指依据切分后的分词情况，标出每个词的类型，正确的词性标注是正确进行实体识别的前提</a:t>
            </a:r>
            <a:r>
              <a:rPr lang="zh-CN" altLang="en-US" sz="1333" b="1" dirty="0">
                <a:solidFill>
                  <a:schemeClr val="tx1">
                    <a:lumMod val="50000"/>
                    <a:lumOff val="50000"/>
                  </a:schemeClr>
                </a:solidFill>
              </a:rPr>
              <a:t>。</a:t>
            </a:r>
            <a:endParaRPr lang="en-US" sz="1333" b="1" dirty="0">
              <a:solidFill>
                <a:schemeClr val="tx1">
                  <a:lumMod val="50000"/>
                  <a:lumOff val="50000"/>
                </a:schemeClr>
              </a:solidFill>
            </a:endParaRPr>
          </a:p>
        </p:txBody>
      </p:sp>
      <p:sp>
        <p:nvSpPr>
          <p:cNvPr id="8" name="Freeform 71"/>
          <p:cNvSpPr>
            <a:spLocks noEditPoints="1"/>
          </p:cNvSpPr>
          <p:nvPr/>
        </p:nvSpPr>
        <p:spPr bwMode="auto">
          <a:xfrm>
            <a:off x="5217281" y="35773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 name="TextBox 16"/>
          <p:cNvSpPr txBox="1"/>
          <p:nvPr/>
        </p:nvSpPr>
        <p:spPr>
          <a:xfrm>
            <a:off x="363984" y="3455608"/>
            <a:ext cx="4732353" cy="953915"/>
          </a:xfrm>
          <a:prstGeom prst="rect">
            <a:avLst/>
          </a:prstGeom>
          <a:noFill/>
        </p:spPr>
        <p:txBody>
          <a:bodyPr wrap="square" rtlCol="0">
            <a:spAutoFit/>
          </a:bodyPr>
          <a:lstStyle/>
          <a:p>
            <a:pPr algn="r"/>
            <a:r>
              <a:rPr lang="zh-CN" altLang="en-US" sz="1600" b="1" dirty="0">
                <a:solidFill>
                  <a:schemeClr val="accent3"/>
                </a:solidFill>
              </a:rPr>
              <a:t>命名实体的类别</a:t>
            </a:r>
            <a:endParaRPr lang="en-US" altLang="zh-CN" sz="1600" b="1" dirty="0">
              <a:solidFill>
                <a:schemeClr val="accent3"/>
              </a:solidFill>
            </a:endParaRPr>
          </a:p>
          <a:p>
            <a:pPr algn="r"/>
            <a:r>
              <a:rPr lang="zh-CN" altLang="en-US" sz="1333" dirty="0">
                <a:solidFill>
                  <a:schemeClr val="tx1">
                    <a:lumMod val="50000"/>
                    <a:lumOff val="50000"/>
                  </a:schemeClr>
                </a:solidFill>
              </a:rPr>
              <a:t>人名</a:t>
            </a:r>
            <a:r>
              <a:rPr lang="en-US" altLang="zh-CN" sz="1333" dirty="0">
                <a:solidFill>
                  <a:schemeClr val="tx1">
                    <a:lumMod val="50000"/>
                    <a:lumOff val="50000"/>
                  </a:schemeClr>
                </a:solidFill>
              </a:rPr>
              <a:t>(</a:t>
            </a:r>
            <a:r>
              <a:rPr lang="en-US" sz="1333" dirty="0">
                <a:solidFill>
                  <a:schemeClr val="tx1">
                    <a:lumMod val="50000"/>
                    <a:lumOff val="50000"/>
                  </a:schemeClr>
                </a:solidFill>
              </a:rPr>
              <a:t>Person)、</a:t>
            </a:r>
            <a:r>
              <a:rPr lang="zh-CN" altLang="en-US" sz="1333" dirty="0">
                <a:solidFill>
                  <a:schemeClr val="tx1">
                    <a:lumMod val="50000"/>
                    <a:lumOff val="50000"/>
                  </a:schemeClr>
                </a:solidFill>
              </a:rPr>
              <a:t>地名</a:t>
            </a:r>
            <a:r>
              <a:rPr lang="en-US" altLang="zh-CN" sz="1333" dirty="0">
                <a:solidFill>
                  <a:schemeClr val="tx1">
                    <a:lumMod val="50000"/>
                    <a:lumOff val="50000"/>
                  </a:schemeClr>
                </a:solidFill>
              </a:rPr>
              <a:t>(</a:t>
            </a:r>
            <a:r>
              <a:rPr lang="en-US" sz="1333" dirty="0">
                <a:solidFill>
                  <a:schemeClr val="tx1">
                    <a:lumMod val="50000"/>
                    <a:lumOff val="50000"/>
                  </a:schemeClr>
                </a:solidFill>
              </a:rPr>
              <a:t>Location)、</a:t>
            </a:r>
            <a:r>
              <a:rPr lang="zh-CN" altLang="en-US" sz="1333" dirty="0">
                <a:solidFill>
                  <a:schemeClr val="tx1">
                    <a:lumMod val="50000"/>
                    <a:lumOff val="50000"/>
                  </a:schemeClr>
                </a:solidFill>
              </a:rPr>
              <a:t>机构名</a:t>
            </a:r>
            <a:r>
              <a:rPr lang="en-US" altLang="zh-CN" sz="1333" dirty="0">
                <a:solidFill>
                  <a:schemeClr val="tx1">
                    <a:lumMod val="50000"/>
                    <a:lumOff val="50000"/>
                  </a:schemeClr>
                </a:solidFill>
              </a:rPr>
              <a:t>(</a:t>
            </a:r>
            <a:r>
              <a:rPr lang="en-US" sz="1333" dirty="0">
                <a:solidFill>
                  <a:schemeClr val="tx1">
                    <a:lumMod val="50000"/>
                    <a:lumOff val="50000"/>
                  </a:schemeClr>
                </a:solidFill>
              </a:rPr>
              <a:t>Organization)、</a:t>
            </a:r>
          </a:p>
          <a:p>
            <a:pPr algn="r"/>
            <a:r>
              <a:rPr lang="zh-CN" altLang="en-US" sz="1333" dirty="0">
                <a:solidFill>
                  <a:schemeClr val="tx1">
                    <a:lumMod val="50000"/>
                    <a:lumOff val="50000"/>
                  </a:schemeClr>
                </a:solidFill>
              </a:rPr>
              <a:t>日期 </a:t>
            </a:r>
            <a:r>
              <a:rPr lang="en-US" altLang="zh-CN" sz="1333" dirty="0">
                <a:solidFill>
                  <a:schemeClr val="tx1">
                    <a:lumMod val="50000"/>
                    <a:lumOff val="50000"/>
                  </a:schemeClr>
                </a:solidFill>
              </a:rPr>
              <a:t>(</a:t>
            </a:r>
            <a:r>
              <a:rPr lang="en-US" sz="1333" dirty="0">
                <a:solidFill>
                  <a:schemeClr val="tx1">
                    <a:lumMod val="50000"/>
                    <a:lumOff val="50000"/>
                  </a:schemeClr>
                </a:solidFill>
              </a:rPr>
              <a:t>Date)、</a:t>
            </a:r>
            <a:r>
              <a:rPr lang="zh-CN" altLang="en-US" sz="1333" dirty="0">
                <a:solidFill>
                  <a:schemeClr val="tx1">
                    <a:lumMod val="50000"/>
                    <a:lumOff val="50000"/>
                  </a:schemeClr>
                </a:solidFill>
              </a:rPr>
              <a:t>时 间 </a:t>
            </a:r>
            <a:r>
              <a:rPr lang="en-US" altLang="zh-CN" sz="1333" dirty="0">
                <a:solidFill>
                  <a:schemeClr val="tx1">
                    <a:lumMod val="50000"/>
                    <a:lumOff val="50000"/>
                  </a:schemeClr>
                </a:solidFill>
              </a:rPr>
              <a:t>(</a:t>
            </a:r>
            <a:r>
              <a:rPr lang="en-US" sz="1333" dirty="0">
                <a:solidFill>
                  <a:schemeClr val="tx1">
                    <a:lumMod val="50000"/>
                    <a:lumOff val="50000"/>
                  </a:schemeClr>
                </a:solidFill>
              </a:rPr>
              <a:t>Time)、</a:t>
            </a:r>
            <a:r>
              <a:rPr lang="zh-CN" altLang="en-US" sz="1333" dirty="0">
                <a:solidFill>
                  <a:schemeClr val="tx1">
                    <a:lumMod val="50000"/>
                    <a:lumOff val="50000"/>
                  </a:schemeClr>
                </a:solidFill>
              </a:rPr>
              <a:t>百 分 数 </a:t>
            </a:r>
            <a:r>
              <a:rPr lang="en-US" altLang="zh-CN" sz="1333" dirty="0">
                <a:solidFill>
                  <a:schemeClr val="tx1">
                    <a:lumMod val="50000"/>
                    <a:lumOff val="50000"/>
                  </a:schemeClr>
                </a:solidFill>
              </a:rPr>
              <a:t>(</a:t>
            </a:r>
            <a:r>
              <a:rPr lang="en-US" sz="1333" dirty="0">
                <a:solidFill>
                  <a:schemeClr val="tx1">
                    <a:lumMod val="50000"/>
                    <a:lumOff val="50000"/>
                  </a:schemeClr>
                </a:solidFill>
              </a:rPr>
              <a:t>Percentage)</a:t>
            </a:r>
            <a:r>
              <a:rPr lang="zh-CN" altLang="en-US" sz="1333" dirty="0">
                <a:solidFill>
                  <a:schemeClr val="tx1">
                    <a:lumMod val="50000"/>
                    <a:lumOff val="50000"/>
                  </a:schemeClr>
                </a:solidFill>
              </a:rPr>
              <a:t>和 </a:t>
            </a:r>
            <a:endParaRPr lang="en-US" altLang="zh-CN" sz="1333" dirty="0">
              <a:solidFill>
                <a:schemeClr val="tx1">
                  <a:lumMod val="50000"/>
                  <a:lumOff val="50000"/>
                </a:schemeClr>
              </a:solidFill>
            </a:endParaRPr>
          </a:p>
          <a:p>
            <a:pPr algn="r"/>
            <a:r>
              <a:rPr lang="zh-CN" altLang="en-US" sz="1333" dirty="0">
                <a:solidFill>
                  <a:schemeClr val="tx1">
                    <a:lumMod val="50000"/>
                    <a:lumOff val="50000"/>
                  </a:schemeClr>
                </a:solidFill>
              </a:rPr>
              <a:t>货 币</a:t>
            </a:r>
            <a:r>
              <a:rPr lang="en-US" altLang="zh-CN" sz="1333" dirty="0">
                <a:solidFill>
                  <a:schemeClr val="tx1">
                    <a:lumMod val="50000"/>
                    <a:lumOff val="50000"/>
                  </a:schemeClr>
                </a:solidFill>
              </a:rPr>
              <a:t>(</a:t>
            </a:r>
            <a:r>
              <a:rPr lang="en-US" sz="1333" dirty="0">
                <a:solidFill>
                  <a:schemeClr val="tx1">
                    <a:lumMod val="50000"/>
                    <a:lumOff val="50000"/>
                  </a:schemeClr>
                </a:solidFill>
              </a:rPr>
              <a:t>Monetary value)</a:t>
            </a:r>
            <a:r>
              <a:rPr lang="zh-CN" altLang="en-US" sz="1333" dirty="0">
                <a:solidFill>
                  <a:schemeClr val="tx1">
                    <a:lumMod val="50000"/>
                    <a:lumOff val="50000"/>
                  </a:schemeClr>
                </a:solidFill>
              </a:rPr>
              <a:t>等七种类型。</a:t>
            </a:r>
            <a:endParaRPr lang="en-US" sz="1333" dirty="0">
              <a:solidFill>
                <a:schemeClr val="tx1">
                  <a:lumMod val="50000"/>
                  <a:lumOff val="50000"/>
                </a:schemeClr>
              </a:solidFill>
            </a:endParaRPr>
          </a:p>
        </p:txBody>
      </p:sp>
      <p:sp>
        <p:nvSpPr>
          <p:cNvPr id="10" name="Freeform 71"/>
          <p:cNvSpPr>
            <a:spLocks noEditPoints="1"/>
          </p:cNvSpPr>
          <p:nvPr/>
        </p:nvSpPr>
        <p:spPr bwMode="auto">
          <a:xfrm flipH="1">
            <a:off x="6233282" y="35773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1" name="TextBox 14"/>
          <p:cNvSpPr txBox="1"/>
          <p:nvPr/>
        </p:nvSpPr>
        <p:spPr>
          <a:xfrm flipH="1">
            <a:off x="7095663" y="3455607"/>
            <a:ext cx="4525207" cy="953915"/>
          </a:xfrm>
          <a:prstGeom prst="rect">
            <a:avLst/>
          </a:prstGeom>
          <a:noFill/>
        </p:spPr>
        <p:txBody>
          <a:bodyPr wrap="square" rtlCol="0">
            <a:spAutoFit/>
          </a:bodyPr>
          <a:lstStyle/>
          <a:p>
            <a:r>
              <a:rPr lang="zh-CN" altLang="en-US" sz="1600" b="1" dirty="0">
                <a:solidFill>
                  <a:schemeClr val="accent4"/>
                </a:solidFill>
              </a:rPr>
              <a:t>中文命名实体识别的一般过程</a:t>
            </a:r>
            <a:endParaRPr lang="en-US" altLang="zh-CN" sz="1600" b="1" dirty="0">
              <a:solidFill>
                <a:schemeClr val="accent4"/>
              </a:solidFill>
            </a:endParaRPr>
          </a:p>
          <a:p>
            <a:r>
              <a:rPr lang="zh-CN" altLang="en-US" sz="1333" dirty="0">
                <a:solidFill>
                  <a:schemeClr val="tx1">
                    <a:lumMod val="50000"/>
                    <a:lumOff val="50000"/>
                  </a:schemeClr>
                </a:solidFill>
              </a:rPr>
              <a:t>（</a:t>
            </a:r>
            <a:r>
              <a:rPr lang="en-US" altLang="zh-CN" sz="1333" dirty="0">
                <a:solidFill>
                  <a:schemeClr val="tx1">
                    <a:lumMod val="50000"/>
                    <a:lumOff val="50000"/>
                  </a:schemeClr>
                </a:solidFill>
              </a:rPr>
              <a:t>1</a:t>
            </a:r>
            <a:r>
              <a:rPr lang="zh-CN" altLang="en-US" sz="1333" dirty="0">
                <a:solidFill>
                  <a:schemeClr val="tx1">
                    <a:lumMod val="50000"/>
                    <a:lumOff val="50000"/>
                  </a:schemeClr>
                </a:solidFill>
              </a:rPr>
              <a:t>）在分词的同时，标注出词表中已经收集的命名实体。</a:t>
            </a:r>
          </a:p>
          <a:p>
            <a:r>
              <a:rPr lang="zh-CN" altLang="en-US" sz="1333" dirty="0">
                <a:solidFill>
                  <a:schemeClr val="tx1">
                    <a:lumMod val="50000"/>
                    <a:lumOff val="50000"/>
                  </a:schemeClr>
                </a:solidFill>
              </a:rPr>
              <a:t>（</a:t>
            </a:r>
            <a:r>
              <a:rPr lang="en-US" altLang="zh-CN" sz="1333" dirty="0">
                <a:solidFill>
                  <a:schemeClr val="tx1">
                    <a:lumMod val="50000"/>
                    <a:lumOff val="50000"/>
                  </a:schemeClr>
                </a:solidFill>
              </a:rPr>
              <a:t>2</a:t>
            </a:r>
            <a:r>
              <a:rPr lang="zh-CN" altLang="en-US" sz="1333" dirty="0">
                <a:solidFill>
                  <a:schemeClr val="tx1">
                    <a:lumMod val="50000"/>
                    <a:lumOff val="50000"/>
                  </a:schemeClr>
                </a:solidFill>
              </a:rPr>
              <a:t>）在此基础上，调用构建好的命名实体识别模型，对文中的尚未标记出的命名实体进行识别。</a:t>
            </a:r>
          </a:p>
        </p:txBody>
      </p:sp>
      <p:sp>
        <p:nvSpPr>
          <p:cNvPr id="12" name="Freeform 71"/>
          <p:cNvSpPr>
            <a:spLocks noEditPoints="1"/>
          </p:cNvSpPr>
          <p:nvPr/>
        </p:nvSpPr>
        <p:spPr bwMode="auto">
          <a:xfrm>
            <a:off x="5217281" y="51521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3" name="TextBox 23"/>
          <p:cNvSpPr txBox="1"/>
          <p:nvPr/>
        </p:nvSpPr>
        <p:spPr>
          <a:xfrm>
            <a:off x="736847" y="5030408"/>
            <a:ext cx="4359490" cy="1569276"/>
          </a:xfrm>
          <a:prstGeom prst="rect">
            <a:avLst/>
          </a:prstGeom>
          <a:noFill/>
        </p:spPr>
        <p:txBody>
          <a:bodyPr wrap="square" rtlCol="0">
            <a:spAutoFit/>
          </a:bodyPr>
          <a:lstStyle/>
          <a:p>
            <a:pPr algn="r"/>
            <a:r>
              <a:rPr lang="zh-CN" altLang="en-US" sz="1600" b="1" dirty="0">
                <a:solidFill>
                  <a:schemeClr val="accent5"/>
                </a:solidFill>
              </a:rPr>
              <a:t>中文通用命名实体识别研究成果</a:t>
            </a:r>
            <a:endParaRPr lang="en-US" altLang="zh-CN" sz="1600" b="1" dirty="0">
              <a:solidFill>
                <a:schemeClr val="accent5"/>
              </a:solidFill>
            </a:endParaRPr>
          </a:p>
          <a:p>
            <a:pPr algn="r"/>
            <a:r>
              <a:rPr lang="zh-CN" altLang="en-US" sz="1333" dirty="0">
                <a:solidFill>
                  <a:schemeClr val="tx1">
                    <a:lumMod val="50000"/>
                    <a:lumOff val="50000"/>
                  </a:schemeClr>
                </a:solidFill>
              </a:rPr>
              <a:t>清华大学的孙茂松</a:t>
            </a:r>
            <a:r>
              <a:rPr lang="en-US" altLang="zh-CN" sz="1333" dirty="0">
                <a:solidFill>
                  <a:schemeClr val="tx1">
                    <a:lumMod val="50000"/>
                    <a:lumOff val="50000"/>
                  </a:schemeClr>
                </a:solidFill>
              </a:rPr>
              <a:t>-</a:t>
            </a:r>
            <a:r>
              <a:rPr lang="zh-CN" altLang="en-US" sz="1333" dirty="0">
                <a:solidFill>
                  <a:schemeClr val="tx1">
                    <a:lumMod val="50000"/>
                    <a:lumOff val="50000"/>
                  </a:schemeClr>
                </a:solidFill>
              </a:rPr>
              <a:t>采用</a:t>
            </a:r>
            <a:r>
              <a:rPr lang="zh-CN" altLang="en-US" sz="1333" dirty="0">
                <a:solidFill>
                  <a:srgbClr val="C00000"/>
                </a:solidFill>
              </a:rPr>
              <a:t>统计的方法</a:t>
            </a:r>
            <a:r>
              <a:rPr lang="zh-CN" altLang="en-US" sz="1333" dirty="0">
                <a:solidFill>
                  <a:schemeClr val="tx1">
                    <a:lumMod val="50000"/>
                    <a:lumOff val="50000"/>
                  </a:schemeClr>
                </a:solidFill>
              </a:rPr>
              <a:t>计算人名的用字概率</a:t>
            </a:r>
            <a:endParaRPr lang="en-US" altLang="zh-CN" sz="1333" dirty="0">
              <a:solidFill>
                <a:schemeClr val="tx1">
                  <a:lumMod val="50000"/>
                  <a:lumOff val="50000"/>
                </a:schemeClr>
              </a:solidFill>
            </a:endParaRPr>
          </a:p>
          <a:p>
            <a:pPr algn="r"/>
            <a:r>
              <a:rPr lang="zh-CN" altLang="en-US" sz="1333" dirty="0">
                <a:solidFill>
                  <a:schemeClr val="tx1">
                    <a:lumMod val="50000"/>
                    <a:lumOff val="50000"/>
                  </a:schemeClr>
                </a:solidFill>
              </a:rPr>
              <a:t>复旦大学的吴立德</a:t>
            </a:r>
            <a:r>
              <a:rPr lang="en-US" altLang="zh-CN" sz="1333" dirty="0">
                <a:solidFill>
                  <a:schemeClr val="tx1">
                    <a:lumMod val="50000"/>
                    <a:lumOff val="50000"/>
                  </a:schemeClr>
                </a:solidFill>
              </a:rPr>
              <a:t>-</a:t>
            </a:r>
            <a:r>
              <a:rPr lang="zh-CN" altLang="en-US" sz="1333" dirty="0">
                <a:solidFill>
                  <a:schemeClr val="tx1">
                    <a:lumMod val="50000"/>
                    <a:lumOff val="50000"/>
                  </a:schemeClr>
                </a:solidFill>
              </a:rPr>
              <a:t>采用</a:t>
            </a:r>
            <a:r>
              <a:rPr lang="zh-CN" altLang="en-US" sz="1333" dirty="0">
                <a:solidFill>
                  <a:srgbClr val="C00000"/>
                </a:solidFill>
              </a:rPr>
              <a:t>统计和规则相结合</a:t>
            </a:r>
            <a:r>
              <a:rPr lang="zh-CN" altLang="en-US" sz="1333" dirty="0">
                <a:solidFill>
                  <a:schemeClr val="tx1">
                    <a:lumMod val="50000"/>
                    <a:lumOff val="50000"/>
                  </a:schemeClr>
                </a:solidFill>
              </a:rPr>
              <a:t>的方法对中文人名、组织机构名的识别进行研究</a:t>
            </a:r>
            <a:endParaRPr lang="en-US" altLang="zh-CN" sz="1333" dirty="0">
              <a:solidFill>
                <a:schemeClr val="tx1">
                  <a:lumMod val="50000"/>
                  <a:lumOff val="50000"/>
                </a:schemeClr>
              </a:solidFill>
            </a:endParaRPr>
          </a:p>
          <a:p>
            <a:pPr algn="r"/>
            <a:r>
              <a:rPr lang="zh-CN" altLang="en-US" sz="1333" dirty="0">
                <a:solidFill>
                  <a:schemeClr val="tx1">
                    <a:lumMod val="50000"/>
                    <a:lumOff val="50000"/>
                  </a:schemeClr>
                </a:solidFill>
              </a:rPr>
              <a:t>因特尔中国研究中心</a:t>
            </a:r>
            <a:r>
              <a:rPr lang="en-US" altLang="zh-CN" sz="1333" dirty="0">
                <a:solidFill>
                  <a:schemeClr val="tx1">
                    <a:lumMod val="50000"/>
                    <a:lumOff val="50000"/>
                  </a:schemeClr>
                </a:solidFill>
              </a:rPr>
              <a:t>-</a:t>
            </a:r>
            <a:r>
              <a:rPr lang="zh-CN" altLang="en-US" sz="1333" dirty="0">
                <a:solidFill>
                  <a:schemeClr val="tx1">
                    <a:lumMod val="50000"/>
                    <a:lumOff val="50000"/>
                  </a:schemeClr>
                </a:solidFill>
              </a:rPr>
              <a:t>采用</a:t>
            </a:r>
            <a:r>
              <a:rPr lang="zh-CN" altLang="en-US" sz="1333" dirty="0">
                <a:solidFill>
                  <a:srgbClr val="C00000"/>
                </a:solidFill>
              </a:rPr>
              <a:t>基于记忆的学习算法</a:t>
            </a:r>
            <a:r>
              <a:rPr lang="zh-CN" altLang="en-US" sz="1333" dirty="0">
                <a:solidFill>
                  <a:schemeClr val="tx1">
                    <a:lumMod val="50000"/>
                    <a:lumOff val="50000"/>
                  </a:schemeClr>
                </a:solidFill>
              </a:rPr>
              <a:t>开发了一个抽取中文命名实体及实体间关系的信息抽取系统</a:t>
            </a:r>
            <a:endParaRPr lang="en-US" altLang="zh-CN" sz="1333" dirty="0">
              <a:solidFill>
                <a:schemeClr val="tx1">
                  <a:lumMod val="50000"/>
                  <a:lumOff val="50000"/>
                </a:schemeClr>
              </a:solidFill>
            </a:endParaRPr>
          </a:p>
          <a:p>
            <a:pPr algn="r"/>
            <a:endParaRPr lang="en-US" sz="1333" dirty="0">
              <a:solidFill>
                <a:schemeClr val="tx1">
                  <a:lumMod val="50000"/>
                  <a:lumOff val="50000"/>
                </a:schemeClr>
              </a:solidFill>
            </a:endParaRPr>
          </a:p>
        </p:txBody>
      </p:sp>
      <p:sp>
        <p:nvSpPr>
          <p:cNvPr id="14" name="Freeform 71"/>
          <p:cNvSpPr>
            <a:spLocks noEditPoints="1"/>
          </p:cNvSpPr>
          <p:nvPr/>
        </p:nvSpPr>
        <p:spPr bwMode="auto">
          <a:xfrm flipH="1">
            <a:off x="6233282" y="5152133"/>
            <a:ext cx="741439" cy="741439"/>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68" y="156"/>
              </a:cxn>
              <a:cxn ang="0">
                <a:pos x="156" y="168"/>
              </a:cxn>
              <a:cxn ang="0">
                <a:pos x="149" y="166"/>
              </a:cxn>
              <a:cxn ang="0">
                <a:pos x="149" y="166"/>
              </a:cxn>
              <a:cxn ang="0">
                <a:pos x="112" y="139"/>
              </a:cxn>
              <a:cxn ang="0">
                <a:pos x="112" y="156"/>
              </a:cxn>
              <a:cxn ang="0">
                <a:pos x="100" y="168"/>
              </a:cxn>
              <a:cxn ang="0">
                <a:pos x="88" y="156"/>
              </a:cxn>
              <a:cxn ang="0">
                <a:pos x="88" y="100"/>
              </a:cxn>
              <a:cxn ang="0">
                <a:pos x="100" y="88"/>
              </a:cxn>
              <a:cxn ang="0">
                <a:pos x="112" y="100"/>
              </a:cxn>
              <a:cxn ang="0">
                <a:pos x="112" y="117"/>
              </a:cxn>
              <a:cxn ang="0">
                <a:pos x="149" y="90"/>
              </a:cxn>
              <a:cxn ang="0">
                <a:pos x="149" y="90"/>
              </a:cxn>
              <a:cxn ang="0">
                <a:pos x="156" y="88"/>
              </a:cxn>
              <a:cxn ang="0">
                <a:pos x="168" y="100"/>
              </a:cxn>
              <a:cxn ang="0">
                <a:pos x="168" y="156"/>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68" y="156"/>
                </a:moveTo>
                <a:cubicBezTo>
                  <a:pt x="168" y="163"/>
                  <a:pt x="163" y="168"/>
                  <a:pt x="156" y="168"/>
                </a:cubicBezTo>
                <a:cubicBezTo>
                  <a:pt x="153" y="168"/>
                  <a:pt x="151" y="167"/>
                  <a:pt x="149" y="166"/>
                </a:cubicBezTo>
                <a:cubicBezTo>
                  <a:pt x="149" y="166"/>
                  <a:pt x="149" y="166"/>
                  <a:pt x="149" y="166"/>
                </a:cubicBezTo>
                <a:cubicBezTo>
                  <a:pt x="112" y="139"/>
                  <a:pt x="112" y="139"/>
                  <a:pt x="112" y="139"/>
                </a:cubicBezTo>
                <a:cubicBezTo>
                  <a:pt x="112" y="156"/>
                  <a:pt x="112" y="156"/>
                  <a:pt x="112" y="156"/>
                </a:cubicBezTo>
                <a:cubicBezTo>
                  <a:pt x="112" y="163"/>
                  <a:pt x="107" y="168"/>
                  <a:pt x="100" y="168"/>
                </a:cubicBezTo>
                <a:cubicBezTo>
                  <a:pt x="93" y="168"/>
                  <a:pt x="88" y="163"/>
                  <a:pt x="88" y="156"/>
                </a:cubicBezTo>
                <a:cubicBezTo>
                  <a:pt x="88" y="100"/>
                  <a:pt x="88" y="100"/>
                  <a:pt x="88" y="100"/>
                </a:cubicBezTo>
                <a:cubicBezTo>
                  <a:pt x="88" y="93"/>
                  <a:pt x="93" y="88"/>
                  <a:pt x="100" y="88"/>
                </a:cubicBezTo>
                <a:cubicBezTo>
                  <a:pt x="107" y="88"/>
                  <a:pt x="112" y="93"/>
                  <a:pt x="112" y="100"/>
                </a:cubicBezTo>
                <a:cubicBezTo>
                  <a:pt x="112" y="117"/>
                  <a:pt x="112" y="117"/>
                  <a:pt x="112" y="117"/>
                </a:cubicBezTo>
                <a:cubicBezTo>
                  <a:pt x="149" y="90"/>
                  <a:pt x="149" y="90"/>
                  <a:pt x="149" y="90"/>
                </a:cubicBezTo>
                <a:cubicBezTo>
                  <a:pt x="149" y="90"/>
                  <a:pt x="149" y="90"/>
                  <a:pt x="149" y="90"/>
                </a:cubicBezTo>
                <a:cubicBezTo>
                  <a:pt x="151" y="89"/>
                  <a:pt x="153" y="88"/>
                  <a:pt x="156" y="88"/>
                </a:cubicBezTo>
                <a:cubicBezTo>
                  <a:pt x="163" y="88"/>
                  <a:pt x="168" y="93"/>
                  <a:pt x="168" y="100"/>
                </a:cubicBezTo>
                <a:lnTo>
                  <a:pt x="168" y="156"/>
                </a:lnTo>
                <a:close/>
              </a:path>
            </a:pathLst>
          </a:custGeom>
          <a:solidFill>
            <a:schemeClr val="accent6"/>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5" name="TextBox 21"/>
          <p:cNvSpPr txBox="1"/>
          <p:nvPr/>
        </p:nvSpPr>
        <p:spPr>
          <a:xfrm flipH="1">
            <a:off x="7095663" y="5030408"/>
            <a:ext cx="4392042" cy="543675"/>
          </a:xfrm>
          <a:prstGeom prst="rect">
            <a:avLst/>
          </a:prstGeom>
          <a:noFill/>
        </p:spPr>
        <p:txBody>
          <a:bodyPr wrap="square" rtlCol="0">
            <a:spAutoFit/>
          </a:bodyPr>
          <a:lstStyle/>
          <a:p>
            <a:r>
              <a:rPr lang="zh-CN" altLang="en-US" sz="1600" b="1" dirty="0">
                <a:solidFill>
                  <a:schemeClr val="accent6"/>
                </a:solidFill>
              </a:rPr>
              <a:t>中文命名实体识别的评价标准</a:t>
            </a:r>
            <a:endParaRPr lang="en-US" altLang="zh-CN" sz="1600" b="1" dirty="0">
              <a:solidFill>
                <a:schemeClr val="accent6"/>
              </a:solidFill>
            </a:endParaRPr>
          </a:p>
          <a:p>
            <a:r>
              <a:rPr lang="en-US" sz="1333" dirty="0" err="1">
                <a:solidFill>
                  <a:schemeClr val="tx1">
                    <a:lumMod val="50000"/>
                    <a:lumOff val="50000"/>
                  </a:schemeClr>
                </a:solidFill>
              </a:rPr>
              <a:t>精度</a:t>
            </a:r>
            <a:r>
              <a:rPr lang="en-US" sz="1333" dirty="0">
                <a:solidFill>
                  <a:schemeClr val="tx1">
                    <a:lumMod val="50000"/>
                    <a:lumOff val="50000"/>
                  </a:schemeClr>
                </a:solidFill>
              </a:rPr>
              <a:t>(Precision)、</a:t>
            </a:r>
            <a:r>
              <a:rPr lang="en-US" sz="1333" dirty="0" err="1">
                <a:solidFill>
                  <a:schemeClr val="tx1">
                    <a:lumMod val="50000"/>
                    <a:lumOff val="50000"/>
                  </a:schemeClr>
                </a:solidFill>
              </a:rPr>
              <a:t>召回率</a:t>
            </a:r>
            <a:r>
              <a:rPr lang="en-US" sz="1333" dirty="0">
                <a:solidFill>
                  <a:schemeClr val="tx1">
                    <a:lumMod val="50000"/>
                    <a:lumOff val="50000"/>
                  </a:schemeClr>
                </a:solidFill>
              </a:rPr>
              <a:t>(Recall)、</a:t>
            </a:r>
            <a:r>
              <a:rPr lang="en-US" sz="1333" dirty="0" err="1">
                <a:solidFill>
                  <a:schemeClr val="tx1">
                    <a:lumMod val="50000"/>
                    <a:lumOff val="50000"/>
                  </a:schemeClr>
                </a:solidFill>
              </a:rPr>
              <a:t>F值</a:t>
            </a:r>
            <a:r>
              <a:rPr lang="en-US" sz="1333" dirty="0">
                <a:solidFill>
                  <a:schemeClr val="tx1">
                    <a:lumMod val="50000"/>
                    <a:lumOff val="50000"/>
                  </a:schemeClr>
                </a:solidFill>
              </a:rPr>
              <a:t>(F-measure</a:t>
            </a:r>
          </a:p>
        </p:txBody>
      </p:sp>
    </p:spTree>
    <p:extLst>
      <p:ext uri="{BB962C8B-B14F-4D97-AF65-F5344CB8AC3E}">
        <p14:creationId xmlns:p14="http://schemas.microsoft.com/office/powerpoint/2010/main" val="25301784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P spid="6" grpId="0" animBg="1"/>
      <p:bldP spid="7" grpId="0"/>
      <p:bldP spid="8" grpId="0" animBg="1"/>
      <p:bldP spid="9" grpId="0"/>
      <p:bldP spid="10" grpId="0" animBg="1"/>
      <p:bldP spid="11" grpId="0"/>
      <p:bldP spid="12" grpId="0" animBg="1"/>
      <p:bldP spid="13" grpId="0"/>
      <p:bldP spid="14"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38"/>
          <p:cNvSpPr txBox="1"/>
          <p:nvPr/>
        </p:nvSpPr>
        <p:spPr>
          <a:xfrm>
            <a:off x="4412393" y="3174421"/>
            <a:ext cx="736099" cy="748988"/>
          </a:xfrm>
          <a:prstGeom prst="rect">
            <a:avLst/>
          </a:prstGeom>
          <a:noFill/>
        </p:spPr>
        <p:txBody>
          <a:bodyPr wrap="none" rtlCol="0">
            <a:spAutoFit/>
          </a:bodyPr>
          <a:lstStyle/>
          <a:p>
            <a:pPr algn="ctr"/>
            <a:r>
              <a:rPr lang="en-US" sz="4267" b="1" dirty="0">
                <a:solidFill>
                  <a:schemeClr val="bg1"/>
                </a:solidFill>
              </a:rPr>
              <a:t>01</a:t>
            </a:r>
          </a:p>
        </p:txBody>
      </p:sp>
      <p:sp>
        <p:nvSpPr>
          <p:cNvPr id="30" name="TextBox 39"/>
          <p:cNvSpPr txBox="1"/>
          <p:nvPr/>
        </p:nvSpPr>
        <p:spPr>
          <a:xfrm>
            <a:off x="7373811" y="2604675"/>
            <a:ext cx="736099" cy="748988"/>
          </a:xfrm>
          <a:prstGeom prst="rect">
            <a:avLst/>
          </a:prstGeom>
          <a:noFill/>
        </p:spPr>
        <p:txBody>
          <a:bodyPr wrap="none" rtlCol="0">
            <a:spAutoFit/>
          </a:bodyPr>
          <a:lstStyle/>
          <a:p>
            <a:pPr algn="ctr"/>
            <a:r>
              <a:rPr lang="en-US" sz="4267" b="1" dirty="0">
                <a:solidFill>
                  <a:schemeClr val="bg1"/>
                </a:solidFill>
              </a:rPr>
              <a:t>02</a:t>
            </a:r>
          </a:p>
        </p:txBody>
      </p:sp>
      <p:sp>
        <p:nvSpPr>
          <p:cNvPr id="31" name="TextBox 40"/>
          <p:cNvSpPr txBox="1"/>
          <p:nvPr/>
        </p:nvSpPr>
        <p:spPr>
          <a:xfrm>
            <a:off x="6387141" y="5456227"/>
            <a:ext cx="736099" cy="748988"/>
          </a:xfrm>
          <a:prstGeom prst="rect">
            <a:avLst/>
          </a:prstGeom>
          <a:noFill/>
        </p:spPr>
        <p:txBody>
          <a:bodyPr wrap="none" rtlCol="0">
            <a:spAutoFit/>
          </a:bodyPr>
          <a:lstStyle/>
          <a:p>
            <a:pPr algn="ctr"/>
            <a:r>
              <a:rPr lang="en-US" sz="4267" b="1" dirty="0">
                <a:solidFill>
                  <a:schemeClr val="bg1"/>
                </a:solidFill>
              </a:rPr>
              <a:t>03</a:t>
            </a:r>
          </a:p>
        </p:txBody>
      </p:sp>
      <p:sp>
        <p:nvSpPr>
          <p:cNvPr id="32" name="Text Placeholder 3"/>
          <p:cNvSpPr txBox="1">
            <a:spLocks/>
          </p:cNvSpPr>
          <p:nvPr/>
        </p:nvSpPr>
        <p:spPr>
          <a:xfrm>
            <a:off x="340044" y="3453607"/>
            <a:ext cx="4145871"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altLang="zh-CN" b="1" dirty="0">
                <a:solidFill>
                  <a:schemeClr val="accent3"/>
                </a:solidFill>
                <a:cs typeface="+mj-cs"/>
              </a:rPr>
              <a:t>(3) </a:t>
            </a:r>
            <a:r>
              <a:rPr lang="zh-CN" altLang="en-US" b="1" dirty="0">
                <a:solidFill>
                  <a:schemeClr val="accent3"/>
                </a:solidFill>
                <a:cs typeface="+mj-cs"/>
              </a:rPr>
              <a:t>继续扫描紧跟其后的词串，按从语料库中提取的统计规则进行识别。结束本次识别过程后，若文本未结束，则转</a:t>
            </a:r>
            <a:r>
              <a:rPr lang="en-US" altLang="zh-CN" b="1" dirty="0">
                <a:solidFill>
                  <a:schemeClr val="accent3"/>
                </a:solidFill>
                <a:cs typeface="+mj-cs"/>
              </a:rPr>
              <a:t>(1)</a:t>
            </a:r>
            <a:r>
              <a:rPr lang="zh-CN" altLang="en-US" b="1" dirty="0">
                <a:solidFill>
                  <a:schemeClr val="accent3"/>
                </a:solidFill>
                <a:cs typeface="+mj-cs"/>
              </a:rPr>
              <a:t>。</a:t>
            </a:r>
            <a:endParaRPr lang="en-US" sz="1333" dirty="0">
              <a:solidFill>
                <a:schemeClr val="tx1">
                  <a:lumMod val="50000"/>
                  <a:lumOff val="50000"/>
                </a:schemeClr>
              </a:solidFill>
            </a:endParaRPr>
          </a:p>
        </p:txBody>
      </p:sp>
      <p:sp>
        <p:nvSpPr>
          <p:cNvPr id="33" name="Text Placeholder 3"/>
          <p:cNvSpPr txBox="1">
            <a:spLocks/>
          </p:cNvSpPr>
          <p:nvPr/>
        </p:nvSpPr>
        <p:spPr>
          <a:xfrm>
            <a:off x="340044" y="1868977"/>
            <a:ext cx="3838002"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altLang="zh-CN" b="1" dirty="0">
                <a:solidFill>
                  <a:schemeClr val="accent1"/>
                </a:solidFill>
                <a:cs typeface="+mj-cs"/>
              </a:rPr>
              <a:t>(1) </a:t>
            </a:r>
            <a:r>
              <a:rPr lang="zh-CN" altLang="en-US" b="1" dirty="0">
                <a:solidFill>
                  <a:schemeClr val="accent1"/>
                </a:solidFill>
                <a:cs typeface="+mj-cs"/>
              </a:rPr>
              <a:t>从左向右扫描经分词和词性标注后的文本，若词性序列满足某一实体类别的构成规则，则产生一个该类别的候选实体。</a:t>
            </a:r>
            <a:r>
              <a:rPr lang="en-US" sz="1333" dirty="0">
                <a:solidFill>
                  <a:schemeClr val="tx1">
                    <a:lumMod val="50000"/>
                    <a:lumOff val="50000"/>
                  </a:schemeClr>
                </a:solidFill>
              </a:rPr>
              <a:t>.</a:t>
            </a:r>
          </a:p>
        </p:txBody>
      </p:sp>
      <p:sp>
        <p:nvSpPr>
          <p:cNvPr id="34" name="Text Placeholder 3"/>
          <p:cNvSpPr txBox="1">
            <a:spLocks/>
          </p:cNvSpPr>
          <p:nvPr/>
        </p:nvSpPr>
        <p:spPr>
          <a:xfrm>
            <a:off x="328793" y="2731724"/>
            <a:ext cx="4190261" cy="6975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altLang="zh-CN" b="1" dirty="0">
                <a:solidFill>
                  <a:schemeClr val="accent2"/>
                </a:solidFill>
                <a:cs typeface="+mj-cs"/>
              </a:rPr>
              <a:t>(2) </a:t>
            </a:r>
            <a:r>
              <a:rPr lang="zh-CN" altLang="en-US" b="1" dirty="0">
                <a:solidFill>
                  <a:schemeClr val="accent2"/>
                </a:solidFill>
                <a:cs typeface="+mj-cs"/>
              </a:rPr>
              <a:t>利用该类别的外部规则进行确认，若满足规则，结束本次识别过程转向</a:t>
            </a:r>
            <a:r>
              <a:rPr lang="en-US" altLang="zh-CN" b="1" dirty="0">
                <a:solidFill>
                  <a:schemeClr val="accent2"/>
                </a:solidFill>
                <a:cs typeface="+mj-cs"/>
              </a:rPr>
              <a:t>(1)</a:t>
            </a:r>
            <a:r>
              <a:rPr lang="zh-CN" altLang="en-US" b="1" dirty="0">
                <a:solidFill>
                  <a:schemeClr val="accent2"/>
                </a:solidFill>
                <a:cs typeface="+mj-cs"/>
              </a:rPr>
              <a:t>；否则转</a:t>
            </a:r>
            <a:r>
              <a:rPr lang="en-US" altLang="zh-CN" b="1" dirty="0">
                <a:solidFill>
                  <a:schemeClr val="accent2"/>
                </a:solidFill>
                <a:cs typeface="+mj-cs"/>
              </a:rPr>
              <a:t>(3)</a:t>
            </a:r>
            <a:r>
              <a:rPr lang="zh-CN" altLang="en-US" b="1" dirty="0">
                <a:solidFill>
                  <a:schemeClr val="accent2"/>
                </a:solidFill>
                <a:cs typeface="+mj-cs"/>
              </a:rPr>
              <a:t>。</a:t>
            </a:r>
            <a:r>
              <a:rPr lang="en-US" sz="1333" dirty="0">
                <a:solidFill>
                  <a:schemeClr val="tx1">
                    <a:lumMod val="50000"/>
                    <a:lumOff val="50000"/>
                  </a:schemeClr>
                </a:solidFill>
              </a:rPr>
              <a:t>.</a:t>
            </a:r>
          </a:p>
        </p:txBody>
      </p:sp>
      <p:sp>
        <p:nvSpPr>
          <p:cNvPr id="35" name="文本框 34"/>
          <p:cNvSpPr txBox="1"/>
          <p:nvPr/>
        </p:nvSpPr>
        <p:spPr>
          <a:xfrm>
            <a:off x="163915" y="364280"/>
            <a:ext cx="12138734" cy="523220"/>
          </a:xfrm>
          <a:prstGeom prst="rect">
            <a:avLst/>
          </a:prstGeom>
          <a:noFill/>
        </p:spPr>
        <p:txBody>
          <a:bodyPr wrap="square" rtlCol="0">
            <a:spAutoFit/>
          </a:bodyPr>
          <a:lstStyle/>
          <a:p>
            <a:r>
              <a:rPr lang="zh-CN" altLang="en-US" sz="2800" b="1" dirty="0">
                <a:solidFill>
                  <a:schemeClr val="bg1"/>
                </a:solidFill>
              </a:rPr>
              <a:t>基于规则和概率统计相结合的中文命名实体识别研究</a:t>
            </a:r>
          </a:p>
        </p:txBody>
      </p:sp>
      <p:sp>
        <p:nvSpPr>
          <p:cNvPr id="2" name="文本框 1"/>
          <p:cNvSpPr txBox="1"/>
          <p:nvPr/>
        </p:nvSpPr>
        <p:spPr>
          <a:xfrm>
            <a:off x="267896" y="1390130"/>
            <a:ext cx="1704512" cy="369332"/>
          </a:xfrm>
          <a:prstGeom prst="rect">
            <a:avLst/>
          </a:prstGeom>
          <a:noFill/>
        </p:spPr>
        <p:txBody>
          <a:bodyPr wrap="square" rtlCol="0">
            <a:spAutoFit/>
          </a:bodyPr>
          <a:lstStyle/>
          <a:p>
            <a:r>
              <a:rPr lang="zh-CN" altLang="en-US" b="1" dirty="0"/>
              <a:t>算法描述</a:t>
            </a:r>
          </a:p>
        </p:txBody>
      </p:sp>
      <p:sp>
        <p:nvSpPr>
          <p:cNvPr id="36" name="矩形 35"/>
          <p:cNvSpPr/>
          <p:nvPr/>
        </p:nvSpPr>
        <p:spPr>
          <a:xfrm>
            <a:off x="5409461" y="1850083"/>
            <a:ext cx="6096000" cy="1338828"/>
          </a:xfrm>
          <a:prstGeom prst="rect">
            <a:avLst/>
          </a:prstGeom>
        </p:spPr>
        <p:txBody>
          <a:bodyPr>
            <a:spAutoFit/>
          </a:bodyPr>
          <a:lstStyle/>
          <a:p>
            <a:pPr algn="just">
              <a:lnSpc>
                <a:spcPct val="125000"/>
              </a:lnSpc>
              <a:spcAft>
                <a:spcPts val="0"/>
              </a:spcAft>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采用</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1998</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月的人民日报语料前</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10000</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句作为测试语料，剩下的部分用于训练。</a:t>
            </a:r>
          </a:p>
          <a:p>
            <a:r>
              <a:rPr lang="zh-CN" altLang="zh-CN" dirty="0">
                <a:latin typeface="微软雅黑" panose="020B0503020204020204" pitchFamily="34" charset="-122"/>
                <a:ea typeface="微软雅黑" panose="020B0503020204020204" pitchFamily="34" charset="-122"/>
                <a:cs typeface="Times New Roman" panose="02020603050405020304" pitchFamily="18" charset="0"/>
              </a:rPr>
              <a:t>在测试集中，我们考察的几类命名实体构成情况，如表</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所示。</a:t>
            </a:r>
            <a:endParaRPr lang="zh-CN" altLang="en-US" dirty="0">
              <a:latin typeface="微软雅黑" panose="020B0503020204020204" pitchFamily="34" charset="-122"/>
              <a:ea typeface="微软雅黑" panose="020B0503020204020204" pitchFamily="34" charset="-122"/>
            </a:endParaRPr>
          </a:p>
        </p:txBody>
      </p:sp>
      <p:pic>
        <p:nvPicPr>
          <p:cNvPr id="39" name="图片 38"/>
          <p:cNvPicPr>
            <a:picLocks noChangeAspect="1"/>
          </p:cNvPicPr>
          <p:nvPr/>
        </p:nvPicPr>
        <p:blipFill>
          <a:blip r:embed="rId2"/>
          <a:stretch>
            <a:fillRect/>
          </a:stretch>
        </p:blipFill>
        <p:spPr>
          <a:xfrm>
            <a:off x="5814273" y="3601412"/>
            <a:ext cx="5286375" cy="2009775"/>
          </a:xfrm>
          <a:prstGeom prst="rect">
            <a:avLst/>
          </a:prstGeom>
        </p:spPr>
      </p:pic>
      <p:grpSp>
        <p:nvGrpSpPr>
          <p:cNvPr id="12" name="Group 46">
            <a:extLst>
              <a:ext uri="{FF2B5EF4-FFF2-40B4-BE49-F238E27FC236}">
                <a16:creationId xmlns:a16="http://schemas.microsoft.com/office/drawing/2014/main" id="{406298BE-9701-434F-BD0A-E0B37800036D}"/>
              </a:ext>
            </a:extLst>
          </p:cNvPr>
          <p:cNvGrpSpPr/>
          <p:nvPr/>
        </p:nvGrpSpPr>
        <p:grpSpPr>
          <a:xfrm>
            <a:off x="102329" y="4256443"/>
            <a:ext cx="5102205" cy="2485522"/>
            <a:chOff x="4727575" y="3003550"/>
            <a:chExt cx="3937000" cy="1885950"/>
          </a:xfrm>
        </p:grpSpPr>
        <p:sp>
          <p:nvSpPr>
            <p:cNvPr id="13" name="Rectangle 33">
              <a:extLst>
                <a:ext uri="{FF2B5EF4-FFF2-40B4-BE49-F238E27FC236}">
                  <a16:creationId xmlns:a16="http://schemas.microsoft.com/office/drawing/2014/main" id="{DBAA7FBC-14A9-42F4-86C6-4D9E057602BF}"/>
                </a:ext>
              </a:extLst>
            </p:cNvPr>
            <p:cNvSpPr/>
            <p:nvPr/>
          </p:nvSpPr>
          <p:spPr>
            <a:xfrm>
              <a:off x="4727575" y="3003550"/>
              <a:ext cx="3937000" cy="188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Rectangle 34">
              <a:extLst>
                <a:ext uri="{FF2B5EF4-FFF2-40B4-BE49-F238E27FC236}">
                  <a16:creationId xmlns:a16="http://schemas.microsoft.com/office/drawing/2014/main" id="{64576C2F-5273-4327-A9C2-DBC1A44F3DFF}"/>
                </a:ext>
              </a:extLst>
            </p:cNvPr>
            <p:cNvSpPr/>
            <p:nvPr/>
          </p:nvSpPr>
          <p:spPr>
            <a:xfrm>
              <a:off x="4727575" y="3003550"/>
              <a:ext cx="69850"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Rectangle 35">
              <a:extLst>
                <a:ext uri="{FF2B5EF4-FFF2-40B4-BE49-F238E27FC236}">
                  <a16:creationId xmlns:a16="http://schemas.microsoft.com/office/drawing/2014/main" id="{1CE22924-6E83-4F08-81AF-6BD3BFB6FD32}"/>
                </a:ext>
              </a:extLst>
            </p:cNvPr>
            <p:cNvSpPr/>
            <p:nvPr/>
          </p:nvSpPr>
          <p:spPr>
            <a:xfrm>
              <a:off x="8593296" y="3003550"/>
              <a:ext cx="69850"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6" name="Group 43">
            <a:extLst>
              <a:ext uri="{FF2B5EF4-FFF2-40B4-BE49-F238E27FC236}">
                <a16:creationId xmlns:a16="http://schemas.microsoft.com/office/drawing/2014/main" id="{8D878F4E-D010-49C4-ADF3-6AF0CE50ECD7}"/>
              </a:ext>
            </a:extLst>
          </p:cNvPr>
          <p:cNvGrpSpPr/>
          <p:nvPr/>
        </p:nvGrpSpPr>
        <p:grpSpPr>
          <a:xfrm>
            <a:off x="261408" y="4384788"/>
            <a:ext cx="4782194" cy="2228832"/>
            <a:chOff x="4853541" y="3204712"/>
            <a:chExt cx="3690070" cy="1691179"/>
          </a:xfrm>
        </p:grpSpPr>
        <p:sp>
          <p:nvSpPr>
            <p:cNvPr id="17" name="Text Placeholder 8">
              <a:extLst>
                <a:ext uri="{FF2B5EF4-FFF2-40B4-BE49-F238E27FC236}">
                  <a16:creationId xmlns:a16="http://schemas.microsoft.com/office/drawing/2014/main" id="{E8F874CB-E877-4BC3-BCC3-0951D8A18900}"/>
                </a:ext>
              </a:extLst>
            </p:cNvPr>
            <p:cNvSpPr txBox="1">
              <a:spLocks/>
            </p:cNvSpPr>
            <p:nvPr/>
          </p:nvSpPr>
          <p:spPr>
            <a:xfrm>
              <a:off x="4853541" y="3204712"/>
              <a:ext cx="3685064" cy="200746"/>
            </a:xfrm>
            <a:prstGeom prst="rect">
              <a:avLst/>
            </a:prstGeom>
          </p:spPr>
          <p:txBody>
            <a:bodyPr lIns="0" tIns="0" rIns="0" bIns="0" anchor="ctr"/>
            <a:lstStyle/>
            <a:p>
              <a:r>
                <a:rPr lang="zh-CN" altLang="en-US" b="1" dirty="0">
                  <a:solidFill>
                    <a:schemeClr val="accent4"/>
                  </a:solidFill>
                </a:rPr>
                <a:t>内部规则和外部规则</a:t>
              </a:r>
              <a:endParaRPr lang="en-US" dirty="0">
                <a:solidFill>
                  <a:schemeClr val="accent4"/>
                </a:solidFill>
              </a:endParaRPr>
            </a:p>
          </p:txBody>
        </p:sp>
        <p:sp>
          <p:nvSpPr>
            <p:cNvPr id="18" name="TextBox 38">
              <a:extLst>
                <a:ext uri="{FF2B5EF4-FFF2-40B4-BE49-F238E27FC236}">
                  <a16:creationId xmlns:a16="http://schemas.microsoft.com/office/drawing/2014/main" id="{79D52A79-BC8C-4DA2-B53C-2A0C7AEC9A7A}"/>
                </a:ext>
              </a:extLst>
            </p:cNvPr>
            <p:cNvSpPr txBox="1"/>
            <p:nvPr/>
          </p:nvSpPr>
          <p:spPr>
            <a:xfrm>
              <a:off x="4858547" y="3466125"/>
              <a:ext cx="3685064" cy="1429766"/>
            </a:xfrm>
            <a:prstGeom prst="rect">
              <a:avLst/>
            </a:prstGeom>
            <a:noFill/>
          </p:spPr>
          <p:txBody>
            <a:bodyPr wrap="square" lIns="0" tIns="0" rIns="0" bIns="0" rtlCol="0">
              <a:spAutoFit/>
            </a:bodyPr>
            <a:lstStyle/>
            <a:p>
              <a:pPr algn="just">
                <a:lnSpc>
                  <a:spcPct val="150000"/>
                </a:lnSpc>
              </a:pPr>
              <a:r>
                <a:rPr lang="zh-CN" altLang="en-US" sz="1200" b="1" dirty="0">
                  <a:solidFill>
                    <a:schemeClr val="tx1">
                      <a:lumMod val="65000"/>
                      <a:lumOff val="35000"/>
                    </a:schemeClr>
                  </a:solidFill>
                </a:rPr>
                <a:t>外部规则：</a:t>
              </a:r>
              <a:r>
                <a:rPr lang="zh-CN" altLang="en-US" sz="1200" dirty="0">
                  <a:solidFill>
                    <a:schemeClr val="tx1">
                      <a:lumMod val="65000"/>
                      <a:lumOff val="35000"/>
                    </a:schemeClr>
                  </a:solidFill>
                </a:rPr>
                <a:t>处于具体语言环境中的命名实体，其上下文信息必然影响它的边界和类别。在一个句子中，人名的前面或后面常有一些指示词，如“主席”、“教授” 等，因此，这些标志性很强的指示词为我们确定实体的边界提高了很大的帮助。</a:t>
              </a:r>
            </a:p>
            <a:p>
              <a:pPr algn="just">
                <a:lnSpc>
                  <a:spcPct val="150000"/>
                </a:lnSpc>
              </a:pPr>
              <a:r>
                <a:rPr lang="zh-CN" altLang="en-US" sz="1200" b="1" dirty="0">
                  <a:solidFill>
                    <a:schemeClr val="tx1">
                      <a:lumMod val="65000"/>
                      <a:lumOff val="35000"/>
                    </a:schemeClr>
                  </a:solidFill>
                </a:rPr>
                <a:t>内部规则：</a:t>
              </a:r>
              <a:r>
                <a:rPr lang="zh-CN" altLang="en-US" sz="1200" dirty="0">
                  <a:solidFill>
                    <a:schemeClr val="tx1">
                      <a:lumMod val="65000"/>
                      <a:lumOff val="35000"/>
                    </a:schemeClr>
                  </a:solidFill>
                </a:rPr>
                <a:t>从汉语构词的角度来说，命名实体一般是由一个或多个词构成的，其内部的构成规则我们称之为内部规则。对于一些复杂的人名或人名指代，比如小王、小余、小林、王某。</a:t>
              </a:r>
            </a:p>
          </p:txBody>
        </p:sp>
      </p:grpSp>
    </p:spTree>
    <p:extLst>
      <p:ext uri="{BB962C8B-B14F-4D97-AF65-F5344CB8AC3E}">
        <p14:creationId xmlns:p14="http://schemas.microsoft.com/office/powerpoint/2010/main" val="839507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25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2" grpId="0"/>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915" y="364280"/>
            <a:ext cx="12138734" cy="523220"/>
          </a:xfrm>
          <a:prstGeom prst="rect">
            <a:avLst/>
          </a:prstGeom>
          <a:noFill/>
        </p:spPr>
        <p:txBody>
          <a:bodyPr wrap="square" rtlCol="0">
            <a:spAutoFit/>
          </a:bodyPr>
          <a:lstStyle/>
          <a:p>
            <a:r>
              <a:rPr lang="zh-CN" altLang="en-US" sz="2800" b="1" dirty="0">
                <a:solidFill>
                  <a:schemeClr val="bg1"/>
                </a:solidFill>
              </a:rPr>
              <a:t>基于规则和概率统计相结合的中文命名实体识别研究</a:t>
            </a:r>
          </a:p>
        </p:txBody>
      </p:sp>
      <p:pic>
        <p:nvPicPr>
          <p:cNvPr id="3" name="图片 2"/>
          <p:cNvPicPr/>
          <p:nvPr/>
        </p:nvPicPr>
        <p:blipFill>
          <a:blip r:embed="rId2"/>
          <a:stretch>
            <a:fillRect/>
          </a:stretch>
        </p:blipFill>
        <p:spPr>
          <a:xfrm>
            <a:off x="335363" y="1601441"/>
            <a:ext cx="4581525" cy="1485900"/>
          </a:xfrm>
          <a:prstGeom prst="rect">
            <a:avLst/>
          </a:prstGeom>
        </p:spPr>
      </p:pic>
      <p:pic>
        <p:nvPicPr>
          <p:cNvPr id="4" name="图片 3"/>
          <p:cNvPicPr/>
          <p:nvPr/>
        </p:nvPicPr>
        <p:blipFill>
          <a:blip r:embed="rId3"/>
          <a:stretch>
            <a:fillRect/>
          </a:stretch>
        </p:blipFill>
        <p:spPr>
          <a:xfrm>
            <a:off x="6707588" y="1601441"/>
            <a:ext cx="4543425" cy="1447800"/>
          </a:xfrm>
          <a:prstGeom prst="rect">
            <a:avLst/>
          </a:prstGeom>
        </p:spPr>
      </p:pic>
      <p:pic>
        <p:nvPicPr>
          <p:cNvPr id="5" name="图片 4"/>
          <p:cNvPicPr/>
          <p:nvPr/>
        </p:nvPicPr>
        <p:blipFill>
          <a:blip r:embed="rId4"/>
          <a:stretch>
            <a:fillRect/>
          </a:stretch>
        </p:blipFill>
        <p:spPr>
          <a:xfrm>
            <a:off x="335363" y="4205497"/>
            <a:ext cx="4562475" cy="1400175"/>
          </a:xfrm>
          <a:prstGeom prst="rect">
            <a:avLst/>
          </a:prstGeom>
        </p:spPr>
      </p:pic>
      <p:sp>
        <p:nvSpPr>
          <p:cNvPr id="6" name="矩形 5"/>
          <p:cNvSpPr/>
          <p:nvPr/>
        </p:nvSpPr>
        <p:spPr>
          <a:xfrm>
            <a:off x="703964" y="3231343"/>
            <a:ext cx="3844322" cy="406971"/>
          </a:xfrm>
          <a:prstGeom prst="rect">
            <a:avLst/>
          </a:prstGeom>
        </p:spPr>
        <p:txBody>
          <a:bodyPr wrap="none">
            <a:spAutoFit/>
          </a:bodyPr>
          <a:lstStyle/>
          <a:p>
            <a:pPr algn="ctr">
              <a:lnSpc>
                <a:spcPct val="125000"/>
              </a:lnSpc>
              <a:spcAft>
                <a:spcPts val="0"/>
              </a:spcAft>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图</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不同类型</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NE</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识别结果的</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P</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值比较</a:t>
            </a:r>
          </a:p>
        </p:txBody>
      </p:sp>
      <p:sp>
        <p:nvSpPr>
          <p:cNvPr id="8" name="矩形 7"/>
          <p:cNvSpPr/>
          <p:nvPr/>
        </p:nvSpPr>
        <p:spPr>
          <a:xfrm>
            <a:off x="7086794" y="3231343"/>
            <a:ext cx="3785011" cy="406971"/>
          </a:xfrm>
          <a:prstGeom prst="rect">
            <a:avLst/>
          </a:prstGeom>
        </p:spPr>
        <p:txBody>
          <a:bodyPr wrap="none">
            <a:spAutoFit/>
          </a:bodyPr>
          <a:lstStyle/>
          <a:p>
            <a:pPr algn="ctr">
              <a:lnSpc>
                <a:spcPct val="125000"/>
              </a:lnSpc>
              <a:spcAft>
                <a:spcPts val="0"/>
              </a:spcAft>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图</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不同类型</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NE</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识别结果的</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R</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值比较</a:t>
            </a:r>
          </a:p>
        </p:txBody>
      </p:sp>
      <p:sp>
        <p:nvSpPr>
          <p:cNvPr id="9" name="矩形 8"/>
          <p:cNvSpPr/>
          <p:nvPr/>
        </p:nvSpPr>
        <p:spPr>
          <a:xfrm>
            <a:off x="737720" y="5765884"/>
            <a:ext cx="3757760" cy="406971"/>
          </a:xfrm>
          <a:prstGeom prst="rect">
            <a:avLst/>
          </a:prstGeom>
        </p:spPr>
        <p:txBody>
          <a:bodyPr wrap="none">
            <a:spAutoFit/>
          </a:bodyPr>
          <a:lstStyle/>
          <a:p>
            <a:pPr algn="ctr">
              <a:lnSpc>
                <a:spcPct val="125000"/>
              </a:lnSpc>
              <a:spcAft>
                <a:spcPts val="0"/>
              </a:spcAft>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图</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不同类型</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NE</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识别结果的</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F</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值比较</a:t>
            </a:r>
          </a:p>
        </p:txBody>
      </p:sp>
      <p:sp>
        <p:nvSpPr>
          <p:cNvPr id="7" name="文本框 6">
            <a:extLst>
              <a:ext uri="{FF2B5EF4-FFF2-40B4-BE49-F238E27FC236}">
                <a16:creationId xmlns:a16="http://schemas.microsoft.com/office/drawing/2014/main" id="{3E0C493E-E0F9-4EAB-A95C-2DED438B4209}"/>
              </a:ext>
            </a:extLst>
          </p:cNvPr>
          <p:cNvSpPr txBox="1"/>
          <p:nvPr/>
        </p:nvSpPr>
        <p:spPr>
          <a:xfrm>
            <a:off x="6647499" y="3825398"/>
            <a:ext cx="4663599" cy="2862322"/>
          </a:xfrm>
          <a:prstGeom prst="rect">
            <a:avLst/>
          </a:prstGeom>
          <a:noFill/>
        </p:spPr>
        <p:txBody>
          <a:bodyPr wrap="square" rtlCol="0">
            <a:spAutoFit/>
          </a:bodyPr>
          <a:lstStyle/>
          <a:p>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不同类型</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NE</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识别取得了</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较高的精确度</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，但是</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召回率都相对较低</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，原因在于识别所采用的</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规则限制条件严格，针对性较强</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，因此它对实体的识别具有较高的准确率。但是</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规则并不适合所有的情况</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，所以召回率较低。</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从图</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可以看出，系统获得的</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F</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值较高，但是这些规则受语言环境和领域的影响较大，一旦应用对象发生变化就很难再适用。</a:t>
            </a:r>
          </a:p>
          <a:p>
            <a:endParaRPr lang="zh-CN" altLang="en-US" dirty="0"/>
          </a:p>
        </p:txBody>
      </p:sp>
    </p:spTree>
    <p:extLst>
      <p:ext uri="{BB962C8B-B14F-4D97-AF65-F5344CB8AC3E}">
        <p14:creationId xmlns:p14="http://schemas.microsoft.com/office/powerpoint/2010/main" val="268034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5955881" cy="1569660"/>
          </a:xfrm>
          <a:prstGeom prst="rect">
            <a:avLst/>
          </a:prstGeom>
          <a:noFill/>
        </p:spPr>
        <p:txBody>
          <a:bodyPr wrap="square" rtlCol="0">
            <a:spAutoFit/>
          </a:bodyPr>
          <a:lstStyle/>
          <a:p>
            <a:r>
              <a:rPr lang="zh-CN" altLang="en-US" sz="4800" b="1" dirty="0">
                <a:solidFill>
                  <a:schemeClr val="bg1"/>
                </a:solidFill>
              </a:rPr>
              <a:t>基于表示学习的中文分词算法探索</a:t>
            </a:r>
            <a:endParaRPr lang="zh-CN" altLang="en-US" sz="4800" dirty="0"/>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403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sp>
        <p:nvSpPr>
          <p:cNvPr id="3" name="文本框 2"/>
          <p:cNvSpPr txBox="1"/>
          <p:nvPr/>
        </p:nvSpPr>
        <p:spPr>
          <a:xfrm>
            <a:off x="359315" y="1392265"/>
            <a:ext cx="11177753" cy="2400657"/>
          </a:xfrm>
          <a:prstGeom prst="rect">
            <a:avLst/>
          </a:prstGeom>
          <a:noFill/>
        </p:spPr>
        <p:txBody>
          <a:bodyPr wrap="square" rtlCol="0">
            <a:spAutoFit/>
          </a:bodyPr>
          <a:lstStyle/>
          <a:p>
            <a:pPr marL="457200" indent="-457200">
              <a:lnSpc>
                <a:spcPct val="150000"/>
              </a:lnSpc>
              <a:buAutoNum type="arabicPeriod"/>
            </a:pPr>
            <a:r>
              <a:rPr lang="zh-CN" altLang="en-US" sz="2000" b="1" dirty="0"/>
              <a:t>监督学习</a:t>
            </a:r>
            <a:endParaRPr lang="en-US" altLang="zh-CN" sz="2000" b="1" dirty="0"/>
          </a:p>
          <a:p>
            <a:pPr>
              <a:lnSpc>
                <a:spcPct val="150000"/>
              </a:lnSpc>
            </a:pPr>
            <a:r>
              <a:rPr lang="zh-CN" altLang="en-US" sz="2000" dirty="0"/>
              <a:t>监督学习中的数据中是</a:t>
            </a:r>
            <a:r>
              <a:rPr lang="zh-CN" altLang="en-US" sz="2000" b="1" dirty="0"/>
              <a:t>提前做好了分类</a:t>
            </a:r>
            <a:r>
              <a:rPr lang="zh-CN" altLang="en-US" sz="2000" dirty="0"/>
              <a:t>的信息的，如垃圾邮件检测中，他的训练样本是提前存在分类的信息，也就是对垃圾邮件和非垃圾邮件的标记信息垃圾邮件筛选监督学习中，他的训练样本中是同时</a:t>
            </a:r>
            <a:r>
              <a:rPr lang="zh-CN" altLang="en-US" sz="2000" b="1" dirty="0"/>
              <a:t>包含有特征和标签信息的</a:t>
            </a:r>
            <a:r>
              <a:rPr lang="zh-CN" altLang="en-US" sz="2000" dirty="0"/>
              <a:t>，监督学习中，比较典型的问题就是像上面说的</a:t>
            </a:r>
            <a:r>
              <a:rPr lang="zh-CN" altLang="en-US" sz="2000" b="1" dirty="0"/>
              <a:t>分类</a:t>
            </a:r>
            <a:r>
              <a:rPr lang="zh-CN" altLang="en-US" sz="2000" dirty="0"/>
              <a:t>问题</a:t>
            </a:r>
            <a:r>
              <a:rPr lang="en-US" altLang="zh-CN" sz="2000" dirty="0"/>
              <a:t>(</a:t>
            </a:r>
            <a:r>
              <a:rPr lang="en-US" altLang="zh-CN" sz="2000" dirty="0" err="1"/>
              <a:t>Classfication</a:t>
            </a:r>
            <a:r>
              <a:rPr lang="en-US" altLang="zh-CN" sz="2000" dirty="0"/>
              <a:t>)</a:t>
            </a:r>
            <a:r>
              <a:rPr lang="zh-CN" altLang="en-US" sz="2000" dirty="0"/>
              <a:t>和</a:t>
            </a:r>
            <a:r>
              <a:rPr lang="zh-CN" altLang="en-US" sz="2000" b="1" dirty="0"/>
              <a:t>回归</a:t>
            </a:r>
            <a:r>
              <a:rPr lang="zh-CN" altLang="en-US" sz="2000" dirty="0"/>
              <a:t>问题</a:t>
            </a:r>
            <a:r>
              <a:rPr lang="en-US" altLang="zh-CN" sz="2000" dirty="0"/>
              <a:t>(Regression)</a:t>
            </a:r>
            <a:r>
              <a:rPr lang="zh-CN" altLang="en-US" sz="2000" dirty="0"/>
              <a:t>。</a:t>
            </a:r>
            <a:endParaRPr lang="en-US" altLang="zh-CN" sz="2000" dirty="0"/>
          </a:p>
        </p:txBody>
      </p:sp>
      <p:sp>
        <p:nvSpPr>
          <p:cNvPr id="4" name="文本框 3"/>
          <p:cNvSpPr txBox="1"/>
          <p:nvPr/>
        </p:nvSpPr>
        <p:spPr>
          <a:xfrm>
            <a:off x="359315" y="4023822"/>
            <a:ext cx="11594240" cy="2677656"/>
          </a:xfrm>
          <a:prstGeom prst="rect">
            <a:avLst/>
          </a:prstGeom>
          <a:noFill/>
        </p:spPr>
        <p:txBody>
          <a:bodyPr wrap="square" rtlCol="0">
            <a:spAutoFit/>
          </a:bodyPr>
          <a:lstStyle/>
          <a:p>
            <a:pPr lvl="0">
              <a:lnSpc>
                <a:spcPct val="150000"/>
              </a:lnSpc>
            </a:pPr>
            <a:r>
              <a:rPr lang="en-US" altLang="zh-CN" sz="2000" b="1" dirty="0"/>
              <a:t>2. </a:t>
            </a:r>
            <a:r>
              <a:rPr lang="zh-CN" altLang="en-US" sz="2000" b="1" dirty="0"/>
              <a:t>无监督学习</a:t>
            </a:r>
            <a:endParaRPr lang="zh-CN" altLang="zh-CN" sz="2000" b="1" dirty="0"/>
          </a:p>
          <a:p>
            <a:pPr>
              <a:lnSpc>
                <a:spcPct val="150000"/>
              </a:lnSpc>
            </a:pPr>
            <a:r>
              <a:rPr lang="zh-CN" altLang="en-US" sz="2000" dirty="0"/>
              <a:t>无监督学习是另一种常用的机器学习算法，与监督学习不同的是，无监督学习的样本是</a:t>
            </a:r>
            <a:r>
              <a:rPr lang="zh-CN" altLang="en-US" sz="2000" b="1" dirty="0"/>
              <a:t>不包含标签信息</a:t>
            </a:r>
            <a:r>
              <a:rPr lang="zh-CN" altLang="en-US" sz="2000" dirty="0"/>
              <a:t>的，只有一定的特征，所以由于没有标签信息，学习过程中并</a:t>
            </a:r>
            <a:r>
              <a:rPr lang="zh-CN" altLang="en-US" sz="2000" b="1" dirty="0"/>
              <a:t>不知道分类结果是否正确</a:t>
            </a:r>
            <a:r>
              <a:rPr lang="zh-CN" altLang="en-US" sz="2000" dirty="0"/>
              <a:t>，比较典型的是一些聚合新闻网站，利用爬虫爬取新闻后对新闻进行分类的问题。例如百度新闻，所有有关这个关键字的新闻都会出现，它们被作为一个集合，在这里我们称它为</a:t>
            </a:r>
            <a:r>
              <a:rPr lang="zh-CN" altLang="en-US" sz="2000" b="1" dirty="0"/>
              <a:t>聚合</a:t>
            </a:r>
            <a:r>
              <a:rPr lang="en-US" altLang="zh-CN" sz="2000" dirty="0"/>
              <a:t>(Clustering)</a:t>
            </a:r>
            <a:r>
              <a:rPr lang="zh-CN" altLang="en-US" sz="2000" dirty="0"/>
              <a:t>问题。</a:t>
            </a:r>
          </a:p>
          <a:p>
            <a:endParaRPr lang="zh-CN" altLang="en-US" dirty="0"/>
          </a:p>
        </p:txBody>
      </p:sp>
    </p:spTree>
    <p:extLst>
      <p:ext uri="{BB962C8B-B14F-4D97-AF65-F5344CB8AC3E}">
        <p14:creationId xmlns:p14="http://schemas.microsoft.com/office/powerpoint/2010/main" val="29742736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80586" y="2662023"/>
            <a:ext cx="8430828" cy="2120902"/>
          </a:xfrm>
          <a:prstGeom prst="rect">
            <a:avLst/>
          </a:prstGeom>
        </p:spPr>
        <p:txBody>
          <a:bodyPr wrap="square">
            <a:spAutoFit/>
          </a:bodyPr>
          <a:lstStyle/>
          <a:p>
            <a:pPr algn="just">
              <a:lnSpc>
                <a:spcPct val="150000"/>
              </a:lnSpc>
              <a:spcAft>
                <a:spcPts val="0"/>
              </a:spcAft>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基于表示学习的中文分词方法</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首先</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从大规模语料中无监督地学习中文字的语义向量，</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然后</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将字的语义向量应用于基于神经网络的有监督中文分词。</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实验表明，表示学习算法是一种有效的中文分词方法，但是仍然发现，由于语料规模等的限制，表示学习方法尚不能完全取代传统基于人工设计特征的有监督机器学习方法。</a:t>
            </a:r>
          </a:p>
        </p:txBody>
      </p:sp>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spTree>
    <p:extLst>
      <p:ext uri="{BB962C8B-B14F-4D97-AF65-F5344CB8AC3E}">
        <p14:creationId xmlns:p14="http://schemas.microsoft.com/office/powerpoint/2010/main" val="185575349"/>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5996" y="1409317"/>
            <a:ext cx="3661580" cy="461665"/>
          </a:xfrm>
          <a:prstGeom prst="rect">
            <a:avLst/>
          </a:prstGeom>
        </p:spPr>
        <p:txBody>
          <a:bodyPr wrap="none">
            <a:spAutoFit/>
          </a:bodyPr>
          <a:lstStyle/>
          <a:p>
            <a:r>
              <a:rPr lang="zh-CN" altLang="en-US" sz="2400" b="1" dirty="0">
                <a:solidFill>
                  <a:srgbClr val="002060"/>
                </a:solidFill>
              </a:rPr>
              <a:t> 基于字表示的有监督分词</a:t>
            </a:r>
          </a:p>
        </p:txBody>
      </p:sp>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pic>
        <p:nvPicPr>
          <p:cNvPr id="4" name="图片 3"/>
          <p:cNvPicPr/>
          <p:nvPr/>
        </p:nvPicPr>
        <p:blipFill>
          <a:blip r:embed="rId2"/>
          <a:stretch>
            <a:fillRect/>
          </a:stretch>
        </p:blipFill>
        <p:spPr>
          <a:xfrm>
            <a:off x="4913484" y="2341899"/>
            <a:ext cx="6865886" cy="3153250"/>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82123" y="2064779"/>
                <a:ext cx="4764636" cy="4480842"/>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原始文本：</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对于句子中的每个字的标签分类任务，本文选取上下文以及当前字，共</a:t>
                </a:r>
                <a14:m>
                  <m:oMath xmlns:m="http://schemas.openxmlformats.org/officeDocument/2006/math">
                    <m:r>
                      <m:rPr>
                        <m:sty m:val="p"/>
                      </m:rPr>
                      <a:rPr lang="en-US" altLang="zh-CN" sz="1600">
                        <a:latin typeface="Cambria Math" panose="02040503050406030204" pitchFamily="18" charset="0"/>
                        <a:ea typeface="宋体" panose="02010600030101010101" pitchFamily="2" charset="-122"/>
                        <a:cs typeface="Times New Roman" panose="02020603050405020304" pitchFamily="18" charset="0"/>
                      </a:rPr>
                      <m:t>ω</m:t>
                    </m:r>
                  </m:oMath>
                </a14:m>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个字作为特征。</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输入层：</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图中最下方为这</a:t>
                </a:r>
                <a14:m>
                  <m:oMath xmlns:m="http://schemas.openxmlformats.org/officeDocument/2006/math">
                    <m:r>
                      <m:rPr>
                        <m:sty m:val="p"/>
                      </m:rPr>
                      <a:rPr lang="en-US" altLang="zh-CN" sz="1600">
                        <a:latin typeface="Cambria Math" panose="02040503050406030204" pitchFamily="18" charset="0"/>
                        <a:ea typeface="宋体" panose="02010600030101010101" pitchFamily="2" charset="-122"/>
                        <a:cs typeface="Times New Roman" panose="02020603050405020304" pitchFamily="18" charset="0"/>
                      </a:rPr>
                      <m:t>ω</m:t>
                    </m:r>
                  </m:oMath>
                </a14:m>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个字的原始文本，经过第一层，将每个字转换成其字向量表示</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panose="02020603050405020304" pitchFamily="18" charset="0"/>
                          </a:rPr>
                          <m:t>𝑣</m:t>
                        </m:r>
                      </m:e>
                      <m:sub>
                        <m:r>
                          <a:rPr lang="en-US" altLang="zh-CN" sz="1600" i="1">
                            <a:latin typeface="Cambria Math" panose="02040503050406030204" pitchFamily="18" charset="0"/>
                            <a:ea typeface="宋体" panose="02010600030101010101" pitchFamily="2" charset="-122"/>
                            <a:cs typeface="Times New Roman" panose="02020603050405020304" pitchFamily="18" charset="0"/>
                          </a:rPr>
                          <m:t>𝑖</m:t>
                        </m:r>
                      </m:sub>
                    </m:sSub>
                  </m:oMath>
                </a14:m>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，并把</a:t>
                </a:r>
                <a14:m>
                  <m:oMath xmlns:m="http://schemas.openxmlformats.org/officeDocument/2006/math">
                    <m:r>
                      <m:rPr>
                        <m:sty m:val="p"/>
                      </m:rPr>
                      <a:rPr lang="en-US" altLang="zh-CN" sz="1600">
                        <a:latin typeface="Cambria Math" panose="02040503050406030204" pitchFamily="18" charset="0"/>
                        <a:ea typeface="宋体" panose="02010600030101010101" pitchFamily="2" charset="-122"/>
                        <a:cs typeface="Times New Roman" panose="02020603050405020304" pitchFamily="18" charset="0"/>
                      </a:rPr>
                      <m:t>ω</m:t>
                    </m:r>
                  </m:oMath>
                </a14:m>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个字连接成一个</a:t>
                </a:r>
                <a14:m>
                  <m:oMath xmlns:m="http://schemas.openxmlformats.org/officeDocument/2006/math">
                    <m:r>
                      <m:rPr>
                        <m:sty m:val="p"/>
                      </m:rPr>
                      <a:rPr lang="en-US" altLang="zh-CN" sz="1600">
                        <a:latin typeface="Cambria Math" panose="02040503050406030204" pitchFamily="18" charset="0"/>
                        <a:ea typeface="宋体" panose="02010600030101010101" pitchFamily="2" charset="-122"/>
                        <a:cs typeface="Times New Roman" panose="02020603050405020304" pitchFamily="18" charset="0"/>
                      </a:rPr>
                      <m:t>ωn</m:t>
                    </m:r>
                  </m:oMath>
                </a14:m>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维的向量</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V</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latin typeface="微软雅黑" panose="020B0503020204020204" pitchFamily="34" charset="-122"/>
                    <a:ea typeface="微软雅黑" panose="020B0503020204020204" pitchFamily="34" charset="-122"/>
                  </a:rPr>
                  <a:t>该</a:t>
                </a:r>
                <a14:m>
                  <m:oMath xmlns:m="http://schemas.openxmlformats.org/officeDocument/2006/math">
                    <m:r>
                      <m:rPr>
                        <m:sty m:val="p"/>
                      </m:rPr>
                      <a:rPr lang="en-US" altLang="zh-CN" sz="1600">
                        <a:latin typeface="Cambria Math" panose="02040503050406030204" pitchFamily="18" charset="0"/>
                      </a:rPr>
                      <m:t>ωn</m:t>
                    </m:r>
                  </m:oMath>
                </a14:m>
                <a:r>
                  <a:rPr lang="zh-CN" altLang="zh-CN" sz="1600" dirty="0">
                    <a:latin typeface="微软雅黑" panose="020B0503020204020204" pitchFamily="34" charset="-122"/>
                    <a:ea typeface="微软雅黑" panose="020B0503020204020204" pitchFamily="34" charset="-122"/>
                  </a:rPr>
                  <a:t>维的向量是神经网络的输入层。</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隐藏层：</a:t>
                </a:r>
                <a:r>
                  <a:rPr lang="zh-CN" altLang="zh-CN" sz="1600" dirty="0">
                    <a:latin typeface="微软雅黑" panose="020B0503020204020204" pitchFamily="34" charset="-122"/>
                    <a:ea typeface="微软雅黑" panose="020B0503020204020204" pitchFamily="34" charset="-122"/>
                  </a:rPr>
                  <a:t>输入层的</a:t>
                </a:r>
                <a14:m>
                  <m:oMath xmlns:m="http://schemas.openxmlformats.org/officeDocument/2006/math">
                    <m:r>
                      <m:rPr>
                        <m:sty m:val="p"/>
                      </m:rPr>
                      <a:rPr lang="en-US" altLang="zh-CN" sz="1600">
                        <a:latin typeface="Cambria Math" panose="02040503050406030204" pitchFamily="18" charset="0"/>
                      </a:rPr>
                      <m:t>ωn</m:t>
                    </m:r>
                  </m:oMath>
                </a14:m>
                <a:r>
                  <a:rPr lang="zh-CN" altLang="zh-CN" sz="1600" dirty="0">
                    <a:latin typeface="微软雅黑" panose="020B0503020204020204" pitchFamily="34" charset="-122"/>
                    <a:ea typeface="微软雅黑" panose="020B0503020204020204" pitchFamily="34" charset="-122"/>
                  </a:rPr>
                  <a:t>个节点与隐藏层的</a:t>
                </a:r>
                <a:r>
                  <a:rPr lang="en-US" altLang="zh-CN" sz="1600" dirty="0">
                    <a:latin typeface="微软雅黑" panose="020B0503020204020204" pitchFamily="34" charset="-122"/>
                    <a:ea typeface="微软雅黑" panose="020B0503020204020204" pitchFamily="34" charset="-122"/>
                  </a:rPr>
                  <a:t>H</a:t>
                </a:r>
                <a:r>
                  <a:rPr lang="zh-CN" altLang="zh-CN" sz="1600" dirty="0">
                    <a:latin typeface="微软雅黑" panose="020B0503020204020204" pitchFamily="34" charset="-122"/>
                    <a:ea typeface="微软雅黑" panose="020B0503020204020204" pitchFamily="34" charset="-122"/>
                  </a:rPr>
                  <a:t>个节点之间两两均有边连接。隐藏层选用</a:t>
                </a:r>
                <a:r>
                  <a:rPr lang="en-US" altLang="zh-CN" sz="1600" dirty="0" err="1">
                    <a:latin typeface="微软雅黑" panose="020B0503020204020204" pitchFamily="34" charset="-122"/>
                    <a:ea typeface="微软雅黑" panose="020B0503020204020204" pitchFamily="34" charset="-122"/>
                  </a:rPr>
                  <a:t>tanh</a:t>
                </a:r>
                <a:r>
                  <a:rPr lang="zh-CN" altLang="zh-CN" sz="1600" dirty="0">
                    <a:latin typeface="微软雅黑" panose="020B0503020204020204" pitchFamily="34" charset="-122"/>
                    <a:ea typeface="微软雅黑" panose="020B0503020204020204" pitchFamily="34" charset="-122"/>
                  </a:rPr>
                  <a:t>函数作为激活函数</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输出层：</a:t>
                </a:r>
                <a:r>
                  <a:rPr lang="zh-CN" altLang="zh-CN" sz="1600" dirty="0">
                    <a:latin typeface="微软雅黑" panose="020B0503020204020204" pitchFamily="34" charset="-122"/>
                    <a:ea typeface="微软雅黑" panose="020B0503020204020204" pitchFamily="34" charset="-122"/>
                  </a:rPr>
                  <a:t>出层一共有</a:t>
                </a:r>
                <a:r>
                  <a:rPr lang="en-US" altLang="zh-CN" sz="1600" dirty="0">
                    <a:latin typeface="微软雅黑" panose="020B0503020204020204" pitchFamily="34" charset="-122"/>
                    <a:ea typeface="微软雅黑" panose="020B0503020204020204" pitchFamily="34" charset="-122"/>
                  </a:rPr>
                  <a:t>4</a:t>
                </a:r>
                <a:r>
                  <a:rPr lang="zh-CN" altLang="zh-CN" sz="1600" dirty="0">
                    <a:latin typeface="微软雅黑" panose="020B0503020204020204" pitchFamily="34" charset="-122"/>
                    <a:ea typeface="微软雅黑" panose="020B0503020204020204" pitchFamily="34" charset="-122"/>
                  </a:rPr>
                  <a:t>个节点，使用</a:t>
                </a:r>
                <a:r>
                  <a:rPr lang="en-US" altLang="zh-CN" sz="1600" dirty="0" err="1">
                    <a:latin typeface="微软雅黑" panose="020B0503020204020204" pitchFamily="34" charset="-122"/>
                    <a:ea typeface="微软雅黑" panose="020B0503020204020204" pitchFamily="34" charset="-122"/>
                  </a:rPr>
                  <a:t>softmax</a:t>
                </a:r>
                <a:r>
                  <a:rPr lang="zh-CN" altLang="zh-CN" sz="1600" dirty="0">
                    <a:latin typeface="微软雅黑" panose="020B0503020204020204" pitchFamily="34" charset="-122"/>
                    <a:ea typeface="微软雅黑" panose="020B0503020204020204" pitchFamily="34" charset="-122"/>
                  </a:rPr>
                  <a:t>归一化后，分别表示这个字被打上</a:t>
                </a:r>
                <a:r>
                  <a:rPr lang="en-US" altLang="zh-CN" sz="1600" dirty="0">
                    <a:latin typeface="微软雅黑" panose="020B0503020204020204" pitchFamily="34" charset="-122"/>
                    <a:ea typeface="微软雅黑" panose="020B0503020204020204" pitchFamily="34" charset="-122"/>
                  </a:rPr>
                  <a:t>B</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M</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E</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S</a:t>
                </a:r>
                <a:r>
                  <a:rPr lang="zh-CN" altLang="zh-CN" sz="1600" dirty="0">
                    <a:latin typeface="微软雅黑" panose="020B0503020204020204" pitchFamily="34" charset="-122"/>
                    <a:ea typeface="微软雅黑" panose="020B0503020204020204" pitchFamily="34" charset="-122"/>
                  </a:rPr>
                  <a:t>标签的概率。</a:t>
                </a:r>
                <a:endParaRPr lang="zh-CN" altLang="en-US" sz="1600" dirty="0">
                  <a:latin typeface="微软雅黑" panose="020B0503020204020204" pitchFamily="34" charset="-122"/>
                  <a:ea typeface="微软雅黑" panose="020B0503020204020204" pitchFamily="34" charset="-122"/>
                </a:endParaRPr>
              </a:p>
            </p:txBody>
          </p:sp>
        </mc:Choice>
        <mc:Fallback xmlns="">
          <p:sp>
            <p:nvSpPr>
              <p:cNvPr id="7" name="矩形 6"/>
              <p:cNvSpPr>
                <a:spLocks noRot="1" noChangeAspect="1" noMove="1" noResize="1" noEditPoints="1" noAdjustHandles="1" noChangeArrowheads="1" noChangeShapeType="1" noTextEdit="1"/>
              </p:cNvSpPr>
              <p:nvPr/>
            </p:nvSpPr>
            <p:spPr>
              <a:xfrm>
                <a:off x="82123" y="2064779"/>
                <a:ext cx="4764636" cy="4480842"/>
              </a:xfrm>
              <a:prstGeom prst="rect">
                <a:avLst/>
              </a:prstGeom>
              <a:blipFill>
                <a:blip r:embed="rId3"/>
                <a:stretch>
                  <a:fillRect l="-512" r="-5115" b="-816"/>
                </a:stretch>
              </a:blipFill>
            </p:spPr>
            <p:txBody>
              <a:bodyPr/>
              <a:lstStyle/>
              <a:p>
                <a:r>
                  <a:rPr lang="zh-CN" altLang="en-US">
                    <a:noFill/>
                  </a:rPr>
                  <a:t> </a:t>
                </a:r>
              </a:p>
            </p:txBody>
          </p:sp>
        </mc:Fallback>
      </mc:AlternateContent>
      <p:sp>
        <p:nvSpPr>
          <p:cNvPr id="8" name="文本框 7"/>
          <p:cNvSpPr txBox="1"/>
          <p:nvPr/>
        </p:nvSpPr>
        <p:spPr>
          <a:xfrm>
            <a:off x="7554897" y="5770486"/>
            <a:ext cx="2308194" cy="646331"/>
          </a:xfrm>
          <a:prstGeom prst="rect">
            <a:avLst/>
          </a:prstGeom>
          <a:noFill/>
        </p:spPr>
        <p:txBody>
          <a:bodyPr wrap="square" rtlCol="0">
            <a:spAutoFit/>
          </a:bodyPr>
          <a:lstStyle/>
          <a:p>
            <a:r>
              <a:rPr lang="zh-CN" altLang="zh-CN" dirty="0"/>
              <a:t>算法基本结构图</a:t>
            </a:r>
          </a:p>
          <a:p>
            <a:endParaRPr lang="zh-CN" altLang="en-US" dirty="0"/>
          </a:p>
        </p:txBody>
      </p:sp>
    </p:spTree>
    <p:extLst>
      <p:ext uri="{BB962C8B-B14F-4D97-AF65-F5344CB8AC3E}">
        <p14:creationId xmlns:p14="http://schemas.microsoft.com/office/powerpoint/2010/main" val="679736143"/>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5996" y="1409317"/>
            <a:ext cx="3661580" cy="461665"/>
          </a:xfrm>
          <a:prstGeom prst="rect">
            <a:avLst/>
          </a:prstGeom>
        </p:spPr>
        <p:txBody>
          <a:bodyPr wrap="none">
            <a:spAutoFit/>
          </a:bodyPr>
          <a:lstStyle/>
          <a:p>
            <a:r>
              <a:rPr lang="zh-CN" altLang="en-US" sz="2400" b="1" dirty="0">
                <a:solidFill>
                  <a:srgbClr val="002060"/>
                </a:solidFill>
              </a:rPr>
              <a:t> 基于字表示的有监督分词</a:t>
            </a:r>
          </a:p>
        </p:txBody>
      </p:sp>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pic>
        <p:nvPicPr>
          <p:cNvPr id="4" name="图片 3"/>
          <p:cNvPicPr/>
          <p:nvPr/>
        </p:nvPicPr>
        <p:blipFill>
          <a:blip r:embed="rId2"/>
          <a:stretch>
            <a:fillRect/>
          </a:stretch>
        </p:blipFill>
        <p:spPr>
          <a:xfrm>
            <a:off x="4913484" y="2341899"/>
            <a:ext cx="6865886" cy="3153250"/>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82123" y="2064779"/>
                <a:ext cx="4764636" cy="4175695"/>
              </a:xfrm>
              <a:prstGeom prst="rect">
                <a:avLst/>
              </a:prstGeom>
            </p:spPr>
            <p:txBody>
              <a:bodyPr wrap="square">
                <a:spAutoFit/>
              </a:bodyPr>
              <a:lstStyle/>
              <a:p>
                <a:pPr>
                  <a:lnSpc>
                    <a:spcPct val="150000"/>
                  </a:lnSpc>
                </a:pPr>
                <a:r>
                  <a:rPr lang="zh-CN" altLang="zh-CN" dirty="0"/>
                  <a:t>网络结构可以形式化的表示为：</a:t>
                </a:r>
              </a:p>
              <a:p>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h</m:t>
                      </m:r>
                      <m:r>
                        <a:rPr lang="en-US" altLang="zh-CN">
                          <a:latin typeface="Cambria Math" panose="02040503050406030204" pitchFamily="18" charset="0"/>
                        </a:rPr>
                        <m:t>=</m:t>
                      </m:r>
                      <m:r>
                        <m:rPr>
                          <m:sty m:val="p"/>
                        </m:rPr>
                        <a:rPr lang="en-US" altLang="zh-CN">
                          <a:latin typeface="Cambria Math" panose="02040503050406030204" pitchFamily="18" charset="0"/>
                        </a:rPr>
                        <m:t>tanh</m:t>
                      </m:r>
                      <m:d>
                        <m:dPr>
                          <m:ctrlPr>
                            <a:rPr lang="zh-CN" altLang="zh-CN" i="1">
                              <a:latin typeface="Cambria Math" panose="02040503050406030204" pitchFamily="18" charset="0"/>
                            </a:rPr>
                          </m:ctrlPr>
                        </m:dPr>
                        <m:e>
                          <m:r>
                            <a:rPr lang="en-US" altLang="zh-CN" i="1">
                              <a:latin typeface="Cambria Math" panose="02040503050406030204" pitchFamily="18" charset="0"/>
                            </a:rPr>
                            <m:t>𝑈𝑣</m:t>
                          </m:r>
                        </m:e>
                      </m:d>
                    </m:oMath>
                  </m:oMathPara>
                </a14:m>
                <a:endParaRPr lang="zh-CN" altLang="zh-CN" dirty="0"/>
              </a:p>
              <a:p>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o</m:t>
                      </m:r>
                      <m:r>
                        <a:rPr lang="en-US" altLang="zh-CN">
                          <a:latin typeface="Cambria Math" panose="02040503050406030204" pitchFamily="18" charset="0"/>
                        </a:rPr>
                        <m:t>=</m:t>
                      </m:r>
                      <m:r>
                        <m:rPr>
                          <m:sty m:val="p"/>
                        </m:rPr>
                        <a:rPr lang="en-US" altLang="zh-CN">
                          <a:latin typeface="Cambria Math" panose="02040503050406030204" pitchFamily="18" charset="0"/>
                        </a:rPr>
                        <m:t>Vh</m:t>
                      </m:r>
                    </m:oMath>
                  </m:oMathPara>
                </a14:m>
                <a:endParaRPr lang="zh-CN" altLang="zh-CN" dirty="0"/>
              </a:p>
              <a:p>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p</m:t>
                      </m:r>
                      <m:d>
                        <m:dPr>
                          <m:ctrlPr>
                            <a:rPr lang="zh-CN"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𝜃</m:t>
                          </m:r>
                        </m:e>
                      </m:d>
                      <m:r>
                        <a:rPr lang="en-US" altLang="zh-CN" i="1">
                          <a:latin typeface="Cambria Math" panose="02040503050406030204" pitchFamily="18" charset="0"/>
                        </a:rPr>
                        <m:t>=</m:t>
                      </m:r>
                      <m:f>
                        <m:fPr>
                          <m:ctrlPr>
                            <a:rPr lang="zh-CN" altLang="zh-CN" i="1">
                              <a:latin typeface="Cambria Math" panose="02040503050406030204" pitchFamily="18" charset="0"/>
                            </a:rPr>
                          </m:ctrlPr>
                        </m:fPr>
                        <m:num>
                          <m:sSup>
                            <m:sSupPr>
                              <m:ctrlPr>
                                <a:rPr lang="zh-CN" altLang="zh-CN" i="1">
                                  <a:latin typeface="Cambria Math" panose="02040503050406030204" pitchFamily="18" charset="0"/>
                                </a:rPr>
                              </m:ctrlPr>
                            </m:sSupPr>
                            <m:e>
                              <m:r>
                                <a:rPr lang="en-US" altLang="zh-CN" i="1">
                                  <a:latin typeface="Cambria Math" panose="02040503050406030204" pitchFamily="18" charset="0"/>
                                </a:rPr>
                                <m:t>𝑒</m:t>
                              </m:r>
                            </m:e>
                            <m:sup>
                              <m:sSub>
                                <m:sSubPr>
                                  <m:ctrlPr>
                                    <a:rPr lang="zh-CN" altLang="zh-CN" i="1">
                                      <a:latin typeface="Cambria Math" panose="02040503050406030204" pitchFamily="18" charset="0"/>
                                    </a:rPr>
                                  </m:ctrlPr>
                                </m:sSubPr>
                                <m:e>
                                  <m:r>
                                    <a:rPr lang="en-US" altLang="zh-CN" i="1">
                                      <a:latin typeface="Cambria Math" panose="02040503050406030204" pitchFamily="18" charset="0"/>
                                    </a:rPr>
                                    <m:t>𝑂</m:t>
                                  </m:r>
                                </m:e>
                                <m:sub>
                                  <m:r>
                                    <a:rPr lang="en-US" altLang="zh-CN" i="1">
                                      <a:latin typeface="Cambria Math" panose="02040503050406030204" pitchFamily="18" charset="0"/>
                                    </a:rPr>
                                    <m:t>𝑖</m:t>
                                  </m:r>
                                </m:sub>
                              </m:sSub>
                            </m:sup>
                          </m:sSup>
                        </m:num>
                        <m:den>
                          <m:nary>
                            <m:naryPr>
                              <m:chr m:val="∑"/>
                              <m:limLoc m:val="subSup"/>
                              <m:supHide m:val="on"/>
                              <m:ctrlPr>
                                <a:rPr lang="zh-CN" altLang="zh-CN" i="1">
                                  <a:latin typeface="Cambria Math" panose="02040503050406030204" pitchFamily="18" charset="0"/>
                                </a:rPr>
                              </m:ctrlPr>
                            </m:naryPr>
                            <m:sub>
                              <m:r>
                                <a:rPr lang="en-US" altLang="zh-CN" i="1">
                                  <a:latin typeface="Cambria Math" panose="02040503050406030204" pitchFamily="18" charset="0"/>
                                </a:rPr>
                                <m:t>𝑗</m:t>
                              </m:r>
                            </m:sub>
                            <m:sup/>
                            <m:e>
                              <m:sSup>
                                <m:sSupPr>
                                  <m:ctrlPr>
                                    <a:rPr lang="zh-CN" altLang="zh-CN" i="1">
                                      <a:latin typeface="Cambria Math" panose="02040503050406030204" pitchFamily="18" charset="0"/>
                                    </a:rPr>
                                  </m:ctrlPr>
                                </m:sSupPr>
                                <m:e>
                                  <m:r>
                                    <a:rPr lang="en-US" altLang="zh-CN" i="1">
                                      <a:latin typeface="Cambria Math" panose="02040503050406030204" pitchFamily="18" charset="0"/>
                                    </a:rPr>
                                    <m:t>𝑒</m:t>
                                  </m:r>
                                </m:e>
                                <m:sup>
                                  <m:sSub>
                                    <m:sSubPr>
                                      <m:ctrlPr>
                                        <a:rPr lang="zh-CN" altLang="zh-CN" i="1">
                                          <a:latin typeface="Cambria Math" panose="02040503050406030204" pitchFamily="18" charset="0"/>
                                        </a:rPr>
                                      </m:ctrlPr>
                                    </m:sSubPr>
                                    <m:e>
                                      <m:r>
                                        <a:rPr lang="en-US" altLang="zh-CN" i="1">
                                          <a:latin typeface="Cambria Math" panose="02040503050406030204" pitchFamily="18" charset="0"/>
                                        </a:rPr>
                                        <m:t>𝑂</m:t>
                                      </m:r>
                                    </m:e>
                                    <m:sub>
                                      <m:r>
                                        <a:rPr lang="en-US" altLang="zh-CN" i="1">
                                          <a:latin typeface="Cambria Math" panose="02040503050406030204" pitchFamily="18" charset="0"/>
                                        </a:rPr>
                                        <m:t>𝑗</m:t>
                                      </m:r>
                                    </m:sub>
                                  </m:sSub>
                                </m:sup>
                              </m:sSup>
                            </m:e>
                          </m:nary>
                        </m:den>
                      </m:f>
                    </m:oMath>
                  </m:oMathPara>
                </a14:m>
                <a:endParaRPr lang="zh-CN" altLang="zh-CN" dirty="0"/>
              </a:p>
              <a:p>
                <a:pPr>
                  <a:lnSpc>
                    <a:spcPct val="150000"/>
                  </a:lnSpc>
                </a:pPr>
                <a:r>
                  <a:rPr lang="en-US" altLang="zh-CN" dirty="0"/>
                  <a:t>U</a:t>
                </a:r>
                <a:r>
                  <a:rPr lang="zh-CN" altLang="zh-CN" dirty="0"/>
                  <a:t>为输入层到隐藏层的权重， </a:t>
                </a:r>
                <a:r>
                  <a:rPr lang="en-US" altLang="zh-CN" dirty="0"/>
                  <a:t>V</a:t>
                </a:r>
                <a:r>
                  <a:rPr lang="zh-CN" altLang="zh-CN" dirty="0"/>
                  <a:t>为隐藏层到输出层的权重。</a:t>
                </a:r>
                <a:endParaRPr lang="en-US" altLang="zh-CN" dirty="0"/>
              </a:p>
              <a:p>
                <a:pPr>
                  <a:lnSpc>
                    <a:spcPct val="150000"/>
                  </a:lnSpc>
                </a:pPr>
                <a:r>
                  <a:rPr lang="zh-CN" altLang="zh-CN" dirty="0"/>
                  <a:t>最后使用</a:t>
                </a:r>
                <a:r>
                  <a:rPr lang="en-US" altLang="zh-CN" dirty="0" err="1"/>
                  <a:t>softmax</a:t>
                </a:r>
                <a:r>
                  <a:rPr lang="zh-CN" altLang="zh-CN" dirty="0"/>
                  <a:t>函数可以将输出</a:t>
                </a:r>
                <a:r>
                  <a:rPr lang="en-US" altLang="zh-CN" dirty="0"/>
                  <a:t>O</a:t>
                </a:r>
                <a:r>
                  <a:rPr lang="zh-CN" altLang="zh-CN" dirty="0"/>
                  <a:t>转换成标签概率</a:t>
                </a:r>
                <a:r>
                  <a:rPr lang="en-US" altLang="zh-CN" dirty="0"/>
                  <a:t>P</a:t>
                </a:r>
                <a:r>
                  <a:rPr lang="zh-CN" altLang="zh-CN" dirty="0"/>
                  <a:t>。</a:t>
                </a:r>
                <a:endParaRPr lang="en-US" altLang="zh-CN" dirty="0"/>
              </a:p>
              <a:p>
                <a:pPr>
                  <a:lnSpc>
                    <a:spcPct val="150000"/>
                  </a:lnSpc>
                </a:pPr>
                <a:r>
                  <a:rPr lang="zh-CN" altLang="en-US" dirty="0"/>
                  <a:t>（</a:t>
                </a:r>
                <a:r>
                  <a:rPr lang="en-US" altLang="zh-CN" dirty="0" err="1"/>
                  <a:t>softmax</a:t>
                </a:r>
                <a:r>
                  <a:rPr lang="zh-CN" altLang="en-US" dirty="0"/>
                  <a:t>函数是有限项离散概率分布的梯度对数归一化）</a:t>
                </a:r>
                <a:endParaRPr lang="zh-CN" altLang="en-US" sz="1600" dirty="0">
                  <a:latin typeface="微软雅黑" panose="020B0503020204020204" pitchFamily="34" charset="-122"/>
                  <a:ea typeface="微软雅黑" panose="020B0503020204020204" pitchFamily="34" charset="-122"/>
                </a:endParaRPr>
              </a:p>
            </p:txBody>
          </p:sp>
        </mc:Choice>
        <mc:Fallback xmlns="">
          <p:sp>
            <p:nvSpPr>
              <p:cNvPr id="7" name="矩形 6"/>
              <p:cNvSpPr>
                <a:spLocks noRot="1" noChangeAspect="1" noMove="1" noResize="1" noEditPoints="1" noAdjustHandles="1" noChangeArrowheads="1" noChangeShapeType="1" noTextEdit="1"/>
              </p:cNvSpPr>
              <p:nvPr/>
            </p:nvSpPr>
            <p:spPr>
              <a:xfrm>
                <a:off x="82123" y="2064779"/>
                <a:ext cx="4764636" cy="4175695"/>
              </a:xfrm>
              <a:prstGeom prst="rect">
                <a:avLst/>
              </a:prstGeom>
              <a:blipFill>
                <a:blip r:embed="rId3"/>
                <a:stretch>
                  <a:fillRect l="-1023" r="-384" b="-1314"/>
                </a:stretch>
              </a:blipFill>
            </p:spPr>
            <p:txBody>
              <a:bodyPr/>
              <a:lstStyle/>
              <a:p>
                <a:r>
                  <a:rPr lang="zh-CN" altLang="en-US">
                    <a:noFill/>
                  </a:rPr>
                  <a:t> </a:t>
                </a:r>
              </a:p>
            </p:txBody>
          </p:sp>
        </mc:Fallback>
      </mc:AlternateContent>
      <p:sp>
        <p:nvSpPr>
          <p:cNvPr id="8" name="文本框 7"/>
          <p:cNvSpPr txBox="1"/>
          <p:nvPr/>
        </p:nvSpPr>
        <p:spPr>
          <a:xfrm>
            <a:off x="7554897" y="5770486"/>
            <a:ext cx="2308194" cy="646331"/>
          </a:xfrm>
          <a:prstGeom prst="rect">
            <a:avLst/>
          </a:prstGeom>
          <a:noFill/>
        </p:spPr>
        <p:txBody>
          <a:bodyPr wrap="square" rtlCol="0">
            <a:spAutoFit/>
          </a:bodyPr>
          <a:lstStyle/>
          <a:p>
            <a:r>
              <a:rPr lang="zh-CN" altLang="zh-CN" dirty="0"/>
              <a:t>算法基本结构图</a:t>
            </a:r>
          </a:p>
          <a:p>
            <a:endParaRPr lang="zh-CN" altLang="en-US" dirty="0"/>
          </a:p>
        </p:txBody>
      </p:sp>
    </p:spTree>
    <p:extLst>
      <p:ext uri="{BB962C8B-B14F-4D97-AF65-F5344CB8AC3E}">
        <p14:creationId xmlns:p14="http://schemas.microsoft.com/office/powerpoint/2010/main" val="398431203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1C8335-2B9F-4031-86F1-AF5BC72B697C}"/>
              </a:ext>
            </a:extLst>
          </p:cNvPr>
          <p:cNvSpPr txBox="1"/>
          <p:nvPr/>
        </p:nvSpPr>
        <p:spPr>
          <a:xfrm>
            <a:off x="1856792" y="2929812"/>
            <a:ext cx="184731" cy="369332"/>
          </a:xfrm>
          <a:prstGeom prst="rect">
            <a:avLst/>
          </a:prstGeom>
          <a:noFill/>
        </p:spPr>
        <p:txBody>
          <a:bodyPr wrap="none" rtlCol="0">
            <a:spAutoFit/>
          </a:bodyPr>
          <a:lstStyle/>
          <a:p>
            <a:endParaRPr lang="zh-CN" altLang="en-US" dirty="0"/>
          </a:p>
        </p:txBody>
      </p:sp>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5314275" cy="707886"/>
          </a:xfrm>
          <a:prstGeom prst="rect">
            <a:avLst/>
          </a:prstGeom>
          <a:noFill/>
        </p:spPr>
        <p:txBody>
          <a:bodyPr wrap="none" rtlCol="0">
            <a:spAutoFit/>
          </a:bodyPr>
          <a:lstStyle/>
          <a:p>
            <a:r>
              <a:rPr lang="zh-CN" altLang="en-US" sz="4000" b="1" dirty="0">
                <a:solidFill>
                  <a:schemeClr val="bg1"/>
                </a:solidFill>
              </a:rPr>
              <a:t>汉语分词：分词的困难</a:t>
            </a:r>
          </a:p>
        </p:txBody>
      </p:sp>
      <p:pic>
        <p:nvPicPr>
          <p:cNvPr id="9" name="图片 8">
            <a:extLst>
              <a:ext uri="{FF2B5EF4-FFF2-40B4-BE49-F238E27FC236}">
                <a16:creationId xmlns:a16="http://schemas.microsoft.com/office/drawing/2014/main" id="{2F246064-E4D7-4136-8BB7-07B861B449A5}"/>
              </a:ext>
            </a:extLst>
          </p:cNvPr>
          <p:cNvPicPr/>
          <p:nvPr/>
        </p:nvPicPr>
        <p:blipFill rotWithShape="1">
          <a:blip r:embed="rId2"/>
          <a:srcRect l="33229" t="38271" r="32531" b="22303"/>
          <a:stretch/>
        </p:blipFill>
        <p:spPr bwMode="auto">
          <a:xfrm>
            <a:off x="2863557" y="1770886"/>
            <a:ext cx="6683399" cy="43509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1759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0447" y="1671426"/>
            <a:ext cx="4493538" cy="461665"/>
          </a:xfrm>
          <a:prstGeom prst="rect">
            <a:avLst/>
          </a:prstGeom>
        </p:spPr>
        <p:txBody>
          <a:bodyPr wrap="none">
            <a:spAutoFit/>
          </a:bodyPr>
          <a:lstStyle/>
          <a:p>
            <a:r>
              <a:rPr lang="zh-CN" altLang="en-US" sz="2400" b="1" dirty="0">
                <a:solidFill>
                  <a:srgbClr val="002060"/>
                </a:solidFill>
              </a:rPr>
              <a:t>无监督地学习中文字的语义向量</a:t>
            </a:r>
          </a:p>
        </p:txBody>
      </p:sp>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pic>
        <p:nvPicPr>
          <p:cNvPr id="4" name="图片 3"/>
          <p:cNvPicPr/>
          <p:nvPr/>
        </p:nvPicPr>
        <p:blipFill>
          <a:blip r:embed="rId2"/>
          <a:stretch>
            <a:fillRect/>
          </a:stretch>
        </p:blipFill>
        <p:spPr>
          <a:xfrm>
            <a:off x="4913484" y="2341899"/>
            <a:ext cx="6865886" cy="3153250"/>
          </a:xfrm>
          <a:prstGeom prst="rect">
            <a:avLst/>
          </a:prstGeom>
        </p:spPr>
      </p:pic>
      <p:sp>
        <p:nvSpPr>
          <p:cNvPr id="7" name="矩形 6"/>
          <p:cNvSpPr/>
          <p:nvPr/>
        </p:nvSpPr>
        <p:spPr>
          <a:xfrm>
            <a:off x="264898" y="2866117"/>
            <a:ext cx="4764636" cy="2120902"/>
          </a:xfrm>
          <a:prstGeom prst="rect">
            <a:avLst/>
          </a:prstGeom>
        </p:spPr>
        <p:txBody>
          <a:bodyPr wrap="square">
            <a:spAutoFit/>
          </a:bodyPr>
          <a:lstStyle/>
          <a:p>
            <a:pPr>
              <a:lnSpc>
                <a:spcPct val="150000"/>
              </a:lnSpc>
            </a:pPr>
            <a:r>
              <a:rPr lang="zh-CN" altLang="en-US" dirty="0"/>
              <a:t>在无监督字表示训练中，我们仍然使用如图所示的神经网络结构图。不同之处在于，最后一层只输出一个得分，而并不输出４个标签的概率。该得分的含义为这个连续的字序列是否是一个正常的词序列。</a:t>
            </a:r>
            <a:endParaRPr lang="zh-CN" altLang="en-US" sz="16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7554897" y="5770486"/>
            <a:ext cx="2308194" cy="646331"/>
          </a:xfrm>
          <a:prstGeom prst="rect">
            <a:avLst/>
          </a:prstGeom>
          <a:noFill/>
        </p:spPr>
        <p:txBody>
          <a:bodyPr wrap="square" rtlCol="0">
            <a:spAutoFit/>
          </a:bodyPr>
          <a:lstStyle/>
          <a:p>
            <a:r>
              <a:rPr lang="zh-CN" altLang="zh-CN" dirty="0"/>
              <a:t>算法基本结构图</a:t>
            </a:r>
          </a:p>
          <a:p>
            <a:endParaRPr lang="zh-CN" altLang="en-US" dirty="0"/>
          </a:p>
        </p:txBody>
      </p:sp>
    </p:spTree>
    <p:extLst>
      <p:ext uri="{BB962C8B-B14F-4D97-AF65-F5344CB8AC3E}">
        <p14:creationId xmlns:p14="http://schemas.microsoft.com/office/powerpoint/2010/main" val="81029795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pic>
        <p:nvPicPr>
          <p:cNvPr id="9" name="图片 8"/>
          <p:cNvPicPr/>
          <p:nvPr/>
        </p:nvPicPr>
        <p:blipFill>
          <a:blip r:embed="rId3"/>
          <a:stretch>
            <a:fillRect/>
          </a:stretch>
        </p:blipFill>
        <p:spPr>
          <a:xfrm>
            <a:off x="1479125" y="2184473"/>
            <a:ext cx="8996526" cy="4402757"/>
          </a:xfrm>
          <a:prstGeom prst="rect">
            <a:avLst/>
          </a:prstGeom>
        </p:spPr>
      </p:pic>
      <p:sp>
        <p:nvSpPr>
          <p:cNvPr id="5" name="矩形 4"/>
          <p:cNvSpPr/>
          <p:nvPr/>
        </p:nvSpPr>
        <p:spPr>
          <a:xfrm>
            <a:off x="588884" y="1318746"/>
            <a:ext cx="11280561" cy="989373"/>
          </a:xfrm>
          <a:prstGeom prst="rect">
            <a:avLst/>
          </a:prstGeom>
        </p:spPr>
        <p:txBody>
          <a:bodyPr wrap="square">
            <a:spAutoFit/>
          </a:bodyPr>
          <a:lstStyle/>
          <a:p>
            <a:pPr indent="266700" algn="just">
              <a:lnSpc>
                <a:spcPct val="125000"/>
              </a:lnSpc>
              <a:spcAft>
                <a:spcPts val="0"/>
              </a:spcAft>
            </a:pPr>
            <a:r>
              <a:rPr lang="zh-CN" altLang="zh-CN" sz="1600" kern="100" dirty="0">
                <a:latin typeface="等线" panose="02010600030101010101" pitchFamily="2" charset="-122"/>
                <a:ea typeface="宋体" panose="02010600030101010101" pitchFamily="2" charset="-122"/>
                <a:cs typeface="Times New Roman" panose="02020603050405020304" pitchFamily="18" charset="0"/>
              </a:rPr>
              <a:t>在有监督学习部分，本文使用的语料为</a:t>
            </a:r>
            <a:r>
              <a:rPr lang="en-US" altLang="zh-CN" sz="1600" kern="100" dirty="0">
                <a:latin typeface="等线" panose="02010600030101010101" pitchFamily="2" charset="-122"/>
                <a:ea typeface="宋体" panose="02010600030101010101" pitchFamily="2" charset="-122"/>
                <a:cs typeface="Times New Roman" panose="02020603050405020304" pitchFamily="18" charset="0"/>
              </a:rPr>
              <a:t>Sighan2005 bakeoff</a:t>
            </a:r>
            <a:r>
              <a:rPr lang="zh-CN" altLang="zh-CN" sz="1600" kern="100" dirty="0">
                <a:latin typeface="等线" panose="02010600030101010101" pitchFamily="2" charset="-122"/>
                <a:ea typeface="宋体" panose="02010600030101010101" pitchFamily="2" charset="-122"/>
                <a:cs typeface="Times New Roman" panose="02020603050405020304" pitchFamily="18" charset="0"/>
              </a:rPr>
              <a:t>的分词语料。选取其中北京大学标注的数据用于训练、验证和测试。在非监督实验中，我们使用了两个语料，第一个语料直接采用了北京大学标注的数据中的训练集，共</a:t>
            </a:r>
            <a:r>
              <a:rPr lang="en-US" altLang="zh-CN" sz="1600" kern="100" dirty="0">
                <a:latin typeface="等线" panose="02010600030101010101" pitchFamily="2" charset="-122"/>
                <a:ea typeface="宋体" panose="02010600030101010101" pitchFamily="2" charset="-122"/>
                <a:cs typeface="Times New Roman" panose="02020603050405020304" pitchFamily="18" charset="0"/>
              </a:rPr>
              <a:t>179</a:t>
            </a:r>
            <a:r>
              <a:rPr lang="zh-CN" altLang="zh-CN" sz="1600" kern="100" dirty="0">
                <a:latin typeface="等线" panose="02010600030101010101" pitchFamily="2" charset="-122"/>
                <a:ea typeface="宋体" panose="02010600030101010101" pitchFamily="2" charset="-122"/>
                <a:cs typeface="Times New Roman" panose="02020603050405020304" pitchFamily="18" charset="0"/>
              </a:rPr>
              <a:t>万字。第二个语料在第一个语料的基础上，加入了搜狗新闻语料的精简版，其中涉及教育、文化、军事等一共</a:t>
            </a:r>
            <a:r>
              <a:rPr lang="en-US" altLang="zh-CN" sz="1600" kern="100" dirty="0">
                <a:latin typeface="等线" panose="02010600030101010101" pitchFamily="2" charset="-122"/>
                <a:ea typeface="宋体" panose="02010600030101010101" pitchFamily="2" charset="-122"/>
                <a:cs typeface="Times New Roman" panose="02020603050405020304" pitchFamily="18" charset="0"/>
              </a:rPr>
              <a:t>10</a:t>
            </a:r>
            <a:r>
              <a:rPr lang="zh-CN" altLang="zh-CN" sz="1600" kern="100" dirty="0">
                <a:latin typeface="等线" panose="02010600030101010101" pitchFamily="2" charset="-122"/>
                <a:ea typeface="宋体" panose="02010600030101010101" pitchFamily="2" charset="-122"/>
                <a:cs typeface="Times New Roman" panose="02020603050405020304" pitchFamily="18" charset="0"/>
              </a:rPr>
              <a:t>个类型的新闻语料</a:t>
            </a:r>
            <a:r>
              <a:rPr lang="zh-CN" altLang="en-US" sz="1600" kern="100" dirty="0">
                <a:latin typeface="等线" panose="02010600030101010101" pitchFamily="2" charset="-122"/>
                <a:ea typeface="宋体" panose="02010600030101010101" pitchFamily="2" charset="-122"/>
                <a:cs typeface="Times New Roman" panose="02020603050405020304" pitchFamily="18" charset="0"/>
              </a:rPr>
              <a:t>。</a:t>
            </a:r>
            <a:endParaRPr lang="zh-CN" altLang="zh-CN" sz="1600" kern="100" dirty="0">
              <a:latin typeface="等线"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8088256"/>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7357" y="230514"/>
            <a:ext cx="8105925" cy="707886"/>
          </a:xfrm>
          <a:prstGeom prst="rect">
            <a:avLst/>
          </a:prstGeom>
          <a:noFill/>
        </p:spPr>
        <p:txBody>
          <a:bodyPr wrap="square" rtlCol="0">
            <a:spAutoFit/>
          </a:bodyPr>
          <a:lstStyle/>
          <a:p>
            <a:r>
              <a:rPr lang="zh-CN" altLang="en-US" sz="4000" b="1" dirty="0">
                <a:solidFill>
                  <a:schemeClr val="bg1"/>
                </a:solidFill>
              </a:rPr>
              <a:t>基于表示学习的中文分词算法探索</a:t>
            </a:r>
            <a:endParaRPr lang="zh-CN" altLang="en-US" dirty="0"/>
          </a:p>
        </p:txBody>
      </p:sp>
      <p:sp>
        <p:nvSpPr>
          <p:cNvPr id="5" name="矩形 4"/>
          <p:cNvSpPr/>
          <p:nvPr/>
        </p:nvSpPr>
        <p:spPr>
          <a:xfrm>
            <a:off x="3017796" y="2872338"/>
            <a:ext cx="5939773" cy="1754326"/>
          </a:xfrm>
          <a:prstGeom prst="rect">
            <a:avLst/>
          </a:prstGeom>
        </p:spPr>
        <p:txBody>
          <a:bodyPr wrap="square">
            <a:spAutoFit/>
          </a:bodyPr>
          <a:lstStyle/>
          <a:p>
            <a:r>
              <a:rPr lang="en-US" altLang="zh-CN" dirty="0"/>
              <a:t>       </a:t>
            </a:r>
            <a:r>
              <a:rPr lang="zh-CN" altLang="zh-CN" dirty="0"/>
              <a:t>得出如下结论：字向量的表示是一种较好的特征，使用字向量配合神经网络实现的分词，相比一元特征有较大的优势。但是这种方法目前还不能取代人工设计特征，即使是简单的二元特征。随着数据量的增大，无监督学习得到的字向量也会越来越实用，相信使用更丰富的无监督训练语料，可以得到更有用的字向量。</a:t>
            </a:r>
          </a:p>
        </p:txBody>
      </p:sp>
    </p:spTree>
    <p:extLst>
      <p:ext uri="{BB962C8B-B14F-4D97-AF65-F5344CB8AC3E}">
        <p14:creationId xmlns:p14="http://schemas.microsoft.com/office/powerpoint/2010/main" val="32508107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6760" y="2286000"/>
            <a:ext cx="5955881" cy="1569660"/>
          </a:xfrm>
          <a:prstGeom prst="rect">
            <a:avLst/>
          </a:prstGeom>
          <a:noFill/>
        </p:spPr>
        <p:txBody>
          <a:bodyPr wrap="square" rtlCol="0">
            <a:spAutoFit/>
          </a:bodyPr>
          <a:lstStyle/>
          <a:p>
            <a:r>
              <a:rPr lang="zh-CN" altLang="en-US" sz="4800" b="1" dirty="0">
                <a:solidFill>
                  <a:schemeClr val="bg1"/>
                </a:solidFill>
              </a:rPr>
              <a:t>统计与字典相结合的领域自适应中文分词</a:t>
            </a:r>
            <a:endParaRPr lang="zh-CN" altLang="en-US" sz="4800" dirty="0"/>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54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1027" y="248270"/>
            <a:ext cx="10014624" cy="707886"/>
          </a:xfrm>
          <a:prstGeom prst="rect">
            <a:avLst/>
          </a:prstGeom>
          <a:noFill/>
        </p:spPr>
        <p:txBody>
          <a:bodyPr wrap="square" rtlCol="0">
            <a:spAutoFit/>
          </a:bodyPr>
          <a:lstStyle/>
          <a:p>
            <a:r>
              <a:rPr lang="zh-CN" altLang="en-US" sz="4000" b="1" dirty="0">
                <a:solidFill>
                  <a:schemeClr val="bg1"/>
                </a:solidFill>
              </a:rPr>
              <a:t>统计与字典相结合的领域自适应中文分词</a:t>
            </a:r>
            <a:endParaRPr lang="zh-CN" altLang="en-US" dirty="0"/>
          </a:p>
        </p:txBody>
      </p:sp>
      <p:pic>
        <p:nvPicPr>
          <p:cNvPr id="6" name="图片 5"/>
          <p:cNvPicPr/>
          <p:nvPr/>
        </p:nvPicPr>
        <p:blipFill>
          <a:blip r:embed="rId2"/>
          <a:stretch>
            <a:fillRect/>
          </a:stretch>
        </p:blipFill>
        <p:spPr>
          <a:xfrm>
            <a:off x="345986" y="3419632"/>
            <a:ext cx="7345279" cy="2990045"/>
          </a:xfrm>
          <a:prstGeom prst="rect">
            <a:avLst/>
          </a:prstGeom>
        </p:spPr>
      </p:pic>
      <p:sp>
        <p:nvSpPr>
          <p:cNvPr id="4" name="矩形 3"/>
          <p:cNvSpPr/>
          <p:nvPr/>
        </p:nvSpPr>
        <p:spPr>
          <a:xfrm>
            <a:off x="1565429" y="1538006"/>
            <a:ext cx="9167674" cy="1477328"/>
          </a:xfrm>
          <a:prstGeom prst="rect">
            <a:avLst/>
          </a:prstGeom>
        </p:spPr>
        <p:txBody>
          <a:bodyPr wrap="square">
            <a:spAutoFit/>
          </a:bodyPr>
          <a:lstStyle/>
          <a:p>
            <a:pPr algn="just">
              <a:lnSpc>
                <a:spcPct val="125000"/>
              </a:lnSpc>
              <a:spcAft>
                <a:spcPts val="0"/>
              </a:spcAft>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CRF</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模型中融入词典特征信息的方法来解决中文分词的领域自适应性问题。在训练</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CRF</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分词模型时，使用通用词典；而分词阶段通过额外再加入领域词典来实现领域自适应性。当分词领域改变时，只需要在原有词典的基础上再添加相应领域的词典，而且不需要改变原有已经训练得到的统计中文分词模型，就可以大大改善该领域的分词准确率。</a:t>
            </a:r>
          </a:p>
        </p:txBody>
      </p:sp>
      <p:pic>
        <p:nvPicPr>
          <p:cNvPr id="8" name="图片 7"/>
          <p:cNvPicPr/>
          <p:nvPr/>
        </p:nvPicPr>
        <p:blipFill>
          <a:blip r:embed="rId3"/>
          <a:stretch>
            <a:fillRect/>
          </a:stretch>
        </p:blipFill>
        <p:spPr>
          <a:xfrm>
            <a:off x="7897751" y="3136252"/>
            <a:ext cx="3800475" cy="3273425"/>
          </a:xfrm>
          <a:prstGeom prst="rect">
            <a:avLst/>
          </a:prstGeom>
        </p:spPr>
      </p:pic>
      <p:sp>
        <p:nvSpPr>
          <p:cNvPr id="5" name="文本框 4">
            <a:extLst>
              <a:ext uri="{FF2B5EF4-FFF2-40B4-BE49-F238E27FC236}">
                <a16:creationId xmlns:a16="http://schemas.microsoft.com/office/drawing/2014/main" id="{893CABF4-3B11-4FB0-B02B-62B73C097C41}"/>
              </a:ext>
            </a:extLst>
          </p:cNvPr>
          <p:cNvSpPr txBox="1"/>
          <p:nvPr/>
        </p:nvSpPr>
        <p:spPr>
          <a:xfrm>
            <a:off x="8637685" y="3995504"/>
            <a:ext cx="554842" cy="338554"/>
          </a:xfrm>
          <a:prstGeom prst="rect">
            <a:avLst/>
          </a:prstGeom>
          <a:noFill/>
        </p:spPr>
        <p:txBody>
          <a:bodyPr wrap="square" rtlCol="0">
            <a:spAutoFit/>
          </a:bodyPr>
          <a:lstStyle/>
          <a:p>
            <a:r>
              <a:rPr lang="en-US" altLang="zh-CN" sz="1600" dirty="0"/>
              <a:t>B</a:t>
            </a:r>
            <a:endParaRPr lang="zh-CN" altLang="en-US" sz="1600" dirty="0"/>
          </a:p>
        </p:txBody>
      </p:sp>
      <p:sp>
        <p:nvSpPr>
          <p:cNvPr id="9" name="文本框 8">
            <a:extLst>
              <a:ext uri="{FF2B5EF4-FFF2-40B4-BE49-F238E27FC236}">
                <a16:creationId xmlns:a16="http://schemas.microsoft.com/office/drawing/2014/main" id="{F4DDCD45-44A1-45BC-B7EB-C42BF66B5484}"/>
              </a:ext>
            </a:extLst>
          </p:cNvPr>
          <p:cNvSpPr txBox="1"/>
          <p:nvPr/>
        </p:nvSpPr>
        <p:spPr>
          <a:xfrm>
            <a:off x="8603691" y="4545322"/>
            <a:ext cx="554842" cy="369332"/>
          </a:xfrm>
          <a:prstGeom prst="rect">
            <a:avLst/>
          </a:prstGeom>
          <a:noFill/>
        </p:spPr>
        <p:txBody>
          <a:bodyPr wrap="square" rtlCol="0">
            <a:spAutoFit/>
          </a:bodyPr>
          <a:lstStyle/>
          <a:p>
            <a:r>
              <a:rPr lang="en-US" altLang="zh-CN" dirty="0"/>
              <a:t>M</a:t>
            </a:r>
            <a:endParaRPr lang="zh-CN" altLang="en-US" dirty="0"/>
          </a:p>
        </p:txBody>
      </p:sp>
      <p:sp>
        <p:nvSpPr>
          <p:cNvPr id="10" name="文本框 9">
            <a:extLst>
              <a:ext uri="{FF2B5EF4-FFF2-40B4-BE49-F238E27FC236}">
                <a16:creationId xmlns:a16="http://schemas.microsoft.com/office/drawing/2014/main" id="{2E9EA64E-ED83-4A42-BC95-34F08690D5B1}"/>
              </a:ext>
            </a:extLst>
          </p:cNvPr>
          <p:cNvSpPr txBox="1"/>
          <p:nvPr/>
        </p:nvSpPr>
        <p:spPr>
          <a:xfrm>
            <a:off x="8637685" y="4258210"/>
            <a:ext cx="554842" cy="369332"/>
          </a:xfrm>
          <a:prstGeom prst="rect">
            <a:avLst/>
          </a:prstGeom>
          <a:noFill/>
        </p:spPr>
        <p:txBody>
          <a:bodyPr wrap="square" rtlCol="0">
            <a:spAutoFit/>
          </a:bodyPr>
          <a:lstStyle/>
          <a:p>
            <a:r>
              <a:rPr lang="en-US" altLang="zh-CN" dirty="0"/>
              <a:t>E</a:t>
            </a:r>
            <a:endParaRPr lang="zh-CN" altLang="en-US" dirty="0"/>
          </a:p>
        </p:txBody>
      </p:sp>
      <p:sp>
        <p:nvSpPr>
          <p:cNvPr id="11" name="文本框 10">
            <a:extLst>
              <a:ext uri="{FF2B5EF4-FFF2-40B4-BE49-F238E27FC236}">
                <a16:creationId xmlns:a16="http://schemas.microsoft.com/office/drawing/2014/main" id="{F9E9FD20-5D15-4E19-BFAD-0D577483F692}"/>
              </a:ext>
            </a:extLst>
          </p:cNvPr>
          <p:cNvSpPr txBox="1"/>
          <p:nvPr/>
        </p:nvSpPr>
        <p:spPr>
          <a:xfrm>
            <a:off x="8637685" y="3702020"/>
            <a:ext cx="554842" cy="369332"/>
          </a:xfrm>
          <a:prstGeom prst="rect">
            <a:avLst/>
          </a:prstGeom>
          <a:noFill/>
        </p:spPr>
        <p:txBody>
          <a:bodyPr wrap="square" rtlCol="0">
            <a:spAutoFit/>
          </a:bodyPr>
          <a:lstStyle/>
          <a:p>
            <a:r>
              <a:rPr lang="en-US" altLang="zh-CN" dirty="0"/>
              <a:t>S</a:t>
            </a:r>
            <a:endParaRPr lang="zh-CN" altLang="en-US" dirty="0"/>
          </a:p>
        </p:txBody>
      </p:sp>
    </p:spTree>
    <p:extLst>
      <p:ext uri="{BB962C8B-B14F-4D97-AF65-F5344CB8AC3E}">
        <p14:creationId xmlns:p14="http://schemas.microsoft.com/office/powerpoint/2010/main" val="3944056088"/>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1027" y="248270"/>
            <a:ext cx="10014624" cy="707886"/>
          </a:xfrm>
          <a:prstGeom prst="rect">
            <a:avLst/>
          </a:prstGeom>
          <a:noFill/>
        </p:spPr>
        <p:txBody>
          <a:bodyPr wrap="square" rtlCol="0">
            <a:spAutoFit/>
          </a:bodyPr>
          <a:lstStyle/>
          <a:p>
            <a:r>
              <a:rPr lang="zh-CN" altLang="en-US" sz="4000" b="1" dirty="0">
                <a:solidFill>
                  <a:schemeClr val="bg1"/>
                </a:solidFill>
              </a:rPr>
              <a:t>统计与字典相结合的领域自适应中文分词</a:t>
            </a:r>
            <a:endParaRPr lang="zh-CN" altLang="en-US" dirty="0"/>
          </a:p>
        </p:txBody>
      </p:sp>
      <p:pic>
        <p:nvPicPr>
          <p:cNvPr id="7" name="图片 6"/>
          <p:cNvPicPr/>
          <p:nvPr/>
        </p:nvPicPr>
        <p:blipFill>
          <a:blip r:embed="rId2"/>
          <a:stretch>
            <a:fillRect/>
          </a:stretch>
        </p:blipFill>
        <p:spPr>
          <a:xfrm>
            <a:off x="7566919" y="1409690"/>
            <a:ext cx="3952875" cy="1400175"/>
          </a:xfrm>
          <a:prstGeom prst="rect">
            <a:avLst/>
          </a:prstGeom>
        </p:spPr>
      </p:pic>
      <p:sp>
        <p:nvSpPr>
          <p:cNvPr id="2" name="矩形 1"/>
          <p:cNvSpPr/>
          <p:nvPr/>
        </p:nvSpPr>
        <p:spPr>
          <a:xfrm>
            <a:off x="320141" y="1409690"/>
            <a:ext cx="6581153" cy="1508105"/>
          </a:xfrm>
          <a:prstGeom prst="rect">
            <a:avLst/>
          </a:prstGeom>
        </p:spPr>
        <p:txBody>
          <a:bodyPr wrap="square">
            <a:spAutoFit/>
          </a:bodyPr>
          <a:lstStyle/>
          <a:p>
            <a:pPr algn="just">
              <a:lnSpc>
                <a:spcPct val="125000"/>
              </a:lnSpc>
              <a:spcAft>
                <a:spcPts val="0"/>
              </a:spcAft>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利用</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SIGHAN CWS BAKEOFF 2005</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中提供的</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PKU</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训练语料进行训练，训练过程中使用</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北京大学中国语言学研究中心公开的词典，</a:t>
            </a:r>
            <a:r>
              <a:rPr lang="zh-CN" altLang="zh-CN" sz="1600" dirty="0">
                <a:latin typeface="微软雅黑" panose="020B0503020204020204" pitchFamily="34" charset="-122"/>
                <a:ea typeface="微软雅黑" panose="020B0503020204020204" pitchFamily="34" charset="-122"/>
              </a:rPr>
              <a:t>该词典一共包含大约</a:t>
            </a:r>
            <a:r>
              <a:rPr lang="en-US" altLang="zh-CN" sz="1600" dirty="0">
                <a:latin typeface="微软雅黑" panose="020B0503020204020204" pitchFamily="34" charset="-122"/>
                <a:ea typeface="微软雅黑" panose="020B0503020204020204" pitchFamily="34" charset="-122"/>
              </a:rPr>
              <a:t>10</a:t>
            </a:r>
            <a:r>
              <a:rPr lang="zh-CN" altLang="zh-CN" sz="1600" dirty="0">
                <a:latin typeface="微软雅黑" panose="020B0503020204020204" pitchFamily="34" charset="-122"/>
                <a:ea typeface="微软雅黑" panose="020B0503020204020204" pitchFamily="34" charset="-122"/>
              </a:rPr>
              <a:t>万多个词。</a:t>
            </a:r>
            <a:endParaRPr lang="en-US" altLang="zh-CN" sz="1600" dirty="0">
              <a:latin typeface="微软雅黑" panose="020B0503020204020204" pitchFamily="34" charset="-122"/>
              <a:ea typeface="微软雅黑" panose="020B0503020204020204" pitchFamily="34" charset="-122"/>
            </a:endParaRPr>
          </a:p>
          <a:p>
            <a:r>
              <a:rPr lang="zh-CN" altLang="zh-CN" sz="1600" dirty="0">
                <a:latin typeface="微软雅黑" panose="020B0503020204020204" pitchFamily="34" charset="-122"/>
                <a:ea typeface="微软雅黑" panose="020B0503020204020204" pitchFamily="34" charset="-122"/>
              </a:rPr>
              <a:t>最后分别在相应的</a:t>
            </a:r>
            <a:r>
              <a:rPr lang="en-US" altLang="zh-CN" sz="1600" dirty="0">
                <a:latin typeface="微软雅黑" panose="020B0503020204020204" pitchFamily="34" charset="-122"/>
                <a:ea typeface="微软雅黑" panose="020B0503020204020204" pitchFamily="34" charset="-122"/>
              </a:rPr>
              <a:t>PKU</a:t>
            </a:r>
            <a:r>
              <a:rPr lang="zh-CN" altLang="zh-CN" sz="1600" dirty="0">
                <a:latin typeface="微软雅黑" panose="020B0503020204020204" pitchFamily="34" charset="-122"/>
                <a:ea typeface="微软雅黑" panose="020B0503020204020204" pitchFamily="34" charset="-122"/>
              </a:rPr>
              <a:t>测试语料和人工标注的金融领域语料上进行了评测，下表</a:t>
            </a:r>
            <a:r>
              <a:rPr lang="en-US" altLang="zh-CN" sz="1600" dirty="0">
                <a:latin typeface="微软雅黑" panose="020B0503020204020204" pitchFamily="34" charset="-122"/>
                <a:ea typeface="微软雅黑" panose="020B0503020204020204" pitchFamily="34" charset="-122"/>
              </a:rPr>
              <a:t>4</a:t>
            </a:r>
            <a:r>
              <a:rPr lang="zh-CN" altLang="zh-CN" sz="1600" dirty="0">
                <a:latin typeface="微软雅黑" panose="020B0503020204020204" pitchFamily="34" charset="-122"/>
                <a:ea typeface="微软雅黑" panose="020B0503020204020204" pitchFamily="34" charset="-122"/>
              </a:rPr>
              <a:t>给出了两个测试语料的统计信息。</a:t>
            </a:r>
            <a:endParaRPr lang="zh-CN" altLang="en-US" sz="1600" dirty="0">
              <a:latin typeface="微软雅黑" panose="020B0503020204020204" pitchFamily="34" charset="-122"/>
              <a:ea typeface="微软雅黑" panose="020B0503020204020204" pitchFamily="34" charset="-122"/>
            </a:endParaRPr>
          </a:p>
        </p:txBody>
      </p:sp>
      <p:pic>
        <p:nvPicPr>
          <p:cNvPr id="9" name="图片 8"/>
          <p:cNvPicPr/>
          <p:nvPr/>
        </p:nvPicPr>
        <p:blipFill>
          <a:blip r:embed="rId3"/>
          <a:stretch>
            <a:fillRect/>
          </a:stretch>
        </p:blipFill>
        <p:spPr>
          <a:xfrm>
            <a:off x="7566919" y="3062917"/>
            <a:ext cx="4000500" cy="1809750"/>
          </a:xfrm>
          <a:prstGeom prst="rect">
            <a:avLst/>
          </a:prstGeom>
        </p:spPr>
      </p:pic>
      <p:pic>
        <p:nvPicPr>
          <p:cNvPr id="10" name="图片 9"/>
          <p:cNvPicPr/>
          <p:nvPr/>
        </p:nvPicPr>
        <p:blipFill>
          <a:blip r:embed="rId4"/>
          <a:stretch>
            <a:fillRect/>
          </a:stretch>
        </p:blipFill>
        <p:spPr>
          <a:xfrm>
            <a:off x="7566919" y="5125719"/>
            <a:ext cx="3990975" cy="1533525"/>
          </a:xfrm>
          <a:prstGeom prst="rect">
            <a:avLst/>
          </a:prstGeom>
        </p:spPr>
      </p:pic>
      <p:sp>
        <p:nvSpPr>
          <p:cNvPr id="5" name="矩形 4"/>
          <p:cNvSpPr/>
          <p:nvPr/>
        </p:nvSpPr>
        <p:spPr>
          <a:xfrm>
            <a:off x="320141" y="3351388"/>
            <a:ext cx="6428045" cy="1077218"/>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CRF-basic</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代表仅使用基本特征训练出来的模型；</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CRF-post</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表示使用拼接的后处理方法去纠正被</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CRF</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错误切分的词，这个方法假定词典中没有在训练语料中出现的词都应该是不可切分的；</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CRF-extern</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表示融入了词典信息特征之后所得到模型。</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320141" y="5125719"/>
            <a:ext cx="6096000" cy="1295355"/>
          </a:xfrm>
          <a:prstGeom prst="rect">
            <a:avLst/>
          </a:prstGeom>
        </p:spPr>
        <p:txBody>
          <a:bodyPr>
            <a:spAutoFit/>
          </a:bodyPr>
          <a:lstStyle/>
          <a:p>
            <a:pPr algn="just">
              <a:lnSpc>
                <a:spcPct val="125000"/>
              </a:lnSpc>
              <a:spcAft>
                <a:spcPts val="0"/>
              </a:spcAft>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综上所述，在统计模型中融入词典信息特征后，一方面分词性能有了一定的提高；另外一方面领域迁移后，分词性能依然能够保持在一定的水平。因此统计模型与词典结合后，使得中文分词具有良好的领域自适应性。</a:t>
            </a:r>
          </a:p>
        </p:txBody>
      </p:sp>
    </p:spTree>
    <p:extLst>
      <p:ext uri="{BB962C8B-B14F-4D97-AF65-F5344CB8AC3E}">
        <p14:creationId xmlns:p14="http://schemas.microsoft.com/office/powerpoint/2010/main" val="3409197970"/>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7983" y="2649985"/>
            <a:ext cx="6328743" cy="830997"/>
          </a:xfrm>
          <a:prstGeom prst="rect">
            <a:avLst/>
          </a:prstGeom>
          <a:noFill/>
        </p:spPr>
        <p:txBody>
          <a:bodyPr wrap="square" rtlCol="0">
            <a:spAutoFit/>
          </a:bodyPr>
          <a:lstStyle/>
          <a:p>
            <a:r>
              <a:rPr lang="zh-CN" altLang="en-US" sz="4800" b="1" dirty="0">
                <a:solidFill>
                  <a:schemeClr val="bg1"/>
                </a:solidFill>
              </a:rPr>
              <a:t>汉字处理：拼音输入法</a:t>
            </a: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843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p:cNvGrpSpPr/>
          <p:nvPr/>
        </p:nvGrpSpPr>
        <p:grpSpPr>
          <a:xfrm>
            <a:off x="5697389" y="4090457"/>
            <a:ext cx="2183209" cy="2278988"/>
            <a:chOff x="4231275" y="2877563"/>
            <a:chExt cx="1866163" cy="1948034"/>
          </a:xfrm>
        </p:grpSpPr>
        <p:sp>
          <p:nvSpPr>
            <p:cNvPr id="5" name="Freeform 5"/>
            <p:cNvSpPr>
              <a:spLocks/>
            </p:cNvSpPr>
            <p:nvPr/>
          </p:nvSpPr>
          <p:spPr bwMode="auto">
            <a:xfrm>
              <a:off x="4231275" y="2877563"/>
              <a:ext cx="1866163" cy="1073947"/>
            </a:xfrm>
            <a:custGeom>
              <a:avLst/>
              <a:gdLst/>
              <a:ahLst/>
              <a:cxnLst>
                <a:cxn ang="0">
                  <a:pos x="517" y="0"/>
                </a:cxn>
                <a:cxn ang="0">
                  <a:pos x="517" y="0"/>
                </a:cxn>
                <a:cxn ang="0">
                  <a:pos x="0" y="892"/>
                </a:cxn>
                <a:cxn ang="0">
                  <a:pos x="0" y="892"/>
                </a:cxn>
                <a:cxn ang="0">
                  <a:pos x="1034" y="891"/>
                </a:cxn>
                <a:cxn ang="0">
                  <a:pos x="1550" y="0"/>
                </a:cxn>
                <a:cxn ang="0">
                  <a:pos x="1550" y="0"/>
                </a:cxn>
                <a:cxn ang="0">
                  <a:pos x="1550" y="0"/>
                </a:cxn>
                <a:cxn ang="0">
                  <a:pos x="517" y="0"/>
                </a:cxn>
              </a:cxnLst>
              <a:rect l="0" t="0" r="r" b="b"/>
              <a:pathLst>
                <a:path w="1550" h="892">
                  <a:moveTo>
                    <a:pt x="517" y="0"/>
                  </a:moveTo>
                  <a:lnTo>
                    <a:pt x="517" y="0"/>
                  </a:lnTo>
                  <a:lnTo>
                    <a:pt x="0" y="892"/>
                  </a:lnTo>
                  <a:lnTo>
                    <a:pt x="0" y="892"/>
                  </a:lnTo>
                  <a:lnTo>
                    <a:pt x="1034" y="891"/>
                  </a:lnTo>
                  <a:lnTo>
                    <a:pt x="1550" y="0"/>
                  </a:lnTo>
                  <a:lnTo>
                    <a:pt x="1550" y="0"/>
                  </a:lnTo>
                  <a:lnTo>
                    <a:pt x="1550" y="0"/>
                  </a:lnTo>
                  <a:lnTo>
                    <a:pt x="517" y="0"/>
                  </a:lnTo>
                  <a:close/>
                </a:path>
              </a:pathLst>
            </a:custGeom>
            <a:solidFill>
              <a:schemeClr val="accent3">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6" name="Freeform 8"/>
            <p:cNvSpPr>
              <a:spLocks/>
            </p:cNvSpPr>
            <p:nvPr/>
          </p:nvSpPr>
          <p:spPr bwMode="auto">
            <a:xfrm>
              <a:off x="4291474" y="2877563"/>
              <a:ext cx="1687975" cy="971609"/>
            </a:xfrm>
            <a:custGeom>
              <a:avLst/>
              <a:gdLst/>
              <a:ahLst/>
              <a:cxnLst>
                <a:cxn ang="0">
                  <a:pos x="467" y="0"/>
                </a:cxn>
                <a:cxn ang="0">
                  <a:pos x="467" y="0"/>
                </a:cxn>
                <a:cxn ang="0">
                  <a:pos x="0" y="807"/>
                </a:cxn>
                <a:cxn ang="0">
                  <a:pos x="0" y="807"/>
                </a:cxn>
                <a:cxn ang="0">
                  <a:pos x="934" y="805"/>
                </a:cxn>
                <a:cxn ang="0">
                  <a:pos x="1402" y="0"/>
                </a:cxn>
                <a:cxn ang="0">
                  <a:pos x="1402" y="0"/>
                </a:cxn>
                <a:cxn ang="0">
                  <a:pos x="1402" y="0"/>
                </a:cxn>
                <a:cxn ang="0">
                  <a:pos x="467" y="0"/>
                </a:cxn>
              </a:cxnLst>
              <a:rect l="0" t="0" r="r" b="b"/>
              <a:pathLst>
                <a:path w="1402" h="807">
                  <a:moveTo>
                    <a:pt x="467" y="0"/>
                  </a:moveTo>
                  <a:lnTo>
                    <a:pt x="467" y="0"/>
                  </a:lnTo>
                  <a:lnTo>
                    <a:pt x="0" y="807"/>
                  </a:lnTo>
                  <a:lnTo>
                    <a:pt x="0" y="807"/>
                  </a:lnTo>
                  <a:lnTo>
                    <a:pt x="934" y="805"/>
                  </a:lnTo>
                  <a:lnTo>
                    <a:pt x="1402" y="0"/>
                  </a:lnTo>
                  <a:lnTo>
                    <a:pt x="1402" y="0"/>
                  </a:lnTo>
                  <a:lnTo>
                    <a:pt x="1402" y="0"/>
                  </a:lnTo>
                  <a:lnTo>
                    <a:pt x="467" y="0"/>
                  </a:lnTo>
                  <a:close/>
                </a:path>
              </a:pathLst>
            </a:custGeom>
            <a:solidFill>
              <a:schemeClr val="accent3">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7" name="Freeform 11"/>
            <p:cNvSpPr>
              <a:spLocks/>
            </p:cNvSpPr>
            <p:nvPr/>
          </p:nvSpPr>
          <p:spPr bwMode="auto">
            <a:xfrm>
              <a:off x="4291474" y="3849172"/>
              <a:ext cx="1687975" cy="976425"/>
            </a:xfrm>
            <a:custGeom>
              <a:avLst/>
              <a:gdLst/>
              <a:ahLst/>
              <a:cxnLst>
                <a:cxn ang="0">
                  <a:pos x="0" y="0"/>
                </a:cxn>
                <a:cxn ang="0">
                  <a:pos x="0" y="0"/>
                </a:cxn>
                <a:cxn ang="0">
                  <a:pos x="467" y="811"/>
                </a:cxn>
                <a:cxn ang="0">
                  <a:pos x="467" y="811"/>
                </a:cxn>
                <a:cxn ang="0">
                  <a:pos x="467" y="811"/>
                </a:cxn>
                <a:cxn ang="0">
                  <a:pos x="1402" y="811"/>
                </a:cxn>
                <a:cxn ang="0">
                  <a:pos x="1402" y="811"/>
                </a:cxn>
                <a:cxn ang="0">
                  <a:pos x="935" y="0"/>
                </a:cxn>
                <a:cxn ang="0">
                  <a:pos x="0" y="0"/>
                </a:cxn>
              </a:cxnLst>
              <a:rect l="0" t="0" r="r" b="b"/>
              <a:pathLst>
                <a:path w="1402" h="811">
                  <a:moveTo>
                    <a:pt x="0" y="0"/>
                  </a:moveTo>
                  <a:lnTo>
                    <a:pt x="0" y="0"/>
                  </a:lnTo>
                  <a:lnTo>
                    <a:pt x="467" y="811"/>
                  </a:lnTo>
                  <a:lnTo>
                    <a:pt x="467" y="811"/>
                  </a:lnTo>
                  <a:lnTo>
                    <a:pt x="467" y="811"/>
                  </a:lnTo>
                  <a:lnTo>
                    <a:pt x="1402" y="811"/>
                  </a:lnTo>
                  <a:lnTo>
                    <a:pt x="1402" y="811"/>
                  </a:lnTo>
                  <a:lnTo>
                    <a:pt x="935" y="0"/>
                  </a:lnTo>
                  <a:lnTo>
                    <a:pt x="0" y="0"/>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nvGrpSpPr>
          <p:cNvPr id="8" name="Group 41"/>
          <p:cNvGrpSpPr/>
          <p:nvPr/>
        </p:nvGrpSpPr>
        <p:grpSpPr>
          <a:xfrm>
            <a:off x="3793067" y="2827011"/>
            <a:ext cx="2632528" cy="2519845"/>
            <a:chOff x="2603499" y="1797596"/>
            <a:chExt cx="2250232" cy="2153914"/>
          </a:xfrm>
        </p:grpSpPr>
        <p:sp>
          <p:nvSpPr>
            <p:cNvPr id="9" name="Freeform 7"/>
            <p:cNvSpPr>
              <a:spLocks/>
            </p:cNvSpPr>
            <p:nvPr/>
          </p:nvSpPr>
          <p:spPr bwMode="auto">
            <a:xfrm>
              <a:off x="3610023" y="1797596"/>
              <a:ext cx="1243708" cy="2153914"/>
            </a:xfrm>
            <a:custGeom>
              <a:avLst/>
              <a:gdLst/>
              <a:ahLst/>
              <a:cxnLst>
                <a:cxn ang="0">
                  <a:pos x="516" y="0"/>
                </a:cxn>
                <a:cxn ang="0">
                  <a:pos x="0" y="895"/>
                </a:cxn>
                <a:cxn ang="0">
                  <a:pos x="516" y="1789"/>
                </a:cxn>
                <a:cxn ang="0">
                  <a:pos x="1033" y="897"/>
                </a:cxn>
                <a:cxn ang="0">
                  <a:pos x="516" y="0"/>
                </a:cxn>
              </a:cxnLst>
              <a:rect l="0" t="0" r="r" b="b"/>
              <a:pathLst>
                <a:path w="1033" h="1789">
                  <a:moveTo>
                    <a:pt x="516" y="0"/>
                  </a:moveTo>
                  <a:lnTo>
                    <a:pt x="0" y="895"/>
                  </a:lnTo>
                  <a:lnTo>
                    <a:pt x="516" y="1789"/>
                  </a:lnTo>
                  <a:lnTo>
                    <a:pt x="1033" y="897"/>
                  </a:lnTo>
                  <a:lnTo>
                    <a:pt x="516" y="0"/>
                  </a:lnTo>
                  <a:close/>
                </a:path>
              </a:pathLst>
            </a:custGeom>
            <a:solidFill>
              <a:schemeClr val="accent1">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 name="Freeform 9"/>
            <p:cNvSpPr>
              <a:spLocks/>
            </p:cNvSpPr>
            <p:nvPr/>
          </p:nvSpPr>
          <p:spPr bwMode="auto">
            <a:xfrm>
              <a:off x="2603499" y="1901138"/>
              <a:ext cx="1687975" cy="971609"/>
            </a:xfrm>
            <a:custGeom>
              <a:avLst/>
              <a:gdLst/>
              <a:ahLst/>
              <a:cxnLst>
                <a:cxn ang="0">
                  <a:pos x="468" y="0"/>
                </a:cxn>
                <a:cxn ang="0">
                  <a:pos x="468" y="0"/>
                </a:cxn>
                <a:cxn ang="0">
                  <a:pos x="0" y="807"/>
                </a:cxn>
                <a:cxn ang="0">
                  <a:pos x="0" y="807"/>
                </a:cxn>
                <a:cxn ang="0">
                  <a:pos x="934" y="805"/>
                </a:cxn>
                <a:cxn ang="0">
                  <a:pos x="1402" y="0"/>
                </a:cxn>
                <a:cxn ang="0">
                  <a:pos x="1402" y="0"/>
                </a:cxn>
                <a:cxn ang="0">
                  <a:pos x="1402" y="0"/>
                </a:cxn>
                <a:cxn ang="0">
                  <a:pos x="468" y="0"/>
                </a:cxn>
              </a:cxnLst>
              <a:rect l="0" t="0" r="r" b="b"/>
              <a:pathLst>
                <a:path w="1402" h="807">
                  <a:moveTo>
                    <a:pt x="468" y="0"/>
                  </a:moveTo>
                  <a:lnTo>
                    <a:pt x="468" y="0"/>
                  </a:lnTo>
                  <a:lnTo>
                    <a:pt x="0" y="807"/>
                  </a:lnTo>
                  <a:lnTo>
                    <a:pt x="0" y="807"/>
                  </a:lnTo>
                  <a:lnTo>
                    <a:pt x="934" y="805"/>
                  </a:lnTo>
                  <a:lnTo>
                    <a:pt x="1402" y="0"/>
                  </a:lnTo>
                  <a:lnTo>
                    <a:pt x="1402" y="0"/>
                  </a:lnTo>
                  <a:lnTo>
                    <a:pt x="1402" y="0"/>
                  </a:lnTo>
                  <a:lnTo>
                    <a:pt x="468"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1" name="Freeform 12"/>
            <p:cNvSpPr>
              <a:spLocks/>
            </p:cNvSpPr>
            <p:nvPr/>
          </p:nvSpPr>
          <p:spPr bwMode="auto">
            <a:xfrm>
              <a:off x="3728013" y="1901138"/>
              <a:ext cx="1125718" cy="1948034"/>
            </a:xfrm>
            <a:custGeom>
              <a:avLst/>
              <a:gdLst/>
              <a:ahLst/>
              <a:cxnLst>
                <a:cxn ang="0">
                  <a:pos x="468" y="0"/>
                </a:cxn>
                <a:cxn ang="0">
                  <a:pos x="0" y="809"/>
                </a:cxn>
                <a:cxn ang="0">
                  <a:pos x="468" y="1618"/>
                </a:cxn>
                <a:cxn ang="0">
                  <a:pos x="935" y="811"/>
                </a:cxn>
                <a:cxn ang="0">
                  <a:pos x="468" y="0"/>
                </a:cxn>
              </a:cxnLst>
              <a:rect l="0" t="0" r="r" b="b"/>
              <a:pathLst>
                <a:path w="935" h="1618">
                  <a:moveTo>
                    <a:pt x="468" y="0"/>
                  </a:moveTo>
                  <a:lnTo>
                    <a:pt x="0" y="809"/>
                  </a:lnTo>
                  <a:lnTo>
                    <a:pt x="468" y="1618"/>
                  </a:lnTo>
                  <a:lnTo>
                    <a:pt x="935" y="811"/>
                  </a:lnTo>
                  <a:lnTo>
                    <a:pt x="468" y="0"/>
                  </a:ln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nvGrpSpPr>
          <p:cNvPr id="12" name="Group 42"/>
          <p:cNvGrpSpPr/>
          <p:nvPr/>
        </p:nvGrpSpPr>
        <p:grpSpPr>
          <a:xfrm>
            <a:off x="5697389" y="1807242"/>
            <a:ext cx="2701545" cy="2283215"/>
            <a:chOff x="4231275" y="925917"/>
            <a:chExt cx="2309226" cy="1951646"/>
          </a:xfrm>
        </p:grpSpPr>
        <p:sp>
          <p:nvSpPr>
            <p:cNvPr id="13" name="Freeform 6"/>
            <p:cNvSpPr>
              <a:spLocks/>
            </p:cNvSpPr>
            <p:nvPr/>
          </p:nvSpPr>
          <p:spPr bwMode="auto">
            <a:xfrm>
              <a:off x="4231275" y="1797596"/>
              <a:ext cx="1866163" cy="1079967"/>
            </a:xfrm>
            <a:custGeom>
              <a:avLst/>
              <a:gdLst/>
              <a:ahLst/>
              <a:cxnLst>
                <a:cxn ang="0">
                  <a:pos x="1" y="0"/>
                </a:cxn>
                <a:cxn ang="0">
                  <a:pos x="0" y="0"/>
                </a:cxn>
                <a:cxn ang="0">
                  <a:pos x="517" y="897"/>
                </a:cxn>
                <a:cxn ang="0">
                  <a:pos x="517" y="897"/>
                </a:cxn>
                <a:cxn ang="0">
                  <a:pos x="517" y="897"/>
                </a:cxn>
                <a:cxn ang="0">
                  <a:pos x="1550" y="897"/>
                </a:cxn>
                <a:cxn ang="0">
                  <a:pos x="1550" y="897"/>
                </a:cxn>
                <a:cxn ang="0">
                  <a:pos x="1034" y="0"/>
                </a:cxn>
                <a:cxn ang="0">
                  <a:pos x="1" y="0"/>
                </a:cxn>
              </a:cxnLst>
              <a:rect l="0" t="0" r="r" b="b"/>
              <a:pathLst>
                <a:path w="1550" h="897">
                  <a:moveTo>
                    <a:pt x="1" y="0"/>
                  </a:moveTo>
                  <a:lnTo>
                    <a:pt x="0" y="0"/>
                  </a:lnTo>
                  <a:lnTo>
                    <a:pt x="517" y="897"/>
                  </a:lnTo>
                  <a:lnTo>
                    <a:pt x="517" y="897"/>
                  </a:lnTo>
                  <a:lnTo>
                    <a:pt x="517" y="897"/>
                  </a:lnTo>
                  <a:lnTo>
                    <a:pt x="1550" y="897"/>
                  </a:lnTo>
                  <a:lnTo>
                    <a:pt x="1550" y="897"/>
                  </a:lnTo>
                  <a:lnTo>
                    <a:pt x="1034" y="0"/>
                  </a:lnTo>
                  <a:lnTo>
                    <a:pt x="1" y="0"/>
                  </a:lnTo>
                  <a:close/>
                </a:path>
              </a:pathLst>
            </a:custGeom>
            <a:solidFill>
              <a:schemeClr val="accent2">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4" name="Freeform 10"/>
            <p:cNvSpPr>
              <a:spLocks/>
            </p:cNvSpPr>
            <p:nvPr/>
          </p:nvSpPr>
          <p:spPr bwMode="auto">
            <a:xfrm>
              <a:off x="4291474" y="1901138"/>
              <a:ext cx="1687975" cy="976425"/>
            </a:xfrm>
            <a:custGeom>
              <a:avLst/>
              <a:gdLst/>
              <a:ahLst/>
              <a:cxnLst>
                <a:cxn ang="0">
                  <a:pos x="0" y="0"/>
                </a:cxn>
                <a:cxn ang="0">
                  <a:pos x="0" y="0"/>
                </a:cxn>
                <a:cxn ang="0">
                  <a:pos x="467" y="811"/>
                </a:cxn>
                <a:cxn ang="0">
                  <a:pos x="467" y="811"/>
                </a:cxn>
                <a:cxn ang="0">
                  <a:pos x="467" y="811"/>
                </a:cxn>
                <a:cxn ang="0">
                  <a:pos x="1402" y="811"/>
                </a:cxn>
                <a:cxn ang="0">
                  <a:pos x="1402" y="811"/>
                </a:cxn>
                <a:cxn ang="0">
                  <a:pos x="934" y="0"/>
                </a:cxn>
                <a:cxn ang="0">
                  <a:pos x="0" y="0"/>
                </a:cxn>
              </a:cxnLst>
              <a:rect l="0" t="0" r="r" b="b"/>
              <a:pathLst>
                <a:path w="1402" h="811">
                  <a:moveTo>
                    <a:pt x="0" y="0"/>
                  </a:moveTo>
                  <a:lnTo>
                    <a:pt x="0" y="0"/>
                  </a:lnTo>
                  <a:lnTo>
                    <a:pt x="467" y="811"/>
                  </a:lnTo>
                  <a:lnTo>
                    <a:pt x="467" y="811"/>
                  </a:lnTo>
                  <a:lnTo>
                    <a:pt x="467" y="811"/>
                  </a:lnTo>
                  <a:lnTo>
                    <a:pt x="1402" y="811"/>
                  </a:lnTo>
                  <a:lnTo>
                    <a:pt x="1402" y="811"/>
                  </a:lnTo>
                  <a:lnTo>
                    <a:pt x="934" y="0"/>
                  </a:lnTo>
                  <a:lnTo>
                    <a:pt x="0" y="0"/>
                  </a:lnTo>
                  <a:close/>
                </a:path>
              </a:pathLst>
            </a:custGeom>
            <a:solidFill>
              <a:schemeClr val="accent2">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5" name="Freeform 13"/>
            <p:cNvSpPr>
              <a:spLocks/>
            </p:cNvSpPr>
            <p:nvPr/>
          </p:nvSpPr>
          <p:spPr bwMode="auto">
            <a:xfrm>
              <a:off x="5417191" y="925917"/>
              <a:ext cx="1123310" cy="1948034"/>
            </a:xfrm>
            <a:custGeom>
              <a:avLst/>
              <a:gdLst/>
              <a:ahLst/>
              <a:cxnLst>
                <a:cxn ang="0">
                  <a:pos x="467" y="0"/>
                </a:cxn>
                <a:cxn ang="0">
                  <a:pos x="0" y="810"/>
                </a:cxn>
                <a:cxn ang="0">
                  <a:pos x="467" y="1618"/>
                </a:cxn>
                <a:cxn ang="0">
                  <a:pos x="933" y="811"/>
                </a:cxn>
                <a:cxn ang="0">
                  <a:pos x="467" y="0"/>
                </a:cxn>
              </a:cxnLst>
              <a:rect l="0" t="0" r="r" b="b"/>
              <a:pathLst>
                <a:path w="933" h="1618">
                  <a:moveTo>
                    <a:pt x="467" y="0"/>
                  </a:moveTo>
                  <a:lnTo>
                    <a:pt x="0" y="810"/>
                  </a:lnTo>
                  <a:lnTo>
                    <a:pt x="467" y="1618"/>
                  </a:lnTo>
                  <a:lnTo>
                    <a:pt x="933" y="811"/>
                  </a:lnTo>
                  <a:lnTo>
                    <a:pt x="467" y="0"/>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nvGrpSpPr>
          <p:cNvPr id="16" name="Group 27"/>
          <p:cNvGrpSpPr/>
          <p:nvPr/>
        </p:nvGrpSpPr>
        <p:grpSpPr>
          <a:xfrm>
            <a:off x="5359343" y="3779173"/>
            <a:ext cx="614116" cy="898639"/>
            <a:chOff x="3942320" y="2611484"/>
            <a:chExt cx="524934" cy="768138"/>
          </a:xfrm>
        </p:grpSpPr>
        <p:sp>
          <p:nvSpPr>
            <p:cNvPr id="17" name="Freeform 14"/>
            <p:cNvSpPr>
              <a:spLocks/>
            </p:cNvSpPr>
            <p:nvPr/>
          </p:nvSpPr>
          <p:spPr bwMode="auto">
            <a:xfrm>
              <a:off x="4038639" y="2700578"/>
              <a:ext cx="406944" cy="532158"/>
            </a:xfrm>
            <a:custGeom>
              <a:avLst/>
              <a:gdLst/>
              <a:ahLst/>
              <a:cxnLst>
                <a:cxn ang="0">
                  <a:pos x="0" y="149"/>
                </a:cxn>
                <a:cxn ang="0">
                  <a:pos x="114" y="340"/>
                </a:cxn>
                <a:cxn ang="0">
                  <a:pos x="178" y="163"/>
                </a:cxn>
                <a:cxn ang="0">
                  <a:pos x="228" y="143"/>
                </a:cxn>
                <a:cxn ang="0">
                  <a:pos x="241" y="33"/>
                </a:cxn>
                <a:cxn ang="0">
                  <a:pos x="160" y="30"/>
                </a:cxn>
                <a:cxn ang="0">
                  <a:pos x="137" y="94"/>
                </a:cxn>
                <a:cxn ang="0">
                  <a:pos x="0" y="149"/>
                </a:cxn>
              </a:cxnLst>
              <a:rect l="0" t="0" r="r" b="b"/>
              <a:pathLst>
                <a:path w="260" h="340">
                  <a:moveTo>
                    <a:pt x="0" y="149"/>
                  </a:moveTo>
                  <a:cubicBezTo>
                    <a:pt x="114" y="340"/>
                    <a:pt x="114" y="340"/>
                    <a:pt x="114" y="340"/>
                  </a:cubicBezTo>
                  <a:cubicBezTo>
                    <a:pt x="155" y="293"/>
                    <a:pt x="184" y="217"/>
                    <a:pt x="178" y="163"/>
                  </a:cubicBezTo>
                  <a:cubicBezTo>
                    <a:pt x="195" y="167"/>
                    <a:pt x="213" y="161"/>
                    <a:pt x="228" y="143"/>
                  </a:cubicBezTo>
                  <a:cubicBezTo>
                    <a:pt x="254" y="113"/>
                    <a:pt x="260" y="64"/>
                    <a:pt x="241" y="33"/>
                  </a:cubicBezTo>
                  <a:cubicBezTo>
                    <a:pt x="222" y="1"/>
                    <a:pt x="186" y="0"/>
                    <a:pt x="160" y="30"/>
                  </a:cubicBezTo>
                  <a:cubicBezTo>
                    <a:pt x="144" y="48"/>
                    <a:pt x="137" y="71"/>
                    <a:pt x="137" y="94"/>
                  </a:cubicBezTo>
                  <a:cubicBezTo>
                    <a:pt x="100" y="77"/>
                    <a:pt x="41" y="102"/>
                    <a:pt x="0" y="149"/>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8" name="Freeform 15"/>
            <p:cNvSpPr>
              <a:spLocks/>
            </p:cNvSpPr>
            <p:nvPr/>
          </p:nvSpPr>
          <p:spPr bwMode="auto">
            <a:xfrm>
              <a:off x="4038639" y="2700578"/>
              <a:ext cx="406944" cy="532158"/>
            </a:xfrm>
            <a:custGeom>
              <a:avLst/>
              <a:gdLst/>
              <a:ahLst/>
              <a:cxnLst>
                <a:cxn ang="0">
                  <a:pos x="0" y="149"/>
                </a:cxn>
                <a:cxn ang="0">
                  <a:pos x="114" y="340"/>
                </a:cxn>
                <a:cxn ang="0">
                  <a:pos x="178" y="163"/>
                </a:cxn>
                <a:cxn ang="0">
                  <a:pos x="228" y="143"/>
                </a:cxn>
                <a:cxn ang="0">
                  <a:pos x="241" y="33"/>
                </a:cxn>
                <a:cxn ang="0">
                  <a:pos x="160" y="30"/>
                </a:cxn>
                <a:cxn ang="0">
                  <a:pos x="137" y="94"/>
                </a:cxn>
                <a:cxn ang="0">
                  <a:pos x="0" y="149"/>
                </a:cxn>
              </a:cxnLst>
              <a:rect l="0" t="0" r="r" b="b"/>
              <a:pathLst>
                <a:path w="260" h="340">
                  <a:moveTo>
                    <a:pt x="0" y="149"/>
                  </a:moveTo>
                  <a:cubicBezTo>
                    <a:pt x="114" y="340"/>
                    <a:pt x="114" y="340"/>
                    <a:pt x="114" y="340"/>
                  </a:cubicBezTo>
                  <a:cubicBezTo>
                    <a:pt x="155" y="293"/>
                    <a:pt x="184" y="217"/>
                    <a:pt x="178" y="163"/>
                  </a:cubicBezTo>
                  <a:cubicBezTo>
                    <a:pt x="195" y="167"/>
                    <a:pt x="213" y="161"/>
                    <a:pt x="228" y="143"/>
                  </a:cubicBezTo>
                  <a:cubicBezTo>
                    <a:pt x="254" y="113"/>
                    <a:pt x="260" y="64"/>
                    <a:pt x="241" y="33"/>
                  </a:cubicBezTo>
                  <a:cubicBezTo>
                    <a:pt x="222" y="1"/>
                    <a:pt x="186" y="0"/>
                    <a:pt x="160" y="30"/>
                  </a:cubicBezTo>
                  <a:cubicBezTo>
                    <a:pt x="144" y="48"/>
                    <a:pt x="137" y="71"/>
                    <a:pt x="137" y="94"/>
                  </a:cubicBezTo>
                  <a:cubicBezTo>
                    <a:pt x="100" y="77"/>
                    <a:pt x="41" y="102"/>
                    <a:pt x="0" y="149"/>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9" name="Freeform 16"/>
            <p:cNvSpPr>
              <a:spLocks/>
            </p:cNvSpPr>
            <p:nvPr/>
          </p:nvSpPr>
          <p:spPr bwMode="auto">
            <a:xfrm>
              <a:off x="4226459" y="2997961"/>
              <a:ext cx="240795" cy="381661"/>
            </a:xfrm>
            <a:custGeom>
              <a:avLst/>
              <a:gdLst/>
              <a:ahLst/>
              <a:cxnLst>
                <a:cxn ang="0">
                  <a:pos x="95" y="117"/>
                </a:cxn>
                <a:cxn ang="0">
                  <a:pos x="131" y="102"/>
                </a:cxn>
                <a:cxn ang="0">
                  <a:pos x="141" y="23"/>
                </a:cxn>
                <a:cxn ang="0">
                  <a:pos x="83" y="21"/>
                </a:cxn>
                <a:cxn ang="0">
                  <a:pos x="67" y="66"/>
                </a:cxn>
                <a:cxn ang="0">
                  <a:pos x="55" y="65"/>
                </a:cxn>
                <a:cxn ang="0">
                  <a:pos x="0" y="164"/>
                </a:cxn>
                <a:cxn ang="0">
                  <a:pos x="48" y="244"/>
                </a:cxn>
                <a:cxn ang="0">
                  <a:pos x="95" y="117"/>
                </a:cxn>
              </a:cxnLst>
              <a:rect l="0" t="0" r="r" b="b"/>
              <a:pathLst>
                <a:path w="154" h="244">
                  <a:moveTo>
                    <a:pt x="95" y="117"/>
                  </a:moveTo>
                  <a:cubicBezTo>
                    <a:pt x="107" y="119"/>
                    <a:pt x="120" y="114"/>
                    <a:pt x="131" y="102"/>
                  </a:cubicBezTo>
                  <a:cubicBezTo>
                    <a:pt x="150" y="81"/>
                    <a:pt x="154" y="45"/>
                    <a:pt x="141" y="23"/>
                  </a:cubicBezTo>
                  <a:cubicBezTo>
                    <a:pt x="127" y="0"/>
                    <a:pt x="101" y="0"/>
                    <a:pt x="83" y="21"/>
                  </a:cubicBezTo>
                  <a:cubicBezTo>
                    <a:pt x="72" y="33"/>
                    <a:pt x="67" y="50"/>
                    <a:pt x="67" y="66"/>
                  </a:cubicBezTo>
                  <a:cubicBezTo>
                    <a:pt x="64" y="65"/>
                    <a:pt x="59" y="65"/>
                    <a:pt x="55" y="65"/>
                  </a:cubicBezTo>
                  <a:cubicBezTo>
                    <a:pt x="44" y="100"/>
                    <a:pt x="20" y="142"/>
                    <a:pt x="0" y="164"/>
                  </a:cubicBezTo>
                  <a:cubicBezTo>
                    <a:pt x="48" y="244"/>
                    <a:pt x="48" y="244"/>
                    <a:pt x="48" y="244"/>
                  </a:cubicBezTo>
                  <a:cubicBezTo>
                    <a:pt x="80" y="207"/>
                    <a:pt x="99" y="155"/>
                    <a:pt x="95" y="117"/>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17"/>
            <p:cNvSpPr>
              <a:spLocks/>
            </p:cNvSpPr>
            <p:nvPr/>
          </p:nvSpPr>
          <p:spPr bwMode="auto">
            <a:xfrm>
              <a:off x="3942320" y="2611484"/>
              <a:ext cx="294975" cy="304606"/>
            </a:xfrm>
            <a:custGeom>
              <a:avLst/>
              <a:gdLst/>
              <a:ahLst/>
              <a:cxnLst>
                <a:cxn ang="0">
                  <a:pos x="129" y="116"/>
                </a:cxn>
                <a:cxn ang="0">
                  <a:pos x="165" y="102"/>
                </a:cxn>
                <a:cxn ang="0">
                  <a:pos x="174" y="23"/>
                </a:cxn>
                <a:cxn ang="0">
                  <a:pos x="116" y="21"/>
                </a:cxn>
                <a:cxn ang="0">
                  <a:pos x="99" y="69"/>
                </a:cxn>
                <a:cxn ang="0">
                  <a:pos x="0" y="109"/>
                </a:cxn>
                <a:cxn ang="0">
                  <a:pos x="52" y="195"/>
                </a:cxn>
                <a:cxn ang="0">
                  <a:pos x="128" y="141"/>
                </a:cxn>
                <a:cxn ang="0">
                  <a:pos x="129" y="116"/>
                </a:cxn>
              </a:cxnLst>
              <a:rect l="0" t="0" r="r" b="b"/>
              <a:pathLst>
                <a:path w="188" h="195">
                  <a:moveTo>
                    <a:pt x="129" y="116"/>
                  </a:moveTo>
                  <a:cubicBezTo>
                    <a:pt x="141" y="118"/>
                    <a:pt x="154" y="114"/>
                    <a:pt x="165" y="102"/>
                  </a:cubicBezTo>
                  <a:cubicBezTo>
                    <a:pt x="184" y="80"/>
                    <a:pt x="188" y="45"/>
                    <a:pt x="174" y="23"/>
                  </a:cubicBezTo>
                  <a:cubicBezTo>
                    <a:pt x="161" y="1"/>
                    <a:pt x="135" y="0"/>
                    <a:pt x="116" y="21"/>
                  </a:cubicBezTo>
                  <a:cubicBezTo>
                    <a:pt x="105" y="34"/>
                    <a:pt x="99" y="52"/>
                    <a:pt x="99" y="69"/>
                  </a:cubicBezTo>
                  <a:cubicBezTo>
                    <a:pt x="72" y="56"/>
                    <a:pt x="32" y="72"/>
                    <a:pt x="0" y="109"/>
                  </a:cubicBezTo>
                  <a:cubicBezTo>
                    <a:pt x="52" y="195"/>
                    <a:pt x="52" y="195"/>
                    <a:pt x="52" y="195"/>
                  </a:cubicBezTo>
                  <a:cubicBezTo>
                    <a:pt x="71" y="173"/>
                    <a:pt x="102" y="150"/>
                    <a:pt x="128" y="141"/>
                  </a:cubicBezTo>
                  <a:cubicBezTo>
                    <a:pt x="129" y="132"/>
                    <a:pt x="130" y="123"/>
                    <a:pt x="129" y="116"/>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sp>
        <p:nvSpPr>
          <p:cNvPr id="21" name="Freeform 18"/>
          <p:cNvSpPr>
            <a:spLocks noEditPoints="1"/>
          </p:cNvSpPr>
          <p:nvPr/>
        </p:nvSpPr>
        <p:spPr bwMode="auto">
          <a:xfrm>
            <a:off x="6470667" y="4383429"/>
            <a:ext cx="680317" cy="614116"/>
          </a:xfrm>
          <a:custGeom>
            <a:avLst/>
            <a:gdLst/>
            <a:ahLst/>
            <a:cxnLst>
              <a:cxn ang="0">
                <a:pos x="280" y="229"/>
              </a:cxn>
              <a:cxn ang="0">
                <a:pos x="259" y="254"/>
              </a:cxn>
              <a:cxn ang="0">
                <a:pos x="225" y="276"/>
              </a:cxn>
              <a:cxn ang="0">
                <a:pos x="182" y="294"/>
              </a:cxn>
              <a:cxn ang="0">
                <a:pos x="133" y="304"/>
              </a:cxn>
              <a:cxn ang="0">
                <a:pos x="115" y="336"/>
              </a:cxn>
              <a:cxn ang="0">
                <a:pos x="84" y="335"/>
              </a:cxn>
              <a:cxn ang="0">
                <a:pos x="101" y="306"/>
              </a:cxn>
              <a:cxn ang="0">
                <a:pos x="98" y="306"/>
              </a:cxn>
              <a:cxn ang="0">
                <a:pos x="95" y="306"/>
              </a:cxn>
              <a:cxn ang="0">
                <a:pos x="64" y="303"/>
              </a:cxn>
              <a:cxn ang="0">
                <a:pos x="39" y="298"/>
              </a:cxn>
              <a:cxn ang="0">
                <a:pos x="18" y="290"/>
              </a:cxn>
              <a:cxn ang="0">
                <a:pos x="0" y="281"/>
              </a:cxn>
              <a:cxn ang="0">
                <a:pos x="40" y="242"/>
              </a:cxn>
              <a:cxn ang="0">
                <a:pos x="54" y="250"/>
              </a:cxn>
              <a:cxn ang="0">
                <a:pos x="73" y="259"/>
              </a:cxn>
              <a:cxn ang="0">
                <a:pos x="96" y="267"/>
              </a:cxn>
              <a:cxn ang="0">
                <a:pos x="120" y="271"/>
              </a:cxn>
              <a:cxn ang="0">
                <a:pos x="168" y="187"/>
              </a:cxn>
              <a:cxn ang="0">
                <a:pos x="139" y="174"/>
              </a:cxn>
              <a:cxn ang="0">
                <a:pos x="116" y="157"/>
              </a:cxn>
              <a:cxn ang="0">
                <a:pos x="106" y="132"/>
              </a:cxn>
              <a:cxn ang="0">
                <a:pos x="116" y="97"/>
              </a:cxn>
              <a:cxn ang="0">
                <a:pos x="136" y="76"/>
              </a:cxn>
              <a:cxn ang="0">
                <a:pos x="167" y="55"/>
              </a:cxn>
              <a:cxn ang="0">
                <a:pos x="209" y="38"/>
              </a:cxn>
              <a:cxn ang="0">
                <a:pos x="257" y="29"/>
              </a:cxn>
              <a:cxn ang="0">
                <a:pos x="274" y="0"/>
              </a:cxn>
              <a:cxn ang="0">
                <a:pos x="304" y="1"/>
              </a:cxn>
              <a:cxn ang="0">
                <a:pos x="289" y="29"/>
              </a:cxn>
              <a:cxn ang="0">
                <a:pos x="289" y="29"/>
              </a:cxn>
              <a:cxn ang="0">
                <a:pos x="332" y="32"/>
              </a:cxn>
              <a:cxn ang="0">
                <a:pos x="371" y="39"/>
              </a:cxn>
              <a:cxn ang="0">
                <a:pos x="337" y="79"/>
              </a:cxn>
              <a:cxn ang="0">
                <a:pos x="304" y="69"/>
              </a:cxn>
              <a:cxn ang="0">
                <a:pos x="269" y="63"/>
              </a:cxn>
              <a:cxn ang="0">
                <a:pos x="227" y="137"/>
              </a:cxn>
              <a:cxn ang="0">
                <a:pos x="256" y="150"/>
              </a:cxn>
              <a:cxn ang="0">
                <a:pos x="281" y="167"/>
              </a:cxn>
              <a:cxn ang="0">
                <a:pos x="291" y="192"/>
              </a:cxn>
              <a:cxn ang="0">
                <a:pos x="280" y="229"/>
              </a:cxn>
              <a:cxn ang="0">
                <a:pos x="185" y="92"/>
              </a:cxn>
              <a:cxn ang="0">
                <a:pos x="184" y="112"/>
              </a:cxn>
              <a:cxn ang="0">
                <a:pos x="202" y="126"/>
              </a:cxn>
              <a:cxn ang="0">
                <a:pos x="239" y="62"/>
              </a:cxn>
              <a:cxn ang="0">
                <a:pos x="213" y="66"/>
              </a:cxn>
              <a:cxn ang="0">
                <a:pos x="197" y="75"/>
              </a:cxn>
              <a:cxn ang="0">
                <a:pos x="185" y="92"/>
              </a:cxn>
              <a:cxn ang="0">
                <a:pos x="212" y="233"/>
              </a:cxn>
              <a:cxn ang="0">
                <a:pos x="213" y="212"/>
              </a:cxn>
              <a:cxn ang="0">
                <a:pos x="193" y="198"/>
              </a:cxn>
              <a:cxn ang="0">
                <a:pos x="152" y="271"/>
              </a:cxn>
              <a:cxn ang="0">
                <a:pos x="163" y="270"/>
              </a:cxn>
              <a:cxn ang="0">
                <a:pos x="174" y="268"/>
              </a:cxn>
              <a:cxn ang="0">
                <a:pos x="193" y="257"/>
              </a:cxn>
              <a:cxn ang="0">
                <a:pos x="212" y="233"/>
              </a:cxn>
            </a:cxnLst>
            <a:rect l="0" t="0" r="r" b="b"/>
            <a:pathLst>
              <a:path w="371" h="336">
                <a:moveTo>
                  <a:pt x="280" y="229"/>
                </a:moveTo>
                <a:cubicBezTo>
                  <a:pt x="275" y="237"/>
                  <a:pt x="268" y="245"/>
                  <a:pt x="259" y="254"/>
                </a:cubicBezTo>
                <a:cubicBezTo>
                  <a:pt x="249" y="262"/>
                  <a:pt x="238" y="269"/>
                  <a:pt x="225" y="276"/>
                </a:cubicBezTo>
                <a:cubicBezTo>
                  <a:pt x="213" y="283"/>
                  <a:pt x="198" y="289"/>
                  <a:pt x="182" y="294"/>
                </a:cubicBezTo>
                <a:cubicBezTo>
                  <a:pt x="167" y="299"/>
                  <a:pt x="150" y="303"/>
                  <a:pt x="133" y="304"/>
                </a:cubicBezTo>
                <a:cubicBezTo>
                  <a:pt x="115" y="336"/>
                  <a:pt x="115" y="336"/>
                  <a:pt x="115" y="336"/>
                </a:cubicBezTo>
                <a:cubicBezTo>
                  <a:pt x="84" y="335"/>
                  <a:pt x="84" y="335"/>
                  <a:pt x="84" y="335"/>
                </a:cubicBezTo>
                <a:cubicBezTo>
                  <a:pt x="101" y="306"/>
                  <a:pt x="101" y="306"/>
                  <a:pt x="101" y="306"/>
                </a:cubicBezTo>
                <a:cubicBezTo>
                  <a:pt x="99" y="306"/>
                  <a:pt x="98" y="306"/>
                  <a:pt x="98" y="306"/>
                </a:cubicBezTo>
                <a:cubicBezTo>
                  <a:pt x="97" y="306"/>
                  <a:pt x="96" y="306"/>
                  <a:pt x="95" y="306"/>
                </a:cubicBezTo>
                <a:cubicBezTo>
                  <a:pt x="83" y="305"/>
                  <a:pt x="73" y="304"/>
                  <a:pt x="64" y="303"/>
                </a:cubicBezTo>
                <a:cubicBezTo>
                  <a:pt x="55" y="301"/>
                  <a:pt x="47" y="300"/>
                  <a:pt x="39" y="298"/>
                </a:cubicBezTo>
                <a:cubicBezTo>
                  <a:pt x="32" y="296"/>
                  <a:pt x="25" y="293"/>
                  <a:pt x="18" y="290"/>
                </a:cubicBezTo>
                <a:cubicBezTo>
                  <a:pt x="12" y="288"/>
                  <a:pt x="6" y="285"/>
                  <a:pt x="0" y="281"/>
                </a:cubicBezTo>
                <a:cubicBezTo>
                  <a:pt x="40" y="242"/>
                  <a:pt x="40" y="242"/>
                  <a:pt x="40" y="242"/>
                </a:cubicBezTo>
                <a:cubicBezTo>
                  <a:pt x="44" y="244"/>
                  <a:pt x="48" y="247"/>
                  <a:pt x="54" y="250"/>
                </a:cubicBezTo>
                <a:cubicBezTo>
                  <a:pt x="60" y="253"/>
                  <a:pt x="66" y="256"/>
                  <a:pt x="73" y="259"/>
                </a:cubicBezTo>
                <a:cubicBezTo>
                  <a:pt x="81" y="262"/>
                  <a:pt x="88" y="265"/>
                  <a:pt x="96" y="267"/>
                </a:cubicBezTo>
                <a:cubicBezTo>
                  <a:pt x="104" y="269"/>
                  <a:pt x="112" y="270"/>
                  <a:pt x="120" y="271"/>
                </a:cubicBezTo>
                <a:cubicBezTo>
                  <a:pt x="168" y="187"/>
                  <a:pt x="168" y="187"/>
                  <a:pt x="168" y="187"/>
                </a:cubicBezTo>
                <a:cubicBezTo>
                  <a:pt x="158" y="183"/>
                  <a:pt x="148" y="179"/>
                  <a:pt x="139" y="174"/>
                </a:cubicBezTo>
                <a:cubicBezTo>
                  <a:pt x="130" y="169"/>
                  <a:pt x="122" y="164"/>
                  <a:pt x="116" y="157"/>
                </a:cubicBezTo>
                <a:cubicBezTo>
                  <a:pt x="110" y="150"/>
                  <a:pt x="107" y="142"/>
                  <a:pt x="106" y="132"/>
                </a:cubicBezTo>
                <a:cubicBezTo>
                  <a:pt x="105" y="123"/>
                  <a:pt x="109" y="111"/>
                  <a:pt x="116" y="97"/>
                </a:cubicBezTo>
                <a:cubicBezTo>
                  <a:pt x="120" y="90"/>
                  <a:pt x="127" y="83"/>
                  <a:pt x="136" y="76"/>
                </a:cubicBezTo>
                <a:cubicBezTo>
                  <a:pt x="144" y="68"/>
                  <a:pt x="155" y="61"/>
                  <a:pt x="167" y="55"/>
                </a:cubicBezTo>
                <a:cubicBezTo>
                  <a:pt x="180" y="49"/>
                  <a:pt x="193" y="43"/>
                  <a:pt x="209" y="38"/>
                </a:cubicBezTo>
                <a:cubicBezTo>
                  <a:pt x="224" y="34"/>
                  <a:pt x="240" y="31"/>
                  <a:pt x="257" y="29"/>
                </a:cubicBezTo>
                <a:cubicBezTo>
                  <a:pt x="274" y="0"/>
                  <a:pt x="274" y="0"/>
                  <a:pt x="274" y="0"/>
                </a:cubicBezTo>
                <a:cubicBezTo>
                  <a:pt x="304" y="1"/>
                  <a:pt x="304" y="1"/>
                  <a:pt x="304" y="1"/>
                </a:cubicBezTo>
                <a:cubicBezTo>
                  <a:pt x="289" y="29"/>
                  <a:pt x="289" y="29"/>
                  <a:pt x="289" y="29"/>
                </a:cubicBezTo>
                <a:cubicBezTo>
                  <a:pt x="289" y="29"/>
                  <a:pt x="289" y="29"/>
                  <a:pt x="289" y="29"/>
                </a:cubicBezTo>
                <a:cubicBezTo>
                  <a:pt x="305" y="29"/>
                  <a:pt x="320" y="31"/>
                  <a:pt x="332" y="32"/>
                </a:cubicBezTo>
                <a:cubicBezTo>
                  <a:pt x="345" y="34"/>
                  <a:pt x="358" y="36"/>
                  <a:pt x="371" y="39"/>
                </a:cubicBezTo>
                <a:cubicBezTo>
                  <a:pt x="337" y="79"/>
                  <a:pt x="337" y="79"/>
                  <a:pt x="337" y="79"/>
                </a:cubicBezTo>
                <a:cubicBezTo>
                  <a:pt x="327" y="75"/>
                  <a:pt x="316" y="72"/>
                  <a:pt x="304" y="69"/>
                </a:cubicBezTo>
                <a:cubicBezTo>
                  <a:pt x="293" y="66"/>
                  <a:pt x="281" y="64"/>
                  <a:pt x="269" y="63"/>
                </a:cubicBezTo>
                <a:cubicBezTo>
                  <a:pt x="227" y="137"/>
                  <a:pt x="227" y="137"/>
                  <a:pt x="227" y="137"/>
                </a:cubicBezTo>
                <a:cubicBezTo>
                  <a:pt x="237" y="141"/>
                  <a:pt x="247" y="145"/>
                  <a:pt x="256" y="150"/>
                </a:cubicBezTo>
                <a:cubicBezTo>
                  <a:pt x="266" y="155"/>
                  <a:pt x="274" y="160"/>
                  <a:pt x="281" y="167"/>
                </a:cubicBezTo>
                <a:cubicBezTo>
                  <a:pt x="287" y="174"/>
                  <a:pt x="290" y="182"/>
                  <a:pt x="291" y="192"/>
                </a:cubicBezTo>
                <a:cubicBezTo>
                  <a:pt x="292" y="202"/>
                  <a:pt x="288" y="214"/>
                  <a:pt x="280" y="229"/>
                </a:cubicBezTo>
                <a:close/>
                <a:moveTo>
                  <a:pt x="185" y="92"/>
                </a:moveTo>
                <a:cubicBezTo>
                  <a:pt x="180" y="100"/>
                  <a:pt x="180" y="107"/>
                  <a:pt x="184" y="112"/>
                </a:cubicBezTo>
                <a:cubicBezTo>
                  <a:pt x="188" y="117"/>
                  <a:pt x="194" y="122"/>
                  <a:pt x="202" y="126"/>
                </a:cubicBezTo>
                <a:cubicBezTo>
                  <a:pt x="239" y="62"/>
                  <a:pt x="239" y="62"/>
                  <a:pt x="239" y="62"/>
                </a:cubicBezTo>
                <a:cubicBezTo>
                  <a:pt x="229" y="62"/>
                  <a:pt x="220" y="63"/>
                  <a:pt x="213" y="66"/>
                </a:cubicBezTo>
                <a:cubicBezTo>
                  <a:pt x="207" y="68"/>
                  <a:pt x="202" y="71"/>
                  <a:pt x="197" y="75"/>
                </a:cubicBezTo>
                <a:cubicBezTo>
                  <a:pt x="193" y="79"/>
                  <a:pt x="188" y="85"/>
                  <a:pt x="185" y="92"/>
                </a:cubicBezTo>
                <a:close/>
                <a:moveTo>
                  <a:pt x="212" y="233"/>
                </a:moveTo>
                <a:cubicBezTo>
                  <a:pt x="217" y="225"/>
                  <a:pt x="217" y="218"/>
                  <a:pt x="213" y="212"/>
                </a:cubicBezTo>
                <a:cubicBezTo>
                  <a:pt x="209" y="207"/>
                  <a:pt x="202" y="202"/>
                  <a:pt x="193" y="198"/>
                </a:cubicBezTo>
                <a:cubicBezTo>
                  <a:pt x="152" y="271"/>
                  <a:pt x="152" y="271"/>
                  <a:pt x="152" y="271"/>
                </a:cubicBezTo>
                <a:cubicBezTo>
                  <a:pt x="156" y="271"/>
                  <a:pt x="160" y="271"/>
                  <a:pt x="163" y="270"/>
                </a:cubicBezTo>
                <a:cubicBezTo>
                  <a:pt x="167" y="269"/>
                  <a:pt x="170" y="269"/>
                  <a:pt x="174" y="268"/>
                </a:cubicBezTo>
                <a:cubicBezTo>
                  <a:pt x="180" y="266"/>
                  <a:pt x="187" y="263"/>
                  <a:pt x="193" y="257"/>
                </a:cubicBezTo>
                <a:cubicBezTo>
                  <a:pt x="200" y="251"/>
                  <a:pt x="206" y="243"/>
                  <a:pt x="212" y="233"/>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nvGrpSpPr>
          <p:cNvPr id="22" name="Group 34"/>
          <p:cNvGrpSpPr/>
          <p:nvPr/>
        </p:nvGrpSpPr>
        <p:grpSpPr>
          <a:xfrm>
            <a:off x="6457991" y="3250977"/>
            <a:ext cx="638061" cy="543689"/>
            <a:chOff x="4881422" y="2159993"/>
            <a:chExt cx="545402" cy="464735"/>
          </a:xfrm>
        </p:grpSpPr>
        <p:sp>
          <p:nvSpPr>
            <p:cNvPr id="23" name="Freeform 19"/>
            <p:cNvSpPr>
              <a:spLocks/>
            </p:cNvSpPr>
            <p:nvPr/>
          </p:nvSpPr>
          <p:spPr bwMode="auto">
            <a:xfrm>
              <a:off x="4968108" y="2571753"/>
              <a:ext cx="108358" cy="52975"/>
            </a:xfrm>
            <a:custGeom>
              <a:avLst/>
              <a:gdLst/>
              <a:ahLst/>
              <a:cxnLst>
                <a:cxn ang="0">
                  <a:pos x="30" y="0"/>
                </a:cxn>
                <a:cxn ang="0">
                  <a:pos x="23" y="0"/>
                </a:cxn>
                <a:cxn ang="0">
                  <a:pos x="5" y="13"/>
                </a:cxn>
                <a:cxn ang="0">
                  <a:pos x="9" y="19"/>
                </a:cxn>
                <a:cxn ang="0">
                  <a:pos x="43" y="34"/>
                </a:cxn>
                <a:cxn ang="0">
                  <a:pos x="50" y="34"/>
                </a:cxn>
                <a:cxn ang="0">
                  <a:pos x="64" y="19"/>
                </a:cxn>
                <a:cxn ang="0">
                  <a:pos x="60" y="13"/>
                </a:cxn>
                <a:cxn ang="0">
                  <a:pos x="30" y="0"/>
                </a:cxn>
              </a:cxnLst>
              <a:rect l="0" t="0" r="r" b="b"/>
              <a:pathLst>
                <a:path w="69" h="34">
                  <a:moveTo>
                    <a:pt x="30" y="0"/>
                  </a:moveTo>
                  <a:cubicBezTo>
                    <a:pt x="23" y="0"/>
                    <a:pt x="23" y="0"/>
                    <a:pt x="23" y="0"/>
                  </a:cubicBezTo>
                  <a:cubicBezTo>
                    <a:pt x="11" y="0"/>
                    <a:pt x="0" y="3"/>
                    <a:pt x="5" y="13"/>
                  </a:cubicBezTo>
                  <a:cubicBezTo>
                    <a:pt x="9" y="19"/>
                    <a:pt x="9" y="19"/>
                    <a:pt x="9" y="19"/>
                  </a:cubicBezTo>
                  <a:cubicBezTo>
                    <a:pt x="14" y="28"/>
                    <a:pt x="31" y="34"/>
                    <a:pt x="43" y="34"/>
                  </a:cubicBezTo>
                  <a:cubicBezTo>
                    <a:pt x="50" y="34"/>
                    <a:pt x="50" y="34"/>
                    <a:pt x="50" y="34"/>
                  </a:cubicBezTo>
                  <a:cubicBezTo>
                    <a:pt x="61" y="34"/>
                    <a:pt x="69" y="28"/>
                    <a:pt x="64" y="19"/>
                  </a:cubicBezTo>
                  <a:cubicBezTo>
                    <a:pt x="60" y="13"/>
                    <a:pt x="60" y="13"/>
                    <a:pt x="60" y="13"/>
                  </a:cubicBezTo>
                  <a:cubicBezTo>
                    <a:pt x="55" y="3"/>
                    <a:pt x="42" y="0"/>
                    <a:pt x="30" y="0"/>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4" name="Freeform 20"/>
            <p:cNvSpPr>
              <a:spLocks/>
            </p:cNvSpPr>
            <p:nvPr/>
          </p:nvSpPr>
          <p:spPr bwMode="auto">
            <a:xfrm>
              <a:off x="5024695" y="2507942"/>
              <a:ext cx="137253" cy="116786"/>
            </a:xfrm>
            <a:custGeom>
              <a:avLst/>
              <a:gdLst/>
              <a:ahLst/>
              <a:cxnLst>
                <a:cxn ang="0">
                  <a:pos x="25" y="0"/>
                </a:cxn>
                <a:cxn ang="0">
                  <a:pos x="18" y="0"/>
                </a:cxn>
                <a:cxn ang="0">
                  <a:pos x="6" y="14"/>
                </a:cxn>
                <a:cxn ang="0">
                  <a:pos x="32" y="60"/>
                </a:cxn>
                <a:cxn ang="0">
                  <a:pos x="61" y="75"/>
                </a:cxn>
                <a:cxn ang="0">
                  <a:pos x="68" y="75"/>
                </a:cxn>
                <a:cxn ang="0">
                  <a:pos x="83" y="60"/>
                </a:cxn>
                <a:cxn ang="0">
                  <a:pos x="57" y="14"/>
                </a:cxn>
                <a:cxn ang="0">
                  <a:pos x="25" y="0"/>
                </a:cxn>
              </a:cxnLst>
              <a:rect l="0" t="0" r="r" b="b"/>
              <a:pathLst>
                <a:path w="88" h="75">
                  <a:moveTo>
                    <a:pt x="25" y="0"/>
                  </a:moveTo>
                  <a:cubicBezTo>
                    <a:pt x="18" y="0"/>
                    <a:pt x="18" y="0"/>
                    <a:pt x="18" y="0"/>
                  </a:cubicBezTo>
                  <a:cubicBezTo>
                    <a:pt x="6" y="0"/>
                    <a:pt x="0" y="5"/>
                    <a:pt x="6" y="14"/>
                  </a:cubicBezTo>
                  <a:cubicBezTo>
                    <a:pt x="32" y="60"/>
                    <a:pt x="32" y="60"/>
                    <a:pt x="32" y="60"/>
                  </a:cubicBezTo>
                  <a:cubicBezTo>
                    <a:pt x="37" y="69"/>
                    <a:pt x="49" y="75"/>
                    <a:pt x="61" y="75"/>
                  </a:cubicBezTo>
                  <a:cubicBezTo>
                    <a:pt x="68" y="75"/>
                    <a:pt x="68" y="75"/>
                    <a:pt x="68" y="75"/>
                  </a:cubicBezTo>
                  <a:cubicBezTo>
                    <a:pt x="80" y="75"/>
                    <a:pt x="88" y="69"/>
                    <a:pt x="83" y="60"/>
                  </a:cubicBezTo>
                  <a:cubicBezTo>
                    <a:pt x="57" y="14"/>
                    <a:pt x="57" y="14"/>
                    <a:pt x="57" y="14"/>
                  </a:cubicBezTo>
                  <a:cubicBezTo>
                    <a:pt x="51" y="5"/>
                    <a:pt x="36" y="0"/>
                    <a:pt x="25" y="0"/>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5" name="Freeform 21"/>
            <p:cNvSpPr>
              <a:spLocks/>
            </p:cNvSpPr>
            <p:nvPr/>
          </p:nvSpPr>
          <p:spPr bwMode="auto">
            <a:xfrm>
              <a:off x="5092117" y="2456171"/>
              <a:ext cx="156517" cy="168557"/>
            </a:xfrm>
            <a:custGeom>
              <a:avLst/>
              <a:gdLst/>
              <a:ahLst/>
              <a:cxnLst>
                <a:cxn ang="0">
                  <a:pos x="22" y="0"/>
                </a:cxn>
                <a:cxn ang="0">
                  <a:pos x="17" y="0"/>
                </a:cxn>
                <a:cxn ang="0">
                  <a:pos x="5" y="18"/>
                </a:cxn>
                <a:cxn ang="0">
                  <a:pos x="48" y="92"/>
                </a:cxn>
                <a:cxn ang="0">
                  <a:pos x="80" y="108"/>
                </a:cxn>
                <a:cxn ang="0">
                  <a:pos x="85" y="108"/>
                </a:cxn>
                <a:cxn ang="0">
                  <a:pos x="95" y="92"/>
                </a:cxn>
                <a:cxn ang="0">
                  <a:pos x="52" y="18"/>
                </a:cxn>
                <a:cxn ang="0">
                  <a:pos x="22" y="0"/>
                </a:cxn>
              </a:cxnLst>
              <a:rect l="0" t="0" r="r" b="b"/>
              <a:pathLst>
                <a:path w="100" h="108">
                  <a:moveTo>
                    <a:pt x="22" y="0"/>
                  </a:moveTo>
                  <a:cubicBezTo>
                    <a:pt x="17" y="0"/>
                    <a:pt x="17" y="0"/>
                    <a:pt x="17" y="0"/>
                  </a:cubicBezTo>
                  <a:cubicBezTo>
                    <a:pt x="5" y="0"/>
                    <a:pt x="0" y="9"/>
                    <a:pt x="5" y="18"/>
                  </a:cubicBezTo>
                  <a:cubicBezTo>
                    <a:pt x="48" y="92"/>
                    <a:pt x="48" y="92"/>
                    <a:pt x="48" y="92"/>
                  </a:cubicBezTo>
                  <a:cubicBezTo>
                    <a:pt x="54" y="101"/>
                    <a:pt x="68" y="108"/>
                    <a:pt x="80" y="108"/>
                  </a:cubicBezTo>
                  <a:cubicBezTo>
                    <a:pt x="85" y="108"/>
                    <a:pt x="85" y="108"/>
                    <a:pt x="85" y="108"/>
                  </a:cubicBezTo>
                  <a:cubicBezTo>
                    <a:pt x="97" y="108"/>
                    <a:pt x="100" y="101"/>
                    <a:pt x="95" y="92"/>
                  </a:cubicBezTo>
                  <a:cubicBezTo>
                    <a:pt x="52" y="18"/>
                    <a:pt x="52" y="18"/>
                    <a:pt x="52" y="18"/>
                  </a:cubicBezTo>
                  <a:cubicBezTo>
                    <a:pt x="47" y="9"/>
                    <a:pt x="34" y="0"/>
                    <a:pt x="22" y="0"/>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6" name="Freeform 22"/>
            <p:cNvSpPr>
              <a:spLocks/>
            </p:cNvSpPr>
            <p:nvPr/>
          </p:nvSpPr>
          <p:spPr bwMode="auto">
            <a:xfrm>
              <a:off x="5142684" y="2397176"/>
              <a:ext cx="191433" cy="227552"/>
            </a:xfrm>
            <a:custGeom>
              <a:avLst/>
              <a:gdLst/>
              <a:ahLst/>
              <a:cxnLst>
                <a:cxn ang="0">
                  <a:pos x="52" y="17"/>
                </a:cxn>
                <a:cxn ang="0">
                  <a:pos x="21" y="0"/>
                </a:cxn>
                <a:cxn ang="0">
                  <a:pos x="16" y="0"/>
                </a:cxn>
                <a:cxn ang="0">
                  <a:pos x="5" y="17"/>
                </a:cxn>
                <a:cxn ang="0">
                  <a:pos x="70" y="129"/>
                </a:cxn>
                <a:cxn ang="0">
                  <a:pos x="101" y="146"/>
                </a:cxn>
                <a:cxn ang="0">
                  <a:pos x="105" y="146"/>
                </a:cxn>
                <a:cxn ang="0">
                  <a:pos x="117" y="129"/>
                </a:cxn>
                <a:cxn ang="0">
                  <a:pos x="52" y="17"/>
                </a:cxn>
              </a:cxnLst>
              <a:rect l="0" t="0" r="r" b="b"/>
              <a:pathLst>
                <a:path w="122" h="146">
                  <a:moveTo>
                    <a:pt x="52" y="17"/>
                  </a:moveTo>
                  <a:cubicBezTo>
                    <a:pt x="46" y="8"/>
                    <a:pt x="32" y="0"/>
                    <a:pt x="21" y="0"/>
                  </a:cubicBezTo>
                  <a:cubicBezTo>
                    <a:pt x="16" y="0"/>
                    <a:pt x="16" y="0"/>
                    <a:pt x="16" y="0"/>
                  </a:cubicBezTo>
                  <a:cubicBezTo>
                    <a:pt x="5" y="0"/>
                    <a:pt x="0" y="8"/>
                    <a:pt x="5" y="17"/>
                  </a:cubicBezTo>
                  <a:cubicBezTo>
                    <a:pt x="70" y="129"/>
                    <a:pt x="70" y="129"/>
                    <a:pt x="70" y="129"/>
                  </a:cubicBezTo>
                  <a:cubicBezTo>
                    <a:pt x="75" y="138"/>
                    <a:pt x="89" y="146"/>
                    <a:pt x="101" y="146"/>
                  </a:cubicBezTo>
                  <a:cubicBezTo>
                    <a:pt x="105" y="146"/>
                    <a:pt x="105" y="146"/>
                    <a:pt x="105" y="146"/>
                  </a:cubicBezTo>
                  <a:cubicBezTo>
                    <a:pt x="117" y="146"/>
                    <a:pt x="122" y="138"/>
                    <a:pt x="117" y="129"/>
                  </a:cubicBezTo>
                  <a:lnTo>
                    <a:pt x="52" y="17"/>
                  </a:ln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7" name="Freeform 23"/>
            <p:cNvSpPr>
              <a:spLocks/>
            </p:cNvSpPr>
            <p:nvPr/>
          </p:nvSpPr>
          <p:spPr bwMode="auto">
            <a:xfrm>
              <a:off x="5199272" y="2334569"/>
              <a:ext cx="227552" cy="290159"/>
            </a:xfrm>
            <a:custGeom>
              <a:avLst/>
              <a:gdLst/>
              <a:ahLst/>
              <a:cxnLst>
                <a:cxn ang="0">
                  <a:pos x="20" y="0"/>
                </a:cxn>
                <a:cxn ang="0">
                  <a:pos x="15" y="0"/>
                </a:cxn>
                <a:cxn ang="0">
                  <a:pos x="5" y="17"/>
                </a:cxn>
                <a:cxn ang="0">
                  <a:pos x="93" y="169"/>
                </a:cxn>
                <a:cxn ang="0">
                  <a:pos x="124" y="186"/>
                </a:cxn>
                <a:cxn ang="0">
                  <a:pos x="128" y="186"/>
                </a:cxn>
                <a:cxn ang="0">
                  <a:pos x="140" y="169"/>
                </a:cxn>
                <a:cxn ang="0">
                  <a:pos x="52" y="17"/>
                </a:cxn>
                <a:cxn ang="0">
                  <a:pos x="20" y="0"/>
                </a:cxn>
              </a:cxnLst>
              <a:rect l="0" t="0" r="r" b="b"/>
              <a:pathLst>
                <a:path w="145" h="186">
                  <a:moveTo>
                    <a:pt x="20" y="0"/>
                  </a:moveTo>
                  <a:cubicBezTo>
                    <a:pt x="15" y="0"/>
                    <a:pt x="15" y="0"/>
                    <a:pt x="15" y="0"/>
                  </a:cubicBezTo>
                  <a:cubicBezTo>
                    <a:pt x="4" y="0"/>
                    <a:pt x="0" y="8"/>
                    <a:pt x="5" y="17"/>
                  </a:cubicBezTo>
                  <a:cubicBezTo>
                    <a:pt x="93" y="169"/>
                    <a:pt x="93" y="169"/>
                    <a:pt x="93" y="169"/>
                  </a:cubicBezTo>
                  <a:cubicBezTo>
                    <a:pt x="98" y="178"/>
                    <a:pt x="112" y="186"/>
                    <a:pt x="124" y="186"/>
                  </a:cubicBezTo>
                  <a:cubicBezTo>
                    <a:pt x="128" y="186"/>
                    <a:pt x="128" y="186"/>
                    <a:pt x="128" y="186"/>
                  </a:cubicBezTo>
                  <a:cubicBezTo>
                    <a:pt x="139" y="186"/>
                    <a:pt x="145" y="178"/>
                    <a:pt x="140" y="169"/>
                  </a:cubicBezTo>
                  <a:cubicBezTo>
                    <a:pt x="52" y="17"/>
                    <a:pt x="52" y="17"/>
                    <a:pt x="52" y="17"/>
                  </a:cubicBezTo>
                  <a:cubicBezTo>
                    <a:pt x="47" y="8"/>
                    <a:pt x="31" y="0"/>
                    <a:pt x="20" y="0"/>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8" name="Freeform 24"/>
            <p:cNvSpPr>
              <a:spLocks/>
            </p:cNvSpPr>
            <p:nvPr/>
          </p:nvSpPr>
          <p:spPr bwMode="auto">
            <a:xfrm>
              <a:off x="4881422" y="2159993"/>
              <a:ext cx="362397" cy="313034"/>
            </a:xfrm>
            <a:custGeom>
              <a:avLst/>
              <a:gdLst/>
              <a:ahLst/>
              <a:cxnLst>
                <a:cxn ang="0">
                  <a:pos x="182" y="9"/>
                </a:cxn>
                <a:cxn ang="0">
                  <a:pos x="158" y="2"/>
                </a:cxn>
                <a:cxn ang="0">
                  <a:pos x="98" y="25"/>
                </a:cxn>
                <a:cxn ang="0">
                  <a:pos x="99" y="42"/>
                </a:cxn>
                <a:cxn ang="0">
                  <a:pos x="119" y="50"/>
                </a:cxn>
                <a:cxn ang="0">
                  <a:pos x="125" y="49"/>
                </a:cxn>
                <a:cxn ang="0">
                  <a:pos x="147" y="41"/>
                </a:cxn>
                <a:cxn ang="0">
                  <a:pos x="7" y="175"/>
                </a:cxn>
                <a:cxn ang="0">
                  <a:pos x="7" y="192"/>
                </a:cxn>
                <a:cxn ang="0">
                  <a:pos x="28" y="200"/>
                </a:cxn>
                <a:cxn ang="0">
                  <a:pos x="34" y="200"/>
                </a:cxn>
                <a:cxn ang="0">
                  <a:pos x="181" y="67"/>
                </a:cxn>
                <a:cxn ang="0">
                  <a:pos x="188" y="79"/>
                </a:cxn>
                <a:cxn ang="0">
                  <a:pos x="215" y="92"/>
                </a:cxn>
                <a:cxn ang="0">
                  <a:pos x="226" y="79"/>
                </a:cxn>
                <a:cxn ang="0">
                  <a:pos x="190" y="17"/>
                </a:cxn>
                <a:cxn ang="0">
                  <a:pos x="190" y="17"/>
                </a:cxn>
                <a:cxn ang="0">
                  <a:pos x="182" y="9"/>
                </a:cxn>
              </a:cxnLst>
              <a:rect l="0" t="0" r="r" b="b"/>
              <a:pathLst>
                <a:path w="231" h="200">
                  <a:moveTo>
                    <a:pt x="182" y="9"/>
                  </a:moveTo>
                  <a:cubicBezTo>
                    <a:pt x="175" y="3"/>
                    <a:pt x="164" y="0"/>
                    <a:pt x="158" y="2"/>
                  </a:cubicBezTo>
                  <a:cubicBezTo>
                    <a:pt x="98" y="25"/>
                    <a:pt x="98" y="25"/>
                    <a:pt x="98" y="25"/>
                  </a:cubicBezTo>
                  <a:cubicBezTo>
                    <a:pt x="91" y="27"/>
                    <a:pt x="91" y="35"/>
                    <a:pt x="99" y="42"/>
                  </a:cubicBezTo>
                  <a:cubicBezTo>
                    <a:pt x="104" y="47"/>
                    <a:pt x="112" y="50"/>
                    <a:pt x="119" y="50"/>
                  </a:cubicBezTo>
                  <a:cubicBezTo>
                    <a:pt x="121" y="50"/>
                    <a:pt x="123" y="50"/>
                    <a:pt x="125" y="49"/>
                  </a:cubicBezTo>
                  <a:cubicBezTo>
                    <a:pt x="147" y="41"/>
                    <a:pt x="147" y="41"/>
                    <a:pt x="147" y="41"/>
                  </a:cubicBezTo>
                  <a:cubicBezTo>
                    <a:pt x="117" y="135"/>
                    <a:pt x="8" y="174"/>
                    <a:pt x="7" y="175"/>
                  </a:cubicBezTo>
                  <a:cubicBezTo>
                    <a:pt x="0" y="177"/>
                    <a:pt x="0" y="185"/>
                    <a:pt x="7" y="192"/>
                  </a:cubicBezTo>
                  <a:cubicBezTo>
                    <a:pt x="13" y="197"/>
                    <a:pt x="21" y="200"/>
                    <a:pt x="28" y="200"/>
                  </a:cubicBezTo>
                  <a:cubicBezTo>
                    <a:pt x="30" y="200"/>
                    <a:pt x="32" y="200"/>
                    <a:pt x="34" y="200"/>
                  </a:cubicBezTo>
                  <a:cubicBezTo>
                    <a:pt x="39" y="198"/>
                    <a:pt x="141" y="160"/>
                    <a:pt x="181" y="67"/>
                  </a:cubicBezTo>
                  <a:cubicBezTo>
                    <a:pt x="188" y="79"/>
                    <a:pt x="188" y="79"/>
                    <a:pt x="188" y="79"/>
                  </a:cubicBezTo>
                  <a:cubicBezTo>
                    <a:pt x="192" y="86"/>
                    <a:pt x="206" y="92"/>
                    <a:pt x="215" y="92"/>
                  </a:cubicBezTo>
                  <a:cubicBezTo>
                    <a:pt x="224" y="92"/>
                    <a:pt x="231" y="86"/>
                    <a:pt x="226" y="79"/>
                  </a:cubicBezTo>
                  <a:cubicBezTo>
                    <a:pt x="190" y="17"/>
                    <a:pt x="190" y="17"/>
                    <a:pt x="190" y="17"/>
                  </a:cubicBezTo>
                  <a:cubicBezTo>
                    <a:pt x="190" y="17"/>
                    <a:pt x="190" y="17"/>
                    <a:pt x="190" y="17"/>
                  </a:cubicBezTo>
                  <a:cubicBezTo>
                    <a:pt x="189" y="14"/>
                    <a:pt x="186" y="11"/>
                    <a:pt x="182" y="9"/>
                  </a:cubicBezTo>
                  <a:close/>
                </a:path>
              </a:pathLst>
            </a:custGeom>
            <a:solidFill>
              <a:srgbClr val="F8E9B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sp>
        <p:nvSpPr>
          <p:cNvPr id="29" name="TextBox 38"/>
          <p:cNvSpPr txBox="1"/>
          <p:nvPr/>
        </p:nvSpPr>
        <p:spPr>
          <a:xfrm>
            <a:off x="4412393" y="3174421"/>
            <a:ext cx="736099" cy="748988"/>
          </a:xfrm>
          <a:prstGeom prst="rect">
            <a:avLst/>
          </a:prstGeom>
          <a:noFill/>
        </p:spPr>
        <p:txBody>
          <a:bodyPr wrap="none" rtlCol="0">
            <a:spAutoFit/>
          </a:bodyPr>
          <a:lstStyle/>
          <a:p>
            <a:pPr algn="ctr"/>
            <a:r>
              <a:rPr lang="en-US" sz="4267" b="1" dirty="0">
                <a:solidFill>
                  <a:schemeClr val="bg1"/>
                </a:solidFill>
              </a:rPr>
              <a:t>01</a:t>
            </a:r>
          </a:p>
        </p:txBody>
      </p:sp>
      <p:sp>
        <p:nvSpPr>
          <p:cNvPr id="30" name="TextBox 39"/>
          <p:cNvSpPr txBox="1"/>
          <p:nvPr/>
        </p:nvSpPr>
        <p:spPr>
          <a:xfrm>
            <a:off x="7373811" y="2604675"/>
            <a:ext cx="736099" cy="748988"/>
          </a:xfrm>
          <a:prstGeom prst="rect">
            <a:avLst/>
          </a:prstGeom>
          <a:noFill/>
        </p:spPr>
        <p:txBody>
          <a:bodyPr wrap="none" rtlCol="0">
            <a:spAutoFit/>
          </a:bodyPr>
          <a:lstStyle/>
          <a:p>
            <a:pPr algn="ctr"/>
            <a:r>
              <a:rPr lang="en-US" sz="4267" b="1" dirty="0">
                <a:solidFill>
                  <a:schemeClr val="bg1"/>
                </a:solidFill>
              </a:rPr>
              <a:t>02</a:t>
            </a:r>
          </a:p>
        </p:txBody>
      </p:sp>
      <p:sp>
        <p:nvSpPr>
          <p:cNvPr id="31" name="TextBox 40"/>
          <p:cNvSpPr txBox="1"/>
          <p:nvPr/>
        </p:nvSpPr>
        <p:spPr>
          <a:xfrm>
            <a:off x="6387141" y="5456227"/>
            <a:ext cx="736099" cy="748988"/>
          </a:xfrm>
          <a:prstGeom prst="rect">
            <a:avLst/>
          </a:prstGeom>
          <a:noFill/>
        </p:spPr>
        <p:txBody>
          <a:bodyPr wrap="none" rtlCol="0">
            <a:spAutoFit/>
          </a:bodyPr>
          <a:lstStyle/>
          <a:p>
            <a:pPr algn="ctr"/>
            <a:r>
              <a:rPr lang="en-US" sz="4267" b="1" dirty="0">
                <a:solidFill>
                  <a:schemeClr val="bg1"/>
                </a:solidFill>
              </a:rPr>
              <a:t>03</a:t>
            </a:r>
          </a:p>
        </p:txBody>
      </p:sp>
      <p:sp>
        <p:nvSpPr>
          <p:cNvPr id="32" name="Text Placeholder 3"/>
          <p:cNvSpPr txBox="1">
            <a:spLocks/>
          </p:cNvSpPr>
          <p:nvPr/>
        </p:nvSpPr>
        <p:spPr>
          <a:xfrm>
            <a:off x="7951024" y="4525529"/>
            <a:ext cx="3874813" cy="140320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zh-CN" altLang="en-US" b="1" dirty="0">
                <a:solidFill>
                  <a:schemeClr val="accent3"/>
                </a:solidFill>
                <a:cs typeface="+mj-cs"/>
              </a:rPr>
              <a:t>云输入法</a:t>
            </a:r>
            <a:endParaRPr lang="en-US" altLang="zh-CN" b="1" dirty="0">
              <a:solidFill>
                <a:schemeClr val="accent3"/>
              </a:solidFill>
              <a:cs typeface="+mj-cs"/>
            </a:endParaRPr>
          </a:p>
          <a:p>
            <a:pPr algn="l">
              <a:spcBef>
                <a:spcPct val="20000"/>
              </a:spcBef>
              <a:defRPr/>
            </a:pPr>
            <a:r>
              <a:rPr lang="zh-CN" altLang="en-US" sz="1333" b="1" dirty="0">
                <a:solidFill>
                  <a:schemeClr val="tx1">
                    <a:lumMod val="50000"/>
                    <a:lumOff val="50000"/>
                  </a:schemeClr>
                </a:solidFill>
              </a:rPr>
              <a:t>超大信息量、实时更新、整句输入质的提升</a:t>
            </a:r>
            <a:endParaRPr lang="en-US" altLang="zh-CN" sz="1333" b="1" dirty="0">
              <a:solidFill>
                <a:schemeClr val="tx1">
                  <a:lumMod val="50000"/>
                  <a:lumOff val="50000"/>
                </a:schemeClr>
              </a:solidFill>
            </a:endParaRPr>
          </a:p>
          <a:p>
            <a:pPr algn="l">
              <a:spcBef>
                <a:spcPct val="20000"/>
              </a:spcBef>
              <a:defRPr/>
            </a:pPr>
            <a:r>
              <a:rPr lang="zh-CN" altLang="en-US" sz="1333" dirty="0">
                <a:solidFill>
                  <a:schemeClr val="tx1">
                    <a:lumMod val="50000"/>
                    <a:lumOff val="50000"/>
                  </a:schemeClr>
                </a:solidFill>
              </a:rPr>
              <a:t>二元概率计算模型，会看到前后两个词之间的关系，但是却看不到“缓解”到“压力”之间联系。（对三元组（缓解，工作，压力）的概率也会进行存储并且在计算整体概率时使用。</a:t>
            </a:r>
            <a:endParaRPr lang="en-US" sz="1333" dirty="0">
              <a:solidFill>
                <a:schemeClr val="tx1">
                  <a:lumMod val="50000"/>
                  <a:lumOff val="50000"/>
                </a:schemeClr>
              </a:solidFill>
            </a:endParaRPr>
          </a:p>
        </p:txBody>
      </p:sp>
      <p:sp>
        <p:nvSpPr>
          <p:cNvPr id="33" name="Text Placeholder 3"/>
          <p:cNvSpPr txBox="1">
            <a:spLocks/>
          </p:cNvSpPr>
          <p:nvPr/>
        </p:nvSpPr>
        <p:spPr>
          <a:xfrm>
            <a:off x="424937" y="4194388"/>
            <a:ext cx="4261817" cy="200048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spcBef>
                <a:spcPct val="20000"/>
              </a:spcBef>
              <a:defRPr/>
            </a:pPr>
            <a:r>
              <a:rPr lang="zh-CN" altLang="en-US" sz="1800" b="1" dirty="0">
                <a:solidFill>
                  <a:schemeClr val="accent1"/>
                </a:solidFill>
              </a:rPr>
              <a:t>单机时代</a:t>
            </a:r>
            <a:endParaRPr lang="en-US" altLang="zh-CN" sz="1800" b="1" dirty="0">
              <a:solidFill>
                <a:schemeClr val="accent1"/>
              </a:solidFill>
            </a:endParaRPr>
          </a:p>
          <a:p>
            <a:pPr algn="r">
              <a:spcBef>
                <a:spcPct val="20000"/>
              </a:spcBef>
              <a:defRPr/>
            </a:pPr>
            <a:r>
              <a:rPr lang="zh-CN" altLang="en-US" dirty="0">
                <a:solidFill>
                  <a:schemeClr val="tx1">
                    <a:lumMod val="65000"/>
                    <a:lumOff val="35000"/>
                  </a:schemeClr>
                </a:solidFill>
              </a:rPr>
              <a:t>输入法的好坏往往取决于</a:t>
            </a:r>
            <a:endParaRPr lang="en-US" altLang="zh-CN" dirty="0">
              <a:solidFill>
                <a:schemeClr val="tx1">
                  <a:lumMod val="65000"/>
                  <a:lumOff val="35000"/>
                </a:schemeClr>
              </a:solidFill>
            </a:endParaRPr>
          </a:p>
          <a:p>
            <a:pPr algn="r">
              <a:spcBef>
                <a:spcPct val="20000"/>
              </a:spcBef>
              <a:defRPr/>
            </a:pPr>
            <a:r>
              <a:rPr lang="zh-CN" altLang="en-US" dirty="0">
                <a:solidFill>
                  <a:schemeClr val="tx1">
                    <a:lumMod val="65000"/>
                    <a:lumOff val="35000"/>
                  </a:schemeClr>
                </a:solidFill>
              </a:rPr>
              <a:t>词库的大小、质量、合理性等。</a:t>
            </a:r>
            <a:endParaRPr lang="en-US" altLang="zh-CN" dirty="0">
              <a:solidFill>
                <a:schemeClr val="tx1">
                  <a:lumMod val="65000"/>
                  <a:lumOff val="35000"/>
                </a:schemeClr>
              </a:solidFill>
            </a:endParaRPr>
          </a:p>
          <a:p>
            <a:pPr algn="r">
              <a:spcBef>
                <a:spcPct val="20000"/>
              </a:spcBef>
              <a:defRPr/>
            </a:pPr>
            <a:r>
              <a:rPr lang="zh-CN" altLang="en-US" dirty="0">
                <a:solidFill>
                  <a:schemeClr val="tx1">
                    <a:lumMod val="65000"/>
                    <a:lumOff val="35000"/>
                  </a:schemeClr>
                </a:solidFill>
              </a:rPr>
              <a:t>对于组合 </a:t>
            </a:r>
            <a:r>
              <a:rPr lang="en-US" altLang="zh-CN" dirty="0">
                <a:solidFill>
                  <a:schemeClr val="tx1">
                    <a:lumMod val="65000"/>
                    <a:lumOff val="35000"/>
                  </a:schemeClr>
                </a:solidFill>
              </a:rPr>
              <a:t>w1,w2,w3</a:t>
            </a:r>
          </a:p>
          <a:p>
            <a:pPr algn="r">
              <a:spcBef>
                <a:spcPct val="20000"/>
              </a:spcBef>
              <a:defRPr/>
            </a:pPr>
            <a:r>
              <a:rPr lang="en-US" altLang="zh-CN" dirty="0">
                <a:solidFill>
                  <a:schemeClr val="tx1">
                    <a:lumMod val="65000"/>
                    <a:lumOff val="35000"/>
                  </a:schemeClr>
                </a:solidFill>
              </a:rPr>
              <a:t>P(w1,w2,w3) = P(w1)*P(w2)*P(w3)</a:t>
            </a:r>
          </a:p>
          <a:p>
            <a:pPr>
              <a:spcBef>
                <a:spcPct val="20000"/>
              </a:spcBef>
              <a:defRPr/>
            </a:pPr>
            <a:r>
              <a:rPr lang="zh-CN" altLang="en-US" dirty="0">
                <a:solidFill>
                  <a:srgbClr val="FF0000"/>
                </a:solidFill>
              </a:rPr>
              <a:t>大雪？大学？</a:t>
            </a:r>
            <a:endParaRPr lang="en-US" altLang="zh-CN" dirty="0">
              <a:solidFill>
                <a:srgbClr val="FF0000"/>
              </a:solidFill>
            </a:endParaRPr>
          </a:p>
          <a:p>
            <a:pPr algn="r">
              <a:spcBef>
                <a:spcPct val="20000"/>
              </a:spcBef>
              <a:defRPr/>
            </a:pPr>
            <a:r>
              <a:rPr lang="en-US" sz="1333" dirty="0">
                <a:solidFill>
                  <a:schemeClr val="tx1">
                    <a:lumMod val="50000"/>
                    <a:lumOff val="50000"/>
                  </a:schemeClr>
                </a:solidFill>
              </a:rPr>
              <a:t>.</a:t>
            </a:r>
          </a:p>
        </p:txBody>
      </p:sp>
      <p:sp>
        <p:nvSpPr>
          <p:cNvPr id="34" name="Text Placeholder 3"/>
          <p:cNvSpPr txBox="1">
            <a:spLocks/>
          </p:cNvSpPr>
          <p:nvPr/>
        </p:nvSpPr>
        <p:spPr>
          <a:xfrm>
            <a:off x="1420156" y="1308718"/>
            <a:ext cx="5984473" cy="98469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b="1" dirty="0">
                <a:solidFill>
                  <a:schemeClr val="accent2"/>
                </a:solidFill>
              </a:rPr>
              <a:t>互联网时代的输入法</a:t>
            </a:r>
            <a:endParaRPr lang="en-US" altLang="zh-CN" b="1" dirty="0">
              <a:solidFill>
                <a:schemeClr val="accent2"/>
              </a:solidFill>
            </a:endParaRPr>
          </a:p>
          <a:p>
            <a:pPr>
              <a:spcBef>
                <a:spcPct val="20000"/>
              </a:spcBef>
              <a:defRPr/>
            </a:pPr>
            <a:r>
              <a:rPr lang="zh-CN" altLang="en-US" sz="1333" b="1" dirty="0">
                <a:solidFill>
                  <a:schemeClr val="tx1">
                    <a:lumMod val="50000"/>
                    <a:lumOff val="50000"/>
                  </a:schemeClr>
                </a:solidFill>
                <a:cs typeface="+mj-cs"/>
              </a:rPr>
              <a:t>互联网语料、新词和口语词、专业细胞词库、组词算法的革命</a:t>
            </a:r>
            <a:endParaRPr lang="en-US" altLang="zh-CN" sz="1333" b="1" dirty="0">
              <a:solidFill>
                <a:schemeClr val="tx1">
                  <a:lumMod val="50000"/>
                  <a:lumOff val="50000"/>
                </a:schemeClr>
              </a:solidFill>
              <a:cs typeface="+mj-cs"/>
            </a:endParaRPr>
          </a:p>
          <a:p>
            <a:pPr algn="r">
              <a:spcBef>
                <a:spcPct val="20000"/>
              </a:spcBef>
              <a:defRPr/>
            </a:pPr>
            <a:r>
              <a:rPr lang="en-US" altLang="zh-CN" sz="1333" dirty="0">
                <a:solidFill>
                  <a:schemeClr val="tx1">
                    <a:lumMod val="50000"/>
                    <a:lumOff val="50000"/>
                  </a:schemeClr>
                </a:solidFill>
                <a:cs typeface="+mj-cs"/>
              </a:rPr>
              <a:t>P(</a:t>
            </a:r>
            <a:r>
              <a:rPr lang="zh-CN" altLang="en-US" sz="1333" dirty="0">
                <a:solidFill>
                  <a:schemeClr val="tx1">
                    <a:lumMod val="50000"/>
                    <a:lumOff val="50000"/>
                  </a:schemeClr>
                </a:solidFill>
                <a:cs typeface="+mj-cs"/>
              </a:rPr>
              <a:t>今天，漫天，大雪</a:t>
            </a:r>
            <a:r>
              <a:rPr lang="en-US" altLang="zh-CN" sz="1333" dirty="0">
                <a:solidFill>
                  <a:schemeClr val="tx1">
                    <a:lumMod val="50000"/>
                    <a:lumOff val="50000"/>
                  </a:schemeClr>
                </a:solidFill>
                <a:cs typeface="+mj-cs"/>
              </a:rPr>
              <a:t>) = P(</a:t>
            </a:r>
            <a:r>
              <a:rPr lang="zh-CN" altLang="en-US" sz="1333" dirty="0">
                <a:solidFill>
                  <a:schemeClr val="tx1">
                    <a:lumMod val="50000"/>
                    <a:lumOff val="50000"/>
                  </a:schemeClr>
                </a:solidFill>
                <a:cs typeface="+mj-cs"/>
              </a:rPr>
              <a:t>今天</a:t>
            </a:r>
            <a:r>
              <a:rPr lang="en-US" altLang="zh-CN" sz="1333" dirty="0">
                <a:solidFill>
                  <a:schemeClr val="tx1">
                    <a:lumMod val="50000"/>
                    <a:lumOff val="50000"/>
                  </a:schemeClr>
                </a:solidFill>
                <a:cs typeface="+mj-cs"/>
              </a:rPr>
              <a:t>) * P(</a:t>
            </a:r>
            <a:r>
              <a:rPr lang="zh-CN" altLang="en-US" sz="1333" dirty="0">
                <a:solidFill>
                  <a:schemeClr val="tx1">
                    <a:lumMod val="50000"/>
                    <a:lumOff val="50000"/>
                  </a:schemeClr>
                </a:solidFill>
                <a:cs typeface="+mj-cs"/>
              </a:rPr>
              <a:t>漫天，大雪</a:t>
            </a:r>
            <a:r>
              <a:rPr lang="en-US" altLang="zh-CN" sz="1333" dirty="0">
                <a:solidFill>
                  <a:schemeClr val="tx1">
                    <a:lumMod val="50000"/>
                    <a:lumOff val="50000"/>
                  </a:schemeClr>
                </a:solidFill>
                <a:cs typeface="+mj-cs"/>
              </a:rPr>
              <a:t>)</a:t>
            </a:r>
          </a:p>
          <a:p>
            <a:pPr algn="r">
              <a:spcBef>
                <a:spcPct val="20000"/>
              </a:spcBef>
              <a:defRPr/>
            </a:pPr>
            <a:r>
              <a:rPr lang="zh-CN" altLang="en-US" sz="1333" dirty="0">
                <a:solidFill>
                  <a:schemeClr val="tx1">
                    <a:lumMod val="50000"/>
                    <a:lumOff val="50000"/>
                  </a:schemeClr>
                </a:solidFill>
                <a:cs typeface="+mj-cs"/>
              </a:rPr>
              <a:t>由于在统计语料中，（漫天，大雪）出现的次数会远远地大于（漫天，大学）</a:t>
            </a:r>
            <a:endParaRPr lang="en-US" sz="1333" dirty="0">
              <a:solidFill>
                <a:schemeClr val="tx1">
                  <a:lumMod val="50000"/>
                  <a:lumOff val="50000"/>
                </a:schemeClr>
              </a:solidFill>
            </a:endParaRPr>
          </a:p>
        </p:txBody>
      </p:sp>
      <p:sp>
        <p:nvSpPr>
          <p:cNvPr id="35" name="文本框 34"/>
          <p:cNvSpPr txBox="1"/>
          <p:nvPr/>
        </p:nvSpPr>
        <p:spPr>
          <a:xfrm>
            <a:off x="217181" y="384533"/>
            <a:ext cx="12138734" cy="523220"/>
          </a:xfrm>
          <a:prstGeom prst="rect">
            <a:avLst/>
          </a:prstGeom>
          <a:noFill/>
        </p:spPr>
        <p:txBody>
          <a:bodyPr wrap="square" rtlCol="0">
            <a:spAutoFit/>
          </a:bodyPr>
          <a:lstStyle/>
          <a:p>
            <a:r>
              <a:rPr lang="zh-CN" altLang="en-US" sz="2800" b="1" dirty="0">
                <a:solidFill>
                  <a:schemeClr val="bg1"/>
                </a:solidFill>
              </a:rPr>
              <a:t>汉字处理：拼音输入法</a:t>
            </a:r>
          </a:p>
        </p:txBody>
      </p:sp>
      <p:sp>
        <p:nvSpPr>
          <p:cNvPr id="36" name="矩形 35"/>
          <p:cNvSpPr/>
          <p:nvPr/>
        </p:nvSpPr>
        <p:spPr>
          <a:xfrm>
            <a:off x="70857" y="2855777"/>
            <a:ext cx="4175630" cy="646331"/>
          </a:xfrm>
          <a:prstGeom prst="rect">
            <a:avLst/>
          </a:prstGeom>
        </p:spPr>
        <p:txBody>
          <a:bodyPr wrap="none">
            <a:spAutoFit/>
          </a:bodyPr>
          <a:lstStyle/>
          <a:p>
            <a:r>
              <a:rPr lang="zh-CN" altLang="en-US" dirty="0">
                <a:solidFill>
                  <a:srgbClr val="444444"/>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err="1">
                <a:solidFill>
                  <a:srgbClr val="444444"/>
                </a:solidFill>
                <a:latin typeface="微软雅黑" panose="020B0503020204020204" pitchFamily="34" charset="-122"/>
                <a:ea typeface="微软雅黑" panose="020B0503020204020204" pitchFamily="34" charset="-122"/>
                <a:cs typeface="Times New Roman" panose="02020603050405020304" pitchFamily="18" charset="0"/>
              </a:rPr>
              <a:t>jin’tian’man’tian’da’xue</a:t>
            </a:r>
            <a:r>
              <a:rPr lang="zh-CN" altLang="en-US" dirty="0">
                <a:solidFill>
                  <a:srgbClr val="444444"/>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solidFill>
                <a:srgbClr val="444444"/>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dirty="0">
                <a:solidFill>
                  <a:srgbClr val="444444"/>
                </a:solidFill>
                <a:latin typeface="微软雅黑" panose="020B0503020204020204" pitchFamily="34" charset="-122"/>
                <a:ea typeface="微软雅黑" panose="020B0503020204020204" pitchFamily="34" charset="-122"/>
                <a:cs typeface="Times New Roman" panose="02020603050405020304" pitchFamily="18" charset="0"/>
              </a:rPr>
              <a:t>今天漫天大雪</a:t>
            </a: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8429495" y="3003296"/>
            <a:ext cx="3841488" cy="584775"/>
          </a:xfrm>
          <a:prstGeom prst="rect">
            <a:avLst/>
          </a:prstGeom>
        </p:spPr>
        <p:txBody>
          <a:bodyPr wrap="square">
            <a:spAutoFit/>
          </a:bodyPr>
          <a:lstStyle/>
          <a:p>
            <a:r>
              <a:rPr lang="zh-CN" altLang="en-US" sz="1600" dirty="0">
                <a:solidFill>
                  <a:srgbClr val="444444"/>
                </a:solidFill>
                <a:ea typeface="宋体" panose="02010600030101010101" pitchFamily="2" charset="-122"/>
                <a:cs typeface="Times New Roman" panose="02020603050405020304" pitchFamily="18" charset="0"/>
              </a:rPr>
              <a:t>“</a:t>
            </a:r>
            <a:r>
              <a:rPr lang="en-US" altLang="zh-CN" sz="1600" dirty="0" err="1">
                <a:solidFill>
                  <a:srgbClr val="444444"/>
                </a:solidFill>
                <a:ea typeface="宋体" panose="02010600030101010101" pitchFamily="2" charset="-122"/>
                <a:cs typeface="Times New Roman" panose="02020603050405020304" pitchFamily="18" charset="0"/>
              </a:rPr>
              <a:t>huan’jie’gong’zuo’ya’li</a:t>
            </a:r>
            <a:r>
              <a:rPr lang="en-US" altLang="zh-CN" sz="1600" dirty="0">
                <a:solidFill>
                  <a:srgbClr val="444444"/>
                </a:solidFill>
                <a:ea typeface="宋体" panose="02010600030101010101" pitchFamily="2" charset="-122"/>
                <a:cs typeface="Times New Roman" panose="02020603050405020304" pitchFamily="18" charset="0"/>
              </a:rPr>
              <a:t>”</a:t>
            </a:r>
          </a:p>
          <a:p>
            <a:pPr algn="ctr"/>
            <a:r>
              <a:rPr lang="zh-CN" altLang="zh-CN" sz="1600" dirty="0">
                <a:solidFill>
                  <a:srgbClr val="444444"/>
                </a:solidFill>
                <a:ea typeface="宋体" panose="02010600030101010101" pitchFamily="2" charset="-122"/>
                <a:cs typeface="Times New Roman" panose="02020603050405020304" pitchFamily="18" charset="0"/>
              </a:rPr>
              <a:t>缓解工作压力</a:t>
            </a:r>
            <a:endParaRPr lang="zh-CN" altLang="en-US" sz="1600" dirty="0"/>
          </a:p>
        </p:txBody>
      </p:sp>
    </p:spTree>
    <p:extLst>
      <p:ext uri="{BB962C8B-B14F-4D97-AF65-F5344CB8AC3E}">
        <p14:creationId xmlns:p14="http://schemas.microsoft.com/office/powerpoint/2010/main" val="2786356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23" presetClass="entr" presetSubtype="16"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anim calcmode="lin" valueType="num">
                                      <p:cBhvr>
                                        <p:cTn id="44" dur="500" fill="hold"/>
                                        <p:tgtEl>
                                          <p:spTgt spid="34"/>
                                        </p:tgtEl>
                                        <p:attrNameLst>
                                          <p:attrName>ppt_x</p:attrName>
                                        </p:attrNameLst>
                                      </p:cBhvr>
                                      <p:tavLst>
                                        <p:tav tm="0">
                                          <p:val>
                                            <p:strVal val="#ppt_x"/>
                                          </p:val>
                                        </p:tav>
                                        <p:tav tm="100000">
                                          <p:val>
                                            <p:strVal val="#ppt_x"/>
                                          </p:val>
                                        </p:tav>
                                      </p:tavLst>
                                    </p:anim>
                                    <p:anim calcmode="lin" valueType="num">
                                      <p:cBhvr>
                                        <p:cTn id="45"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accel="50000" decel="5000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23"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childTnLst>
                                </p:cTn>
                              </p:par>
                              <p:par>
                                <p:cTn id="60" presetID="2" presetClass="entr" presetSubtype="2"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1+#ppt_w/2"/>
                                          </p:val>
                                        </p:tav>
                                        <p:tav tm="100000">
                                          <p:val>
                                            <p:strVal val="#ppt_x"/>
                                          </p:val>
                                        </p:tav>
                                      </p:tavLst>
                                    </p:anim>
                                    <p:anim calcmode="lin" valueType="num">
                                      <p:cBhvr additive="base">
                                        <p:cTn id="63" dur="500" fill="hold"/>
                                        <p:tgtEl>
                                          <p:spTgt spid="32"/>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1+#ppt_w/2"/>
                                          </p:val>
                                        </p:tav>
                                        <p:tav tm="100000">
                                          <p:val>
                                            <p:strVal val="#ppt_x"/>
                                          </p:val>
                                        </p:tav>
                                      </p:tavLst>
                                    </p:anim>
                                    <p:anim calcmode="lin" valueType="num">
                                      <p:cBhvr additive="base">
                                        <p:cTn id="6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p:bldP spid="30" grpId="0"/>
      <p:bldP spid="31" grpId="0"/>
      <p:bldP spid="32" grpId="0"/>
      <p:bldP spid="33" grpId="0"/>
      <p:bldP spid="34" grpId="0"/>
      <p:bldP spid="36"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7983" y="2649985"/>
            <a:ext cx="6328743" cy="830997"/>
          </a:xfrm>
          <a:prstGeom prst="rect">
            <a:avLst/>
          </a:prstGeom>
          <a:noFill/>
        </p:spPr>
        <p:txBody>
          <a:bodyPr wrap="square" rtlCol="0">
            <a:spAutoFit/>
          </a:bodyPr>
          <a:lstStyle/>
          <a:p>
            <a:r>
              <a:rPr lang="zh-CN" altLang="en-US" sz="4800" b="1" dirty="0">
                <a:solidFill>
                  <a:schemeClr val="bg1"/>
                </a:solidFill>
              </a:rPr>
              <a:t>分词引擎介绍</a:t>
            </a:r>
          </a:p>
        </p:txBody>
      </p:sp>
      <p:cxnSp>
        <p:nvCxnSpPr>
          <p:cNvPr id="7" name="直接连接符 6"/>
          <p:cNvCxnSpPr/>
          <p:nvPr/>
        </p:nvCxnSpPr>
        <p:spPr>
          <a:xfrm>
            <a:off x="746760" y="3977640"/>
            <a:ext cx="5455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163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文本框 126"/>
          <p:cNvSpPr txBox="1"/>
          <p:nvPr/>
        </p:nvSpPr>
        <p:spPr>
          <a:xfrm>
            <a:off x="217181" y="384533"/>
            <a:ext cx="12138734" cy="523220"/>
          </a:xfrm>
          <a:prstGeom prst="rect">
            <a:avLst/>
          </a:prstGeom>
          <a:noFill/>
        </p:spPr>
        <p:txBody>
          <a:bodyPr wrap="square" rtlCol="0">
            <a:spAutoFit/>
          </a:bodyPr>
          <a:lstStyle/>
          <a:p>
            <a:r>
              <a:rPr lang="zh-CN" altLang="en-US" sz="2800" b="1" dirty="0">
                <a:solidFill>
                  <a:schemeClr val="bg1"/>
                </a:solidFill>
              </a:rPr>
              <a:t>分词引擎介绍</a:t>
            </a:r>
          </a:p>
        </p:txBody>
      </p:sp>
      <p:pic>
        <p:nvPicPr>
          <p:cNvPr id="128" name="图片 127" descr="http://static.open-open.com/lib/uploadImg/20160130/20160130232759_896.png"/>
          <p:cNvPicPr/>
          <p:nvPr/>
        </p:nvPicPr>
        <p:blipFill>
          <a:blip r:embed="rId2">
            <a:extLst>
              <a:ext uri="{28A0092B-C50C-407E-A947-70E740481C1C}">
                <a14:useLocalDpi xmlns:a14="http://schemas.microsoft.com/office/drawing/2010/main" val="0"/>
              </a:ext>
            </a:extLst>
          </a:blip>
          <a:srcRect/>
          <a:stretch>
            <a:fillRect/>
          </a:stretch>
        </p:blipFill>
        <p:spPr bwMode="auto">
          <a:xfrm>
            <a:off x="426313" y="1453577"/>
            <a:ext cx="4610100" cy="5229225"/>
          </a:xfrm>
          <a:prstGeom prst="rect">
            <a:avLst/>
          </a:prstGeom>
          <a:noFill/>
          <a:ln>
            <a:noFill/>
          </a:ln>
        </p:spPr>
      </p:pic>
      <p:pic>
        <p:nvPicPr>
          <p:cNvPr id="129" name="图片 128" descr="http://static.open-open.com/lib/uploadImg/20160130/20160130232759_940.png"/>
          <p:cNvPicPr/>
          <p:nvPr/>
        </p:nvPicPr>
        <p:blipFill>
          <a:blip r:embed="rId3">
            <a:extLst>
              <a:ext uri="{28A0092B-C50C-407E-A947-70E740481C1C}">
                <a14:useLocalDpi xmlns:a14="http://schemas.microsoft.com/office/drawing/2010/main" val="0"/>
              </a:ext>
            </a:extLst>
          </a:blip>
          <a:srcRect/>
          <a:stretch>
            <a:fillRect/>
          </a:stretch>
        </p:blipFill>
        <p:spPr bwMode="auto">
          <a:xfrm>
            <a:off x="7374245" y="1291699"/>
            <a:ext cx="4193359" cy="5552983"/>
          </a:xfrm>
          <a:prstGeom prst="rect">
            <a:avLst/>
          </a:prstGeom>
          <a:noFill/>
          <a:ln>
            <a:noFill/>
          </a:ln>
        </p:spPr>
      </p:pic>
      <p:sp>
        <p:nvSpPr>
          <p:cNvPr id="2" name="矩形 1"/>
          <p:cNvSpPr/>
          <p:nvPr/>
        </p:nvSpPr>
        <p:spPr>
          <a:xfrm>
            <a:off x="5036413" y="2887436"/>
            <a:ext cx="2047968" cy="2585323"/>
          </a:xfrm>
          <a:prstGeom prst="rect">
            <a:avLst/>
          </a:prstGeom>
        </p:spPr>
        <p:txBody>
          <a:bodyPr wrap="square">
            <a:spAutoFit/>
          </a:bodyPr>
          <a:lstStyle/>
          <a:p>
            <a:r>
              <a:rPr lang="zh-CN" altLang="en-US" dirty="0">
                <a:solidFill>
                  <a:srgbClr val="4F4F4F"/>
                </a:solidFill>
                <a:latin typeface="Microsoft YaHei" panose="020B0503020204020204" pitchFamily="34" charset="-122"/>
                <a:ea typeface="Microsoft YaHei" panose="020B0503020204020204" pitchFamily="34" charset="-122"/>
              </a:rPr>
              <a:t>测试了</a:t>
            </a:r>
            <a:r>
              <a:rPr lang="en-US" altLang="zh-CN" dirty="0">
                <a:solidFill>
                  <a:srgbClr val="4F4F4F"/>
                </a:solidFill>
                <a:latin typeface="Microsoft YaHei" panose="020B0503020204020204" pitchFamily="34" charset="-122"/>
                <a:ea typeface="Microsoft YaHei" panose="020B0503020204020204" pitchFamily="34" charset="-122"/>
              </a:rPr>
              <a:t>11</a:t>
            </a:r>
            <a:r>
              <a:rPr lang="zh-CN" altLang="en-US" dirty="0">
                <a:solidFill>
                  <a:srgbClr val="4F4F4F"/>
                </a:solidFill>
                <a:latin typeface="Microsoft YaHei" panose="020B0503020204020204" pitchFamily="34" charset="-122"/>
                <a:ea typeface="Microsoft YaHei" panose="020B0503020204020204" pitchFamily="34" charset="-122"/>
              </a:rPr>
              <a:t>家中文分词引擎（各家分词系统链接地址），</a:t>
            </a:r>
            <a:r>
              <a:rPr lang="zh-CN" altLang="en-US" b="1" dirty="0">
                <a:solidFill>
                  <a:srgbClr val="FF0000"/>
                </a:solidFill>
                <a:latin typeface="Microsoft YaHei" panose="020B0503020204020204" pitchFamily="34" charset="-122"/>
                <a:ea typeface="Microsoft YaHei" panose="020B0503020204020204" pitchFamily="34" charset="-122"/>
              </a:rPr>
              <a:t>同时从分词准确度、歧义词切分、未登陆词（新涌现的通用词、专业术语、专有名词）三个方面进行论证。</a:t>
            </a:r>
            <a:endParaRPr lang="zh-CN" altLang="en-US" dirty="0"/>
          </a:p>
        </p:txBody>
      </p:sp>
    </p:spTree>
    <p:extLst>
      <p:ext uri="{BB962C8B-B14F-4D97-AF65-F5344CB8AC3E}">
        <p14:creationId xmlns:p14="http://schemas.microsoft.com/office/powerpoint/2010/main" val="501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wipe(down)">
                                      <p:cBhvr>
                                        <p:cTn id="1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1C8335-2B9F-4031-86F1-AF5BC72B697C}"/>
              </a:ext>
            </a:extLst>
          </p:cNvPr>
          <p:cNvSpPr txBox="1"/>
          <p:nvPr/>
        </p:nvSpPr>
        <p:spPr>
          <a:xfrm>
            <a:off x="1856792" y="2929812"/>
            <a:ext cx="184731" cy="369332"/>
          </a:xfrm>
          <a:prstGeom prst="rect">
            <a:avLst/>
          </a:prstGeom>
          <a:noFill/>
        </p:spPr>
        <p:txBody>
          <a:bodyPr wrap="none" rtlCol="0">
            <a:spAutoFit/>
          </a:bodyPr>
          <a:lstStyle/>
          <a:p>
            <a:endParaRPr lang="zh-CN" altLang="en-US" dirty="0"/>
          </a:p>
        </p:txBody>
      </p:sp>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5314275" cy="707886"/>
          </a:xfrm>
          <a:prstGeom prst="rect">
            <a:avLst/>
          </a:prstGeom>
          <a:noFill/>
        </p:spPr>
        <p:txBody>
          <a:bodyPr wrap="none" rtlCol="0">
            <a:spAutoFit/>
          </a:bodyPr>
          <a:lstStyle/>
          <a:p>
            <a:r>
              <a:rPr lang="zh-CN" altLang="en-US" sz="4000" b="1" dirty="0">
                <a:solidFill>
                  <a:schemeClr val="bg1"/>
                </a:solidFill>
              </a:rPr>
              <a:t>汉语分词：分词的困难</a:t>
            </a:r>
          </a:p>
        </p:txBody>
      </p:sp>
      <p:pic>
        <p:nvPicPr>
          <p:cNvPr id="6" name="图片 5">
            <a:extLst>
              <a:ext uri="{FF2B5EF4-FFF2-40B4-BE49-F238E27FC236}">
                <a16:creationId xmlns:a16="http://schemas.microsoft.com/office/drawing/2014/main" id="{FBF7B8DA-EE77-4246-82D2-F1F8BDA2AF6E}"/>
              </a:ext>
            </a:extLst>
          </p:cNvPr>
          <p:cNvPicPr/>
          <p:nvPr/>
        </p:nvPicPr>
        <p:blipFill rotWithShape="1">
          <a:blip r:embed="rId2"/>
          <a:srcRect l="32681" t="38087" r="36819" b="18378"/>
          <a:stretch/>
        </p:blipFill>
        <p:spPr bwMode="auto">
          <a:xfrm>
            <a:off x="781725" y="1566617"/>
            <a:ext cx="5314275" cy="4857430"/>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1B425C9F-4285-4ADE-AD13-EAD49CA7EAF1}"/>
              </a:ext>
            </a:extLst>
          </p:cNvPr>
          <p:cNvPicPr/>
          <p:nvPr/>
        </p:nvPicPr>
        <p:blipFill rotWithShape="1">
          <a:blip r:embed="rId3"/>
          <a:srcRect l="32651" t="38399" r="34770" b="17808"/>
          <a:stretch/>
        </p:blipFill>
        <p:spPr bwMode="auto">
          <a:xfrm>
            <a:off x="6096000" y="1576726"/>
            <a:ext cx="5314275" cy="4493220"/>
          </a:xfrm>
          <a:prstGeom prst="rect">
            <a:avLst/>
          </a:prstGeom>
          <a:ln>
            <a:noFill/>
          </a:ln>
          <a:extLst>
            <a:ext uri="{53640926-AAD7-44D8-BBD7-CCE9431645EC}">
              <a14:shadowObscured xmlns:a14="http://schemas.microsoft.com/office/drawing/2010/main"/>
            </a:ext>
          </a:extLst>
        </p:spPr>
      </p:pic>
      <p:sp>
        <p:nvSpPr>
          <p:cNvPr id="4" name="文本框 3">
            <a:extLst>
              <a:ext uri="{FF2B5EF4-FFF2-40B4-BE49-F238E27FC236}">
                <a16:creationId xmlns:a16="http://schemas.microsoft.com/office/drawing/2014/main" id="{2C844BB2-93EF-4C6A-9C89-B523C4889F12}"/>
              </a:ext>
            </a:extLst>
          </p:cNvPr>
          <p:cNvSpPr txBox="1"/>
          <p:nvPr/>
        </p:nvSpPr>
        <p:spPr>
          <a:xfrm>
            <a:off x="9330598" y="3283754"/>
            <a:ext cx="1562470" cy="492443"/>
          </a:xfrm>
          <a:prstGeom prst="rect">
            <a:avLst/>
          </a:prstGeom>
          <a:noFill/>
        </p:spPr>
        <p:txBody>
          <a:bodyPr wrap="square" rtlCol="0">
            <a:spAutoFit/>
          </a:bodyPr>
          <a:lstStyle/>
          <a:p>
            <a:r>
              <a:rPr lang="zh-CN" altLang="zh-CN" sz="1300" dirty="0">
                <a:latin typeface="黑体" panose="02010609060101010101" pitchFamily="49" charset="-122"/>
                <a:ea typeface="黑体" panose="02010609060101010101" pitchFamily="49" charset="-122"/>
              </a:rPr>
              <a:t>王军虎</a:t>
            </a:r>
            <a:r>
              <a:rPr lang="en-US" altLang="zh-CN" sz="1300" dirty="0">
                <a:latin typeface="黑体" panose="02010609060101010101" pitchFamily="49" charset="-122"/>
                <a:ea typeface="黑体" panose="02010609060101010101" pitchFamily="49" charset="-122"/>
              </a:rPr>
              <a:t>/</a:t>
            </a:r>
            <a:r>
              <a:rPr lang="zh-CN" altLang="zh-CN" sz="1300" dirty="0">
                <a:latin typeface="黑体" panose="02010609060101010101" pitchFamily="49" charset="-122"/>
                <a:ea typeface="黑体" panose="02010609060101010101" pitchFamily="49" charset="-122"/>
              </a:rPr>
              <a:t>去广州了</a:t>
            </a:r>
            <a:endParaRPr lang="en-US" altLang="zh-CN" sz="1300" dirty="0">
              <a:latin typeface="黑体" panose="02010609060101010101" pitchFamily="49" charset="-122"/>
              <a:ea typeface="黑体" panose="02010609060101010101" pitchFamily="49" charset="-122"/>
            </a:endParaRPr>
          </a:p>
          <a:p>
            <a:r>
              <a:rPr lang="zh-CN" altLang="en-US" sz="1300" dirty="0">
                <a:latin typeface="黑体" panose="02010609060101010101" pitchFamily="49" charset="-122"/>
                <a:ea typeface="黑体" panose="02010609060101010101" pitchFamily="49" charset="-122"/>
              </a:rPr>
              <a:t>王军</a:t>
            </a:r>
            <a:r>
              <a:rPr lang="en-US" altLang="zh-CN" sz="1300" dirty="0">
                <a:latin typeface="黑体" panose="02010609060101010101" pitchFamily="49" charset="-122"/>
                <a:ea typeface="黑体" panose="02010609060101010101" pitchFamily="49" charset="-122"/>
              </a:rPr>
              <a:t>/</a:t>
            </a:r>
            <a:r>
              <a:rPr lang="zh-CN" altLang="en-US" sz="1300" dirty="0">
                <a:latin typeface="黑体" panose="02010609060101010101" pitchFamily="49" charset="-122"/>
                <a:ea typeface="黑体" panose="02010609060101010101" pitchFamily="49" charset="-122"/>
              </a:rPr>
              <a:t>虎头虎脑</a:t>
            </a:r>
          </a:p>
        </p:txBody>
      </p:sp>
    </p:spTree>
    <p:extLst>
      <p:ext uri="{BB962C8B-B14F-4D97-AF65-F5344CB8AC3E}">
        <p14:creationId xmlns:p14="http://schemas.microsoft.com/office/powerpoint/2010/main" val="5884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05560" y="1506752"/>
            <a:ext cx="8743784" cy="3216992"/>
          </a:xfrm>
          <a:prstGeom prst="rect">
            <a:avLst/>
          </a:prstGeom>
        </p:spPr>
      </p:pic>
      <p:pic>
        <p:nvPicPr>
          <p:cNvPr id="3" name="图片 2"/>
          <p:cNvPicPr>
            <a:picLocks noChangeAspect="1"/>
          </p:cNvPicPr>
          <p:nvPr/>
        </p:nvPicPr>
        <p:blipFill>
          <a:blip r:embed="rId3"/>
          <a:stretch>
            <a:fillRect/>
          </a:stretch>
        </p:blipFill>
        <p:spPr>
          <a:xfrm>
            <a:off x="5333537" y="2019251"/>
            <a:ext cx="5188443" cy="3766129"/>
          </a:xfrm>
          <a:prstGeom prst="rect">
            <a:avLst/>
          </a:prstGeom>
        </p:spPr>
      </p:pic>
      <p:sp>
        <p:nvSpPr>
          <p:cNvPr id="4" name="文本框 3"/>
          <p:cNvSpPr txBox="1"/>
          <p:nvPr/>
        </p:nvSpPr>
        <p:spPr>
          <a:xfrm>
            <a:off x="563409" y="357900"/>
            <a:ext cx="12138734" cy="523220"/>
          </a:xfrm>
          <a:prstGeom prst="rect">
            <a:avLst/>
          </a:prstGeom>
          <a:noFill/>
        </p:spPr>
        <p:txBody>
          <a:bodyPr wrap="square" rtlCol="0">
            <a:spAutoFit/>
          </a:bodyPr>
          <a:lstStyle/>
          <a:p>
            <a:r>
              <a:rPr lang="en-US" altLang="zh-CN" sz="2800" b="1" dirty="0" err="1">
                <a:solidFill>
                  <a:schemeClr val="bg1"/>
                </a:solidFill>
              </a:rPr>
              <a:t>bostonNLP</a:t>
            </a:r>
            <a:endParaRPr lang="zh-CN" altLang="en-US" sz="2800" b="1" dirty="0">
              <a:solidFill>
                <a:schemeClr val="bg1"/>
              </a:solidFill>
            </a:endParaRPr>
          </a:p>
        </p:txBody>
      </p:sp>
      <p:pic>
        <p:nvPicPr>
          <p:cNvPr id="5" name="图片 4"/>
          <p:cNvPicPr>
            <a:picLocks noChangeAspect="1"/>
          </p:cNvPicPr>
          <p:nvPr/>
        </p:nvPicPr>
        <p:blipFill>
          <a:blip r:embed="rId4"/>
          <a:stretch>
            <a:fillRect/>
          </a:stretch>
        </p:blipFill>
        <p:spPr>
          <a:xfrm>
            <a:off x="2175029" y="1852807"/>
            <a:ext cx="10016971" cy="4280757"/>
          </a:xfrm>
          <a:prstGeom prst="rect">
            <a:avLst/>
          </a:prstGeom>
        </p:spPr>
      </p:pic>
      <p:sp>
        <p:nvSpPr>
          <p:cNvPr id="6" name="矩形 5"/>
          <p:cNvSpPr/>
          <p:nvPr/>
        </p:nvSpPr>
        <p:spPr>
          <a:xfrm>
            <a:off x="82858" y="1852807"/>
            <a:ext cx="2243091" cy="3693319"/>
          </a:xfrm>
          <a:prstGeom prst="rect">
            <a:avLst/>
          </a:prstGeom>
        </p:spPr>
        <p:txBody>
          <a:bodyPr wrap="square">
            <a:spAutoFit/>
          </a:bodyPr>
          <a:lstStyle/>
          <a:p>
            <a:r>
              <a:rPr lang="zh-CN" altLang="en-US" dirty="0">
                <a:solidFill>
                  <a:srgbClr val="4F4F4F"/>
                </a:solidFill>
                <a:latin typeface="Microsoft YaHei" panose="020B0503020204020204" pitchFamily="34" charset="-122"/>
                <a:ea typeface="Microsoft YaHei" panose="020B0503020204020204" pitchFamily="34" charset="-122"/>
              </a:rPr>
              <a:t>玻森采用的结构化预测分词模型是</a:t>
            </a:r>
            <a:r>
              <a:rPr lang="zh-CN" altLang="en-US" b="1" dirty="0">
                <a:solidFill>
                  <a:srgbClr val="C00000"/>
                </a:solidFill>
                <a:latin typeface="Microsoft YaHei" panose="020B0503020204020204" pitchFamily="34" charset="-122"/>
                <a:ea typeface="Microsoft YaHei" panose="020B0503020204020204" pitchFamily="34" charset="-122"/>
              </a:rPr>
              <a:t>传统线性条件随机场的一个变种</a:t>
            </a:r>
            <a:r>
              <a:rPr lang="zh-CN" altLang="en-US" dirty="0">
                <a:solidFill>
                  <a:srgbClr val="C00000"/>
                </a:solidFill>
                <a:latin typeface="Microsoft YaHei" panose="020B0503020204020204" pitchFamily="34" charset="-122"/>
                <a:ea typeface="Microsoft YaHei" panose="020B0503020204020204" pitchFamily="34" charset="-122"/>
              </a:rPr>
              <a:t>。</a:t>
            </a:r>
            <a:br>
              <a:rPr lang="zh-CN" altLang="en-US" dirty="0">
                <a:solidFill>
                  <a:srgbClr val="4F4F4F"/>
                </a:solidFill>
                <a:latin typeface="Microsoft YaHei" panose="020B0503020204020204" pitchFamily="34" charset="-122"/>
                <a:ea typeface="Microsoft YaHei" panose="020B0503020204020204" pitchFamily="34" charset="-122"/>
              </a:rPr>
            </a:br>
            <a:endParaRPr lang="zh-CN" altLang="en-US" dirty="0">
              <a:solidFill>
                <a:srgbClr val="4F4F4F"/>
              </a:solidFill>
              <a:latin typeface="-apple-system"/>
            </a:endParaRPr>
          </a:p>
          <a:p>
            <a:r>
              <a:rPr lang="zh-CN" altLang="en-US" dirty="0">
                <a:latin typeface="Microsoft YaHei" panose="020B0503020204020204" pitchFamily="34" charset="-122"/>
                <a:ea typeface="Microsoft YaHei" panose="020B0503020204020204" pitchFamily="34" charset="-122"/>
              </a:rPr>
              <a:t>分词与词性标注</a:t>
            </a:r>
            <a:r>
              <a:rPr lang="zh-CN" altLang="en-US" dirty="0">
                <a:solidFill>
                  <a:srgbClr val="4F4F4F"/>
                </a:solidFill>
                <a:latin typeface="Microsoft YaHei" panose="020B0503020204020204" pitchFamily="34" charset="-122"/>
                <a:ea typeface="Microsoft YaHei" panose="020B0503020204020204" pitchFamily="34" charset="-122"/>
              </a:rPr>
              <a:t>中，</a:t>
            </a:r>
            <a:r>
              <a:rPr lang="zh-CN" altLang="en-US" b="1" dirty="0">
                <a:solidFill>
                  <a:srgbClr val="C00000"/>
                </a:solidFill>
                <a:latin typeface="Microsoft YaHei" panose="020B0503020204020204" pitchFamily="34" charset="-122"/>
                <a:ea typeface="Microsoft YaHei" panose="020B0503020204020204" pitchFamily="34" charset="-122"/>
              </a:rPr>
              <a:t>新词识别与组合切分歧义</a:t>
            </a:r>
            <a:r>
              <a:rPr lang="zh-CN" altLang="en-US" dirty="0">
                <a:solidFill>
                  <a:srgbClr val="4F4F4F"/>
                </a:solidFill>
                <a:latin typeface="Microsoft YaHei" panose="020B0503020204020204" pitchFamily="34" charset="-122"/>
                <a:ea typeface="Microsoft YaHei" panose="020B0503020204020204" pitchFamily="34" charset="-122"/>
              </a:rPr>
              <a:t>是两个核心挑战。玻森在这方面做了不少的优化，包括对特殊字符的处理，对比较有规律的构词方式的特征捕捉等。</a:t>
            </a:r>
            <a:endParaRPr lang="zh-CN" altLang="en-US" b="0" i="0" dirty="0">
              <a:solidFill>
                <a:srgbClr val="4F4F4F"/>
              </a:solidFill>
              <a:effectLst/>
              <a:latin typeface="-apple-system"/>
            </a:endParaRPr>
          </a:p>
        </p:txBody>
      </p:sp>
    </p:spTree>
    <p:extLst>
      <p:ext uri="{BB962C8B-B14F-4D97-AF65-F5344CB8AC3E}">
        <p14:creationId xmlns:p14="http://schemas.microsoft.com/office/powerpoint/2010/main" val="2549163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026952" y="1158769"/>
            <a:ext cx="8717280" cy="5699231"/>
          </a:xfrm>
          <a:prstGeom prst="rect">
            <a:avLst/>
          </a:prstGeom>
        </p:spPr>
      </p:pic>
      <p:sp>
        <p:nvSpPr>
          <p:cNvPr id="3" name="文本框 2"/>
          <p:cNvSpPr txBox="1"/>
          <p:nvPr/>
        </p:nvSpPr>
        <p:spPr>
          <a:xfrm>
            <a:off x="217181" y="384533"/>
            <a:ext cx="12138734" cy="523220"/>
          </a:xfrm>
          <a:prstGeom prst="rect">
            <a:avLst/>
          </a:prstGeom>
          <a:noFill/>
        </p:spPr>
        <p:txBody>
          <a:bodyPr wrap="square" rtlCol="0">
            <a:spAutoFit/>
          </a:bodyPr>
          <a:lstStyle/>
          <a:p>
            <a:r>
              <a:rPr lang="zh-CN" altLang="en-US" sz="2800" b="1" dirty="0">
                <a:solidFill>
                  <a:schemeClr val="bg1"/>
                </a:solidFill>
              </a:rPr>
              <a:t>哈工大语言云</a:t>
            </a:r>
          </a:p>
        </p:txBody>
      </p:sp>
      <p:sp>
        <p:nvSpPr>
          <p:cNvPr id="4" name="文本框 3"/>
          <p:cNvSpPr txBox="1"/>
          <p:nvPr/>
        </p:nvSpPr>
        <p:spPr>
          <a:xfrm>
            <a:off x="92893" y="2521257"/>
            <a:ext cx="3209600" cy="2308324"/>
          </a:xfrm>
          <a:prstGeom prst="rect">
            <a:avLst/>
          </a:prstGeom>
          <a:noFill/>
        </p:spPr>
        <p:txBody>
          <a:bodyPr wrap="square" rtlCol="0">
            <a:spAutoFit/>
          </a:bodyPr>
          <a:lstStyle/>
          <a:p>
            <a:r>
              <a:rPr lang="zh-CN" altLang="en-US" dirty="0">
                <a:solidFill>
                  <a:srgbClr val="4F4F4F"/>
                </a:solidFill>
                <a:latin typeface="Microsoft YaHei" panose="020B0503020204020204" pitchFamily="34" charset="-122"/>
                <a:ea typeface="Microsoft YaHei" panose="020B0503020204020204" pitchFamily="34" charset="-122"/>
              </a:rPr>
              <a:t>语言技术平台</a:t>
            </a:r>
            <a:r>
              <a:rPr lang="en-US" altLang="zh-CN" dirty="0">
                <a:solidFill>
                  <a:srgbClr val="4F4F4F"/>
                </a:solidFill>
                <a:latin typeface="Microsoft YaHei" panose="020B0503020204020204" pitchFamily="34" charset="-122"/>
                <a:ea typeface="Microsoft YaHei" panose="020B0503020204020204" pitchFamily="34" charset="-122"/>
              </a:rPr>
              <a:t>(LTP) </a:t>
            </a:r>
          </a:p>
          <a:p>
            <a:r>
              <a:rPr lang="zh-CN" altLang="en-US" b="1" dirty="0">
                <a:solidFill>
                  <a:srgbClr val="C00000"/>
                </a:solidFill>
                <a:latin typeface="Microsoft YaHei" panose="020B0503020204020204" pitchFamily="34" charset="-122"/>
                <a:ea typeface="Microsoft YaHei" panose="020B0503020204020204" pitchFamily="34" charset="-122"/>
              </a:rPr>
              <a:t>切分歧义</a:t>
            </a:r>
            <a:r>
              <a:rPr lang="zh-CN" altLang="en-US" dirty="0">
                <a:solidFill>
                  <a:srgbClr val="4F4F4F"/>
                </a:solidFill>
                <a:latin typeface="Microsoft YaHei" panose="020B0503020204020204" pitchFamily="34" charset="-122"/>
                <a:ea typeface="Microsoft YaHei" panose="020B0503020204020204" pitchFamily="34" charset="-122"/>
              </a:rPr>
              <a:t>是分词任务中的主要难题。</a:t>
            </a:r>
            <a:r>
              <a:rPr lang="en-US" altLang="zh-CN" dirty="0">
                <a:solidFill>
                  <a:srgbClr val="4F4F4F"/>
                </a:solidFill>
                <a:latin typeface="Microsoft YaHei" panose="020B0503020204020204" pitchFamily="34" charset="-122"/>
                <a:ea typeface="Microsoft YaHei" panose="020B0503020204020204" pitchFamily="34" charset="-122"/>
              </a:rPr>
              <a:t>LTP</a:t>
            </a:r>
            <a:r>
              <a:rPr lang="zh-CN" altLang="en-US" dirty="0">
                <a:solidFill>
                  <a:srgbClr val="4F4F4F"/>
                </a:solidFill>
                <a:latin typeface="Microsoft YaHei" panose="020B0503020204020204" pitchFamily="34" charset="-122"/>
                <a:ea typeface="Microsoft YaHei" panose="020B0503020204020204" pitchFamily="34" charset="-122"/>
              </a:rPr>
              <a:t>的分词模块基于</a:t>
            </a:r>
            <a:r>
              <a:rPr lang="zh-CN" altLang="en-US" b="1" dirty="0">
                <a:solidFill>
                  <a:srgbClr val="C00000"/>
                </a:solidFill>
                <a:latin typeface="Microsoft YaHei" panose="020B0503020204020204" pitchFamily="34" charset="-122"/>
                <a:ea typeface="Microsoft YaHei" panose="020B0503020204020204" pitchFamily="34" charset="-122"/>
              </a:rPr>
              <a:t>机器学习框架</a:t>
            </a:r>
            <a:r>
              <a:rPr lang="zh-CN" altLang="en-US" dirty="0">
                <a:solidFill>
                  <a:srgbClr val="4F4F4F"/>
                </a:solidFill>
                <a:latin typeface="Microsoft YaHei" panose="020B0503020204020204" pitchFamily="34" charset="-122"/>
                <a:ea typeface="Microsoft YaHei" panose="020B0503020204020204" pitchFamily="34" charset="-122"/>
              </a:rPr>
              <a:t>，可以很好地解决歧义问题。 同时，模型中融入了</a:t>
            </a:r>
            <a:r>
              <a:rPr lang="zh-CN" altLang="en-US" b="1" dirty="0">
                <a:solidFill>
                  <a:srgbClr val="C00000"/>
                </a:solidFill>
                <a:latin typeface="Microsoft YaHei" panose="020B0503020204020204" pitchFamily="34" charset="-122"/>
                <a:ea typeface="Microsoft YaHei" panose="020B0503020204020204" pitchFamily="34" charset="-122"/>
              </a:rPr>
              <a:t>词典策略</a:t>
            </a:r>
            <a:r>
              <a:rPr lang="zh-CN" altLang="en-US" dirty="0">
                <a:solidFill>
                  <a:srgbClr val="4F4F4F"/>
                </a:solidFill>
                <a:latin typeface="Microsoft YaHei" panose="020B0503020204020204" pitchFamily="34" charset="-122"/>
                <a:ea typeface="Microsoft YaHei" panose="020B0503020204020204" pitchFamily="34" charset="-122"/>
              </a:rPr>
              <a:t>，使得</a:t>
            </a:r>
            <a:r>
              <a:rPr lang="en-US" altLang="zh-CN" dirty="0">
                <a:solidFill>
                  <a:srgbClr val="4F4F4F"/>
                </a:solidFill>
                <a:latin typeface="Microsoft YaHei" panose="020B0503020204020204" pitchFamily="34" charset="-122"/>
                <a:ea typeface="Microsoft YaHei" panose="020B0503020204020204" pitchFamily="34" charset="-122"/>
              </a:rPr>
              <a:t>LTP</a:t>
            </a:r>
            <a:r>
              <a:rPr lang="zh-CN" altLang="en-US" dirty="0">
                <a:solidFill>
                  <a:srgbClr val="4F4F4F"/>
                </a:solidFill>
                <a:latin typeface="Microsoft YaHei" panose="020B0503020204020204" pitchFamily="34" charset="-122"/>
                <a:ea typeface="Microsoft YaHei" panose="020B0503020204020204" pitchFamily="34" charset="-122"/>
              </a:rPr>
              <a:t>的分词模块可以很便捷地加入新词信息。</a:t>
            </a:r>
          </a:p>
        </p:txBody>
      </p:sp>
    </p:spTree>
    <p:extLst>
      <p:ext uri="{BB962C8B-B14F-4D97-AF65-F5344CB8AC3E}">
        <p14:creationId xmlns:p14="http://schemas.microsoft.com/office/powerpoint/2010/main" val="22404327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577701" y="1461709"/>
            <a:ext cx="7675065" cy="3978120"/>
          </a:xfrm>
          <a:prstGeom prst="rect">
            <a:avLst/>
          </a:prstGeom>
        </p:spPr>
      </p:pic>
      <p:pic>
        <p:nvPicPr>
          <p:cNvPr id="3" name="图片 2"/>
          <p:cNvPicPr>
            <a:picLocks noChangeAspect="1"/>
          </p:cNvPicPr>
          <p:nvPr/>
        </p:nvPicPr>
        <p:blipFill>
          <a:blip r:embed="rId3"/>
          <a:stretch>
            <a:fillRect/>
          </a:stretch>
        </p:blipFill>
        <p:spPr>
          <a:xfrm>
            <a:off x="3442092" y="1729170"/>
            <a:ext cx="8076731" cy="4116880"/>
          </a:xfrm>
          <a:prstGeom prst="rect">
            <a:avLst/>
          </a:prstGeom>
        </p:spPr>
      </p:pic>
      <p:pic>
        <p:nvPicPr>
          <p:cNvPr id="4" name="图片 3"/>
          <p:cNvPicPr>
            <a:picLocks noChangeAspect="1"/>
          </p:cNvPicPr>
          <p:nvPr/>
        </p:nvPicPr>
        <p:blipFill>
          <a:blip r:embed="rId4"/>
          <a:stretch>
            <a:fillRect/>
          </a:stretch>
        </p:blipFill>
        <p:spPr>
          <a:xfrm>
            <a:off x="3797967" y="2008481"/>
            <a:ext cx="7590408" cy="3985304"/>
          </a:xfrm>
          <a:prstGeom prst="rect">
            <a:avLst/>
          </a:prstGeom>
        </p:spPr>
      </p:pic>
      <p:pic>
        <p:nvPicPr>
          <p:cNvPr id="5" name="图片 4"/>
          <p:cNvPicPr>
            <a:picLocks noChangeAspect="1"/>
          </p:cNvPicPr>
          <p:nvPr/>
        </p:nvPicPr>
        <p:blipFill>
          <a:blip r:embed="rId5"/>
          <a:stretch>
            <a:fillRect/>
          </a:stretch>
        </p:blipFill>
        <p:spPr>
          <a:xfrm>
            <a:off x="3652675" y="1880460"/>
            <a:ext cx="7880992" cy="4113325"/>
          </a:xfrm>
          <a:prstGeom prst="rect">
            <a:avLst/>
          </a:prstGeom>
        </p:spPr>
      </p:pic>
      <p:sp>
        <p:nvSpPr>
          <p:cNvPr id="6" name="文本框 5"/>
          <p:cNvSpPr txBox="1"/>
          <p:nvPr/>
        </p:nvSpPr>
        <p:spPr>
          <a:xfrm>
            <a:off x="217181" y="384533"/>
            <a:ext cx="12138734" cy="523220"/>
          </a:xfrm>
          <a:prstGeom prst="rect">
            <a:avLst/>
          </a:prstGeom>
          <a:noFill/>
        </p:spPr>
        <p:txBody>
          <a:bodyPr wrap="square" rtlCol="0">
            <a:spAutoFit/>
          </a:bodyPr>
          <a:lstStyle/>
          <a:p>
            <a:r>
              <a:rPr lang="en-US" altLang="zh-CN" sz="2800" b="1" dirty="0">
                <a:solidFill>
                  <a:schemeClr val="bg1"/>
                </a:solidFill>
              </a:rPr>
              <a:t>NLPIR</a:t>
            </a:r>
            <a:r>
              <a:rPr lang="zh-CN" altLang="en-US" sz="2800" b="1" dirty="0">
                <a:solidFill>
                  <a:schemeClr val="bg1"/>
                </a:solidFill>
              </a:rPr>
              <a:t>分词引擎</a:t>
            </a:r>
            <a:r>
              <a:rPr lang="en-US" altLang="zh-CN" sz="2800" b="1" dirty="0">
                <a:solidFill>
                  <a:schemeClr val="bg1"/>
                </a:solidFill>
              </a:rPr>
              <a:t>-</a:t>
            </a:r>
            <a:r>
              <a:rPr lang="zh-CN" altLang="en-US" sz="2800" b="1" dirty="0">
                <a:solidFill>
                  <a:schemeClr val="bg1"/>
                </a:solidFill>
              </a:rPr>
              <a:t>张华平教授</a:t>
            </a:r>
          </a:p>
        </p:txBody>
      </p:sp>
      <p:sp>
        <p:nvSpPr>
          <p:cNvPr id="7" name="矩形 6"/>
          <p:cNvSpPr/>
          <p:nvPr/>
        </p:nvSpPr>
        <p:spPr>
          <a:xfrm>
            <a:off x="257298" y="1532904"/>
            <a:ext cx="2607623" cy="5078313"/>
          </a:xfrm>
          <a:prstGeom prst="rect">
            <a:avLst/>
          </a:prstGeom>
        </p:spPr>
        <p:txBody>
          <a:bodyPr wrap="square">
            <a:spAutoFit/>
          </a:bodyPr>
          <a:lstStyle/>
          <a:p>
            <a:r>
              <a:rPr lang="zh-CN" altLang="en-US" dirty="0"/>
              <a:t>对原始语料进行分词、自动识别人名地名机构名等未登录词、新词标注以及词性标注。并可在分析过程中，导入用户定义的词典。</a:t>
            </a:r>
            <a:endParaRPr lang="en-US" altLang="zh-CN" dirty="0"/>
          </a:p>
          <a:p>
            <a:endParaRPr lang="en-US" altLang="zh-CN" dirty="0"/>
          </a:p>
          <a:p>
            <a:r>
              <a:rPr lang="zh-CN" altLang="en-US" dirty="0"/>
              <a:t>NLPIR/ICTCLAS分词系统，采用层叠隐马模型，分词准确率接近98.23%，具备</a:t>
            </a:r>
            <a:r>
              <a:rPr lang="zh-CN" altLang="en-US" dirty="0">
                <a:solidFill>
                  <a:srgbClr val="C00000"/>
                </a:solidFill>
              </a:rPr>
              <a:t>准确率高、速度快、可适应性强</a:t>
            </a:r>
            <a:r>
              <a:rPr lang="zh-CN" altLang="en-US" dirty="0"/>
              <a:t>等优势。它能够真正理解中文，利用</a:t>
            </a:r>
            <a:r>
              <a:rPr lang="zh-CN" altLang="en-US" dirty="0">
                <a:solidFill>
                  <a:srgbClr val="C00000"/>
                </a:solidFill>
              </a:rPr>
              <a:t>机器学习解决歧义切分与词性标注歧义</a:t>
            </a:r>
            <a:r>
              <a:rPr lang="zh-CN" altLang="en-US" dirty="0"/>
              <a:t>问题。张博士先后倾力打造十余年，内核升级10次，全球用户突破30万。</a:t>
            </a:r>
          </a:p>
        </p:txBody>
      </p:sp>
    </p:spTree>
    <p:extLst>
      <p:ext uri="{BB962C8B-B14F-4D97-AF65-F5344CB8AC3E}">
        <p14:creationId xmlns:p14="http://schemas.microsoft.com/office/powerpoint/2010/main" val="302961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63440"/>
            <a:ext cx="1219200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0" y="2705725"/>
            <a:ext cx="8001000" cy="1446550"/>
          </a:xfrm>
          <a:prstGeom prst="rect">
            <a:avLst/>
          </a:prstGeom>
          <a:noFill/>
        </p:spPr>
        <p:txBody>
          <a:bodyPr wrap="square" rtlCol="0">
            <a:spAutoFit/>
          </a:bodyPr>
          <a:lstStyle/>
          <a:p>
            <a:r>
              <a:rPr lang="en-US" altLang="zh-CN" sz="8800" b="1" dirty="0">
                <a:solidFill>
                  <a:schemeClr val="bg1"/>
                </a:solidFill>
              </a:rPr>
              <a:t>THANK YOU</a:t>
            </a:r>
            <a:endParaRPr lang="zh-CN" altLang="en-US" sz="8800" b="1" dirty="0">
              <a:solidFill>
                <a:schemeClr val="bg1"/>
              </a:solidFill>
            </a:endParaRPr>
          </a:p>
        </p:txBody>
      </p:sp>
    </p:spTree>
    <p:extLst>
      <p:ext uri="{BB962C8B-B14F-4D97-AF65-F5344CB8AC3E}">
        <p14:creationId xmlns:p14="http://schemas.microsoft.com/office/powerpoint/2010/main" val="3896887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11C6441-4F3F-4EC0-96BE-D940C793BC8D}"/>
              </a:ext>
            </a:extLst>
          </p:cNvPr>
          <p:cNvSpPr txBox="1"/>
          <p:nvPr/>
        </p:nvSpPr>
        <p:spPr>
          <a:xfrm>
            <a:off x="609600" y="223520"/>
            <a:ext cx="5314275" cy="707886"/>
          </a:xfrm>
          <a:prstGeom prst="rect">
            <a:avLst/>
          </a:prstGeom>
          <a:noFill/>
        </p:spPr>
        <p:txBody>
          <a:bodyPr wrap="none" rtlCol="0">
            <a:spAutoFit/>
          </a:bodyPr>
          <a:lstStyle/>
          <a:p>
            <a:r>
              <a:rPr lang="zh-CN" altLang="en-US" sz="4000" b="1" dirty="0">
                <a:solidFill>
                  <a:schemeClr val="bg1"/>
                </a:solidFill>
              </a:rPr>
              <a:t>汉语分词：分词的困难</a:t>
            </a:r>
          </a:p>
        </p:txBody>
      </p:sp>
      <p:sp>
        <p:nvSpPr>
          <p:cNvPr id="19" name="文本框 18">
            <a:extLst>
              <a:ext uri="{FF2B5EF4-FFF2-40B4-BE49-F238E27FC236}">
                <a16:creationId xmlns:a16="http://schemas.microsoft.com/office/drawing/2014/main" id="{DDA5123B-5367-48C0-AF52-C7BD778014FD}"/>
              </a:ext>
            </a:extLst>
          </p:cNvPr>
          <p:cNvSpPr txBox="1"/>
          <p:nvPr/>
        </p:nvSpPr>
        <p:spPr>
          <a:xfrm>
            <a:off x="1379349" y="1978748"/>
            <a:ext cx="9433302" cy="3200876"/>
          </a:xfrm>
          <a:prstGeom prst="rect">
            <a:avLst/>
          </a:prstGeom>
          <a:noFill/>
        </p:spPr>
        <p:txBody>
          <a:bodyPr wrap="square" rtlCol="0">
            <a:spAutoFit/>
          </a:bodyPr>
          <a:lstStyle/>
          <a:p>
            <a:pPr marL="457200" indent="-457200">
              <a:buFont typeface="Wingdings" panose="05000000000000000000" pitchFamily="2" charset="2"/>
              <a:buChar char="u"/>
            </a:pPr>
            <a:r>
              <a:rPr lang="zh-CN" altLang="zh-CN" sz="3200" dirty="0">
                <a:solidFill>
                  <a:srgbClr val="00B0F0"/>
                </a:solidFill>
              </a:rPr>
              <a:t>“词”</a:t>
            </a:r>
            <a:r>
              <a:rPr lang="zh-CN" altLang="en-US" sz="3200" dirty="0">
                <a:solidFill>
                  <a:srgbClr val="00B0F0"/>
                </a:solidFill>
              </a:rPr>
              <a:t>的定义：   </a:t>
            </a:r>
            <a:endParaRPr lang="en-US" altLang="zh-CN" sz="3200" dirty="0">
              <a:solidFill>
                <a:srgbClr val="00B0F0"/>
              </a:solidFill>
            </a:endParaRPr>
          </a:p>
          <a:p>
            <a:pPr marL="285750" indent="-285750">
              <a:spcBef>
                <a:spcPts val="1200"/>
              </a:spcBef>
              <a:buFont typeface="Wingdings" panose="05000000000000000000" pitchFamily="2" charset="2"/>
              <a:buChar char="Ø"/>
            </a:pPr>
            <a:r>
              <a:rPr lang="zh-CN" altLang="en-US" sz="2400" dirty="0"/>
              <a:t>汉语词典对“词”：</a:t>
            </a:r>
            <a:r>
              <a:rPr lang="zh-CN" altLang="zh-CN" sz="2400" dirty="0"/>
              <a:t>语言中有意义的能单说或用来造句的最小单位。</a:t>
            </a:r>
            <a:endParaRPr lang="en-US" altLang="zh-CN" sz="2400" dirty="0"/>
          </a:p>
          <a:p>
            <a:pPr>
              <a:spcBef>
                <a:spcPts val="1200"/>
              </a:spcBef>
            </a:pPr>
            <a:r>
              <a:rPr lang="zh-CN" altLang="en-US" sz="2400" dirty="0"/>
              <a:t>词语的界定</a:t>
            </a:r>
            <a:r>
              <a:rPr lang="zh-CN" altLang="en-US" sz="2400" dirty="0">
                <a:solidFill>
                  <a:srgbClr val="FF0000"/>
                </a:solidFill>
              </a:rPr>
              <a:t>不具有可计算性。</a:t>
            </a:r>
            <a:endParaRPr lang="en-US" altLang="zh-CN" sz="2400" dirty="0">
              <a:solidFill>
                <a:srgbClr val="FF0000"/>
              </a:solidFill>
            </a:endParaRPr>
          </a:p>
          <a:p>
            <a:pPr marL="285750" indent="-285750">
              <a:spcBef>
                <a:spcPts val="1200"/>
              </a:spcBef>
              <a:buFont typeface="Wingdings" panose="05000000000000000000" pitchFamily="2" charset="2"/>
              <a:buChar char="Ø"/>
            </a:pPr>
            <a:r>
              <a:rPr lang="zh-CN" altLang="en-US" sz="2400" dirty="0"/>
              <a:t>分词规范</a:t>
            </a:r>
            <a:r>
              <a:rPr lang="en-US" altLang="zh-CN" sz="2400" dirty="0">
                <a:sym typeface="Wingdings" panose="05000000000000000000" pitchFamily="2" charset="2"/>
              </a:rPr>
              <a:t></a:t>
            </a:r>
            <a:r>
              <a:rPr lang="zh-CN" altLang="en-US" sz="2400" dirty="0">
                <a:sym typeface="Wingdings" panose="05000000000000000000" pitchFamily="2" charset="2"/>
              </a:rPr>
              <a:t>分词规范</a:t>
            </a:r>
            <a:r>
              <a:rPr lang="en-US" altLang="zh-CN" sz="2400" dirty="0">
                <a:sym typeface="Wingdings" panose="05000000000000000000" pitchFamily="2" charset="2"/>
              </a:rPr>
              <a:t>+</a:t>
            </a:r>
            <a:r>
              <a:rPr lang="zh-CN" altLang="en-US" sz="2400" dirty="0">
                <a:sym typeface="Wingdings" panose="05000000000000000000" pitchFamily="2" charset="2"/>
              </a:rPr>
              <a:t>词表</a:t>
            </a:r>
            <a:r>
              <a:rPr lang="en-US" altLang="zh-CN" sz="2400" dirty="0">
                <a:sym typeface="Wingdings" panose="05000000000000000000" pitchFamily="2" charset="2"/>
              </a:rPr>
              <a:t></a:t>
            </a:r>
            <a:r>
              <a:rPr lang="zh-CN" altLang="en-US" sz="2400" dirty="0">
                <a:sym typeface="Wingdings" panose="05000000000000000000" pitchFamily="2" charset="2"/>
              </a:rPr>
              <a:t>分词语料库（即训练集）。</a:t>
            </a:r>
            <a:r>
              <a:rPr lang="zh-CN" altLang="en-US" sz="2400" dirty="0">
                <a:solidFill>
                  <a:srgbClr val="FF0000"/>
                </a:solidFill>
                <a:sym typeface="Wingdings" panose="05000000000000000000" pitchFamily="2" charset="2"/>
              </a:rPr>
              <a:t>可计算</a:t>
            </a:r>
            <a:endParaRPr lang="en-US" altLang="zh-CN" sz="2400" dirty="0">
              <a:sym typeface="Wingdings" panose="05000000000000000000" pitchFamily="2" charset="2"/>
            </a:endParaRPr>
          </a:p>
          <a:p>
            <a:pPr marL="285750" indent="-285750">
              <a:spcBef>
                <a:spcPts val="1200"/>
              </a:spcBef>
              <a:buFont typeface="Wingdings" panose="05000000000000000000" pitchFamily="2" charset="2"/>
              <a:buChar char="Ø"/>
            </a:pPr>
            <a:r>
              <a:rPr lang="zh-CN" altLang="en-US" sz="2400" dirty="0"/>
              <a:t>词的变形结构没有统一的规范：</a:t>
            </a:r>
            <a:endParaRPr lang="en-US" altLang="zh-CN" sz="2400" dirty="0"/>
          </a:p>
          <a:p>
            <a:pPr marL="285750" indent="-285750">
              <a:spcBef>
                <a:spcPts val="1200"/>
              </a:spcBef>
              <a:buFont typeface="Wingdings" panose="05000000000000000000" pitchFamily="2" charset="2"/>
              <a:buChar char="Ø"/>
            </a:pPr>
            <a:r>
              <a:rPr lang="zh-CN" altLang="en-US" sz="2400" dirty="0"/>
              <a:t>词表：没有统一的标准</a:t>
            </a:r>
            <a:endParaRPr lang="en-US" altLang="zh-CN" sz="2400" dirty="0"/>
          </a:p>
        </p:txBody>
      </p:sp>
    </p:spTree>
    <p:extLst>
      <p:ext uri="{BB962C8B-B14F-4D97-AF65-F5344CB8AC3E}">
        <p14:creationId xmlns:p14="http://schemas.microsoft.com/office/powerpoint/2010/main" val="864876102"/>
      </p:ext>
    </p:extLst>
  </p:cSld>
  <p:clrMapOvr>
    <a:masterClrMapping/>
  </p:clrMapOvr>
</p:sld>
</file>

<file path=ppt/theme/theme1.xml><?xml version="1.0" encoding="utf-8"?>
<a:theme xmlns:a="http://schemas.openxmlformats.org/drawingml/2006/main" name="Office 主题">
  <a:themeElements>
    <a:clrScheme name="oumei">
      <a:dk1>
        <a:sysClr val="windowText" lastClr="000000"/>
      </a:dk1>
      <a:lt1>
        <a:sysClr val="window" lastClr="FFFFFF"/>
      </a:lt1>
      <a:dk2>
        <a:srgbClr val="373545"/>
      </a:dk2>
      <a:lt2>
        <a:srgbClr val="DCD8DC"/>
      </a:lt2>
      <a:accent1>
        <a:srgbClr val="132F63"/>
      </a:accent1>
      <a:accent2>
        <a:srgbClr val="15AA96"/>
      </a:accent2>
      <a:accent3>
        <a:srgbClr val="9BB955"/>
      </a:accent3>
      <a:accent4>
        <a:srgbClr val="F29C13"/>
      </a:accent4>
      <a:accent5>
        <a:srgbClr val="BF392E"/>
      </a:accent5>
      <a:accent6>
        <a:srgbClr val="613246"/>
      </a:accent6>
      <a:hlink>
        <a:srgbClr val="FFFFFF"/>
      </a:hlink>
      <a:folHlink>
        <a:srgbClr val="8C8C8C"/>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umei">
    <a:dk1>
      <a:sysClr val="windowText" lastClr="000000"/>
    </a:dk1>
    <a:lt1>
      <a:sysClr val="window" lastClr="FFFFFF"/>
    </a:lt1>
    <a:dk2>
      <a:srgbClr val="373545"/>
    </a:dk2>
    <a:lt2>
      <a:srgbClr val="DCD8DC"/>
    </a:lt2>
    <a:accent1>
      <a:srgbClr val="132F63"/>
    </a:accent1>
    <a:accent2>
      <a:srgbClr val="15AA96"/>
    </a:accent2>
    <a:accent3>
      <a:srgbClr val="9BB955"/>
    </a:accent3>
    <a:accent4>
      <a:srgbClr val="F29C13"/>
    </a:accent4>
    <a:accent5>
      <a:srgbClr val="BF392E"/>
    </a:accent5>
    <a:accent6>
      <a:srgbClr val="613246"/>
    </a:accent6>
    <a:hlink>
      <a:srgbClr val="FFFFFF"/>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0</TotalTime>
  <Words>5774</Words>
  <Application>Microsoft Office PowerPoint</Application>
  <PresentationFormat>宽屏</PresentationFormat>
  <Paragraphs>765</Paragraphs>
  <Slides>83</Slides>
  <Notes>2</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83</vt:i4>
      </vt:variant>
    </vt:vector>
  </HeadingPairs>
  <TitlesOfParts>
    <vt:vector size="97" baseType="lpstr">
      <vt:lpstr>-apple-system</vt:lpstr>
      <vt:lpstr>Helvetica Neue</vt:lpstr>
      <vt:lpstr>等线</vt:lpstr>
      <vt:lpstr>黑体</vt:lpstr>
      <vt:lpstr>宋体</vt:lpstr>
      <vt:lpstr>Microsoft YaHei</vt:lpstr>
      <vt:lpstr>Microsoft YaHei</vt:lpstr>
      <vt:lpstr>Arial</vt:lpstr>
      <vt:lpstr>Cambria Math</vt:lpstr>
      <vt:lpstr>Times New Roman</vt:lpstr>
      <vt:lpstr>Verdana</vt:lpstr>
      <vt:lpstr>Wingdings</vt:lpstr>
      <vt:lpstr>Office 主题</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MOMODA</dc:creator>
  <cp:lastModifiedBy>王 琴瑶</cp:lastModifiedBy>
  <cp:revision>92</cp:revision>
  <dcterms:created xsi:type="dcterms:W3CDTF">2015-06-07T09:01:06Z</dcterms:created>
  <dcterms:modified xsi:type="dcterms:W3CDTF">2018-10-25T04:46:19Z</dcterms:modified>
</cp:coreProperties>
</file>