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68"/>
  </p:notesMasterIdLst>
  <p:sldIdLst>
    <p:sldId id="470" r:id="rId11"/>
    <p:sldId id="353" r:id="rId12"/>
    <p:sldId id="471" r:id="rId13"/>
    <p:sldId id="352" r:id="rId14"/>
    <p:sldId id="510" r:id="rId15"/>
    <p:sldId id="511" r:id="rId16"/>
    <p:sldId id="512" r:id="rId17"/>
    <p:sldId id="513" r:id="rId18"/>
    <p:sldId id="514" r:id="rId19"/>
    <p:sldId id="515" r:id="rId20"/>
    <p:sldId id="517" r:id="rId21"/>
    <p:sldId id="518" r:id="rId22"/>
    <p:sldId id="522" r:id="rId23"/>
    <p:sldId id="523" r:id="rId24"/>
    <p:sldId id="524" r:id="rId25"/>
    <p:sldId id="525" r:id="rId26"/>
    <p:sldId id="526" r:id="rId27"/>
    <p:sldId id="527" r:id="rId28"/>
    <p:sldId id="528" r:id="rId29"/>
    <p:sldId id="529" r:id="rId30"/>
    <p:sldId id="530" r:id="rId31"/>
    <p:sldId id="531" r:id="rId32"/>
    <p:sldId id="532" r:id="rId33"/>
    <p:sldId id="533" r:id="rId34"/>
    <p:sldId id="534" r:id="rId35"/>
    <p:sldId id="535" r:id="rId36"/>
    <p:sldId id="536" r:id="rId37"/>
    <p:sldId id="537" r:id="rId38"/>
    <p:sldId id="538" r:id="rId39"/>
    <p:sldId id="566" r:id="rId40"/>
    <p:sldId id="553" r:id="rId41"/>
    <p:sldId id="554" r:id="rId42"/>
    <p:sldId id="555" r:id="rId43"/>
    <p:sldId id="556" r:id="rId44"/>
    <p:sldId id="557" r:id="rId45"/>
    <p:sldId id="558" r:id="rId46"/>
    <p:sldId id="559" r:id="rId47"/>
    <p:sldId id="560" r:id="rId48"/>
    <p:sldId id="561" r:id="rId49"/>
    <p:sldId id="562" r:id="rId50"/>
    <p:sldId id="563" r:id="rId51"/>
    <p:sldId id="564" r:id="rId52"/>
    <p:sldId id="539" r:id="rId53"/>
    <p:sldId id="540" r:id="rId54"/>
    <p:sldId id="541" r:id="rId55"/>
    <p:sldId id="542" r:id="rId56"/>
    <p:sldId id="543" r:id="rId57"/>
    <p:sldId id="544" r:id="rId58"/>
    <p:sldId id="545" r:id="rId59"/>
    <p:sldId id="546" r:id="rId60"/>
    <p:sldId id="547" r:id="rId61"/>
    <p:sldId id="548" r:id="rId62"/>
    <p:sldId id="549" r:id="rId63"/>
    <p:sldId id="550" r:id="rId64"/>
    <p:sldId id="551" r:id="rId65"/>
    <p:sldId id="552" r:id="rId66"/>
    <p:sldId id="297" r:id="rId67"/>
  </p:sldIdLst>
  <p:sldSz cx="12190413" cy="6859588"/>
  <p:notesSz cx="6858000" cy="9144000"/>
  <p:custDataLst>
    <p:tags r:id="rId6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B87"/>
    <a:srgbClr val="3296A8"/>
    <a:srgbClr val="6D8AAB"/>
    <a:srgbClr val="31709C"/>
    <a:srgbClr val="7697B3"/>
    <a:srgbClr val="6FA094"/>
    <a:srgbClr val="94BCB4"/>
    <a:srgbClr val="59503C"/>
    <a:srgbClr val="1FBCE4"/>
    <a:srgbClr val="C02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87849" autoAdjust="0"/>
  </p:normalViewPr>
  <p:slideViewPr>
    <p:cSldViewPr snapToGrid="0" showGuides="1">
      <p:cViewPr varScale="1">
        <p:scale>
          <a:sx n="78" d="100"/>
          <a:sy n="78" d="100"/>
        </p:scale>
        <p:origin x="782" y="43"/>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2018/11/8</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文档的向量表示可以直接将各词的词向量表示加和</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词袋模型比较简单直观，它通常能学习出一些关键词和类别之间的映射关系，</a:t>
            </a:r>
            <a:r>
              <a:rPr lang="zh-CN" altLang="en-US" sz="1200" b="1" i="0" kern="1200" dirty="0" smtClean="0">
                <a:solidFill>
                  <a:schemeClr val="tx1"/>
                </a:solidFill>
                <a:effectLst/>
                <a:latin typeface="+mn-lt"/>
                <a:ea typeface="+mn-ea"/>
                <a:cs typeface="+mn-cs"/>
              </a:rPr>
              <a:t>但是缺点也很明显</a:t>
            </a:r>
            <a:r>
              <a:rPr lang="zh-CN" altLang="en-US" sz="1200" b="0" i="0" kern="1200" dirty="0" smtClean="0">
                <a:solidFill>
                  <a:schemeClr val="tx1"/>
                </a:solidFill>
                <a:effectLst/>
                <a:latin typeface="+mn-lt"/>
                <a:ea typeface="+mn-ea"/>
                <a:cs typeface="+mn-cs"/>
              </a:rPr>
              <a:t>：</a:t>
            </a:r>
          </a:p>
          <a:p>
            <a:r>
              <a:rPr lang="zh-CN" altLang="en-US" sz="1200" b="0" i="0" kern="1200" dirty="0" smtClean="0">
                <a:solidFill>
                  <a:schemeClr val="tx1"/>
                </a:solidFill>
                <a:effectLst/>
                <a:latin typeface="+mn-lt"/>
                <a:ea typeface="+mn-ea"/>
                <a:cs typeface="+mn-cs"/>
              </a:rPr>
              <a:t>丢失了文本中词出现的先后顺序信息；</a:t>
            </a:r>
          </a:p>
          <a:p>
            <a:r>
              <a:rPr lang="zh-CN" altLang="en-US" sz="1200" b="0" i="0" kern="1200" dirty="0" smtClean="0">
                <a:solidFill>
                  <a:schemeClr val="tx1"/>
                </a:solidFill>
                <a:effectLst/>
                <a:latin typeface="+mn-lt"/>
                <a:ea typeface="+mn-ea"/>
                <a:cs typeface="+mn-cs"/>
              </a:rPr>
              <a:t>仅将词语符号化，没有考虑词之间的语义联系（比如，“麦克风”和“话筒”是不同的词，但是语义是相同的）；</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3573607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N-gram</a:t>
            </a:r>
            <a:r>
              <a:rPr lang="zh-CN" altLang="en-US" dirty="0" smtClean="0"/>
              <a:t>（汉语语言模型）利用上下文中相邻词间的搭配信息，第</a:t>
            </a:r>
            <a:r>
              <a:rPr lang="en-US" altLang="zh-CN" dirty="0" smtClean="0"/>
              <a:t>N</a:t>
            </a:r>
            <a:r>
              <a:rPr lang="zh-CN" altLang="en-US" dirty="0" smtClean="0"/>
              <a:t>个词的出现只与前面</a:t>
            </a:r>
            <a:r>
              <a:rPr lang="en-US" altLang="zh-CN" dirty="0" smtClean="0"/>
              <a:t>N-1</a:t>
            </a:r>
            <a:r>
              <a:rPr lang="zh-CN" altLang="en-US" dirty="0" smtClean="0"/>
              <a:t>个词相关，而与其它任何词都不相关</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优点：考虑了词的顺序</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缺点：</a:t>
            </a:r>
            <a:r>
              <a:rPr lang="en-US" altLang="zh-CN" dirty="0" smtClean="0"/>
              <a:t>n</a:t>
            </a:r>
            <a:r>
              <a:rPr lang="zh-CN" altLang="en-US" dirty="0" smtClean="0"/>
              <a:t>越大 数量级越大</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1133842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8</a:t>
            </a:r>
            <a:r>
              <a:rPr lang="zh-CN" altLang="en-US" dirty="0" smtClean="0"/>
              <a:t>个词 这里把标点算上了</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问题：</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向量维数随着词典大小线性增长</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存储整个词典的空间消耗非常大</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一些模型如文本分类模型会面临稀疏性问题</a:t>
            </a:r>
            <a:endParaRPr lang="en-US" altLang="zh-CN" dirty="0" smtClean="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1978950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t> 与</a:t>
            </a:r>
            <a:r>
              <a:rPr lang="en-US" altLang="zh-CN" sz="1200" dirty="0" smtClean="0"/>
              <a:t>n-gram</a:t>
            </a:r>
            <a:r>
              <a:rPr lang="zh-CN" altLang="en-US" sz="1200" dirty="0" smtClean="0"/>
              <a:t>区别在于：</a:t>
            </a:r>
            <a:r>
              <a:rPr lang="en-US" altLang="zh-CN" sz="1200" dirty="0" smtClean="0"/>
              <a:t>NNLM</a:t>
            </a:r>
            <a:r>
              <a:rPr lang="zh-CN" altLang="en-US" sz="1200" dirty="0" smtClean="0"/>
              <a:t>不用记数的方法来估算 </a:t>
            </a:r>
            <a:r>
              <a:rPr lang="en-US" altLang="zh-CN" sz="1200" dirty="0" smtClean="0"/>
              <a:t>n</a:t>
            </a:r>
            <a:r>
              <a:rPr lang="zh-CN" altLang="en-US" sz="1200" dirty="0" smtClean="0"/>
              <a:t>元条件概率，而是使用一个三层的神经网络模型（前馈神经网络），根据上下文的表示以及上下文与目标词之间的关系进行建模求解</a:t>
            </a:r>
            <a:endParaRPr lang="en-US" altLang="zh-CN" sz="1200" dirty="0" smtClean="0"/>
          </a:p>
          <a:p>
            <a:r>
              <a:rPr lang="en-US" altLang="zh-CN" sz="1200" b="0" i="0" u="none" strike="noStrike" kern="1200" dirty="0" smtClean="0">
                <a:solidFill>
                  <a:schemeClr val="tx1"/>
                </a:solidFill>
                <a:effectLst/>
                <a:latin typeface="+mn-lt"/>
                <a:ea typeface="+mn-ea"/>
                <a:cs typeface="+mn-cs"/>
              </a:rPr>
              <a:t>      </a:t>
            </a:r>
            <a:r>
              <a:rPr lang="en-US" altLang="zh-CN" sz="1200" b="0" i="0" u="none" strike="noStrike" kern="1200" dirty="0" err="1" smtClean="0">
                <a:solidFill>
                  <a:schemeClr val="tx1"/>
                </a:solidFill>
                <a:effectLst/>
                <a:latin typeface="+mn-lt"/>
                <a:ea typeface="+mn-ea"/>
                <a:cs typeface="+mn-cs"/>
              </a:rPr>
              <a:t>wt</a:t>
            </a:r>
            <a:r>
              <a:rPr lang="zh-CN" altLang="en-US" sz="1200" b="0" i="0" u="none" strike="noStrike" kern="1200" dirty="0" smtClean="0">
                <a:solidFill>
                  <a:schemeClr val="tx1"/>
                </a:solidFill>
                <a:effectLst/>
                <a:latin typeface="+mn-lt"/>
                <a:ea typeface="+mn-ea"/>
                <a:cs typeface="+mn-cs"/>
              </a:rPr>
              <a:t>−</a:t>
            </a:r>
            <a:r>
              <a:rPr lang="en-US" altLang="zh-CN" sz="1200" b="0" i="0" u="none" strike="noStrike" kern="1200" dirty="0" smtClean="0">
                <a:solidFill>
                  <a:schemeClr val="tx1"/>
                </a:solidFill>
                <a:effectLst/>
                <a:latin typeface="+mn-lt"/>
                <a:ea typeface="+mn-ea"/>
                <a:cs typeface="+mn-cs"/>
              </a:rPr>
              <a:t>1,...,</a:t>
            </a:r>
            <a:r>
              <a:rPr lang="en-US" altLang="zh-CN" sz="1200" b="0" i="0" u="none" strike="noStrike" kern="1200" dirty="0" err="1" smtClean="0">
                <a:solidFill>
                  <a:schemeClr val="tx1"/>
                </a:solidFill>
                <a:effectLst/>
                <a:latin typeface="+mn-lt"/>
                <a:ea typeface="+mn-ea"/>
                <a:cs typeface="+mn-cs"/>
              </a:rPr>
              <a:t>wt</a:t>
            </a:r>
            <a:r>
              <a:rPr lang="zh-CN" altLang="en-US" sz="1200" b="0" i="0" u="none" strike="noStrike" kern="1200" dirty="0" smtClean="0">
                <a:solidFill>
                  <a:schemeClr val="tx1"/>
                </a:solidFill>
                <a:effectLst/>
                <a:latin typeface="+mn-lt"/>
                <a:ea typeface="+mn-ea"/>
                <a:cs typeface="+mn-cs"/>
              </a:rPr>
              <a:t>−</a:t>
            </a:r>
            <a:r>
              <a:rPr lang="en-US" altLang="zh-CN" sz="1200" b="0" i="0" u="none" strike="noStrike" kern="1200" dirty="0" smtClean="0">
                <a:solidFill>
                  <a:schemeClr val="tx1"/>
                </a:solidFill>
                <a:effectLst/>
                <a:latin typeface="+mn-lt"/>
                <a:ea typeface="+mn-ea"/>
                <a:cs typeface="+mn-cs"/>
              </a:rPr>
              <a:t>n+1wt−1,...,wt−n+1</a:t>
            </a:r>
            <a:r>
              <a:rPr lang="zh-CN" altLang="en-US" sz="1200" b="0" i="0" kern="1200" dirty="0" smtClean="0">
                <a:solidFill>
                  <a:schemeClr val="tx1"/>
                </a:solidFill>
                <a:effectLst/>
                <a:latin typeface="+mn-lt"/>
                <a:ea typeface="+mn-ea"/>
                <a:cs typeface="+mn-cs"/>
              </a:rPr>
              <a:t> 为 </a:t>
            </a:r>
            <a:r>
              <a:rPr lang="en-US" altLang="zh-CN" sz="1200" b="0" i="0" u="none" strike="noStrike" kern="1200" dirty="0" err="1" smtClean="0">
                <a:solidFill>
                  <a:schemeClr val="tx1"/>
                </a:solidFill>
                <a:effectLst/>
                <a:latin typeface="+mn-lt"/>
                <a:ea typeface="+mn-ea"/>
                <a:cs typeface="+mn-cs"/>
              </a:rPr>
              <a:t>wt</a:t>
            </a:r>
            <a:r>
              <a:rPr lang="zh-CN" altLang="en-US" sz="1200" b="0" i="0" kern="1200" dirty="0" smtClean="0">
                <a:solidFill>
                  <a:schemeClr val="tx1"/>
                </a:solidFill>
                <a:effectLst/>
                <a:latin typeface="+mn-lt"/>
                <a:ea typeface="+mn-ea"/>
                <a:cs typeface="+mn-cs"/>
              </a:rPr>
              <a:t>之前的 </a:t>
            </a:r>
            <a:r>
              <a:rPr lang="en-US" altLang="zh-CN" sz="1200" b="0" i="0" u="none" strike="noStrike" kern="1200" dirty="0" smtClean="0">
                <a:solidFill>
                  <a:schemeClr val="tx1"/>
                </a:solidFill>
                <a:effectLst/>
                <a:latin typeface="+mn-lt"/>
                <a:ea typeface="+mn-ea"/>
                <a:cs typeface="+mn-cs"/>
              </a:rPr>
              <a:t>n</a:t>
            </a:r>
            <a:r>
              <a:rPr lang="zh-CN" altLang="en-US" sz="1200" b="0" i="0" u="none" strike="noStrike" kern="1200" dirty="0" smtClean="0">
                <a:solidFill>
                  <a:schemeClr val="tx1"/>
                </a:solidFill>
                <a:effectLst/>
                <a:latin typeface="+mn-lt"/>
                <a:ea typeface="+mn-ea"/>
                <a:cs typeface="+mn-cs"/>
              </a:rPr>
              <a:t>−</a:t>
            </a:r>
            <a:r>
              <a:rPr lang="en-US" altLang="zh-CN" sz="1200" b="0" i="0" u="none" strike="noStrike"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个词，</a:t>
            </a:r>
            <a:r>
              <a:rPr lang="en-US" altLang="zh-CN" sz="1200" b="0" i="0" kern="1200" dirty="0" smtClean="0">
                <a:solidFill>
                  <a:schemeClr val="tx1"/>
                </a:solidFill>
                <a:effectLst/>
                <a:latin typeface="+mn-lt"/>
                <a:ea typeface="+mn-ea"/>
                <a:cs typeface="+mn-cs"/>
              </a:rPr>
              <a:t>NNLM</a:t>
            </a:r>
            <a:r>
              <a:rPr lang="zh-CN" altLang="en-US" sz="1200" b="0" i="0" kern="1200" dirty="0" smtClean="0">
                <a:solidFill>
                  <a:schemeClr val="tx1"/>
                </a:solidFill>
                <a:effectLst/>
                <a:latin typeface="+mn-lt"/>
                <a:ea typeface="+mn-ea"/>
                <a:cs typeface="+mn-cs"/>
              </a:rPr>
              <a:t>就是要根据这 </a:t>
            </a:r>
            <a:r>
              <a:rPr lang="en-US" altLang="zh-CN" sz="1200" b="0" i="0" u="none" strike="noStrike" kern="1200" dirty="0" smtClean="0">
                <a:solidFill>
                  <a:schemeClr val="tx1"/>
                </a:solidFill>
                <a:effectLst/>
                <a:latin typeface="+mn-lt"/>
                <a:ea typeface="+mn-ea"/>
                <a:cs typeface="+mn-cs"/>
              </a:rPr>
              <a:t>n</a:t>
            </a:r>
            <a:r>
              <a:rPr lang="zh-CN" altLang="en-US" sz="1200" b="0" i="0" u="none" strike="noStrike" kern="1200" dirty="0" smtClean="0">
                <a:solidFill>
                  <a:schemeClr val="tx1"/>
                </a:solidFill>
                <a:effectLst/>
                <a:latin typeface="+mn-lt"/>
                <a:ea typeface="+mn-ea"/>
                <a:cs typeface="+mn-cs"/>
              </a:rPr>
              <a:t>−</a:t>
            </a:r>
            <a:r>
              <a:rPr lang="en-US" altLang="zh-CN" sz="1200" b="0" i="0" u="none" strike="noStrike"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个词预测下一个词 </a:t>
            </a:r>
            <a:r>
              <a:rPr lang="en-US" altLang="zh-CN" sz="1200" b="0" i="0" u="none" strike="noStrike" kern="1200" dirty="0" err="1" smtClean="0">
                <a:solidFill>
                  <a:schemeClr val="tx1"/>
                </a:solidFill>
                <a:effectLst/>
                <a:latin typeface="+mn-lt"/>
                <a:ea typeface="+mn-ea"/>
                <a:cs typeface="+mn-cs"/>
              </a:rPr>
              <a:t>wt</a:t>
            </a:r>
            <a:r>
              <a:rPr lang="zh-CN" altLang="en-US"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r>
              <a:rPr lang="en-US" altLang="zh-CN" sz="1200" b="0" i="0" u="none" strike="noStrike" kern="1200" dirty="0" smtClean="0">
                <a:solidFill>
                  <a:schemeClr val="tx1"/>
                </a:solidFill>
                <a:effectLst/>
                <a:latin typeface="+mn-lt"/>
                <a:ea typeface="+mn-ea"/>
                <a:cs typeface="+mn-cs"/>
              </a:rPr>
              <a:t>C(w)</a:t>
            </a:r>
            <a:r>
              <a:rPr lang="zh-CN" altLang="en-US" sz="1200" b="0" i="0" kern="1200" dirty="0" smtClean="0">
                <a:solidFill>
                  <a:schemeClr val="tx1"/>
                </a:solidFill>
                <a:effectLst/>
                <a:latin typeface="+mn-lt"/>
                <a:ea typeface="+mn-ea"/>
                <a:cs typeface="+mn-cs"/>
              </a:rPr>
              <a:t>表示 </a:t>
            </a:r>
            <a:r>
              <a:rPr lang="en-US" altLang="zh-CN" sz="1200" b="0" i="0" u="none" strike="noStrike" kern="1200" dirty="0" smtClean="0">
                <a:solidFill>
                  <a:schemeClr val="tx1"/>
                </a:solidFill>
                <a:effectLst/>
                <a:latin typeface="+mn-lt"/>
                <a:ea typeface="+mn-ea"/>
                <a:cs typeface="+mn-cs"/>
              </a:rPr>
              <a:t>w</a:t>
            </a:r>
            <a:r>
              <a:rPr lang="zh-CN" altLang="en-US" sz="1200" b="0" i="0" kern="1200" dirty="0" smtClean="0">
                <a:solidFill>
                  <a:schemeClr val="tx1"/>
                </a:solidFill>
                <a:effectLst/>
                <a:latin typeface="+mn-lt"/>
                <a:ea typeface="+mn-ea"/>
                <a:cs typeface="+mn-cs"/>
              </a:rPr>
              <a:t>对应的词向量，存储在矩阵 </a:t>
            </a:r>
            <a:r>
              <a:rPr lang="en-US" altLang="zh-CN" sz="1200" b="0" i="0" u="none" strike="noStrike" kern="1200" dirty="0" smtClean="0">
                <a:solidFill>
                  <a:schemeClr val="tx1"/>
                </a:solidFill>
                <a:effectLst/>
                <a:latin typeface="+mn-lt"/>
                <a:ea typeface="+mn-ea"/>
                <a:cs typeface="+mn-cs"/>
              </a:rPr>
              <a:t>C</a:t>
            </a:r>
            <a:r>
              <a:rPr lang="zh-CN" altLang="en-US" sz="1200" b="0" i="0" kern="1200" dirty="0" smtClean="0">
                <a:solidFill>
                  <a:schemeClr val="tx1"/>
                </a:solidFill>
                <a:effectLst/>
                <a:latin typeface="+mn-lt"/>
                <a:ea typeface="+mn-ea"/>
                <a:cs typeface="+mn-cs"/>
              </a:rPr>
              <a:t>中，</a:t>
            </a:r>
            <a:r>
              <a:rPr lang="en-US" altLang="zh-CN" sz="1200" b="0" i="0" u="none" strike="noStrike" kern="1200" dirty="0" smtClean="0">
                <a:solidFill>
                  <a:schemeClr val="tx1"/>
                </a:solidFill>
                <a:effectLst/>
                <a:latin typeface="+mn-lt"/>
                <a:ea typeface="+mn-ea"/>
                <a:cs typeface="+mn-cs"/>
              </a:rPr>
              <a:t>C(w)</a:t>
            </a:r>
            <a:r>
              <a:rPr lang="zh-CN" altLang="en-US" sz="1200" b="0" i="0" kern="1200" dirty="0" smtClean="0">
                <a:solidFill>
                  <a:schemeClr val="tx1"/>
                </a:solidFill>
                <a:effectLst/>
                <a:latin typeface="+mn-lt"/>
                <a:ea typeface="+mn-ea"/>
                <a:cs typeface="+mn-cs"/>
              </a:rPr>
              <a:t>为矩阵 </a:t>
            </a:r>
            <a:r>
              <a:rPr lang="en-US" altLang="zh-CN" sz="1200" b="0" i="0" u="none" strike="noStrike" kern="1200" dirty="0" smtClean="0">
                <a:solidFill>
                  <a:schemeClr val="tx1"/>
                </a:solidFill>
                <a:effectLst/>
                <a:latin typeface="+mn-lt"/>
                <a:ea typeface="+mn-ea"/>
                <a:cs typeface="+mn-cs"/>
              </a:rPr>
              <a:t>C</a:t>
            </a:r>
            <a:r>
              <a:rPr lang="zh-CN" altLang="en-US" sz="1200" b="0" i="0" kern="1200" dirty="0" smtClean="0">
                <a:solidFill>
                  <a:schemeClr val="tx1"/>
                </a:solidFill>
                <a:effectLst/>
                <a:latin typeface="+mn-lt"/>
                <a:ea typeface="+mn-ea"/>
                <a:cs typeface="+mn-cs"/>
              </a:rPr>
              <a:t>中的一列，</a:t>
            </a:r>
            <a:endParaRPr lang="en-US" altLang="zh-CN" dirty="0" smtClean="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421775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8</a:t>
            </a:r>
            <a:r>
              <a:rPr lang="zh-CN" altLang="en-US" dirty="0" smtClean="0"/>
              <a:t>个词 这里把标点算上了</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问题：</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向量维数随着词典大小线性增长</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存储整个词典的空间消耗非常大</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一些模型如文本分类模型会面临稀疏性问题</a:t>
            </a:r>
            <a:endParaRPr lang="en-US" altLang="zh-CN" dirty="0" smtClean="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2652765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8</a:t>
            </a:r>
            <a:r>
              <a:rPr lang="zh-CN" altLang="en-US" dirty="0" smtClean="0"/>
              <a:t>个词 这里把标点算上了</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问题：</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向量维数随着词典大小线性增长</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存储整个词典的空间消耗非常大</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一些模型如文本分类模型会面临稀疏性问题</a:t>
            </a:r>
            <a:endParaRPr lang="en-US" altLang="zh-CN" dirty="0" smtClean="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2434508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3787453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282104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(1) </a:t>
            </a:r>
            <a:r>
              <a:rPr lang="zh-CN" altLang="en-US" sz="1200" b="1" dirty="0" smtClean="0"/>
              <a:t>预处理</a:t>
            </a:r>
            <a:r>
              <a:rPr lang="en-US" altLang="zh-CN" sz="1200" dirty="0" smtClean="0"/>
              <a:t>:</a:t>
            </a:r>
            <a:r>
              <a:rPr lang="zh-CN" altLang="en-US" sz="1200" dirty="0" smtClean="0"/>
              <a:t>将原始语料格式化为同一格式，便于后续的统一处理</a:t>
            </a:r>
            <a:r>
              <a:rPr lang="en-US" altLang="zh-CN" sz="1200" dirty="0" smtClean="0"/>
              <a:t>;</a:t>
            </a:r>
          </a:p>
          <a:p>
            <a:r>
              <a:rPr lang="en-US" altLang="zh-CN" sz="1200" dirty="0" smtClean="0"/>
              <a:t>(2) </a:t>
            </a:r>
            <a:r>
              <a:rPr lang="zh-CN" altLang="en-US" sz="1200" b="1" dirty="0" smtClean="0"/>
              <a:t>索引</a:t>
            </a:r>
            <a:r>
              <a:rPr lang="en-US" altLang="zh-CN" sz="1200" dirty="0" smtClean="0"/>
              <a:t>:</a:t>
            </a:r>
            <a:r>
              <a:rPr lang="zh-CN" altLang="en-US" sz="1200" dirty="0" smtClean="0"/>
              <a:t>将文档分解为基本处理单元，同时降低后续处理的开销</a:t>
            </a:r>
            <a:r>
              <a:rPr lang="en-US" altLang="zh-CN" sz="1200" dirty="0" smtClean="0"/>
              <a:t>;</a:t>
            </a:r>
          </a:p>
          <a:p>
            <a:r>
              <a:rPr lang="en-US" altLang="zh-CN" sz="1200" dirty="0" smtClean="0"/>
              <a:t>(3) </a:t>
            </a:r>
            <a:r>
              <a:rPr lang="zh-CN" altLang="en-US" sz="1200" b="1" dirty="0" smtClean="0"/>
              <a:t>统计</a:t>
            </a:r>
            <a:r>
              <a:rPr lang="en-US" altLang="zh-CN" sz="1200" dirty="0" smtClean="0"/>
              <a:t>:</a:t>
            </a:r>
            <a:r>
              <a:rPr lang="zh-CN" altLang="en-US" sz="1200" dirty="0" smtClean="0"/>
              <a:t>词频统计，项</a:t>
            </a:r>
            <a:r>
              <a:rPr lang="en-US" altLang="zh-CN" sz="1200" dirty="0" smtClean="0"/>
              <a:t>(</a:t>
            </a:r>
            <a:r>
              <a:rPr lang="zh-CN" altLang="en-US" sz="1200" dirty="0" smtClean="0"/>
              <a:t>单词、概念</a:t>
            </a:r>
            <a:r>
              <a:rPr lang="en-US" altLang="zh-CN" sz="1200" dirty="0" smtClean="0"/>
              <a:t>)</a:t>
            </a:r>
            <a:r>
              <a:rPr lang="zh-CN" altLang="en-US" sz="1200" dirty="0" smtClean="0"/>
              <a:t>与分类的相关概率</a:t>
            </a:r>
            <a:r>
              <a:rPr lang="en-US" altLang="zh-CN" sz="1200" dirty="0" smtClean="0"/>
              <a:t>;</a:t>
            </a:r>
          </a:p>
          <a:p>
            <a:r>
              <a:rPr lang="en-US" altLang="zh-CN" sz="1200" dirty="0" smtClean="0"/>
              <a:t>(4) </a:t>
            </a:r>
            <a:r>
              <a:rPr lang="zh-CN" altLang="en-US" sz="1200" b="1" dirty="0" smtClean="0"/>
              <a:t>特征抽取</a:t>
            </a:r>
            <a:r>
              <a:rPr lang="en-US" altLang="zh-CN" sz="1200" dirty="0" smtClean="0"/>
              <a:t>:</a:t>
            </a:r>
            <a:r>
              <a:rPr lang="zh-CN" altLang="en-US" sz="1200" dirty="0" smtClean="0"/>
              <a:t>从文档中抽取出反映文档主题的特征</a:t>
            </a:r>
            <a:r>
              <a:rPr lang="en-US" altLang="zh-CN" sz="1200" dirty="0" smtClean="0"/>
              <a:t>;</a:t>
            </a:r>
          </a:p>
          <a:p>
            <a:r>
              <a:rPr lang="en-US" altLang="zh-CN" sz="1200" dirty="0" smtClean="0"/>
              <a:t>(5) </a:t>
            </a:r>
            <a:r>
              <a:rPr lang="zh-CN" altLang="en-US" sz="1200" b="1" dirty="0" smtClean="0"/>
              <a:t>分类器</a:t>
            </a:r>
            <a:r>
              <a:rPr lang="en-US" altLang="zh-CN" sz="1200" dirty="0" smtClean="0"/>
              <a:t>:</a:t>
            </a:r>
            <a:r>
              <a:rPr lang="zh-CN" altLang="en-US" sz="1200" dirty="0" smtClean="0"/>
              <a:t>分类器的训练</a:t>
            </a:r>
            <a:r>
              <a:rPr lang="en-US" altLang="zh-CN" sz="1200" dirty="0" smtClean="0"/>
              <a:t>;</a:t>
            </a:r>
          </a:p>
          <a:p>
            <a:r>
              <a:rPr lang="en-US" altLang="zh-CN" sz="1200" dirty="0" smtClean="0"/>
              <a:t>(6) </a:t>
            </a:r>
            <a:r>
              <a:rPr lang="zh-CN" altLang="en-US" sz="1200" b="1" dirty="0" smtClean="0"/>
              <a:t>评价</a:t>
            </a:r>
            <a:r>
              <a:rPr lang="en-US" altLang="zh-CN" sz="1200" dirty="0" smtClean="0"/>
              <a:t>:</a:t>
            </a:r>
            <a:r>
              <a:rPr lang="zh-CN" altLang="en-US" sz="1200" dirty="0" smtClean="0"/>
              <a:t>分类器的测试结果分析。</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3547767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124764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思路是</a:t>
            </a:r>
            <a:r>
              <a:rPr lang="en-US" altLang="zh-CN" dirty="0" smtClean="0"/>
              <a:t>:</a:t>
            </a:r>
            <a:r>
              <a:rPr lang="zh-CN" altLang="en-US" dirty="0" smtClean="0"/>
              <a:t>如果一个样本在特征空间中的</a:t>
            </a:r>
            <a:r>
              <a:rPr lang="en-US" altLang="zh-CN" dirty="0" smtClean="0"/>
              <a:t>k</a:t>
            </a:r>
            <a:r>
              <a:rPr lang="zh-CN" altLang="en-US" dirty="0" smtClean="0"/>
              <a:t>个最相似</a:t>
            </a:r>
            <a:r>
              <a:rPr lang="en-US" altLang="zh-CN" dirty="0" smtClean="0"/>
              <a:t>(</a:t>
            </a:r>
            <a:r>
              <a:rPr lang="zh-CN" altLang="en-US" dirty="0" smtClean="0"/>
              <a:t>即特征空间中最邻近</a:t>
            </a:r>
            <a:r>
              <a:rPr lang="en-US" altLang="zh-CN" dirty="0" smtClean="0"/>
              <a:t>)</a:t>
            </a:r>
            <a:r>
              <a:rPr lang="zh-CN" altLang="en-US" dirty="0" smtClean="0"/>
              <a:t>的样本中的大多数属于某一个类别，则该样本也属于这个类别。</a:t>
            </a:r>
            <a:endParaRPr lang="en-US" altLang="zh-CN" dirty="0" smtClean="0"/>
          </a:p>
          <a:p>
            <a:endParaRPr lang="en-US" altLang="zh-CN" dirty="0" smtClean="0"/>
          </a:p>
          <a:p>
            <a:r>
              <a:rPr lang="zh-CN" altLang="en-US" sz="1200" b="0" i="0" kern="1200" dirty="0" smtClean="0">
                <a:solidFill>
                  <a:schemeClr val="tx1"/>
                </a:solidFill>
                <a:effectLst/>
                <a:latin typeface="+mn-lt"/>
                <a:ea typeface="+mn-ea"/>
                <a:cs typeface="+mn-cs"/>
              </a:rPr>
              <a:t>简单来说，</a:t>
            </a:r>
            <a:r>
              <a:rPr lang="en-US" altLang="zh-CN" sz="1200" b="0" i="0" kern="1200" dirty="0" smtClean="0">
                <a:solidFill>
                  <a:schemeClr val="tx1"/>
                </a:solidFill>
                <a:effectLst/>
                <a:latin typeface="+mn-lt"/>
                <a:ea typeface="+mn-ea"/>
                <a:cs typeface="+mn-cs"/>
              </a:rPr>
              <a:t>KNN</a:t>
            </a:r>
            <a:r>
              <a:rPr lang="zh-CN" altLang="en-US" sz="1200" b="0" i="0" kern="1200" dirty="0" smtClean="0">
                <a:solidFill>
                  <a:schemeClr val="tx1"/>
                </a:solidFill>
                <a:effectLst/>
                <a:latin typeface="+mn-lt"/>
                <a:ea typeface="+mn-ea"/>
                <a:cs typeface="+mn-cs"/>
              </a:rPr>
              <a:t>可以看成：有那么一堆你已经知道分类的数据，然后当一个新数据进入的时候，就开始跟训练数据里的每个点求距离，然后挑离这个训练数据最近的</a:t>
            </a:r>
            <a:r>
              <a:rPr lang="en-US" altLang="zh-CN" sz="1200" b="0" i="0" kern="1200" dirty="0" smtClean="0">
                <a:solidFill>
                  <a:schemeClr val="tx1"/>
                </a:solidFill>
                <a:effectLst/>
                <a:latin typeface="+mn-lt"/>
                <a:ea typeface="+mn-ea"/>
                <a:cs typeface="+mn-cs"/>
              </a:rPr>
              <a:t>K</a:t>
            </a:r>
            <a:r>
              <a:rPr lang="zh-CN" altLang="en-US" sz="1200" b="0" i="0" kern="1200" dirty="0" smtClean="0">
                <a:solidFill>
                  <a:schemeClr val="tx1"/>
                </a:solidFill>
                <a:effectLst/>
                <a:latin typeface="+mn-lt"/>
                <a:ea typeface="+mn-ea"/>
                <a:cs typeface="+mn-cs"/>
              </a:rPr>
              <a:t>个点看看这几个点属于什么类型，然后用少数服从多数的原则，给新数据归类。</a:t>
            </a:r>
            <a:endParaRPr lang="en-US" altLang="zh-CN" sz="1200" b="0" i="0" kern="1200" dirty="0" smtClean="0">
              <a:solidFill>
                <a:schemeClr val="tx1"/>
              </a:solidFill>
              <a:effectLst/>
              <a:latin typeface="+mn-lt"/>
              <a:ea typeface="+mn-ea"/>
              <a:cs typeface="+mn-cs"/>
            </a:endParaRPr>
          </a:p>
          <a:p>
            <a:endParaRPr lang="en-US" altLang="zh-CN" dirty="0" smtClean="0"/>
          </a:p>
          <a:p>
            <a:r>
              <a:rPr lang="zh-CN" altLang="en-US" dirty="0" smtClean="0"/>
              <a:t>影响</a:t>
            </a:r>
            <a:r>
              <a:rPr lang="en-US" altLang="zh-CN" dirty="0" err="1" smtClean="0"/>
              <a:t>knn</a:t>
            </a:r>
            <a:r>
              <a:rPr lang="zh-CN" altLang="en-US" dirty="0" smtClean="0"/>
              <a:t>精度的因素主要有两个 </a:t>
            </a:r>
            <a:endParaRPr lang="en-US" altLang="zh-CN" dirty="0" smtClean="0"/>
          </a:p>
          <a:p>
            <a:r>
              <a:rPr lang="en-US" altLang="zh-CN" dirty="0" smtClean="0"/>
              <a:t>1. k</a:t>
            </a:r>
            <a:r>
              <a:rPr lang="zh-CN" altLang="en-US" dirty="0" smtClean="0"/>
              <a:t>值的选取。一般来讲</a:t>
            </a:r>
            <a:r>
              <a:rPr lang="en-US" altLang="zh-CN" dirty="0" smtClean="0"/>
              <a:t>k</a:t>
            </a:r>
            <a:r>
              <a:rPr lang="zh-CN" altLang="en-US" dirty="0" smtClean="0"/>
              <a:t>值越大，则模型越简单，泛化能力越好，但容易欠拟合；</a:t>
            </a:r>
            <a:r>
              <a:rPr lang="en-US" altLang="zh-CN" dirty="0" smtClean="0"/>
              <a:t>k</a:t>
            </a:r>
            <a:r>
              <a:rPr lang="zh-CN" altLang="en-US" dirty="0" smtClean="0"/>
              <a:t>值越小，模型越复杂，拟合效果好，但是泛化能力不够。一般的，我们可以通过交叉验证的方法选取合适的</a:t>
            </a:r>
            <a:r>
              <a:rPr lang="en-US" altLang="zh-CN" dirty="0" smtClean="0"/>
              <a:t>k</a:t>
            </a:r>
            <a:r>
              <a:rPr lang="zh-CN" altLang="en-US" dirty="0" smtClean="0"/>
              <a:t>值。 </a:t>
            </a:r>
            <a:endParaRPr lang="en-US" altLang="zh-CN" dirty="0" smtClean="0"/>
          </a:p>
          <a:p>
            <a:r>
              <a:rPr lang="en-US" altLang="zh-CN" dirty="0" smtClean="0"/>
              <a:t>2. </a:t>
            </a:r>
            <a:r>
              <a:rPr lang="zh-CN" altLang="en-US" dirty="0" smtClean="0"/>
              <a:t>距离度量方案。可以看到，在我们的数据集中，使用欧式距离，精度可以达到</a:t>
            </a:r>
            <a:r>
              <a:rPr lang="en-US" altLang="zh-CN" dirty="0" smtClean="0"/>
              <a:t>70%</a:t>
            </a:r>
            <a:r>
              <a:rPr lang="zh-CN" altLang="en-US" dirty="0" smtClean="0"/>
              <a:t>，而使用</a:t>
            </a:r>
            <a:r>
              <a:rPr lang="en-US" altLang="zh-CN" dirty="0" err="1" smtClean="0"/>
              <a:t>cosin</a:t>
            </a:r>
            <a:r>
              <a:rPr lang="zh-CN" altLang="en-US" dirty="0" smtClean="0"/>
              <a:t>距离精度只有</a:t>
            </a:r>
            <a:r>
              <a:rPr lang="en-US" altLang="zh-CN" dirty="0" smtClean="0"/>
              <a:t>36%</a:t>
            </a:r>
            <a:r>
              <a:rPr lang="zh-CN" altLang="en-US" dirty="0" smtClean="0"/>
              <a:t>。</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1423706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1259573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对于图</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有</a:t>
            </a:r>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B</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C</a:t>
            </a:r>
            <a:r>
              <a:rPr lang="zh-CN" altLang="en-US" sz="1200" b="0" i="0" kern="1200" dirty="0" smtClean="0">
                <a:solidFill>
                  <a:schemeClr val="tx1"/>
                </a:solidFill>
                <a:effectLst/>
                <a:latin typeface="+mn-lt"/>
                <a:ea typeface="+mn-ea"/>
                <a:cs typeface="+mn-cs"/>
              </a:rPr>
              <a:t>三个超平面，很明显应该选择超平面</a:t>
            </a:r>
            <a:r>
              <a:rPr lang="en-US" altLang="zh-CN" sz="1200" b="0" i="0" kern="1200" dirty="0" smtClean="0">
                <a:solidFill>
                  <a:schemeClr val="tx1"/>
                </a:solidFill>
                <a:effectLst/>
                <a:latin typeface="+mn-lt"/>
                <a:ea typeface="+mn-ea"/>
                <a:cs typeface="+mn-cs"/>
              </a:rPr>
              <a:t>B</a:t>
            </a:r>
            <a:r>
              <a:rPr lang="zh-CN" altLang="en-US" sz="1200" b="0" i="0" kern="1200" dirty="0" smtClean="0">
                <a:solidFill>
                  <a:schemeClr val="tx1"/>
                </a:solidFill>
                <a:effectLst/>
                <a:latin typeface="+mn-lt"/>
                <a:ea typeface="+mn-ea"/>
                <a:cs typeface="+mn-cs"/>
              </a:rPr>
              <a:t>，也就是说超平面首先应该能满足将两类样本点分开。</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对于图</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的</a:t>
            </a:r>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B</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C</a:t>
            </a:r>
            <a:r>
              <a:rPr lang="zh-CN" altLang="en-US" sz="1200" b="0" i="0" kern="1200" dirty="0" smtClean="0">
                <a:solidFill>
                  <a:schemeClr val="tx1"/>
                </a:solidFill>
                <a:effectLst/>
                <a:latin typeface="+mn-lt"/>
                <a:ea typeface="+mn-ea"/>
                <a:cs typeface="+mn-cs"/>
              </a:rPr>
              <a:t>三个超平面，应该选择超平面</a:t>
            </a:r>
            <a:r>
              <a:rPr lang="en-US" altLang="zh-CN" sz="1200" b="0" i="0" kern="1200" dirty="0" smtClean="0">
                <a:solidFill>
                  <a:schemeClr val="tx1"/>
                </a:solidFill>
                <a:effectLst/>
                <a:latin typeface="+mn-lt"/>
                <a:ea typeface="+mn-ea"/>
                <a:cs typeface="+mn-cs"/>
              </a:rPr>
              <a:t>C</a:t>
            </a:r>
            <a:r>
              <a:rPr lang="zh-CN" altLang="en-US" sz="1200" b="0" i="0" kern="1200" dirty="0" smtClean="0">
                <a:solidFill>
                  <a:schemeClr val="tx1"/>
                </a:solidFill>
                <a:effectLst/>
                <a:latin typeface="+mn-lt"/>
                <a:ea typeface="+mn-ea"/>
                <a:cs typeface="+mn-cs"/>
              </a:rPr>
              <a:t>，因为使用超平面</a:t>
            </a:r>
            <a:r>
              <a:rPr lang="en-US" altLang="zh-CN" sz="1200" b="0" i="0" kern="1200" dirty="0" smtClean="0">
                <a:solidFill>
                  <a:schemeClr val="tx1"/>
                </a:solidFill>
                <a:effectLst/>
                <a:latin typeface="+mn-lt"/>
                <a:ea typeface="+mn-ea"/>
                <a:cs typeface="+mn-cs"/>
              </a:rPr>
              <a:t>C</a:t>
            </a:r>
            <a:r>
              <a:rPr lang="zh-CN" altLang="en-US" sz="1200" b="0" i="0" kern="1200" dirty="0" smtClean="0">
                <a:solidFill>
                  <a:schemeClr val="tx1"/>
                </a:solidFill>
                <a:effectLst/>
                <a:latin typeface="+mn-lt"/>
                <a:ea typeface="+mn-ea"/>
                <a:cs typeface="+mn-cs"/>
              </a:rPr>
              <a:t>进行划分对训练样本局部扰动的“容忍”度最好，分类的鲁棒性最强。</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1161250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这个超平面应该是最适合分开两类数据的直线。而判定“最适合”的标准就是这条直线离直线两边的数据的间隔最大。所以，得寻找有着最大间隔的超平面。</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extLst>
      <p:ext uri="{BB962C8B-B14F-4D97-AF65-F5344CB8AC3E}">
        <p14:creationId xmlns:p14="http://schemas.microsoft.com/office/powerpoint/2010/main" val="2373741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solidFill>
                  <a:srgbClr val="333333"/>
                </a:solidFill>
                <a:latin typeface="Arial" panose="020B0604020202020204" pitchFamily="34" charset="0"/>
              </a:rPr>
              <a:t>对于非线性的情况，</a:t>
            </a:r>
            <a:r>
              <a:rPr lang="en-US" altLang="zh-CN" dirty="0" smtClean="0">
                <a:solidFill>
                  <a:srgbClr val="333333"/>
                </a:solidFill>
                <a:latin typeface="Arial" panose="020B0604020202020204" pitchFamily="34" charset="0"/>
              </a:rPr>
              <a:t>SVM </a:t>
            </a:r>
            <a:r>
              <a:rPr lang="zh-CN" altLang="en-US" dirty="0" smtClean="0">
                <a:solidFill>
                  <a:srgbClr val="333333"/>
                </a:solidFill>
                <a:latin typeface="Arial" panose="020B0604020202020204" pitchFamily="34" charset="0"/>
              </a:rPr>
              <a:t>的处理方法是选择一个核函数 ，通过将数据映射到高维空间，来解决在原始空间中线性不可分的问题。</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extLst>
      <p:ext uri="{BB962C8B-B14F-4D97-AF65-F5344CB8AC3E}">
        <p14:creationId xmlns:p14="http://schemas.microsoft.com/office/powerpoint/2010/main" val="3971234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solidFill>
                  <a:srgbClr val="333333"/>
                </a:solidFill>
                <a:latin typeface="Arial" panose="020B0604020202020204" pitchFamily="34" charset="0"/>
              </a:rPr>
              <a:t>对于非线性的情况，</a:t>
            </a:r>
            <a:r>
              <a:rPr lang="en-US" altLang="zh-CN" dirty="0" smtClean="0">
                <a:solidFill>
                  <a:srgbClr val="333333"/>
                </a:solidFill>
                <a:latin typeface="Arial" panose="020B0604020202020204" pitchFamily="34" charset="0"/>
              </a:rPr>
              <a:t>SVM </a:t>
            </a:r>
            <a:r>
              <a:rPr lang="zh-CN" altLang="en-US" dirty="0" smtClean="0">
                <a:solidFill>
                  <a:srgbClr val="333333"/>
                </a:solidFill>
                <a:latin typeface="Arial" panose="020B0604020202020204" pitchFamily="34" charset="0"/>
              </a:rPr>
              <a:t>的处理方法是选择一个核函数 ，通过将数据映射到高维空间，来解决在原始空间中线性不可分的问题。</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28</a:t>
            </a:fld>
            <a:endParaRPr lang="zh-CN" altLang="en-US"/>
          </a:p>
        </p:txBody>
      </p:sp>
    </p:spTree>
    <p:extLst>
      <p:ext uri="{BB962C8B-B14F-4D97-AF65-F5344CB8AC3E}">
        <p14:creationId xmlns:p14="http://schemas.microsoft.com/office/powerpoint/2010/main" val="447633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29</a:t>
            </a:fld>
            <a:endParaRPr lang="zh-CN" altLang="en-US"/>
          </a:p>
        </p:txBody>
      </p:sp>
    </p:spTree>
    <p:extLst>
      <p:ext uri="{BB962C8B-B14F-4D97-AF65-F5344CB8AC3E}">
        <p14:creationId xmlns:p14="http://schemas.microsoft.com/office/powerpoint/2010/main" val="2729125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30</a:t>
            </a:fld>
            <a:endParaRPr lang="zh-CN" altLang="en-US"/>
          </a:p>
        </p:txBody>
      </p:sp>
    </p:spTree>
    <p:extLst>
      <p:ext uri="{BB962C8B-B14F-4D97-AF65-F5344CB8AC3E}">
        <p14:creationId xmlns:p14="http://schemas.microsoft.com/office/powerpoint/2010/main" val="2892373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43</a:t>
            </a:fld>
            <a:endParaRPr lang="zh-CN" altLang="en-US"/>
          </a:p>
        </p:txBody>
      </p:sp>
    </p:spTree>
    <p:extLst>
      <p:ext uri="{BB962C8B-B14F-4D97-AF65-F5344CB8AC3E}">
        <p14:creationId xmlns:p14="http://schemas.microsoft.com/office/powerpoint/2010/main" val="1249669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44</a:t>
            </a:fld>
            <a:endParaRPr lang="zh-CN" altLang="en-US"/>
          </a:p>
        </p:txBody>
      </p:sp>
    </p:spTree>
    <p:extLst>
      <p:ext uri="{BB962C8B-B14F-4D97-AF65-F5344CB8AC3E}">
        <p14:creationId xmlns:p14="http://schemas.microsoft.com/office/powerpoint/2010/main" val="175037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595030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45</a:t>
            </a:fld>
            <a:endParaRPr lang="zh-CN" altLang="en-US"/>
          </a:p>
        </p:txBody>
      </p:sp>
    </p:spTree>
    <p:extLst>
      <p:ext uri="{BB962C8B-B14F-4D97-AF65-F5344CB8AC3E}">
        <p14:creationId xmlns:p14="http://schemas.microsoft.com/office/powerpoint/2010/main" val="4081134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46</a:t>
            </a:fld>
            <a:endParaRPr lang="zh-CN" altLang="en-US"/>
          </a:p>
        </p:txBody>
      </p:sp>
    </p:spTree>
    <p:extLst>
      <p:ext uri="{BB962C8B-B14F-4D97-AF65-F5344CB8AC3E}">
        <p14:creationId xmlns:p14="http://schemas.microsoft.com/office/powerpoint/2010/main" val="589125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47</a:t>
            </a:fld>
            <a:endParaRPr lang="zh-CN" altLang="en-US"/>
          </a:p>
        </p:txBody>
      </p:sp>
    </p:spTree>
    <p:extLst>
      <p:ext uri="{BB962C8B-B14F-4D97-AF65-F5344CB8AC3E}">
        <p14:creationId xmlns:p14="http://schemas.microsoft.com/office/powerpoint/2010/main" val="341284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48</a:t>
            </a:fld>
            <a:endParaRPr lang="zh-CN" altLang="en-US"/>
          </a:p>
        </p:txBody>
      </p:sp>
    </p:spTree>
    <p:extLst>
      <p:ext uri="{BB962C8B-B14F-4D97-AF65-F5344CB8AC3E}">
        <p14:creationId xmlns:p14="http://schemas.microsoft.com/office/powerpoint/2010/main" val="2255469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49</a:t>
            </a:fld>
            <a:endParaRPr lang="zh-CN" altLang="en-US"/>
          </a:p>
        </p:txBody>
      </p:sp>
    </p:spTree>
    <p:extLst>
      <p:ext uri="{BB962C8B-B14F-4D97-AF65-F5344CB8AC3E}">
        <p14:creationId xmlns:p14="http://schemas.microsoft.com/office/powerpoint/2010/main" val="80467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50</a:t>
            </a:fld>
            <a:endParaRPr lang="zh-CN" altLang="en-US"/>
          </a:p>
        </p:txBody>
      </p:sp>
    </p:spTree>
    <p:extLst>
      <p:ext uri="{BB962C8B-B14F-4D97-AF65-F5344CB8AC3E}">
        <p14:creationId xmlns:p14="http://schemas.microsoft.com/office/powerpoint/2010/main" val="3281311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51</a:t>
            </a:fld>
            <a:endParaRPr lang="zh-CN" altLang="en-US"/>
          </a:p>
        </p:txBody>
      </p:sp>
    </p:spTree>
    <p:extLst>
      <p:ext uri="{BB962C8B-B14F-4D97-AF65-F5344CB8AC3E}">
        <p14:creationId xmlns:p14="http://schemas.microsoft.com/office/powerpoint/2010/main" val="3768300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52</a:t>
            </a:fld>
            <a:endParaRPr lang="zh-CN" altLang="en-US"/>
          </a:p>
        </p:txBody>
      </p:sp>
    </p:spTree>
    <p:extLst>
      <p:ext uri="{BB962C8B-B14F-4D97-AF65-F5344CB8AC3E}">
        <p14:creationId xmlns:p14="http://schemas.microsoft.com/office/powerpoint/2010/main" val="3856002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53</a:t>
            </a:fld>
            <a:endParaRPr lang="zh-CN" altLang="en-US"/>
          </a:p>
        </p:txBody>
      </p:sp>
    </p:spTree>
    <p:extLst>
      <p:ext uri="{BB962C8B-B14F-4D97-AF65-F5344CB8AC3E}">
        <p14:creationId xmlns:p14="http://schemas.microsoft.com/office/powerpoint/2010/main" val="355625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54</a:t>
            </a:fld>
            <a:endParaRPr lang="zh-CN" altLang="en-US"/>
          </a:p>
        </p:txBody>
      </p:sp>
    </p:spTree>
    <p:extLst>
      <p:ext uri="{BB962C8B-B14F-4D97-AF65-F5344CB8AC3E}">
        <p14:creationId xmlns:p14="http://schemas.microsoft.com/office/powerpoint/2010/main" val="3032643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55</a:t>
            </a:fld>
            <a:endParaRPr lang="zh-CN" altLang="en-US"/>
          </a:p>
        </p:txBody>
      </p:sp>
    </p:spTree>
    <p:extLst>
      <p:ext uri="{BB962C8B-B14F-4D97-AF65-F5344CB8AC3E}">
        <p14:creationId xmlns:p14="http://schemas.microsoft.com/office/powerpoint/2010/main" val="1549319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56</a:t>
            </a:fld>
            <a:endParaRPr lang="zh-CN" altLang="en-US"/>
          </a:p>
        </p:txBody>
      </p:sp>
    </p:spTree>
    <p:extLst>
      <p:ext uri="{BB962C8B-B14F-4D97-AF65-F5344CB8AC3E}">
        <p14:creationId xmlns:p14="http://schemas.microsoft.com/office/powerpoint/2010/main" val="2876691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57</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230808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38140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3563A8"/>
                </a:solidFill>
                <a:latin typeface="微软雅黑" panose="020B0503020204020204" pitchFamily="34" charset="-122"/>
                <a:ea typeface="微软雅黑" panose="020B0503020204020204" pitchFamily="34" charset="-122"/>
              </a:rPr>
              <a:t>文本表示</a:t>
            </a:r>
            <a:r>
              <a:rPr lang="zh-CN" altLang="en-US" b="1" dirty="0" smtClean="0">
                <a:solidFill>
                  <a:prstClr val="black"/>
                </a:solidFill>
                <a:latin typeface="微软雅黑" panose="020B0503020204020204" pitchFamily="34" charset="-122"/>
                <a:ea typeface="微软雅黑" panose="020B0503020204020204" pitchFamily="34" charset="-122"/>
              </a:rPr>
              <a:t>，即如何从文字中抽取出</a:t>
            </a:r>
            <a:r>
              <a:rPr lang="zh-CN" altLang="en-US" b="1" u="sng" dirty="0" smtClean="0">
                <a:solidFill>
                  <a:prstClr val="black"/>
                </a:solidFill>
                <a:latin typeface="微软雅黑" panose="020B0503020204020204" pitchFamily="34" charset="-122"/>
                <a:ea typeface="微软雅黑" panose="020B0503020204020204" pitchFamily="34" charset="-122"/>
              </a:rPr>
              <a:t>特征</a:t>
            </a:r>
            <a:r>
              <a:rPr lang="zh-CN" altLang="en-US" b="1" dirty="0" smtClean="0">
                <a:solidFill>
                  <a:prstClr val="black"/>
                </a:solidFill>
                <a:latin typeface="微软雅黑" panose="020B0503020204020204" pitchFamily="34" charset="-122"/>
                <a:ea typeface="微软雅黑" panose="020B0503020204020204" pitchFamily="34" charset="-122"/>
              </a:rPr>
              <a:t>，通过这些特征来表示相应的文本，利用这些特征数据进行分析。不同的文本表示形式可以选择不同的表示模型，如</a:t>
            </a:r>
            <a:r>
              <a:rPr lang="zh-CN" altLang="en-US" b="1" dirty="0" smtClean="0">
                <a:solidFill>
                  <a:srgbClr val="3563A8"/>
                </a:solidFill>
                <a:latin typeface="微软雅黑" panose="020B0503020204020204" pitchFamily="34" charset="-122"/>
                <a:ea typeface="微软雅黑" panose="020B0503020204020204" pitchFamily="34" charset="-122"/>
              </a:rPr>
              <a:t>向量空间模型、概率模型、语言模型</a:t>
            </a:r>
            <a:r>
              <a:rPr lang="zh-CN" altLang="en-US" b="1" dirty="0" smtClean="0">
                <a:solidFill>
                  <a:prstClr val="black"/>
                </a:solidFill>
                <a:latin typeface="微软雅黑" panose="020B0503020204020204" pitchFamily="34" charset="-122"/>
                <a:ea typeface="微软雅黑" panose="020B0503020204020204" pitchFamily="34" charset="-122"/>
              </a:rPr>
              <a:t>等。</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140408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401261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就是将文本看作是一系列词的集合，忽略其词序、语法、句法，将其仅仅看做是一个词集合，或者说是词的一个组合，文本中每个词的出现都是独立的，不依赖于其他词是否出现。</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词典包含</a:t>
            </a:r>
            <a:r>
              <a:rPr lang="en-US" altLang="zh-CN" sz="1200" b="0" i="0" kern="1200" dirty="0" smtClean="0">
                <a:solidFill>
                  <a:schemeClr val="tx1"/>
                </a:solidFill>
                <a:effectLst/>
                <a:latin typeface="+mn-lt"/>
                <a:ea typeface="+mn-ea"/>
                <a:cs typeface="+mn-cs"/>
              </a:rPr>
              <a:t>10</a:t>
            </a:r>
            <a:r>
              <a:rPr lang="zh-CN" altLang="en-US" sz="1200" b="0" i="0" kern="1200" dirty="0" smtClean="0">
                <a:solidFill>
                  <a:schemeClr val="tx1"/>
                </a:solidFill>
                <a:effectLst/>
                <a:latin typeface="+mn-lt"/>
                <a:ea typeface="+mn-ea"/>
                <a:cs typeface="+mn-cs"/>
              </a:rPr>
              <a:t>个单词，每个单词有唯一索引。在词典中的顺序和在句子中的顺序没有关联</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246323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8/11/2018</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8/11/2018</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8/11/2018</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8/11/2018</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8/11/2018</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8/11/2018</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8/11/2018</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8/11/2018</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11/8/2018</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2018/11/8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2018/11/8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2018/11/8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2018/11/8</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8/11/2018</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3.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3.xml"/><Relationship Id="rId4" Type="http://schemas.openxmlformats.org/officeDocument/2006/relationships/image" Target="../media/image34.gif"/></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2.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dubuque精美钢琴曲">
            <a:hlinkClick r:id="" action="ppaction://media"/>
            <a:extLst>
              <a:ext uri="{FF2B5EF4-FFF2-40B4-BE49-F238E27FC236}">
                <a16:creationId xmlns:a16="http://schemas.microsoft.com/office/drawing/2014/main" xmlns="" id="{F57380F8-8431-44BF-9300-52047EA3EE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6093" y="-1396459"/>
            <a:ext cx="609600" cy="609600"/>
          </a:xfrm>
          <a:prstGeom prst="rect">
            <a:avLst/>
          </a:prstGeom>
        </p:spPr>
      </p:pic>
      <p:pic>
        <p:nvPicPr>
          <p:cNvPr id="3" name="图片 2">
            <a:extLst>
              <a:ext uri="{FF2B5EF4-FFF2-40B4-BE49-F238E27FC236}">
                <a16:creationId xmlns:a16="http://schemas.microsoft.com/office/drawing/2014/main" xmlns="" id="{A07FADC1-13C4-4996-A2C1-BC993598D1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57" name="文本框 7">
            <a:extLst>
              <a:ext uri="{FF2B5EF4-FFF2-40B4-BE49-F238E27FC236}">
                <a16:creationId xmlns:a16="http://schemas.microsoft.com/office/drawing/2014/main" xmlns="" id="{C9FD7FB0-7D67-4089-B8EF-943C3A89D150}"/>
              </a:ext>
            </a:extLst>
          </p:cNvPr>
          <p:cNvSpPr txBox="1">
            <a:spLocks noChangeArrowheads="1"/>
          </p:cNvSpPr>
          <p:nvPr/>
        </p:nvSpPr>
        <p:spPr bwMode="auto">
          <a:xfrm>
            <a:off x="2561770" y="2306292"/>
            <a:ext cx="69092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zh-CN" altLang="en-US" sz="6000" dirty="0" smtClean="0">
                <a:solidFill>
                  <a:srgbClr val="656B87"/>
                </a:solidFill>
                <a:latin typeface="华文中宋" panose="02010600040101010101" pitchFamily="2" charset="-122"/>
                <a:ea typeface="华文中宋" panose="02010600040101010101" pitchFamily="2" charset="-122"/>
              </a:rPr>
              <a:t>文本分类与聚类</a:t>
            </a:r>
            <a:r>
              <a:rPr lang="en-US" altLang="zh-CN" sz="6000" dirty="0" smtClean="0">
                <a:solidFill>
                  <a:srgbClr val="656B87"/>
                </a:solidFill>
                <a:latin typeface="华文中宋" panose="02010600040101010101" pitchFamily="2" charset="-122"/>
                <a:ea typeface="华文中宋" panose="02010600040101010101" pitchFamily="2" charset="-122"/>
              </a:rPr>
              <a:t>B</a:t>
            </a:r>
            <a:r>
              <a:rPr lang="zh-CN" altLang="en-US" sz="6000" dirty="0" smtClean="0">
                <a:solidFill>
                  <a:srgbClr val="656B87"/>
                </a:solidFill>
                <a:latin typeface="华文中宋" panose="02010600040101010101" pitchFamily="2" charset="-122"/>
                <a:ea typeface="华文中宋" panose="02010600040101010101" pitchFamily="2" charset="-122"/>
              </a:rPr>
              <a:t>组</a:t>
            </a:r>
            <a:endParaRPr lang="en-US" altLang="zh-CN" sz="6000" dirty="0">
              <a:solidFill>
                <a:srgbClr val="656B87"/>
              </a:solidFill>
              <a:latin typeface="华文中宋" panose="02010600040101010101" pitchFamily="2" charset="-122"/>
              <a:ea typeface="华文中宋" panose="02010600040101010101" pitchFamily="2" charset="-122"/>
            </a:endParaRPr>
          </a:p>
        </p:txBody>
      </p:sp>
      <p:cxnSp>
        <p:nvCxnSpPr>
          <p:cNvPr id="77" name="直接连接符 76">
            <a:extLst>
              <a:ext uri="{FF2B5EF4-FFF2-40B4-BE49-F238E27FC236}">
                <a16:creationId xmlns:a16="http://schemas.microsoft.com/office/drawing/2014/main" xmlns="" id="{0F00A22B-239F-446F-88CD-85A3877D83B3}"/>
              </a:ext>
            </a:extLst>
          </p:cNvPr>
          <p:cNvCxnSpPr>
            <a:cxnSpLocks/>
          </p:cNvCxnSpPr>
          <p:nvPr/>
        </p:nvCxnSpPr>
        <p:spPr>
          <a:xfrm>
            <a:off x="2911198" y="4020199"/>
            <a:ext cx="6292043" cy="0"/>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8" name="椭圆 77">
            <a:extLst>
              <a:ext uri="{FF2B5EF4-FFF2-40B4-BE49-F238E27FC236}">
                <a16:creationId xmlns:a16="http://schemas.microsoft.com/office/drawing/2014/main" xmlns="" id="{A0DE4885-8A02-4956-9223-005E79CA0385}"/>
              </a:ext>
            </a:extLst>
          </p:cNvPr>
          <p:cNvSpPr/>
          <p:nvPr/>
        </p:nvSpPr>
        <p:spPr>
          <a:xfrm>
            <a:off x="2867760" y="4228449"/>
            <a:ext cx="277936" cy="277936"/>
          </a:xfrm>
          <a:prstGeom prst="ellipse">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79" name="文本框 78">
            <a:extLst>
              <a:ext uri="{FF2B5EF4-FFF2-40B4-BE49-F238E27FC236}">
                <a16:creationId xmlns:a16="http://schemas.microsoft.com/office/drawing/2014/main" xmlns="" id="{71B9AE26-7E3C-4221-B9B8-60B8EA29E2AF}"/>
              </a:ext>
            </a:extLst>
          </p:cNvPr>
          <p:cNvSpPr txBox="1"/>
          <p:nvPr/>
        </p:nvSpPr>
        <p:spPr>
          <a:xfrm>
            <a:off x="3200402" y="4168027"/>
            <a:ext cx="1626047" cy="400110"/>
          </a:xfrm>
          <a:prstGeom prst="rect">
            <a:avLst/>
          </a:prstGeom>
          <a:noFill/>
        </p:spPr>
        <p:txBody>
          <a:bodyPr wrap="square" rtlCol="0">
            <a:spAutoFit/>
          </a:bodyPr>
          <a:lstStyle/>
          <a:p>
            <a:r>
              <a:rPr lang="zh-CN" altLang="en-US" sz="2000" dirty="0" smtClean="0">
                <a:solidFill>
                  <a:schemeClr val="bg1">
                    <a:lumMod val="50000"/>
                  </a:schemeClr>
                </a:solidFill>
                <a:latin typeface="华文中宋" panose="02010600040101010101" pitchFamily="2" charset="-122"/>
                <a:ea typeface="华文中宋" panose="02010600040101010101" pitchFamily="2" charset="-122"/>
              </a:rPr>
              <a:t>刘兆友</a:t>
            </a:r>
            <a:endParaRPr lang="en-US" altLang="zh-CN" sz="2000" dirty="0">
              <a:solidFill>
                <a:schemeClr val="bg1">
                  <a:lumMod val="50000"/>
                </a:schemeClr>
              </a:solidFill>
              <a:latin typeface="华文中宋" panose="02010600040101010101" pitchFamily="2" charset="-122"/>
              <a:ea typeface="华文中宋" panose="02010600040101010101" pitchFamily="2" charset="-122"/>
            </a:endParaRPr>
          </a:p>
        </p:txBody>
      </p:sp>
      <p:sp>
        <p:nvSpPr>
          <p:cNvPr id="80" name="椭圆 79">
            <a:extLst>
              <a:ext uri="{FF2B5EF4-FFF2-40B4-BE49-F238E27FC236}">
                <a16:creationId xmlns:a16="http://schemas.microsoft.com/office/drawing/2014/main" xmlns="" id="{56B0AD3B-52EA-463A-966F-63155E6610A7}"/>
              </a:ext>
            </a:extLst>
          </p:cNvPr>
          <p:cNvSpPr/>
          <p:nvPr/>
        </p:nvSpPr>
        <p:spPr>
          <a:xfrm>
            <a:off x="4432181" y="4228449"/>
            <a:ext cx="277936" cy="277936"/>
          </a:xfrm>
          <a:prstGeom prst="ellipse">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81" name="文本框 80">
            <a:extLst>
              <a:ext uri="{FF2B5EF4-FFF2-40B4-BE49-F238E27FC236}">
                <a16:creationId xmlns:a16="http://schemas.microsoft.com/office/drawing/2014/main" xmlns="" id="{2ECE2530-17E8-4175-B1A1-03C811B4DC78}"/>
              </a:ext>
            </a:extLst>
          </p:cNvPr>
          <p:cNvSpPr txBox="1"/>
          <p:nvPr/>
        </p:nvSpPr>
        <p:spPr>
          <a:xfrm>
            <a:off x="4764824" y="4168027"/>
            <a:ext cx="1618284" cy="400110"/>
          </a:xfrm>
          <a:prstGeom prst="rect">
            <a:avLst/>
          </a:prstGeom>
          <a:noFill/>
        </p:spPr>
        <p:txBody>
          <a:bodyPr wrap="square" rtlCol="0">
            <a:spAutoFit/>
          </a:bodyPr>
          <a:lstStyle/>
          <a:p>
            <a:r>
              <a:rPr lang="zh-CN" altLang="en-US" sz="2000" dirty="0" smtClean="0">
                <a:solidFill>
                  <a:schemeClr val="bg1">
                    <a:lumMod val="50000"/>
                  </a:schemeClr>
                </a:solidFill>
                <a:latin typeface="华文中宋" panose="02010600040101010101" pitchFamily="2" charset="-122"/>
                <a:ea typeface="华文中宋" panose="02010600040101010101" pitchFamily="2" charset="-122"/>
              </a:rPr>
              <a:t>王朝阳</a:t>
            </a:r>
            <a:endParaRPr lang="en-US" altLang="zh-CN" sz="2000" dirty="0">
              <a:solidFill>
                <a:schemeClr val="bg1">
                  <a:lumMod val="50000"/>
                </a:schemeClr>
              </a:solidFill>
              <a:latin typeface="华文中宋" panose="02010600040101010101" pitchFamily="2" charset="-122"/>
              <a:ea typeface="华文中宋" panose="02010600040101010101" pitchFamily="2" charset="-122"/>
            </a:endParaRPr>
          </a:p>
        </p:txBody>
      </p:sp>
      <p:sp>
        <p:nvSpPr>
          <p:cNvPr id="82" name="椭圆 81">
            <a:extLst>
              <a:ext uri="{FF2B5EF4-FFF2-40B4-BE49-F238E27FC236}">
                <a16:creationId xmlns:a16="http://schemas.microsoft.com/office/drawing/2014/main" xmlns="" id="{5D289F83-08D4-4402-AE5F-20562B98FC34}"/>
              </a:ext>
            </a:extLst>
          </p:cNvPr>
          <p:cNvSpPr/>
          <p:nvPr/>
        </p:nvSpPr>
        <p:spPr>
          <a:xfrm>
            <a:off x="7498274" y="4228449"/>
            <a:ext cx="277936" cy="277936"/>
          </a:xfrm>
          <a:prstGeom prst="ellipse">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83" name="文本框 82">
            <a:extLst>
              <a:ext uri="{FF2B5EF4-FFF2-40B4-BE49-F238E27FC236}">
                <a16:creationId xmlns:a16="http://schemas.microsoft.com/office/drawing/2014/main" xmlns="" id="{DE9F2F6D-AA47-47A4-8E98-89D391EA3429}"/>
              </a:ext>
            </a:extLst>
          </p:cNvPr>
          <p:cNvSpPr txBox="1"/>
          <p:nvPr/>
        </p:nvSpPr>
        <p:spPr>
          <a:xfrm>
            <a:off x="7830916" y="4168027"/>
            <a:ext cx="1626047" cy="400110"/>
          </a:xfrm>
          <a:prstGeom prst="rect">
            <a:avLst/>
          </a:prstGeom>
          <a:noFill/>
        </p:spPr>
        <p:txBody>
          <a:bodyPr wrap="square" rtlCol="0">
            <a:spAutoFit/>
          </a:bodyPr>
          <a:lstStyle/>
          <a:p>
            <a:r>
              <a:rPr lang="zh-CN" altLang="en-US" sz="2000" dirty="0" smtClean="0">
                <a:solidFill>
                  <a:schemeClr val="bg1">
                    <a:lumMod val="50000"/>
                  </a:schemeClr>
                </a:solidFill>
                <a:latin typeface="华文中宋" panose="02010600040101010101" pitchFamily="2" charset="-122"/>
                <a:ea typeface="华文中宋" panose="02010600040101010101" pitchFamily="2" charset="-122"/>
              </a:rPr>
              <a:t>刘俊艳</a:t>
            </a:r>
            <a:endParaRPr lang="en-US" altLang="zh-CN" sz="2000" dirty="0">
              <a:solidFill>
                <a:schemeClr val="bg1">
                  <a:lumMod val="50000"/>
                </a:schemeClr>
              </a:solidFill>
              <a:latin typeface="华文中宋" panose="02010600040101010101" pitchFamily="2" charset="-122"/>
              <a:ea typeface="华文中宋" panose="02010600040101010101" pitchFamily="2" charset="-122"/>
            </a:endParaRPr>
          </a:p>
        </p:txBody>
      </p:sp>
      <p:sp>
        <p:nvSpPr>
          <p:cNvPr id="14" name="椭圆 13">
            <a:extLst>
              <a:ext uri="{FF2B5EF4-FFF2-40B4-BE49-F238E27FC236}">
                <a16:creationId xmlns:a16="http://schemas.microsoft.com/office/drawing/2014/main" xmlns="" id="{56B0AD3B-52EA-463A-966F-63155E6610A7}"/>
              </a:ext>
            </a:extLst>
          </p:cNvPr>
          <p:cNvSpPr/>
          <p:nvPr/>
        </p:nvSpPr>
        <p:spPr>
          <a:xfrm>
            <a:off x="6013455" y="4228449"/>
            <a:ext cx="277936" cy="277936"/>
          </a:xfrm>
          <a:prstGeom prst="ellipse">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5" name="文本框 14">
            <a:extLst>
              <a:ext uri="{FF2B5EF4-FFF2-40B4-BE49-F238E27FC236}">
                <a16:creationId xmlns:a16="http://schemas.microsoft.com/office/drawing/2014/main" xmlns="" id="{2ECE2530-17E8-4175-B1A1-03C811B4DC78}"/>
              </a:ext>
            </a:extLst>
          </p:cNvPr>
          <p:cNvSpPr txBox="1"/>
          <p:nvPr/>
        </p:nvSpPr>
        <p:spPr>
          <a:xfrm>
            <a:off x="6346098" y="4168027"/>
            <a:ext cx="1618284" cy="400110"/>
          </a:xfrm>
          <a:prstGeom prst="rect">
            <a:avLst/>
          </a:prstGeom>
          <a:noFill/>
        </p:spPr>
        <p:txBody>
          <a:bodyPr wrap="square" rtlCol="0">
            <a:spAutoFit/>
          </a:bodyPr>
          <a:lstStyle/>
          <a:p>
            <a:r>
              <a:rPr lang="zh-CN" altLang="en-US" sz="2000" dirty="0" smtClean="0">
                <a:solidFill>
                  <a:schemeClr val="bg1">
                    <a:lumMod val="50000"/>
                  </a:schemeClr>
                </a:solidFill>
                <a:latin typeface="华文中宋" panose="02010600040101010101" pitchFamily="2" charset="-122"/>
                <a:ea typeface="华文中宋" panose="02010600040101010101" pitchFamily="2" charset="-122"/>
              </a:rPr>
              <a:t>马宇林</a:t>
            </a:r>
            <a:endParaRPr lang="en-US" altLang="zh-CN" sz="2000" dirty="0">
              <a:solidFill>
                <a:schemeClr val="bg1">
                  <a:lumMod val="50000"/>
                </a:schemeClr>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2" presetClass="entr" presetSubtype="4" fill="hold" grpId="0" nodeType="afterEffect" p14:presetBounceEnd="33333">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14:bounceEnd="33333">
                                          <p:cBhvr additive="base">
                                            <p:cTn id="11" dur="750" fill="hold"/>
                                            <p:tgtEl>
                                              <p:spTgt spid="57"/>
                                            </p:tgtEl>
                                            <p:attrNameLst>
                                              <p:attrName>ppt_x</p:attrName>
                                            </p:attrNameLst>
                                          </p:cBhvr>
                                          <p:tavLst>
                                            <p:tav tm="0">
                                              <p:val>
                                                <p:strVal val="#ppt_x"/>
                                              </p:val>
                                            </p:tav>
                                            <p:tav tm="100000">
                                              <p:val>
                                                <p:strVal val="#ppt_x"/>
                                              </p:val>
                                            </p:tav>
                                          </p:tavLst>
                                        </p:anim>
                                        <p:anim calcmode="lin" valueType="num" p14:bounceEnd="33333">
                                          <p:cBhvr additive="base">
                                            <p:cTn id="12" dur="750" fill="hold"/>
                                            <p:tgtEl>
                                              <p:spTgt spid="5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37"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barn(outVertical)">
                                          <p:cBhvr>
                                            <p:cTn id="16" dur="750"/>
                                            <p:tgtEl>
                                              <p:spTgt spid="7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78"/>
                                            </p:tgtEl>
                                            <p:attrNameLst>
                                              <p:attrName>style.visibility</p:attrName>
                                            </p:attrNameLst>
                                          </p:cBhvr>
                                          <p:to>
                                            <p:strVal val="visible"/>
                                          </p:to>
                                        </p:set>
                                        <p:anim calcmode="lin" valueType="num">
                                          <p:cBhvr>
                                            <p:cTn id="20" dur="750" fill="hold"/>
                                            <p:tgtEl>
                                              <p:spTgt spid="78"/>
                                            </p:tgtEl>
                                            <p:attrNameLst>
                                              <p:attrName>ppt_w</p:attrName>
                                            </p:attrNameLst>
                                          </p:cBhvr>
                                          <p:tavLst>
                                            <p:tav tm="0">
                                              <p:val>
                                                <p:fltVal val="0"/>
                                              </p:val>
                                            </p:tav>
                                            <p:tav tm="100000">
                                              <p:val>
                                                <p:strVal val="#ppt_w"/>
                                              </p:val>
                                            </p:tav>
                                          </p:tavLst>
                                        </p:anim>
                                        <p:anim calcmode="lin" valueType="num">
                                          <p:cBhvr>
                                            <p:cTn id="21" dur="750" fill="hold"/>
                                            <p:tgtEl>
                                              <p:spTgt spid="78"/>
                                            </p:tgtEl>
                                            <p:attrNameLst>
                                              <p:attrName>ppt_h</p:attrName>
                                            </p:attrNameLst>
                                          </p:cBhvr>
                                          <p:tavLst>
                                            <p:tav tm="0">
                                              <p:val>
                                                <p:fltVal val="0"/>
                                              </p:val>
                                            </p:tav>
                                            <p:tav tm="100000">
                                              <p:val>
                                                <p:strVal val="#ppt_h"/>
                                              </p:val>
                                            </p:tav>
                                          </p:tavLst>
                                        </p:anim>
                                        <p:animEffect transition="in" filter="fade">
                                          <p:cBhvr>
                                            <p:cTn id="22" dur="750"/>
                                            <p:tgtEl>
                                              <p:spTgt spid="7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wipe(left)">
                                          <p:cBhvr>
                                            <p:cTn id="25" dur="750"/>
                                            <p:tgtEl>
                                              <p:spTgt spid="7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p:cTn id="28" dur="750" fill="hold"/>
                                            <p:tgtEl>
                                              <p:spTgt spid="80"/>
                                            </p:tgtEl>
                                            <p:attrNameLst>
                                              <p:attrName>ppt_w</p:attrName>
                                            </p:attrNameLst>
                                          </p:cBhvr>
                                          <p:tavLst>
                                            <p:tav tm="0">
                                              <p:val>
                                                <p:fltVal val="0"/>
                                              </p:val>
                                            </p:tav>
                                            <p:tav tm="100000">
                                              <p:val>
                                                <p:strVal val="#ppt_w"/>
                                              </p:val>
                                            </p:tav>
                                          </p:tavLst>
                                        </p:anim>
                                        <p:anim calcmode="lin" valueType="num">
                                          <p:cBhvr>
                                            <p:cTn id="29" dur="750" fill="hold"/>
                                            <p:tgtEl>
                                              <p:spTgt spid="80"/>
                                            </p:tgtEl>
                                            <p:attrNameLst>
                                              <p:attrName>ppt_h</p:attrName>
                                            </p:attrNameLst>
                                          </p:cBhvr>
                                          <p:tavLst>
                                            <p:tav tm="0">
                                              <p:val>
                                                <p:fltVal val="0"/>
                                              </p:val>
                                            </p:tav>
                                            <p:tav tm="100000">
                                              <p:val>
                                                <p:strVal val="#ppt_h"/>
                                              </p:val>
                                            </p:tav>
                                          </p:tavLst>
                                        </p:anim>
                                        <p:animEffect transition="in" filter="fade">
                                          <p:cBhvr>
                                            <p:cTn id="30" dur="750"/>
                                            <p:tgtEl>
                                              <p:spTgt spid="8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wipe(left)">
                                          <p:cBhvr>
                                            <p:cTn id="33" dur="750"/>
                                            <p:tgtEl>
                                              <p:spTgt spid="8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anim calcmode="lin" valueType="num">
                                          <p:cBhvr>
                                            <p:cTn id="36" dur="750" fill="hold"/>
                                            <p:tgtEl>
                                              <p:spTgt spid="82"/>
                                            </p:tgtEl>
                                            <p:attrNameLst>
                                              <p:attrName>ppt_w</p:attrName>
                                            </p:attrNameLst>
                                          </p:cBhvr>
                                          <p:tavLst>
                                            <p:tav tm="0">
                                              <p:val>
                                                <p:fltVal val="0"/>
                                              </p:val>
                                            </p:tav>
                                            <p:tav tm="100000">
                                              <p:val>
                                                <p:strVal val="#ppt_w"/>
                                              </p:val>
                                            </p:tav>
                                          </p:tavLst>
                                        </p:anim>
                                        <p:anim calcmode="lin" valueType="num">
                                          <p:cBhvr>
                                            <p:cTn id="37" dur="750" fill="hold"/>
                                            <p:tgtEl>
                                              <p:spTgt spid="82"/>
                                            </p:tgtEl>
                                            <p:attrNameLst>
                                              <p:attrName>ppt_h</p:attrName>
                                            </p:attrNameLst>
                                          </p:cBhvr>
                                          <p:tavLst>
                                            <p:tav tm="0">
                                              <p:val>
                                                <p:fltVal val="0"/>
                                              </p:val>
                                            </p:tav>
                                            <p:tav tm="100000">
                                              <p:val>
                                                <p:strVal val="#ppt_h"/>
                                              </p:val>
                                            </p:tav>
                                          </p:tavLst>
                                        </p:anim>
                                        <p:animEffect transition="in" filter="fade">
                                          <p:cBhvr>
                                            <p:cTn id="38" dur="750"/>
                                            <p:tgtEl>
                                              <p:spTgt spid="8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wipe(left)">
                                          <p:cBhvr>
                                            <p:cTn id="41" dur="750"/>
                                            <p:tgtEl>
                                              <p:spTgt spid="8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750" fill="hold"/>
                                            <p:tgtEl>
                                              <p:spTgt spid="14"/>
                                            </p:tgtEl>
                                            <p:attrNameLst>
                                              <p:attrName>ppt_w</p:attrName>
                                            </p:attrNameLst>
                                          </p:cBhvr>
                                          <p:tavLst>
                                            <p:tav tm="0">
                                              <p:val>
                                                <p:fltVal val="0"/>
                                              </p:val>
                                            </p:tav>
                                            <p:tav tm="100000">
                                              <p:val>
                                                <p:strVal val="#ppt_w"/>
                                              </p:val>
                                            </p:tav>
                                          </p:tavLst>
                                        </p:anim>
                                        <p:anim calcmode="lin" valueType="num">
                                          <p:cBhvr>
                                            <p:cTn id="45" dur="750" fill="hold"/>
                                            <p:tgtEl>
                                              <p:spTgt spid="14"/>
                                            </p:tgtEl>
                                            <p:attrNameLst>
                                              <p:attrName>ppt_h</p:attrName>
                                            </p:attrNameLst>
                                          </p:cBhvr>
                                          <p:tavLst>
                                            <p:tav tm="0">
                                              <p:val>
                                                <p:fltVal val="0"/>
                                              </p:val>
                                            </p:tav>
                                            <p:tav tm="100000">
                                              <p:val>
                                                <p:strVal val="#ppt_h"/>
                                              </p:val>
                                            </p:tav>
                                          </p:tavLst>
                                        </p:anim>
                                        <p:animEffect transition="in" filter="fade">
                                          <p:cBhvr>
                                            <p:cTn id="46" dur="750"/>
                                            <p:tgtEl>
                                              <p:spTgt spid="1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50" repeatCount="indefinite" fill="hold" display="0">
                      <p:stCondLst>
                        <p:cond delay="indefinite"/>
                      </p:stCondLst>
                      <p:endCondLst>
                        <p:cond evt="onStopAudio" delay="0">
                          <p:tgtEl>
                            <p:sldTgt/>
                          </p:tgtEl>
                        </p:cond>
                      </p:endCondLst>
                    </p:cTn>
                    <p:tgtEl>
                      <p:spTgt spid="9"/>
                    </p:tgtEl>
                  </p:cMediaNode>
                </p:audio>
              </p:childTnLst>
            </p:cTn>
          </p:par>
        </p:tnLst>
        <p:bldLst>
          <p:bldP spid="57" grpId="0"/>
          <p:bldP spid="78" grpId="0" animBg="1"/>
          <p:bldP spid="79" grpId="0"/>
          <p:bldP spid="80" grpId="0" animBg="1"/>
          <p:bldP spid="81" grpId="0"/>
          <p:bldP spid="82" grpId="0" animBg="1"/>
          <p:bldP spid="83" grpId="0"/>
          <p:bldP spid="14"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750" fill="hold"/>
                                            <p:tgtEl>
                                              <p:spTgt spid="57"/>
                                            </p:tgtEl>
                                            <p:attrNameLst>
                                              <p:attrName>ppt_x</p:attrName>
                                            </p:attrNameLst>
                                          </p:cBhvr>
                                          <p:tavLst>
                                            <p:tav tm="0">
                                              <p:val>
                                                <p:strVal val="#ppt_x"/>
                                              </p:val>
                                            </p:tav>
                                            <p:tav tm="100000">
                                              <p:val>
                                                <p:strVal val="#ppt_x"/>
                                              </p:val>
                                            </p:tav>
                                          </p:tavLst>
                                        </p:anim>
                                        <p:anim calcmode="lin" valueType="num">
                                          <p:cBhvr additive="base">
                                            <p:cTn id="12" dur="750" fill="hold"/>
                                            <p:tgtEl>
                                              <p:spTgt spid="5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37"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barn(outVertical)">
                                          <p:cBhvr>
                                            <p:cTn id="16" dur="750"/>
                                            <p:tgtEl>
                                              <p:spTgt spid="7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78"/>
                                            </p:tgtEl>
                                            <p:attrNameLst>
                                              <p:attrName>style.visibility</p:attrName>
                                            </p:attrNameLst>
                                          </p:cBhvr>
                                          <p:to>
                                            <p:strVal val="visible"/>
                                          </p:to>
                                        </p:set>
                                        <p:anim calcmode="lin" valueType="num">
                                          <p:cBhvr>
                                            <p:cTn id="20" dur="750" fill="hold"/>
                                            <p:tgtEl>
                                              <p:spTgt spid="78"/>
                                            </p:tgtEl>
                                            <p:attrNameLst>
                                              <p:attrName>ppt_w</p:attrName>
                                            </p:attrNameLst>
                                          </p:cBhvr>
                                          <p:tavLst>
                                            <p:tav tm="0">
                                              <p:val>
                                                <p:fltVal val="0"/>
                                              </p:val>
                                            </p:tav>
                                            <p:tav tm="100000">
                                              <p:val>
                                                <p:strVal val="#ppt_w"/>
                                              </p:val>
                                            </p:tav>
                                          </p:tavLst>
                                        </p:anim>
                                        <p:anim calcmode="lin" valueType="num">
                                          <p:cBhvr>
                                            <p:cTn id="21" dur="750" fill="hold"/>
                                            <p:tgtEl>
                                              <p:spTgt spid="78"/>
                                            </p:tgtEl>
                                            <p:attrNameLst>
                                              <p:attrName>ppt_h</p:attrName>
                                            </p:attrNameLst>
                                          </p:cBhvr>
                                          <p:tavLst>
                                            <p:tav tm="0">
                                              <p:val>
                                                <p:fltVal val="0"/>
                                              </p:val>
                                            </p:tav>
                                            <p:tav tm="100000">
                                              <p:val>
                                                <p:strVal val="#ppt_h"/>
                                              </p:val>
                                            </p:tav>
                                          </p:tavLst>
                                        </p:anim>
                                        <p:animEffect transition="in" filter="fade">
                                          <p:cBhvr>
                                            <p:cTn id="22" dur="750"/>
                                            <p:tgtEl>
                                              <p:spTgt spid="7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wipe(left)">
                                          <p:cBhvr>
                                            <p:cTn id="25" dur="750"/>
                                            <p:tgtEl>
                                              <p:spTgt spid="7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p:cTn id="28" dur="750" fill="hold"/>
                                            <p:tgtEl>
                                              <p:spTgt spid="80"/>
                                            </p:tgtEl>
                                            <p:attrNameLst>
                                              <p:attrName>ppt_w</p:attrName>
                                            </p:attrNameLst>
                                          </p:cBhvr>
                                          <p:tavLst>
                                            <p:tav tm="0">
                                              <p:val>
                                                <p:fltVal val="0"/>
                                              </p:val>
                                            </p:tav>
                                            <p:tav tm="100000">
                                              <p:val>
                                                <p:strVal val="#ppt_w"/>
                                              </p:val>
                                            </p:tav>
                                          </p:tavLst>
                                        </p:anim>
                                        <p:anim calcmode="lin" valueType="num">
                                          <p:cBhvr>
                                            <p:cTn id="29" dur="750" fill="hold"/>
                                            <p:tgtEl>
                                              <p:spTgt spid="80"/>
                                            </p:tgtEl>
                                            <p:attrNameLst>
                                              <p:attrName>ppt_h</p:attrName>
                                            </p:attrNameLst>
                                          </p:cBhvr>
                                          <p:tavLst>
                                            <p:tav tm="0">
                                              <p:val>
                                                <p:fltVal val="0"/>
                                              </p:val>
                                            </p:tav>
                                            <p:tav tm="100000">
                                              <p:val>
                                                <p:strVal val="#ppt_h"/>
                                              </p:val>
                                            </p:tav>
                                          </p:tavLst>
                                        </p:anim>
                                        <p:animEffect transition="in" filter="fade">
                                          <p:cBhvr>
                                            <p:cTn id="30" dur="750"/>
                                            <p:tgtEl>
                                              <p:spTgt spid="8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wipe(left)">
                                          <p:cBhvr>
                                            <p:cTn id="33" dur="750"/>
                                            <p:tgtEl>
                                              <p:spTgt spid="8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anim calcmode="lin" valueType="num">
                                          <p:cBhvr>
                                            <p:cTn id="36" dur="750" fill="hold"/>
                                            <p:tgtEl>
                                              <p:spTgt spid="82"/>
                                            </p:tgtEl>
                                            <p:attrNameLst>
                                              <p:attrName>ppt_w</p:attrName>
                                            </p:attrNameLst>
                                          </p:cBhvr>
                                          <p:tavLst>
                                            <p:tav tm="0">
                                              <p:val>
                                                <p:fltVal val="0"/>
                                              </p:val>
                                            </p:tav>
                                            <p:tav tm="100000">
                                              <p:val>
                                                <p:strVal val="#ppt_w"/>
                                              </p:val>
                                            </p:tav>
                                          </p:tavLst>
                                        </p:anim>
                                        <p:anim calcmode="lin" valueType="num">
                                          <p:cBhvr>
                                            <p:cTn id="37" dur="750" fill="hold"/>
                                            <p:tgtEl>
                                              <p:spTgt spid="82"/>
                                            </p:tgtEl>
                                            <p:attrNameLst>
                                              <p:attrName>ppt_h</p:attrName>
                                            </p:attrNameLst>
                                          </p:cBhvr>
                                          <p:tavLst>
                                            <p:tav tm="0">
                                              <p:val>
                                                <p:fltVal val="0"/>
                                              </p:val>
                                            </p:tav>
                                            <p:tav tm="100000">
                                              <p:val>
                                                <p:strVal val="#ppt_h"/>
                                              </p:val>
                                            </p:tav>
                                          </p:tavLst>
                                        </p:anim>
                                        <p:animEffect transition="in" filter="fade">
                                          <p:cBhvr>
                                            <p:cTn id="38" dur="750"/>
                                            <p:tgtEl>
                                              <p:spTgt spid="8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wipe(left)">
                                          <p:cBhvr>
                                            <p:cTn id="41" dur="750"/>
                                            <p:tgtEl>
                                              <p:spTgt spid="8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750" fill="hold"/>
                                            <p:tgtEl>
                                              <p:spTgt spid="14"/>
                                            </p:tgtEl>
                                            <p:attrNameLst>
                                              <p:attrName>ppt_w</p:attrName>
                                            </p:attrNameLst>
                                          </p:cBhvr>
                                          <p:tavLst>
                                            <p:tav tm="0">
                                              <p:val>
                                                <p:fltVal val="0"/>
                                              </p:val>
                                            </p:tav>
                                            <p:tav tm="100000">
                                              <p:val>
                                                <p:strVal val="#ppt_w"/>
                                              </p:val>
                                            </p:tav>
                                          </p:tavLst>
                                        </p:anim>
                                        <p:anim calcmode="lin" valueType="num">
                                          <p:cBhvr>
                                            <p:cTn id="45" dur="750" fill="hold"/>
                                            <p:tgtEl>
                                              <p:spTgt spid="14"/>
                                            </p:tgtEl>
                                            <p:attrNameLst>
                                              <p:attrName>ppt_h</p:attrName>
                                            </p:attrNameLst>
                                          </p:cBhvr>
                                          <p:tavLst>
                                            <p:tav tm="0">
                                              <p:val>
                                                <p:fltVal val="0"/>
                                              </p:val>
                                            </p:tav>
                                            <p:tav tm="100000">
                                              <p:val>
                                                <p:strVal val="#ppt_h"/>
                                              </p:val>
                                            </p:tav>
                                          </p:tavLst>
                                        </p:anim>
                                        <p:animEffect transition="in" filter="fade">
                                          <p:cBhvr>
                                            <p:cTn id="46" dur="750"/>
                                            <p:tgtEl>
                                              <p:spTgt spid="1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50" repeatCount="indefinite" fill="hold" display="0">
                      <p:stCondLst>
                        <p:cond delay="indefinite"/>
                      </p:stCondLst>
                      <p:endCondLst>
                        <p:cond evt="onStopAudio" delay="0">
                          <p:tgtEl>
                            <p:sldTgt/>
                          </p:tgtEl>
                        </p:cond>
                      </p:endCondLst>
                    </p:cTn>
                    <p:tgtEl>
                      <p:spTgt spid="9"/>
                    </p:tgtEl>
                  </p:cMediaNode>
                </p:audio>
              </p:childTnLst>
            </p:cTn>
          </p:par>
        </p:tnLst>
        <p:bldLst>
          <p:bldP spid="57" grpId="0"/>
          <p:bldP spid="78" grpId="0" animBg="1"/>
          <p:bldP spid="79" grpId="0"/>
          <p:bldP spid="80" grpId="0" animBg="1"/>
          <p:bldP spid="81" grpId="0"/>
          <p:bldP spid="82" grpId="0" animBg="1"/>
          <p:bldP spid="83" grpId="0"/>
          <p:bldP spid="14" grpId="0" animBg="1"/>
          <p:bldP spid="1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00331"/>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a:solidFill>
                    <a:srgbClr val="656B87"/>
                  </a:solidFill>
                  <a:latin typeface="华文中宋" panose="02010600040101010101" pitchFamily="2" charset="-122"/>
                  <a:ea typeface="华文中宋" panose="02010600040101010101" pitchFamily="2" charset="-122"/>
                </a:rPr>
                <a:t>词袋模型</a:t>
              </a:r>
            </a:p>
          </p:txBody>
        </p:sp>
      </p:grpSp>
      <p:sp>
        <p:nvSpPr>
          <p:cNvPr id="10" name="矩形 9"/>
          <p:cNvSpPr/>
          <p:nvPr/>
        </p:nvSpPr>
        <p:spPr>
          <a:xfrm>
            <a:off x="985927" y="2356778"/>
            <a:ext cx="5507277" cy="707886"/>
          </a:xfrm>
          <a:prstGeom prst="rect">
            <a:avLst/>
          </a:prstGeom>
        </p:spPr>
        <p:txBody>
          <a:bodyPr wrap="none">
            <a:spAutoFit/>
          </a:bodyPr>
          <a:lstStyle/>
          <a:p>
            <a:r>
              <a:rPr lang="zh-CN" altLang="en-US" sz="2000" dirty="0"/>
              <a:t>文本</a:t>
            </a:r>
            <a:r>
              <a:rPr lang="en-US" altLang="zh-CN" sz="2000" dirty="0"/>
              <a:t>1</a:t>
            </a:r>
            <a:r>
              <a:rPr lang="zh-CN" altLang="en-US" sz="2000" dirty="0"/>
              <a:t>：</a:t>
            </a:r>
            <a:r>
              <a:rPr lang="en-US" altLang="zh-CN" sz="2000" dirty="0"/>
              <a:t>John likes to watch movies. Mary likes too</a:t>
            </a:r>
            <a:r>
              <a:rPr lang="en-US" altLang="zh-CN" sz="2000" dirty="0" smtClean="0"/>
              <a:t>.</a:t>
            </a:r>
          </a:p>
          <a:p>
            <a:r>
              <a:rPr lang="en-US" altLang="zh-CN" sz="2000" dirty="0"/>
              <a:t>   </a:t>
            </a:r>
            <a:r>
              <a:rPr lang="en-US" altLang="zh-CN" sz="2000" dirty="0" smtClean="0"/>
              <a:t>     </a:t>
            </a:r>
            <a:r>
              <a:rPr lang="en-US" altLang="zh-CN" sz="2000" dirty="0"/>
              <a:t>==&gt; [1, </a:t>
            </a:r>
            <a:r>
              <a:rPr lang="en-US" altLang="zh-CN" sz="2000" dirty="0">
                <a:solidFill>
                  <a:srgbClr val="FF0000"/>
                </a:solidFill>
              </a:rPr>
              <a:t>2</a:t>
            </a:r>
            <a:r>
              <a:rPr lang="en-US" altLang="zh-CN" sz="2000" dirty="0"/>
              <a:t>, 1, 1, 1, 0, 0, 0, 1, 1]</a:t>
            </a:r>
            <a:endParaRPr lang="zh-CN" altLang="en-US" sz="2000" dirty="0"/>
          </a:p>
        </p:txBody>
      </p:sp>
      <p:sp>
        <p:nvSpPr>
          <p:cNvPr id="13" name="文本框 12"/>
          <p:cNvSpPr txBox="1"/>
          <p:nvPr/>
        </p:nvSpPr>
        <p:spPr>
          <a:xfrm>
            <a:off x="985927" y="3114239"/>
            <a:ext cx="5180777" cy="707886"/>
          </a:xfrm>
          <a:prstGeom prst="rect">
            <a:avLst/>
          </a:prstGeom>
          <a:noFill/>
        </p:spPr>
        <p:txBody>
          <a:bodyPr wrap="none" rtlCol="0">
            <a:spAutoFit/>
          </a:bodyPr>
          <a:lstStyle/>
          <a:p>
            <a:r>
              <a:rPr lang="zh-CN" altLang="en-US" sz="2000" dirty="0" smtClean="0"/>
              <a:t>文本</a:t>
            </a:r>
            <a:r>
              <a:rPr lang="en-US" altLang="zh-CN" sz="2000" dirty="0" smtClean="0"/>
              <a:t>2</a:t>
            </a:r>
            <a:r>
              <a:rPr lang="zh-CN" altLang="en-US" sz="2000" dirty="0" smtClean="0"/>
              <a:t>：</a:t>
            </a:r>
            <a:r>
              <a:rPr lang="en-US" altLang="zh-CN" sz="2000" dirty="0"/>
              <a:t>John also likes to watch football games</a:t>
            </a:r>
            <a:r>
              <a:rPr lang="en-US" altLang="zh-CN" sz="2000" dirty="0" smtClean="0"/>
              <a:t>.</a:t>
            </a:r>
          </a:p>
          <a:p>
            <a:r>
              <a:rPr lang="en-US" altLang="zh-CN" sz="2000" dirty="0"/>
              <a:t> </a:t>
            </a:r>
            <a:r>
              <a:rPr lang="en-US" altLang="zh-CN" sz="2000" dirty="0" smtClean="0"/>
              <a:t>       ==&gt; </a:t>
            </a:r>
            <a:r>
              <a:rPr lang="en-US" altLang="zh-CN" sz="2000" dirty="0"/>
              <a:t>[1, 1, 1, 1, 0, 1, 1, 1, 0, 0]</a:t>
            </a:r>
            <a:endParaRPr lang="zh-CN" altLang="en-US" sz="2000" dirty="0"/>
          </a:p>
        </p:txBody>
      </p:sp>
      <p:sp>
        <p:nvSpPr>
          <p:cNvPr id="14" name="矩形 13"/>
          <p:cNvSpPr/>
          <p:nvPr/>
        </p:nvSpPr>
        <p:spPr>
          <a:xfrm>
            <a:off x="942150" y="1648645"/>
            <a:ext cx="8384026" cy="523220"/>
          </a:xfrm>
          <a:prstGeom prst="rect">
            <a:avLst/>
          </a:prstGeom>
        </p:spPr>
        <p:txBody>
          <a:bodyPr wrap="none">
            <a:spAutoFit/>
          </a:bodyPr>
          <a:lstStyle/>
          <a:p>
            <a:r>
              <a:rPr lang="en-US" altLang="zh-CN" sz="2800" b="1" dirty="0">
                <a:solidFill>
                  <a:srgbClr val="656B87"/>
                </a:solidFill>
                <a:latin typeface="Source Sans Pro" charset="0"/>
                <a:ea typeface="Source Sans Pro" charset="0"/>
                <a:cs typeface="Source Sans Pro" charset="0"/>
              </a:rPr>
              <a:t>1.</a:t>
            </a:r>
            <a:r>
              <a:rPr lang="zh-CN" altLang="en-US" sz="2800" b="1" dirty="0">
                <a:solidFill>
                  <a:srgbClr val="656B87"/>
                </a:solidFill>
                <a:latin typeface="Source Sans Pro" charset="0"/>
                <a:ea typeface="Source Sans Pro" charset="0"/>
                <a:cs typeface="Source Sans Pro" charset="0"/>
              </a:rPr>
              <a:t>文档的向量表示可以直接将各词的词向量表示加和</a:t>
            </a:r>
          </a:p>
        </p:txBody>
      </p:sp>
      <p:sp>
        <p:nvSpPr>
          <p:cNvPr id="15" name="矩形 14"/>
          <p:cNvSpPr/>
          <p:nvPr/>
        </p:nvSpPr>
        <p:spPr>
          <a:xfrm>
            <a:off x="985927" y="4546067"/>
            <a:ext cx="3717684" cy="523220"/>
          </a:xfrm>
          <a:prstGeom prst="rect">
            <a:avLst/>
          </a:prstGeom>
        </p:spPr>
        <p:txBody>
          <a:bodyPr wrap="none">
            <a:spAutoFit/>
          </a:bodyPr>
          <a:lstStyle/>
          <a:p>
            <a:r>
              <a:rPr lang="en-US" altLang="zh-CN" sz="2800" b="1" dirty="0">
                <a:solidFill>
                  <a:srgbClr val="656B87"/>
                </a:solidFill>
                <a:latin typeface="Source Sans Pro" charset="0"/>
                <a:ea typeface="Source Sans Pro" charset="0"/>
                <a:cs typeface="Source Sans Pro" charset="0"/>
              </a:rPr>
              <a:t>2.</a:t>
            </a:r>
            <a:r>
              <a:rPr lang="zh-CN" altLang="en-US" sz="2800" b="1" dirty="0">
                <a:solidFill>
                  <a:srgbClr val="656B87"/>
                </a:solidFill>
                <a:latin typeface="Source Sans Pro" charset="0"/>
                <a:ea typeface="Source Sans Pro" charset="0"/>
                <a:cs typeface="Source Sans Pro" charset="0"/>
              </a:rPr>
              <a:t>词权重（</a:t>
            </a:r>
            <a:r>
              <a:rPr lang="en-US" altLang="zh-CN" sz="2800" b="1" dirty="0" err="1">
                <a:solidFill>
                  <a:srgbClr val="656B87"/>
                </a:solidFill>
                <a:latin typeface="Source Sans Pro" charset="0"/>
                <a:ea typeface="Source Sans Pro" charset="0"/>
                <a:cs typeface="Source Sans Pro" charset="0"/>
              </a:rPr>
              <a:t>idf</a:t>
            </a:r>
            <a:r>
              <a:rPr lang="en-US" altLang="zh-CN" sz="2800" b="1" dirty="0">
                <a:solidFill>
                  <a:srgbClr val="656B87"/>
                </a:solidFill>
                <a:latin typeface="Source Sans Pro" charset="0"/>
                <a:ea typeface="Source Sans Pro" charset="0"/>
                <a:cs typeface="Source Sans Pro" charset="0"/>
              </a:rPr>
              <a:t>, </a:t>
            </a:r>
            <a:r>
              <a:rPr lang="en-US" altLang="zh-CN" sz="2800" b="1" dirty="0" err="1">
                <a:solidFill>
                  <a:srgbClr val="656B87"/>
                </a:solidFill>
                <a:latin typeface="Source Sans Pro" charset="0"/>
                <a:ea typeface="Source Sans Pro" charset="0"/>
                <a:cs typeface="Source Sans Pro" charset="0"/>
              </a:rPr>
              <a:t>tf-idf</a:t>
            </a:r>
            <a:r>
              <a:rPr lang="zh-CN" altLang="en-US" sz="2800" b="1" dirty="0">
                <a:solidFill>
                  <a:srgbClr val="656B87"/>
                </a:solidFill>
                <a:latin typeface="Source Sans Pro" charset="0"/>
                <a:ea typeface="Source Sans Pro" charset="0"/>
                <a:cs typeface="Source Sans Pro" charset="0"/>
              </a:rPr>
              <a:t>）</a:t>
            </a:r>
          </a:p>
        </p:txBody>
      </p:sp>
      <p:sp>
        <p:nvSpPr>
          <p:cNvPr id="16" name="矩形 15"/>
          <p:cNvSpPr/>
          <p:nvPr/>
        </p:nvSpPr>
        <p:spPr>
          <a:xfrm>
            <a:off x="942150" y="5255607"/>
            <a:ext cx="6816290" cy="707886"/>
          </a:xfrm>
          <a:prstGeom prst="rect">
            <a:avLst/>
          </a:prstGeom>
        </p:spPr>
        <p:txBody>
          <a:bodyPr wrap="none">
            <a:spAutoFit/>
          </a:bodyPr>
          <a:lstStyle/>
          <a:p>
            <a:r>
              <a:rPr lang="zh-CN" altLang="en-US" sz="2000" dirty="0"/>
              <a:t>文本</a:t>
            </a:r>
            <a:r>
              <a:rPr lang="en-US" altLang="zh-CN" sz="2000" dirty="0"/>
              <a:t>1</a:t>
            </a:r>
            <a:r>
              <a:rPr lang="zh-CN" altLang="en-US" sz="2000" dirty="0"/>
              <a:t>：</a:t>
            </a:r>
            <a:r>
              <a:rPr lang="en-US" altLang="zh-CN" sz="2000" dirty="0"/>
              <a:t>John likes to watch movies. Mary likes too</a:t>
            </a:r>
            <a:r>
              <a:rPr lang="en-US" altLang="zh-CN" sz="2000" dirty="0" smtClean="0"/>
              <a:t>.</a:t>
            </a:r>
          </a:p>
          <a:p>
            <a:r>
              <a:rPr lang="en-US" altLang="zh-CN" sz="2000" dirty="0"/>
              <a:t>   </a:t>
            </a:r>
            <a:r>
              <a:rPr lang="en-US" altLang="zh-CN" sz="2000" dirty="0" smtClean="0"/>
              <a:t>     </a:t>
            </a:r>
            <a:r>
              <a:rPr lang="en-US" altLang="zh-CN" sz="2000" dirty="0"/>
              <a:t>==&gt; [0.693, 1.386, 0.693, 0.693, 1.099, 0, 0, 0, 0.693, 0.693]</a:t>
            </a:r>
            <a:endParaRPr lang="zh-CN" altLang="en-US" sz="2000" dirty="0"/>
          </a:p>
        </p:txBody>
      </p:sp>
      <p:cxnSp>
        <p:nvCxnSpPr>
          <p:cNvPr id="17" name="直接连接符 16"/>
          <p:cNvCxnSpPr/>
          <p:nvPr/>
        </p:nvCxnSpPr>
        <p:spPr>
          <a:xfrm flipV="1">
            <a:off x="2489018" y="2687851"/>
            <a:ext cx="472611" cy="102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5394892" y="2705584"/>
            <a:ext cx="472611" cy="102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631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00331"/>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dirty="0" smtClean="0">
                  <a:solidFill>
                    <a:srgbClr val="656B87"/>
                  </a:solidFill>
                  <a:latin typeface="华文中宋" panose="02010600040101010101" pitchFamily="2" charset="-122"/>
                  <a:ea typeface="华文中宋" panose="02010600040101010101" pitchFamily="2" charset="-122"/>
                </a:rPr>
                <a:t>N-gram</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sp>
        <p:nvSpPr>
          <p:cNvPr id="22" name="文本框 21"/>
          <p:cNvSpPr txBox="1"/>
          <p:nvPr/>
        </p:nvSpPr>
        <p:spPr>
          <a:xfrm>
            <a:off x="1621096" y="1779265"/>
            <a:ext cx="2270589" cy="3785652"/>
          </a:xfrm>
          <a:prstGeom prst="rect">
            <a:avLst/>
          </a:prstGeom>
          <a:noFill/>
        </p:spPr>
        <p:txBody>
          <a:bodyPr wrap="square" rtlCol="0">
            <a:spAutoFit/>
          </a:bodyPr>
          <a:lstStyle/>
          <a:p>
            <a:r>
              <a:rPr lang="en-US" altLang="zh-CN" sz="2000" dirty="0"/>
              <a:t>2-gram</a:t>
            </a:r>
            <a:r>
              <a:rPr lang="zh-CN" altLang="en-US" sz="2000" dirty="0"/>
              <a:t>建索引：</a:t>
            </a:r>
          </a:p>
          <a:p>
            <a:r>
              <a:rPr lang="en-US" altLang="zh-CN" sz="2000" dirty="0"/>
              <a:t>"John likes”: 1,</a:t>
            </a:r>
          </a:p>
          <a:p>
            <a:r>
              <a:rPr lang="en-US" altLang="zh-CN" sz="2000" dirty="0"/>
              <a:t>"likes to”: 2,</a:t>
            </a:r>
          </a:p>
          <a:p>
            <a:r>
              <a:rPr lang="en-US" altLang="zh-CN" sz="2000" dirty="0"/>
              <a:t>"to watch”: 3,</a:t>
            </a:r>
          </a:p>
          <a:p>
            <a:r>
              <a:rPr lang="en-US" altLang="zh-CN" sz="2000" dirty="0"/>
              <a:t>"watch movies”:  4,</a:t>
            </a:r>
          </a:p>
          <a:p>
            <a:r>
              <a:rPr lang="en-US" altLang="zh-CN" sz="2000" dirty="0"/>
              <a:t>"Mary likes”: 5,</a:t>
            </a:r>
          </a:p>
          <a:p>
            <a:r>
              <a:rPr lang="en-US" altLang="zh-CN" sz="2000" dirty="0"/>
              <a:t>"likes too”: 6,</a:t>
            </a:r>
          </a:p>
          <a:p>
            <a:r>
              <a:rPr lang="en-US" altLang="zh-CN" sz="2000" dirty="0"/>
              <a:t>"John also”: 7,</a:t>
            </a:r>
          </a:p>
          <a:p>
            <a:r>
              <a:rPr lang="en-US" altLang="zh-CN" sz="2000" dirty="0"/>
              <a:t>"also likes”: 8,</a:t>
            </a:r>
          </a:p>
          <a:p>
            <a:r>
              <a:rPr lang="en-US" altLang="zh-CN" sz="2000" dirty="0"/>
              <a:t>“watch football”: 9,</a:t>
            </a:r>
          </a:p>
          <a:p>
            <a:r>
              <a:rPr lang="en-US" altLang="zh-CN" sz="2000" dirty="0"/>
              <a:t>"football games": 10</a:t>
            </a:r>
            <a:r>
              <a:rPr lang="en-US" altLang="zh-CN" dirty="0"/>
              <a:t>,</a:t>
            </a:r>
            <a:endParaRPr lang="zh-CN" altLang="en-US" dirty="0"/>
          </a:p>
        </p:txBody>
      </p:sp>
      <p:sp>
        <p:nvSpPr>
          <p:cNvPr id="23" name="文本框 22"/>
          <p:cNvSpPr txBox="1"/>
          <p:nvPr/>
        </p:nvSpPr>
        <p:spPr>
          <a:xfrm>
            <a:off x="5166331" y="1779265"/>
            <a:ext cx="6557564" cy="461665"/>
          </a:xfrm>
          <a:prstGeom prst="rect">
            <a:avLst/>
          </a:prstGeom>
          <a:noFill/>
        </p:spPr>
        <p:txBody>
          <a:bodyPr wrap="none" rtlCol="0">
            <a:spAutoFit/>
          </a:bodyPr>
          <a:lstStyle/>
          <a:p>
            <a:r>
              <a:rPr lang="zh-CN" altLang="en-US" sz="2400" dirty="0" smtClean="0"/>
              <a:t>文本</a:t>
            </a:r>
            <a:r>
              <a:rPr lang="en-US" altLang="zh-CN" sz="2400" dirty="0" smtClean="0"/>
              <a:t>1</a:t>
            </a:r>
            <a:r>
              <a:rPr lang="zh-CN" altLang="en-US" sz="2400" dirty="0" smtClean="0"/>
              <a:t>：</a:t>
            </a:r>
            <a:r>
              <a:rPr lang="en-US" altLang="zh-CN" sz="2400" dirty="0" smtClean="0"/>
              <a:t>John </a:t>
            </a:r>
            <a:r>
              <a:rPr lang="en-US" altLang="zh-CN" sz="2400" dirty="0"/>
              <a:t>likes to watch movies. Mary likes too.</a:t>
            </a:r>
            <a:endParaRPr lang="zh-CN" altLang="en-US" sz="2400" dirty="0"/>
          </a:p>
        </p:txBody>
      </p:sp>
      <p:sp>
        <p:nvSpPr>
          <p:cNvPr id="24" name="文本框 23"/>
          <p:cNvSpPr txBox="1"/>
          <p:nvPr/>
        </p:nvSpPr>
        <p:spPr>
          <a:xfrm>
            <a:off x="5166331" y="3753113"/>
            <a:ext cx="6165470" cy="461665"/>
          </a:xfrm>
          <a:prstGeom prst="rect">
            <a:avLst/>
          </a:prstGeom>
          <a:noFill/>
        </p:spPr>
        <p:txBody>
          <a:bodyPr wrap="none" rtlCol="0">
            <a:spAutoFit/>
          </a:bodyPr>
          <a:lstStyle/>
          <a:p>
            <a:r>
              <a:rPr lang="zh-CN" altLang="en-US" sz="2400" dirty="0" smtClean="0"/>
              <a:t>文本</a:t>
            </a:r>
            <a:r>
              <a:rPr lang="en-US" altLang="zh-CN" sz="2400" dirty="0" smtClean="0"/>
              <a:t>2</a:t>
            </a:r>
            <a:r>
              <a:rPr lang="zh-CN" altLang="en-US" sz="2400" dirty="0" smtClean="0"/>
              <a:t>：</a:t>
            </a:r>
            <a:r>
              <a:rPr lang="en-US" altLang="zh-CN" sz="2400" dirty="0"/>
              <a:t>John also likes to watch football games.</a:t>
            </a:r>
            <a:endParaRPr lang="zh-CN" altLang="en-US" sz="2400" dirty="0"/>
          </a:p>
        </p:txBody>
      </p:sp>
      <p:sp>
        <p:nvSpPr>
          <p:cNvPr id="25" name="矩形 24"/>
          <p:cNvSpPr/>
          <p:nvPr/>
        </p:nvSpPr>
        <p:spPr>
          <a:xfrm>
            <a:off x="6511025" y="2596676"/>
            <a:ext cx="2736647" cy="400110"/>
          </a:xfrm>
          <a:prstGeom prst="rect">
            <a:avLst/>
          </a:prstGeom>
        </p:spPr>
        <p:txBody>
          <a:bodyPr wrap="none">
            <a:spAutoFit/>
          </a:bodyPr>
          <a:lstStyle/>
          <a:p>
            <a:r>
              <a:rPr lang="zh-CN" altLang="en-US" sz="2000" dirty="0"/>
              <a:t>[1, 1, 1, 1, 1, 1, 0, 0, 0, 0]</a:t>
            </a:r>
          </a:p>
        </p:txBody>
      </p:sp>
      <p:sp>
        <p:nvSpPr>
          <p:cNvPr id="26" name="下箭头 25"/>
          <p:cNvSpPr/>
          <p:nvPr/>
        </p:nvSpPr>
        <p:spPr>
          <a:xfrm>
            <a:off x="7715622" y="2162096"/>
            <a:ext cx="90341" cy="410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511025" y="4587803"/>
            <a:ext cx="2736647" cy="400110"/>
          </a:xfrm>
          <a:prstGeom prst="rect">
            <a:avLst/>
          </a:prstGeom>
        </p:spPr>
        <p:txBody>
          <a:bodyPr wrap="none">
            <a:spAutoFit/>
          </a:bodyPr>
          <a:lstStyle/>
          <a:p>
            <a:r>
              <a:rPr lang="en-US" altLang="zh-CN" sz="2000" dirty="0"/>
              <a:t>[0, 1, 1, 0, 0, 0, 1, 1, 1, 1]</a:t>
            </a:r>
            <a:endParaRPr lang="zh-CN" altLang="en-US" sz="2000" dirty="0"/>
          </a:p>
        </p:txBody>
      </p:sp>
      <p:sp>
        <p:nvSpPr>
          <p:cNvPr id="28" name="下箭头 27"/>
          <p:cNvSpPr/>
          <p:nvPr/>
        </p:nvSpPr>
        <p:spPr>
          <a:xfrm>
            <a:off x="7764866" y="4177207"/>
            <a:ext cx="90341" cy="410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6355866" y="2154612"/>
            <a:ext cx="1099402" cy="74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7000595" y="2198312"/>
            <a:ext cx="816306" cy="64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7599386" y="2244708"/>
            <a:ext cx="991294" cy="143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213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animBg="1"/>
      <p:bldP spid="27"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73247"/>
            <a:ext cx="12190413" cy="794456"/>
            <a:chOff x="0" y="581857"/>
            <a:chExt cx="12190413" cy="794456"/>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3812117" y="581857"/>
              <a:ext cx="45661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分布式表示：共现矩阵</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sp>
        <p:nvSpPr>
          <p:cNvPr id="15" name="文本框 14"/>
          <p:cNvSpPr txBox="1"/>
          <p:nvPr/>
        </p:nvSpPr>
        <p:spPr>
          <a:xfrm>
            <a:off x="1976516" y="1208426"/>
            <a:ext cx="7893979" cy="707886"/>
          </a:xfrm>
          <a:prstGeom prst="rect">
            <a:avLst/>
          </a:prstGeom>
          <a:noFill/>
        </p:spPr>
        <p:txBody>
          <a:bodyPr wrap="square" rtlCol="0">
            <a:spAutoFit/>
          </a:bodyPr>
          <a:lstStyle/>
          <a:p>
            <a:r>
              <a:rPr lang="zh-CN" altLang="en-US" sz="2000" dirty="0" smtClean="0"/>
              <a:t>         通过</a:t>
            </a:r>
            <a:r>
              <a:rPr lang="zh-CN" altLang="en-US" sz="2000" dirty="0"/>
              <a:t>统计一个事先指定大小的窗口内的</a:t>
            </a:r>
            <a:r>
              <a:rPr lang="en-US" altLang="zh-CN" sz="2000" dirty="0"/>
              <a:t>word</a:t>
            </a:r>
            <a:r>
              <a:rPr lang="zh-CN" altLang="en-US" sz="2000" dirty="0"/>
              <a:t>共现次数，以</a:t>
            </a:r>
            <a:r>
              <a:rPr lang="en-US" altLang="zh-CN" sz="2000" dirty="0"/>
              <a:t>word</a:t>
            </a:r>
            <a:r>
              <a:rPr lang="zh-CN" altLang="en-US" sz="2000" dirty="0"/>
              <a:t>周边的共现词的次数做为当前</a:t>
            </a:r>
            <a:r>
              <a:rPr lang="en-US" altLang="zh-CN" sz="2000" dirty="0"/>
              <a:t>word</a:t>
            </a:r>
            <a:r>
              <a:rPr lang="zh-CN" altLang="en-US" sz="2000" dirty="0"/>
              <a:t>的</a:t>
            </a:r>
            <a:r>
              <a:rPr lang="en-US" altLang="zh-CN" sz="2000" dirty="0"/>
              <a:t>vector</a:t>
            </a:r>
            <a:r>
              <a:rPr lang="zh-CN" altLang="en-US" sz="2000" dirty="0"/>
              <a:t>。</a:t>
            </a:r>
          </a:p>
        </p:txBody>
      </p:sp>
      <p:sp>
        <p:nvSpPr>
          <p:cNvPr id="16" name="矩形 15"/>
          <p:cNvSpPr/>
          <p:nvPr/>
        </p:nvSpPr>
        <p:spPr>
          <a:xfrm>
            <a:off x="2086411" y="2032343"/>
            <a:ext cx="2503167" cy="923330"/>
          </a:xfrm>
          <a:prstGeom prst="rect">
            <a:avLst/>
          </a:prstGeom>
        </p:spPr>
        <p:txBody>
          <a:bodyPr wrap="square">
            <a:spAutoFit/>
          </a:bodyPr>
          <a:lstStyle/>
          <a:p>
            <a:r>
              <a:rPr lang="zh-CN" altLang="en-US" dirty="0"/>
              <a:t>I  like  deep  learning.  </a:t>
            </a:r>
          </a:p>
          <a:p>
            <a:r>
              <a:rPr lang="zh-CN" altLang="en-US" dirty="0" smtClean="0"/>
              <a:t>I </a:t>
            </a:r>
            <a:r>
              <a:rPr lang="zh-CN" altLang="en-US" dirty="0"/>
              <a:t> like  NLP.  </a:t>
            </a:r>
          </a:p>
          <a:p>
            <a:r>
              <a:rPr lang="zh-CN" altLang="en-US" dirty="0" smtClean="0"/>
              <a:t>I </a:t>
            </a:r>
            <a:r>
              <a:rPr lang="zh-CN" altLang="en-US" dirty="0"/>
              <a:t> enjoy  flying. </a:t>
            </a:r>
          </a:p>
        </p:txBody>
      </p:sp>
      <p:pic>
        <p:nvPicPr>
          <p:cNvPr id="17" name="图片 16"/>
          <p:cNvPicPr>
            <a:picLocks noChangeAspect="1"/>
          </p:cNvPicPr>
          <p:nvPr/>
        </p:nvPicPr>
        <p:blipFill>
          <a:blip r:embed="rId3"/>
          <a:stretch>
            <a:fillRect/>
          </a:stretch>
        </p:blipFill>
        <p:spPr>
          <a:xfrm>
            <a:off x="2086411" y="3071704"/>
            <a:ext cx="7674188" cy="3583380"/>
          </a:xfrm>
          <a:prstGeom prst="rect">
            <a:avLst/>
          </a:prstGeom>
        </p:spPr>
      </p:pic>
      <p:cxnSp>
        <p:nvCxnSpPr>
          <p:cNvPr id="18" name="直接箭头连接符 17"/>
          <p:cNvCxnSpPr>
            <a:stCxn id="16" idx="3"/>
          </p:cNvCxnSpPr>
          <p:nvPr/>
        </p:nvCxnSpPr>
        <p:spPr>
          <a:xfrm flipV="1">
            <a:off x="4589578" y="2479043"/>
            <a:ext cx="1376737" cy="149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994410" y="2309342"/>
            <a:ext cx="3764172" cy="369332"/>
          </a:xfrm>
          <a:prstGeom prst="rect">
            <a:avLst/>
          </a:prstGeom>
          <a:noFill/>
        </p:spPr>
        <p:txBody>
          <a:bodyPr wrap="none" rtlCol="0">
            <a:spAutoFit/>
          </a:bodyPr>
          <a:lstStyle/>
          <a:p>
            <a:r>
              <a:rPr lang="zh-CN" altLang="en-US" dirty="0" smtClean="0"/>
              <a:t>指定窗口大小为</a:t>
            </a:r>
            <a:r>
              <a:rPr lang="en-US" altLang="zh-CN" dirty="0" smtClean="0"/>
              <a:t>1</a:t>
            </a:r>
            <a:r>
              <a:rPr lang="zh-CN" altLang="en-US" dirty="0"/>
              <a:t>（对称的窗函数）</a:t>
            </a:r>
          </a:p>
        </p:txBody>
      </p:sp>
      <p:sp>
        <p:nvSpPr>
          <p:cNvPr id="20" name="矩形 19"/>
          <p:cNvSpPr/>
          <p:nvPr/>
        </p:nvSpPr>
        <p:spPr>
          <a:xfrm>
            <a:off x="1976516" y="3855780"/>
            <a:ext cx="7893979" cy="452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2086411" y="2355397"/>
            <a:ext cx="12515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094975" y="2641359"/>
            <a:ext cx="12515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1075816" y="2494008"/>
            <a:ext cx="8013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393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73247"/>
            <a:ext cx="12190413" cy="794456"/>
            <a:chOff x="0" y="581857"/>
            <a:chExt cx="12190413" cy="794456"/>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3812117" y="581857"/>
              <a:ext cx="45661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分布式表示：</a:t>
              </a:r>
              <a:r>
                <a:rPr lang="en-US" altLang="zh-CN" sz="3200" dirty="0" smtClean="0">
                  <a:solidFill>
                    <a:srgbClr val="656B87"/>
                  </a:solidFill>
                  <a:latin typeface="华文中宋" panose="02010600040101010101" pitchFamily="2" charset="-122"/>
                  <a:ea typeface="华文中宋" panose="02010600040101010101" pitchFamily="2" charset="-122"/>
                </a:rPr>
                <a:t>NNLM</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sp>
        <p:nvSpPr>
          <p:cNvPr id="14" name="文本框 13"/>
          <p:cNvSpPr txBox="1"/>
          <p:nvPr/>
        </p:nvSpPr>
        <p:spPr>
          <a:xfrm>
            <a:off x="382771" y="1240960"/>
            <a:ext cx="10855844" cy="707886"/>
          </a:xfrm>
          <a:prstGeom prst="rect">
            <a:avLst/>
          </a:prstGeom>
          <a:noFill/>
        </p:spPr>
        <p:txBody>
          <a:bodyPr wrap="square" rtlCol="0">
            <a:spAutoFit/>
          </a:bodyPr>
          <a:lstStyle/>
          <a:p>
            <a:r>
              <a:rPr lang="zh-CN" altLang="en-US" sz="2000" dirty="0" smtClean="0"/>
              <a:t>         神经网络</a:t>
            </a:r>
            <a:r>
              <a:rPr lang="zh-CN" altLang="en-US" sz="2000" dirty="0"/>
              <a:t>语言模型（</a:t>
            </a:r>
            <a:r>
              <a:rPr lang="en-US" altLang="zh-CN" sz="2000" dirty="0"/>
              <a:t>Neural Network Language Model </a:t>
            </a:r>
            <a:r>
              <a:rPr lang="zh-CN" altLang="en-US" sz="2000" dirty="0"/>
              <a:t>，</a:t>
            </a:r>
            <a:r>
              <a:rPr lang="en-US" altLang="zh-CN" sz="2000" dirty="0"/>
              <a:t>NNLM</a:t>
            </a:r>
            <a:r>
              <a:rPr lang="zh-CN" altLang="en-US" sz="2000" dirty="0"/>
              <a:t>）是对 </a:t>
            </a:r>
            <a:r>
              <a:rPr lang="en-US" altLang="zh-CN" sz="2000" dirty="0" smtClean="0"/>
              <a:t>n</a:t>
            </a:r>
            <a:r>
              <a:rPr lang="zh-CN" altLang="en-US" sz="2000" dirty="0" smtClean="0"/>
              <a:t>元语言</a:t>
            </a:r>
            <a:r>
              <a:rPr lang="zh-CN" altLang="en-US" sz="2000" dirty="0"/>
              <a:t>模型进行建模</a:t>
            </a:r>
            <a:r>
              <a:rPr lang="zh-CN" altLang="en-US" sz="2000" dirty="0" smtClean="0"/>
              <a:t>，</a:t>
            </a:r>
            <a:endParaRPr lang="en-US" altLang="zh-CN" sz="2000" dirty="0" smtClean="0"/>
          </a:p>
          <a:p>
            <a:r>
              <a:rPr lang="zh-CN" altLang="en-US" sz="2000" dirty="0" smtClean="0"/>
              <a:t>估算 </a:t>
            </a:r>
            <a:r>
              <a:rPr lang="en-US" altLang="zh-CN" sz="2000" dirty="0"/>
              <a:t>P(w</a:t>
            </a:r>
            <a:r>
              <a:rPr lang="en-US" altLang="zh-CN" sz="2000" baseline="-25000" dirty="0"/>
              <a:t>i</a:t>
            </a:r>
            <a:r>
              <a:rPr lang="en-US" altLang="zh-CN" sz="2000" dirty="0"/>
              <a:t>|w</a:t>
            </a:r>
            <a:r>
              <a:rPr lang="en-US" altLang="zh-CN" sz="2000" baseline="-25000" dirty="0"/>
              <a:t>n−i+1</a:t>
            </a:r>
            <a:r>
              <a:rPr lang="en-US" altLang="zh-CN" sz="2000" dirty="0"/>
              <a:t>,...,w</a:t>
            </a:r>
            <a:r>
              <a:rPr lang="en-US" altLang="zh-CN" sz="2000" baseline="-25000" dirty="0"/>
              <a:t>i</a:t>
            </a:r>
            <a:r>
              <a:rPr lang="en-US" altLang="zh-CN" sz="2000" baseline="-25000" dirty="0" smtClean="0"/>
              <a:t>−1</a:t>
            </a:r>
            <a:r>
              <a:rPr lang="zh-CN" altLang="en-US" sz="2000" dirty="0" smtClean="0"/>
              <a:t> </a:t>
            </a:r>
            <a:r>
              <a:rPr lang="en-US" altLang="zh-CN" sz="2000" dirty="0" smtClean="0"/>
              <a:t>)</a:t>
            </a:r>
            <a:r>
              <a:rPr lang="zh-CN" altLang="en-US" sz="2000" dirty="0" smtClean="0"/>
              <a:t>的概率</a:t>
            </a:r>
            <a:r>
              <a:rPr lang="zh-CN" altLang="en-US" sz="2000" dirty="0"/>
              <a:t>值</a:t>
            </a:r>
            <a:r>
              <a:rPr lang="zh-CN" altLang="en-US" sz="2000" dirty="0" smtClean="0"/>
              <a:t>。</a:t>
            </a:r>
            <a:endParaRPr lang="zh-CN" altLang="en-US" sz="2000" dirty="0"/>
          </a:p>
        </p:txBody>
      </p:sp>
      <p:pic>
        <p:nvPicPr>
          <p:cNvPr id="22" name="图片 21"/>
          <p:cNvPicPr>
            <a:picLocks noChangeAspect="1"/>
          </p:cNvPicPr>
          <p:nvPr/>
        </p:nvPicPr>
        <p:blipFill>
          <a:blip r:embed="rId3"/>
          <a:stretch>
            <a:fillRect/>
          </a:stretch>
        </p:blipFill>
        <p:spPr>
          <a:xfrm>
            <a:off x="1147280" y="1948846"/>
            <a:ext cx="5207899" cy="4565829"/>
          </a:xfrm>
          <a:prstGeom prst="rect">
            <a:avLst/>
          </a:prstGeom>
        </p:spPr>
      </p:pic>
      <p:pic>
        <p:nvPicPr>
          <p:cNvPr id="23" name="图片 22"/>
          <p:cNvPicPr>
            <a:picLocks noChangeAspect="1"/>
          </p:cNvPicPr>
          <p:nvPr/>
        </p:nvPicPr>
        <p:blipFill>
          <a:blip r:embed="rId4"/>
          <a:stretch>
            <a:fillRect/>
          </a:stretch>
        </p:blipFill>
        <p:spPr>
          <a:xfrm>
            <a:off x="6778920" y="4698585"/>
            <a:ext cx="4459695" cy="1816090"/>
          </a:xfrm>
          <a:prstGeom prst="rect">
            <a:avLst/>
          </a:prstGeom>
        </p:spPr>
      </p:pic>
      <p:cxnSp>
        <p:nvCxnSpPr>
          <p:cNvPr id="24" name="直接箭头连接符 23"/>
          <p:cNvCxnSpPr/>
          <p:nvPr/>
        </p:nvCxnSpPr>
        <p:spPr>
          <a:xfrm>
            <a:off x="5791199" y="5866544"/>
            <a:ext cx="3518450" cy="102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圆角矩形 24"/>
          <p:cNvSpPr/>
          <p:nvPr/>
        </p:nvSpPr>
        <p:spPr>
          <a:xfrm>
            <a:off x="4140485" y="4972692"/>
            <a:ext cx="1366463" cy="154198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007091" y="1895611"/>
            <a:ext cx="4428045" cy="369332"/>
          </a:xfrm>
          <a:prstGeom prst="rect">
            <a:avLst/>
          </a:prstGeom>
        </p:spPr>
        <p:txBody>
          <a:bodyPr wrap="square">
            <a:spAutoFit/>
          </a:bodyPr>
          <a:lstStyle/>
          <a:p>
            <a:r>
              <a:rPr lang="zh-CN" altLang="en-US" dirty="0"/>
              <a:t> </a:t>
            </a:r>
            <a:r>
              <a:rPr lang="zh-CN" altLang="en-US" dirty="0" smtClean="0"/>
              <a:t>输入层：(</a:t>
            </a:r>
            <a:r>
              <a:rPr lang="zh-CN" altLang="en-US" dirty="0"/>
              <a:t>N-1)个前向</a:t>
            </a:r>
            <a:r>
              <a:rPr lang="zh-CN" altLang="en-US" dirty="0" smtClean="0"/>
              <a:t>词</a:t>
            </a:r>
            <a:r>
              <a:rPr lang="en-US" altLang="zh-CN" dirty="0" smtClean="0"/>
              <a:t>,</a:t>
            </a:r>
            <a:r>
              <a:rPr lang="zh-CN" altLang="en-US" dirty="0" smtClean="0"/>
              <a:t>用one</a:t>
            </a:r>
            <a:r>
              <a:rPr lang="zh-CN" altLang="en-US" dirty="0"/>
              <a:t>-hot</a:t>
            </a:r>
            <a:r>
              <a:rPr lang="zh-CN" altLang="en-US" dirty="0" smtClean="0"/>
              <a:t>表示</a:t>
            </a:r>
            <a:endParaRPr lang="zh-CN" altLang="en-US" dirty="0"/>
          </a:p>
        </p:txBody>
      </p:sp>
      <p:sp>
        <p:nvSpPr>
          <p:cNvPr id="27" name="矩形 26"/>
          <p:cNvSpPr/>
          <p:nvPr/>
        </p:nvSpPr>
        <p:spPr>
          <a:xfrm>
            <a:off x="7007091" y="2447685"/>
            <a:ext cx="4428045" cy="369332"/>
          </a:xfrm>
          <a:prstGeom prst="rect">
            <a:avLst/>
          </a:prstGeom>
        </p:spPr>
        <p:txBody>
          <a:bodyPr wrap="square">
            <a:spAutoFit/>
          </a:bodyPr>
          <a:lstStyle/>
          <a:p>
            <a:r>
              <a:rPr lang="zh-CN" altLang="en-US" dirty="0"/>
              <a:t> </a:t>
            </a:r>
            <a:r>
              <a:rPr lang="zh-CN" altLang="en-US" dirty="0" smtClean="0"/>
              <a:t>隐层：计算  </a:t>
            </a:r>
            <a:r>
              <a:rPr lang="en-US" altLang="zh-CN" dirty="0" err="1" smtClean="0"/>
              <a:t>tanh</a:t>
            </a:r>
            <a:r>
              <a:rPr lang="en-US" altLang="zh-CN" dirty="0" smtClean="0"/>
              <a:t>(W*x + b)</a:t>
            </a:r>
            <a:endParaRPr lang="zh-CN" altLang="en-US" dirty="0"/>
          </a:p>
        </p:txBody>
      </p:sp>
      <p:sp>
        <p:nvSpPr>
          <p:cNvPr id="28" name="矩形 27"/>
          <p:cNvSpPr/>
          <p:nvPr/>
        </p:nvSpPr>
        <p:spPr>
          <a:xfrm>
            <a:off x="7007090" y="2927766"/>
            <a:ext cx="4428045" cy="369332"/>
          </a:xfrm>
          <a:prstGeom prst="rect">
            <a:avLst/>
          </a:prstGeom>
        </p:spPr>
        <p:txBody>
          <a:bodyPr wrap="square">
            <a:spAutoFit/>
          </a:bodyPr>
          <a:lstStyle/>
          <a:p>
            <a:r>
              <a:rPr lang="zh-CN" altLang="en-US" dirty="0"/>
              <a:t> </a:t>
            </a:r>
            <a:r>
              <a:rPr lang="zh-CN" altLang="en-US" dirty="0" smtClean="0"/>
              <a:t>输出层：在已知条件下生成</a:t>
            </a:r>
            <a:r>
              <a:rPr lang="en-US" altLang="zh-CN" dirty="0" err="1" smtClean="0"/>
              <a:t>w</a:t>
            </a:r>
            <a:r>
              <a:rPr lang="en-US" altLang="zh-CN" baseline="-25000" dirty="0" err="1" smtClean="0"/>
              <a:t>i</a:t>
            </a:r>
            <a:r>
              <a:rPr lang="zh-CN" altLang="en-US" dirty="0" smtClean="0"/>
              <a:t>的概率</a:t>
            </a:r>
            <a:endParaRPr lang="zh-CN" altLang="en-US" dirty="0"/>
          </a:p>
        </p:txBody>
      </p:sp>
    </p:spTree>
    <p:extLst>
      <p:ext uri="{BB962C8B-B14F-4D97-AF65-F5344CB8AC3E}">
        <p14:creationId xmlns:p14="http://schemas.microsoft.com/office/powerpoint/2010/main" val="991283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73247"/>
            <a:ext cx="12190413" cy="794456"/>
            <a:chOff x="0" y="581857"/>
            <a:chExt cx="12190413" cy="794456"/>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3812116" y="581857"/>
              <a:ext cx="55301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a:solidFill>
                    <a:srgbClr val="656B87"/>
                  </a:solidFill>
                  <a:latin typeface="华文中宋" panose="02010600040101010101" pitchFamily="2" charset="-122"/>
                  <a:ea typeface="华文中宋" panose="02010600040101010101" pitchFamily="2" charset="-122"/>
                </a:rPr>
                <a:t>分布式</a:t>
              </a:r>
              <a:r>
                <a:rPr lang="zh-CN" altLang="en-US" sz="3200" dirty="0" smtClean="0">
                  <a:solidFill>
                    <a:srgbClr val="656B87"/>
                  </a:solidFill>
                  <a:latin typeface="华文中宋" panose="02010600040101010101" pitchFamily="2" charset="-122"/>
                  <a:ea typeface="华文中宋" panose="02010600040101010101" pitchFamily="2" charset="-122"/>
                </a:rPr>
                <a:t>表示：</a:t>
              </a:r>
              <a:r>
                <a:rPr lang="en-US" altLang="zh-CN" sz="3200" dirty="0" smtClean="0">
                  <a:solidFill>
                    <a:srgbClr val="656B87"/>
                  </a:solidFill>
                  <a:latin typeface="华文中宋" panose="02010600040101010101" pitchFamily="2" charset="-122"/>
                  <a:ea typeface="华文中宋" panose="02010600040101010101" pitchFamily="2" charset="-122"/>
                </a:rPr>
                <a:t>word2vec</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sp>
        <p:nvSpPr>
          <p:cNvPr id="5" name="矩形 4"/>
          <p:cNvSpPr/>
          <p:nvPr/>
        </p:nvSpPr>
        <p:spPr>
          <a:xfrm>
            <a:off x="1133410" y="1096556"/>
            <a:ext cx="5267389" cy="1785104"/>
          </a:xfrm>
          <a:prstGeom prst="rect">
            <a:avLst/>
          </a:prstGeom>
        </p:spPr>
        <p:txBody>
          <a:bodyPr wrap="square">
            <a:spAutoFit/>
          </a:bodyPr>
          <a:lstStyle/>
          <a:p>
            <a:pPr indent="-342900">
              <a:buAutoNum type="arabicPeriod"/>
            </a:pPr>
            <a:r>
              <a:rPr lang="en-US" altLang="zh-CN" sz="2400" b="1" dirty="0">
                <a:solidFill>
                  <a:srgbClr val="656B87"/>
                </a:solidFill>
                <a:latin typeface="Source Sans Pro" charset="0"/>
                <a:ea typeface="Source Sans Pro" charset="0"/>
                <a:cs typeface="Source Sans Pro" charset="0"/>
              </a:rPr>
              <a:t>CBOW</a:t>
            </a:r>
            <a:r>
              <a:rPr lang="zh-CN" altLang="en-US" sz="2400" b="1" dirty="0">
                <a:solidFill>
                  <a:srgbClr val="656B87"/>
                </a:solidFill>
                <a:latin typeface="Source Sans Pro" charset="0"/>
                <a:ea typeface="Source Sans Pro" charset="0"/>
                <a:cs typeface="Source Sans Pro" charset="0"/>
              </a:rPr>
              <a:t>模型</a:t>
            </a:r>
            <a:endParaRPr lang="en-US" altLang="zh-CN" sz="2400" b="1" dirty="0">
              <a:solidFill>
                <a:srgbClr val="656B87"/>
              </a:solidFill>
              <a:latin typeface="Source Sans Pro" charset="0"/>
              <a:ea typeface="Source Sans Pro" charset="0"/>
              <a:cs typeface="Source Sans Pro" charset="0"/>
            </a:endParaRPr>
          </a:p>
          <a:p>
            <a:r>
              <a:rPr lang="en-US" altLang="zh-CN" dirty="0"/>
              <a:t>       </a:t>
            </a:r>
            <a:r>
              <a:rPr lang="zh-CN" altLang="en-US" sz="2000" dirty="0" smtClean="0"/>
              <a:t>根据</a:t>
            </a:r>
            <a:r>
              <a:rPr lang="zh-CN" altLang="en-US" sz="2000" dirty="0"/>
              <a:t>中心词</a:t>
            </a:r>
            <a:r>
              <a:rPr lang="en-US" altLang="zh-CN" sz="2000" dirty="0"/>
              <a:t>W(t)</a:t>
            </a:r>
            <a:r>
              <a:rPr lang="zh-CN" altLang="en-US" sz="2000" dirty="0"/>
              <a:t>周围的词来预测中心词 </a:t>
            </a:r>
            <a:endParaRPr lang="en-US" altLang="zh-CN" sz="2000" dirty="0" smtClean="0"/>
          </a:p>
          <a:p>
            <a:endParaRPr lang="en-US" altLang="zh-CN" dirty="0"/>
          </a:p>
          <a:p>
            <a:r>
              <a:rPr lang="en-US" altLang="zh-CN" sz="2400" b="1" dirty="0">
                <a:solidFill>
                  <a:srgbClr val="656B87"/>
                </a:solidFill>
                <a:latin typeface="Source Sans Pro" charset="0"/>
                <a:ea typeface="Source Sans Pro" charset="0"/>
                <a:cs typeface="Source Sans Pro" charset="0"/>
              </a:rPr>
              <a:t>2. Skip-gram</a:t>
            </a:r>
            <a:r>
              <a:rPr lang="zh-CN" altLang="en-US" sz="2400" b="1" dirty="0">
                <a:solidFill>
                  <a:srgbClr val="656B87"/>
                </a:solidFill>
                <a:latin typeface="Source Sans Pro" charset="0"/>
                <a:ea typeface="Source Sans Pro" charset="0"/>
                <a:cs typeface="Source Sans Pro" charset="0"/>
              </a:rPr>
              <a:t>模型</a:t>
            </a:r>
            <a:endParaRPr lang="en-US" altLang="zh-CN" sz="2400" b="1" dirty="0">
              <a:solidFill>
                <a:srgbClr val="656B87"/>
              </a:solidFill>
              <a:latin typeface="Source Sans Pro" charset="0"/>
              <a:ea typeface="Source Sans Pro" charset="0"/>
              <a:cs typeface="Source Sans Pro" charset="0"/>
            </a:endParaRPr>
          </a:p>
          <a:p>
            <a:r>
              <a:rPr lang="zh-CN" altLang="en-US" sz="2400" dirty="0" smtClean="0"/>
              <a:t>      </a:t>
            </a:r>
            <a:r>
              <a:rPr lang="zh-CN" altLang="en-US" sz="2000" dirty="0" smtClean="0"/>
              <a:t>则</a:t>
            </a:r>
            <a:r>
              <a:rPr lang="zh-CN" altLang="en-US" sz="2000" dirty="0"/>
              <a:t>根据中心词</a:t>
            </a:r>
            <a:r>
              <a:rPr lang="en-US" altLang="zh-CN" sz="2000" dirty="0"/>
              <a:t>W(t)</a:t>
            </a:r>
            <a:r>
              <a:rPr lang="zh-CN" altLang="en-US" sz="2000" dirty="0"/>
              <a:t>来预测周围词</a:t>
            </a:r>
          </a:p>
        </p:txBody>
      </p:sp>
      <p:pic>
        <p:nvPicPr>
          <p:cNvPr id="6" name="图片 5"/>
          <p:cNvPicPr>
            <a:picLocks noChangeAspect="1"/>
          </p:cNvPicPr>
          <p:nvPr/>
        </p:nvPicPr>
        <p:blipFill>
          <a:blip r:embed="rId3"/>
          <a:stretch>
            <a:fillRect/>
          </a:stretch>
        </p:blipFill>
        <p:spPr>
          <a:xfrm>
            <a:off x="1219199" y="2831472"/>
            <a:ext cx="6385203" cy="3825617"/>
          </a:xfrm>
          <a:prstGeom prst="rect">
            <a:avLst/>
          </a:prstGeom>
        </p:spPr>
      </p:pic>
      <p:pic>
        <p:nvPicPr>
          <p:cNvPr id="7" name="图片 6"/>
          <p:cNvPicPr>
            <a:picLocks noChangeAspect="1"/>
          </p:cNvPicPr>
          <p:nvPr/>
        </p:nvPicPr>
        <p:blipFill>
          <a:blip r:embed="rId4"/>
          <a:stretch>
            <a:fillRect/>
          </a:stretch>
        </p:blipFill>
        <p:spPr>
          <a:xfrm>
            <a:off x="1219199" y="2830159"/>
            <a:ext cx="3601392" cy="3592997"/>
          </a:xfrm>
          <a:prstGeom prst="rect">
            <a:avLst/>
          </a:prstGeom>
        </p:spPr>
      </p:pic>
      <p:pic>
        <p:nvPicPr>
          <p:cNvPr id="9" name="图片 8"/>
          <p:cNvPicPr>
            <a:picLocks noChangeAspect="1"/>
          </p:cNvPicPr>
          <p:nvPr/>
        </p:nvPicPr>
        <p:blipFill>
          <a:blip r:embed="rId5"/>
          <a:stretch>
            <a:fillRect/>
          </a:stretch>
        </p:blipFill>
        <p:spPr>
          <a:xfrm>
            <a:off x="5043432" y="2914254"/>
            <a:ext cx="3658779" cy="3508901"/>
          </a:xfrm>
          <a:prstGeom prst="rect">
            <a:avLst/>
          </a:prstGeom>
        </p:spPr>
      </p:pic>
    </p:spTree>
    <p:extLst>
      <p:ext uri="{BB962C8B-B14F-4D97-AF65-F5344CB8AC3E}">
        <p14:creationId xmlns:p14="http://schemas.microsoft.com/office/powerpoint/2010/main" val="1695851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73247"/>
            <a:ext cx="12190413" cy="794456"/>
            <a:chOff x="0" y="581857"/>
            <a:chExt cx="12190413" cy="794456"/>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3812117" y="581857"/>
              <a:ext cx="532086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dirty="0">
                  <a:solidFill>
                    <a:srgbClr val="656B87"/>
                  </a:solidFill>
                  <a:latin typeface="华文中宋" panose="02010600040101010101" pitchFamily="2" charset="-122"/>
                  <a:ea typeface="华文中宋" panose="02010600040101010101" pitchFamily="2" charset="-122"/>
                </a:rPr>
                <a:t>word2vec: CBOW</a:t>
              </a:r>
              <a:r>
                <a:rPr lang="zh-CN" altLang="en-US" sz="3200" dirty="0">
                  <a:solidFill>
                    <a:srgbClr val="656B87"/>
                  </a:solidFill>
                  <a:latin typeface="华文中宋" panose="02010600040101010101" pitchFamily="2" charset="-122"/>
                  <a:ea typeface="华文中宋" panose="02010600040101010101" pitchFamily="2" charset="-122"/>
                </a:rPr>
                <a:t>求解过程</a:t>
              </a:r>
            </a:p>
          </p:txBody>
        </p:sp>
      </p:grpSp>
      <p:pic>
        <p:nvPicPr>
          <p:cNvPr id="5" name="图片 4"/>
          <p:cNvPicPr>
            <a:picLocks noChangeAspect="1"/>
          </p:cNvPicPr>
          <p:nvPr/>
        </p:nvPicPr>
        <p:blipFill>
          <a:blip r:embed="rId3"/>
          <a:stretch>
            <a:fillRect/>
          </a:stretch>
        </p:blipFill>
        <p:spPr>
          <a:xfrm>
            <a:off x="1219199" y="1350829"/>
            <a:ext cx="3794590" cy="5327364"/>
          </a:xfrm>
          <a:prstGeom prst="rect">
            <a:avLst/>
          </a:prstGeom>
        </p:spPr>
      </p:pic>
      <p:pic>
        <p:nvPicPr>
          <p:cNvPr id="6" name="图片 5"/>
          <p:cNvPicPr>
            <a:picLocks noChangeAspect="1"/>
          </p:cNvPicPr>
          <p:nvPr/>
        </p:nvPicPr>
        <p:blipFill>
          <a:blip r:embed="rId4"/>
          <a:stretch>
            <a:fillRect/>
          </a:stretch>
        </p:blipFill>
        <p:spPr>
          <a:xfrm>
            <a:off x="935107" y="1590637"/>
            <a:ext cx="9163050" cy="4657725"/>
          </a:xfrm>
          <a:prstGeom prst="rect">
            <a:avLst/>
          </a:prstGeom>
        </p:spPr>
      </p:pic>
      <p:pic>
        <p:nvPicPr>
          <p:cNvPr id="7" name="图片 6"/>
          <p:cNvPicPr>
            <a:picLocks noChangeAspect="1"/>
          </p:cNvPicPr>
          <p:nvPr/>
        </p:nvPicPr>
        <p:blipFill>
          <a:blip r:embed="rId5"/>
          <a:stretch>
            <a:fillRect/>
          </a:stretch>
        </p:blipFill>
        <p:spPr>
          <a:xfrm>
            <a:off x="828675" y="1732545"/>
            <a:ext cx="8705850" cy="4562475"/>
          </a:xfrm>
          <a:prstGeom prst="rect">
            <a:avLst/>
          </a:prstGeom>
        </p:spPr>
      </p:pic>
      <p:pic>
        <p:nvPicPr>
          <p:cNvPr id="9" name="图片 8"/>
          <p:cNvPicPr>
            <a:picLocks noChangeAspect="1"/>
          </p:cNvPicPr>
          <p:nvPr/>
        </p:nvPicPr>
        <p:blipFill>
          <a:blip r:embed="rId6"/>
          <a:stretch>
            <a:fillRect/>
          </a:stretch>
        </p:blipFill>
        <p:spPr>
          <a:xfrm>
            <a:off x="1010478" y="1747799"/>
            <a:ext cx="9220200" cy="4343400"/>
          </a:xfrm>
          <a:prstGeom prst="rect">
            <a:avLst/>
          </a:prstGeom>
        </p:spPr>
      </p:pic>
      <p:pic>
        <p:nvPicPr>
          <p:cNvPr id="10" name="图片 9"/>
          <p:cNvPicPr>
            <a:picLocks noChangeAspect="1"/>
          </p:cNvPicPr>
          <p:nvPr/>
        </p:nvPicPr>
        <p:blipFill>
          <a:blip r:embed="rId7"/>
          <a:stretch>
            <a:fillRect/>
          </a:stretch>
        </p:blipFill>
        <p:spPr>
          <a:xfrm>
            <a:off x="1010478" y="1659346"/>
            <a:ext cx="9267825" cy="4686300"/>
          </a:xfrm>
          <a:prstGeom prst="rect">
            <a:avLst/>
          </a:prstGeom>
        </p:spPr>
      </p:pic>
      <p:pic>
        <p:nvPicPr>
          <p:cNvPr id="13" name="图片 12"/>
          <p:cNvPicPr>
            <a:picLocks noChangeAspect="1"/>
          </p:cNvPicPr>
          <p:nvPr/>
        </p:nvPicPr>
        <p:blipFill>
          <a:blip r:embed="rId8"/>
          <a:stretch>
            <a:fillRect/>
          </a:stretch>
        </p:blipFill>
        <p:spPr>
          <a:xfrm>
            <a:off x="942437" y="1801254"/>
            <a:ext cx="9363075" cy="4114800"/>
          </a:xfrm>
          <a:prstGeom prst="rect">
            <a:avLst/>
          </a:prstGeom>
        </p:spPr>
      </p:pic>
    </p:spTree>
    <p:extLst>
      <p:ext uri="{BB962C8B-B14F-4D97-AF65-F5344CB8AC3E}">
        <p14:creationId xmlns:p14="http://schemas.microsoft.com/office/powerpoint/2010/main" val="550665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D6FC20C-FD90-4285-9C6A-46BD48DA8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9"/>
            <a:ext cx="12190413" cy="6857107"/>
          </a:xfrm>
          <a:prstGeom prst="rect">
            <a:avLst/>
          </a:prstGeom>
        </p:spPr>
      </p:pic>
      <p:sp>
        <p:nvSpPr>
          <p:cNvPr id="12" name="矩形 11">
            <a:extLst>
              <a:ext uri="{FF2B5EF4-FFF2-40B4-BE49-F238E27FC236}">
                <a16:creationId xmlns:a16="http://schemas.microsoft.com/office/drawing/2014/main" xmlns="" id="{CF039466-340D-4D07-BEA2-B193958592A1}"/>
              </a:ext>
            </a:extLst>
          </p:cNvPr>
          <p:cNvSpPr/>
          <p:nvPr/>
        </p:nvSpPr>
        <p:spPr>
          <a:xfrm>
            <a:off x="3678615" y="1745395"/>
            <a:ext cx="861774" cy="3080330"/>
          </a:xfrm>
          <a:prstGeom prst="rect">
            <a:avLst/>
          </a:prstGeom>
        </p:spPr>
        <p:txBody>
          <a:bodyPr vert="eaVert" wrap="none">
            <a:spAutoFit/>
          </a:bodyPr>
          <a:lstStyle/>
          <a:p>
            <a:pPr algn="ctr"/>
            <a:r>
              <a:rPr lang="zh-CN" altLang="en-US" sz="4400" dirty="0" smtClean="0">
                <a:solidFill>
                  <a:srgbClr val="656B87"/>
                </a:solidFill>
                <a:latin typeface="华文中宋" panose="02010600040101010101" pitchFamily="2" charset="-122"/>
                <a:ea typeface="华文中宋" panose="02010600040101010101" pitchFamily="2" charset="-122"/>
              </a:rPr>
              <a:t>第二部分</a:t>
            </a:r>
            <a:endParaRPr lang="zh-CN" altLang="en-US" sz="4400" dirty="0">
              <a:solidFill>
                <a:srgbClr val="656B87"/>
              </a:solidFill>
              <a:latin typeface="华文中宋" panose="02010600040101010101" pitchFamily="2" charset="-122"/>
              <a:ea typeface="华文中宋" panose="02010600040101010101" pitchFamily="2" charset="-122"/>
            </a:endParaRPr>
          </a:p>
        </p:txBody>
      </p:sp>
      <p:cxnSp>
        <p:nvCxnSpPr>
          <p:cNvPr id="13" name="直接连接符 12">
            <a:extLst>
              <a:ext uri="{FF2B5EF4-FFF2-40B4-BE49-F238E27FC236}">
                <a16:creationId xmlns:a16="http://schemas.microsoft.com/office/drawing/2014/main" xmlns="" id="{89C0056C-EC48-42C4-BE53-432A16DEECF5}"/>
              </a:ext>
            </a:extLst>
          </p:cNvPr>
          <p:cNvCxnSpPr>
            <a:cxnSpLocks/>
          </p:cNvCxnSpPr>
          <p:nvPr/>
        </p:nvCxnSpPr>
        <p:spPr>
          <a:xfrm flipV="1">
            <a:off x="4690296" y="1640115"/>
            <a:ext cx="0" cy="3318607"/>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xmlns="" id="{E03D8A41-0EC0-4E91-9230-24A51C744048}"/>
              </a:ext>
            </a:extLst>
          </p:cNvPr>
          <p:cNvGrpSpPr/>
          <p:nvPr/>
        </p:nvGrpSpPr>
        <p:grpSpPr>
          <a:xfrm>
            <a:off x="4840203" y="2782093"/>
            <a:ext cx="4276637" cy="647700"/>
            <a:chOff x="5757309" y="1727020"/>
            <a:chExt cx="2498376" cy="535234"/>
          </a:xfrm>
        </p:grpSpPr>
        <p:sp>
          <p:nvSpPr>
            <p:cNvPr id="16" name="Rectangle 12">
              <a:extLst>
                <a:ext uri="{FF2B5EF4-FFF2-40B4-BE49-F238E27FC236}">
                  <a16:creationId xmlns:a16="http://schemas.microsoft.com/office/drawing/2014/main" xmlns="" id="{CA6F8AF0-2C2A-4ED0-BF44-23B78CC028B9}"/>
                </a:ext>
              </a:extLst>
            </p:cNvPr>
            <p:cNvSpPr>
              <a:spLocks noChangeArrowheads="1"/>
            </p:cNvSpPr>
            <p:nvPr/>
          </p:nvSpPr>
          <p:spPr bwMode="auto">
            <a:xfrm>
              <a:off x="5757309" y="1727020"/>
              <a:ext cx="2498376" cy="535234"/>
            </a:xfrm>
            <a:prstGeom prst="rect">
              <a:avLst/>
            </a:prstGeom>
            <a:noFill/>
            <a:ln>
              <a:solidFill>
                <a:srgbClr val="656B87"/>
              </a:solid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2800" dirty="0">
                <a:solidFill>
                  <a:schemeClr val="bg1"/>
                </a:solidFill>
                <a:latin typeface="华文中宋" panose="02010600040101010101" pitchFamily="2" charset="-122"/>
                <a:ea typeface="华文中宋" panose="02010600040101010101" pitchFamily="2" charset="-122"/>
              </a:endParaRPr>
            </a:p>
          </p:txBody>
        </p:sp>
        <p:sp>
          <p:nvSpPr>
            <p:cNvPr id="18" name="TextBox 105">
              <a:extLst>
                <a:ext uri="{FF2B5EF4-FFF2-40B4-BE49-F238E27FC236}">
                  <a16:creationId xmlns:a16="http://schemas.microsoft.com/office/drawing/2014/main" xmlns="" id="{FBC550F5-26AE-4183-BB7A-CA0781967AE4}"/>
                </a:ext>
              </a:extLst>
            </p:cNvPr>
            <p:cNvSpPr txBox="1">
              <a:spLocks noChangeArrowheads="1"/>
            </p:cNvSpPr>
            <p:nvPr/>
          </p:nvSpPr>
          <p:spPr bwMode="auto">
            <a:xfrm>
              <a:off x="5844575" y="1754676"/>
              <a:ext cx="2111562" cy="413279"/>
            </a:xfrm>
            <a:prstGeom prst="rect">
              <a:avLst/>
            </a:prstGeom>
            <a:noFill/>
            <a:ln w="9525">
              <a:noFill/>
              <a:miter lim="800000"/>
              <a:headEnd/>
              <a:tailEnd/>
            </a:ln>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800" spc="600" dirty="0" smtClean="0">
                  <a:solidFill>
                    <a:srgbClr val="656B87"/>
                  </a:solidFill>
                  <a:latin typeface="华文中宋" panose="02010600040101010101" pitchFamily="2" charset="-122"/>
                  <a:ea typeface="华文中宋" panose="02010600040101010101" pitchFamily="2" charset="-122"/>
                </a:rPr>
                <a:t>文本分类算法</a:t>
              </a:r>
              <a:endParaRPr lang="en-US" altLang="zh-CN" sz="2800" spc="600" dirty="0" smtClean="0">
                <a:solidFill>
                  <a:srgbClr val="656B87"/>
                </a:solidFill>
                <a:latin typeface="华文中宋" panose="02010600040101010101" pitchFamily="2" charset="-122"/>
                <a:ea typeface="华文中宋" panose="02010600040101010101" pitchFamily="2" charset="-122"/>
              </a:endParaRPr>
            </a:p>
          </p:txBody>
        </p:sp>
      </p:grpSp>
      <p:sp>
        <p:nvSpPr>
          <p:cNvPr id="8" name="椭圆 7">
            <a:extLst>
              <a:ext uri="{FF2B5EF4-FFF2-40B4-BE49-F238E27FC236}">
                <a16:creationId xmlns:a16="http://schemas.microsoft.com/office/drawing/2014/main" xmlns="" id="{A0DE4885-8A02-4956-9223-005E79CA0385}"/>
              </a:ext>
            </a:extLst>
          </p:cNvPr>
          <p:cNvSpPr/>
          <p:nvPr/>
        </p:nvSpPr>
        <p:spPr>
          <a:xfrm>
            <a:off x="6260315" y="3726031"/>
            <a:ext cx="277936" cy="277936"/>
          </a:xfrm>
          <a:prstGeom prst="ellipse">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9" name="文本框 8">
            <a:extLst>
              <a:ext uri="{FF2B5EF4-FFF2-40B4-BE49-F238E27FC236}">
                <a16:creationId xmlns:a16="http://schemas.microsoft.com/office/drawing/2014/main" xmlns="" id="{71B9AE26-7E3C-4221-B9B8-60B8EA29E2AF}"/>
              </a:ext>
            </a:extLst>
          </p:cNvPr>
          <p:cNvSpPr txBox="1"/>
          <p:nvPr/>
        </p:nvSpPr>
        <p:spPr>
          <a:xfrm>
            <a:off x="6592957" y="3665609"/>
            <a:ext cx="1626047" cy="400110"/>
          </a:xfrm>
          <a:prstGeom prst="rect">
            <a:avLst/>
          </a:prstGeom>
          <a:noFill/>
        </p:spPr>
        <p:txBody>
          <a:bodyPr wrap="square" rtlCol="0">
            <a:spAutoFit/>
          </a:bodyPr>
          <a:lstStyle/>
          <a:p>
            <a:r>
              <a:rPr lang="zh-CN" altLang="en-US" sz="2000" dirty="0">
                <a:solidFill>
                  <a:schemeClr val="bg1">
                    <a:lumMod val="50000"/>
                  </a:schemeClr>
                </a:solidFill>
                <a:latin typeface="华文中宋" panose="02010600040101010101" pitchFamily="2" charset="-122"/>
                <a:ea typeface="华文中宋" panose="02010600040101010101" pitchFamily="2" charset="-122"/>
              </a:rPr>
              <a:t>王朝阳</a:t>
            </a:r>
            <a:endParaRPr lang="en-US" altLang="zh-CN" sz="2000" dirty="0">
              <a:solidFill>
                <a:schemeClr val="bg1">
                  <a:lumMod val="50000"/>
                </a:schemeClr>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785638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6" presetClass="entr" presetSubtype="2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Horizontal)">
                                      <p:cBhvr>
                                        <p:cTn id="11" dur="750"/>
                                        <p:tgtEl>
                                          <p:spTgt spid="13"/>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childTnLst>
                          </p:cTn>
                        </p:par>
                        <p:par>
                          <p:cTn id="17" fill="hold">
                            <p:stCondLst>
                              <p:cond delay="20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750"/>
                                        <p:tgtEl>
                                          <p:spTgt spid="2"/>
                                        </p:tgtEl>
                                      </p:cBhvr>
                                    </p:animEffect>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Effect transition="in" filter="fade">
                                      <p:cBhvr>
                                        <p:cTn id="26" dur="75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00331"/>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文本分类</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sp>
        <p:nvSpPr>
          <p:cNvPr id="16" name="Subtitle 2">
            <a:extLst>
              <a:ext uri="{FF2B5EF4-FFF2-40B4-BE49-F238E27FC236}">
                <a16:creationId xmlns:a16="http://schemas.microsoft.com/office/drawing/2014/main" xmlns="" id="{93E5C369-EA4C-46CB-ACA4-9DBC05137731}"/>
              </a:ext>
            </a:extLst>
          </p:cNvPr>
          <p:cNvSpPr txBox="1">
            <a:spLocks/>
          </p:cNvSpPr>
          <p:nvPr/>
        </p:nvSpPr>
        <p:spPr>
          <a:xfrm>
            <a:off x="3818032" y="2443416"/>
            <a:ext cx="4252738" cy="263973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zh-CN" altLang="en-US" sz="2000" b="1"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文本</a:t>
            </a:r>
            <a:r>
              <a:rPr lang="zh-CN" altLang="en-US" sz="20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分类</a:t>
            </a:r>
            <a:r>
              <a:rPr lang="zh-CN" altLang="en-US"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用电脑对文本集</a:t>
            </a:r>
            <a:r>
              <a:rPr lang="en-US" altLang="zh-CN"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或其他实体或物件</a:t>
            </a:r>
            <a:r>
              <a:rPr lang="en-US" altLang="zh-CN"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按照</a:t>
            </a:r>
            <a:r>
              <a:rPr lang="zh-CN" altLang="en-US"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一定的分类体系或</a:t>
            </a:r>
            <a:r>
              <a:rPr lang="zh-CN" alt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标准</a:t>
            </a:r>
            <a:r>
              <a:rPr lang="zh-CN" altLang="en-US"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进行</a:t>
            </a:r>
            <a:r>
              <a:rPr lang="zh-CN" alt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自动分类</a:t>
            </a:r>
            <a:r>
              <a:rPr lang="zh-CN" altLang="en-US"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标记</a:t>
            </a:r>
            <a:r>
              <a:rPr lang="zh-CN" altLang="en-US" sz="1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l">
              <a:buFont typeface="Wingdings" panose="05000000000000000000" pitchFamily="2" charset="2"/>
              <a:buChar char="u"/>
            </a:pPr>
            <a:endParaRPr lang="en-US" altLang="zh-CN"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l">
              <a:buFont typeface="Wingdings" panose="05000000000000000000" pitchFamily="2" charset="2"/>
              <a:buChar char="u"/>
            </a:pPr>
            <a:r>
              <a:rPr lang="zh-CN" altLang="en-US"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属于一种基于分类体系的</a:t>
            </a:r>
            <a:r>
              <a:rPr lang="zh-CN" alt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自动分类</a:t>
            </a:r>
            <a:r>
              <a:rPr lang="zh-CN" altLang="en-US"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，是</a:t>
            </a:r>
            <a:r>
              <a:rPr lang="zh-CN" alt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朴素贝叶斯</a:t>
            </a:r>
            <a:r>
              <a:rPr lang="zh-CN" altLang="en-US"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分类方法。</a:t>
            </a:r>
          </a:p>
          <a:p>
            <a:pPr algn="l"/>
            <a:endParaRPr lang="zh-CN" altLang="en-US" sz="1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3">
            <a:extLst>
              <a:ext uri="{FF2B5EF4-FFF2-40B4-BE49-F238E27FC236}">
                <a16:creationId xmlns:a16="http://schemas.microsoft.com/office/drawing/2014/main" xmlns="" id="{1911F736-1C95-4374-B083-9CC018E5B229}"/>
              </a:ext>
            </a:extLst>
          </p:cNvPr>
          <p:cNvSpPr/>
          <p:nvPr/>
        </p:nvSpPr>
        <p:spPr>
          <a:xfrm>
            <a:off x="3522713" y="1744309"/>
            <a:ext cx="4843376" cy="4037946"/>
          </a:xfrm>
          <a:prstGeom prst="rect">
            <a:avLst/>
          </a:prstGeom>
          <a:noFill/>
          <a:ln>
            <a:solidFill>
              <a:srgbClr val="656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Tree>
    <p:extLst>
      <p:ext uri="{BB962C8B-B14F-4D97-AF65-F5344CB8AC3E}">
        <p14:creationId xmlns:p14="http://schemas.microsoft.com/office/powerpoint/2010/main" val="4060380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anim calcmode="lin" valueType="num">
                                      <p:cBhvr>
                                        <p:cTn id="11" dur="1000" fill="hold"/>
                                        <p:tgtEl>
                                          <p:spTgt spid="32"/>
                                        </p:tgtEl>
                                        <p:attrNameLst>
                                          <p:attrName>ppt_x</p:attrName>
                                        </p:attrNameLst>
                                      </p:cBhvr>
                                      <p:tavLst>
                                        <p:tav tm="0">
                                          <p:val>
                                            <p:strVal val="#ppt_x"/>
                                          </p:val>
                                        </p:tav>
                                        <p:tav tm="100000">
                                          <p:val>
                                            <p:strVal val="#ppt_x"/>
                                          </p:val>
                                        </p:tav>
                                      </p:tavLst>
                                    </p:anim>
                                    <p:anim calcmode="lin" valueType="num">
                                      <p:cBhvr>
                                        <p:cTn id="1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00331"/>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文本分类</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grpSp>
        <p:nvGrpSpPr>
          <p:cNvPr id="58" name="组合 57"/>
          <p:cNvGrpSpPr/>
          <p:nvPr/>
        </p:nvGrpSpPr>
        <p:grpSpPr>
          <a:xfrm>
            <a:off x="660400" y="2763520"/>
            <a:ext cx="1387537" cy="1300479"/>
            <a:chOff x="850043" y="2915883"/>
            <a:chExt cx="893135" cy="893135"/>
          </a:xfrm>
        </p:grpSpPr>
        <p:sp>
          <p:nvSpPr>
            <p:cNvPr id="27" name="Oval 14">
              <a:extLst>
                <a:ext uri="{FF2B5EF4-FFF2-40B4-BE49-F238E27FC236}">
                  <a16:creationId xmlns:a16="http://schemas.microsoft.com/office/drawing/2014/main" xmlns="" id="{F7A88206-BD9D-4A76-BD38-C3594606A6FA}"/>
                </a:ext>
              </a:extLst>
            </p:cNvPr>
            <p:cNvSpPr/>
            <p:nvPr/>
          </p:nvSpPr>
          <p:spPr>
            <a:xfrm>
              <a:off x="937540" y="3001165"/>
              <a:ext cx="722572" cy="722572"/>
            </a:xfrm>
            <a:prstGeom prst="ellipse">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400" dirty="0" smtClean="0">
                  <a:solidFill>
                    <a:schemeClr val="bg1">
                      <a:lumMod val="95000"/>
                    </a:schemeClr>
                  </a:solidFill>
                </a:rPr>
                <a:t>过程</a:t>
              </a:r>
              <a:endParaRPr lang="en-US" altLang="zh-CN" sz="2400" dirty="0" smtClean="0">
                <a:solidFill>
                  <a:schemeClr val="bg1">
                    <a:lumMod val="95000"/>
                  </a:schemeClr>
                </a:solidFill>
              </a:endParaRPr>
            </a:p>
          </p:txBody>
        </p:sp>
        <p:sp>
          <p:nvSpPr>
            <p:cNvPr id="28" name="Oval 22">
              <a:extLst>
                <a:ext uri="{FF2B5EF4-FFF2-40B4-BE49-F238E27FC236}">
                  <a16:creationId xmlns:a16="http://schemas.microsoft.com/office/drawing/2014/main" xmlns="" id="{C5287761-E13E-4C99-B3E2-113CA723B640}"/>
                </a:ext>
              </a:extLst>
            </p:cNvPr>
            <p:cNvSpPr/>
            <p:nvPr/>
          </p:nvSpPr>
          <p:spPr>
            <a:xfrm>
              <a:off x="850043" y="2915883"/>
              <a:ext cx="893135" cy="893135"/>
            </a:xfrm>
            <a:prstGeom prst="ellipse">
              <a:avLst/>
            </a:prstGeom>
            <a:noFill/>
            <a:ln w="3175">
              <a:solidFill>
                <a:srgbClr val="656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3" name="组合 52"/>
          <p:cNvGrpSpPr/>
          <p:nvPr/>
        </p:nvGrpSpPr>
        <p:grpSpPr>
          <a:xfrm>
            <a:off x="2879739" y="2428441"/>
            <a:ext cx="6365050" cy="1970635"/>
            <a:chOff x="2718354" y="2096969"/>
            <a:chExt cx="6365050" cy="1970635"/>
          </a:xfrm>
        </p:grpSpPr>
        <p:sp>
          <p:nvSpPr>
            <p:cNvPr id="18" name="AutoShape 10">
              <a:extLst>
                <a:ext uri="{FF2B5EF4-FFF2-40B4-BE49-F238E27FC236}">
                  <a16:creationId xmlns:a16="http://schemas.microsoft.com/office/drawing/2014/main" xmlns="" id="{C84CC615-8A4F-41E9-94EB-5FE17D600EA3}"/>
                </a:ext>
              </a:extLst>
            </p:cNvPr>
            <p:cNvSpPr>
              <a:spLocks noChangeArrowheads="1"/>
            </p:cNvSpPr>
            <p:nvPr/>
          </p:nvSpPr>
          <p:spPr bwMode="auto">
            <a:xfrm>
              <a:off x="2973301" y="2096969"/>
              <a:ext cx="1577102" cy="664592"/>
            </a:xfrm>
            <a:prstGeom prst="homePlate">
              <a:avLst>
                <a:gd name="adj" fmla="val 30492"/>
              </a:avLst>
            </a:prstGeom>
            <a:solidFill>
              <a:srgbClr val="656B87"/>
            </a:solidFill>
            <a:ln>
              <a:noFill/>
            </a:ln>
          </p:spPr>
          <p:txBody>
            <a:bodyPr vert="horz" wrap="none" anchor="ctr"/>
            <a:lstStyle/>
            <a:p>
              <a:pPr algn="ctr"/>
              <a:r>
                <a:rPr lang="zh-CN" altLang="en-US" dirty="0" smtClean="0">
                  <a:solidFill>
                    <a:srgbClr val="F8F8F8"/>
                  </a:solidFill>
                  <a:latin typeface="微软雅黑" panose="020B0503020204020204" pitchFamily="34" charset="-122"/>
                  <a:ea typeface="微软雅黑" panose="020B0503020204020204" pitchFamily="34" charset="-122"/>
                </a:rPr>
                <a:t>文本预处理</a:t>
              </a:r>
              <a:endParaRPr lang="en-US" altLang="zh-CN" dirty="0">
                <a:solidFill>
                  <a:srgbClr val="F8F8F8"/>
                </a:solidFill>
                <a:latin typeface="微软雅黑" panose="020B0503020204020204" pitchFamily="34" charset="-122"/>
                <a:ea typeface="微软雅黑" panose="020B0503020204020204" pitchFamily="34" charset="-122"/>
              </a:endParaRPr>
            </a:p>
          </p:txBody>
        </p:sp>
        <p:sp>
          <p:nvSpPr>
            <p:cNvPr id="19" name="AutoShape 10">
              <a:extLst>
                <a:ext uri="{FF2B5EF4-FFF2-40B4-BE49-F238E27FC236}">
                  <a16:creationId xmlns:a16="http://schemas.microsoft.com/office/drawing/2014/main" xmlns="" id="{C84CC615-8A4F-41E9-94EB-5FE17D600EA3}"/>
                </a:ext>
              </a:extLst>
            </p:cNvPr>
            <p:cNvSpPr>
              <a:spLocks noChangeArrowheads="1"/>
            </p:cNvSpPr>
            <p:nvPr/>
          </p:nvSpPr>
          <p:spPr bwMode="auto">
            <a:xfrm>
              <a:off x="5145618" y="2096969"/>
              <a:ext cx="1577102" cy="664592"/>
            </a:xfrm>
            <a:prstGeom prst="homePlate">
              <a:avLst>
                <a:gd name="adj" fmla="val 30492"/>
              </a:avLst>
            </a:prstGeom>
            <a:solidFill>
              <a:srgbClr val="656B87"/>
            </a:solidFill>
            <a:ln>
              <a:noFill/>
            </a:ln>
          </p:spPr>
          <p:txBody>
            <a:bodyPr vert="horz" wrap="none" anchor="ctr"/>
            <a:lstStyle/>
            <a:p>
              <a:pPr algn="ctr"/>
              <a:r>
                <a:rPr lang="zh-CN" altLang="en-US" dirty="0">
                  <a:solidFill>
                    <a:srgbClr val="F8F8F8"/>
                  </a:solidFill>
                  <a:latin typeface="微软雅黑" panose="020B0503020204020204" pitchFamily="34" charset="-122"/>
                  <a:ea typeface="微软雅黑" panose="020B0503020204020204" pitchFamily="34" charset="-122"/>
                </a:rPr>
                <a:t>索引和统计</a:t>
              </a:r>
              <a:endParaRPr lang="en-US" altLang="zh-CN" dirty="0">
                <a:solidFill>
                  <a:srgbClr val="F8F8F8"/>
                </a:solidFill>
                <a:latin typeface="微软雅黑" panose="020B0503020204020204" pitchFamily="34" charset="-122"/>
                <a:ea typeface="微软雅黑" panose="020B0503020204020204" pitchFamily="34" charset="-122"/>
              </a:endParaRPr>
            </a:p>
          </p:txBody>
        </p:sp>
        <p:sp>
          <p:nvSpPr>
            <p:cNvPr id="20" name="AutoShape 10">
              <a:extLst>
                <a:ext uri="{FF2B5EF4-FFF2-40B4-BE49-F238E27FC236}">
                  <a16:creationId xmlns:a16="http://schemas.microsoft.com/office/drawing/2014/main" xmlns="" id="{C84CC615-8A4F-41E9-94EB-5FE17D600EA3}"/>
                </a:ext>
              </a:extLst>
            </p:cNvPr>
            <p:cNvSpPr>
              <a:spLocks noChangeArrowheads="1"/>
            </p:cNvSpPr>
            <p:nvPr/>
          </p:nvSpPr>
          <p:spPr bwMode="auto">
            <a:xfrm>
              <a:off x="7317935" y="2102511"/>
              <a:ext cx="1577102" cy="664592"/>
            </a:xfrm>
            <a:prstGeom prst="homePlate">
              <a:avLst>
                <a:gd name="adj" fmla="val 30492"/>
              </a:avLst>
            </a:prstGeom>
            <a:solidFill>
              <a:srgbClr val="656B87"/>
            </a:solidFill>
            <a:ln>
              <a:noFill/>
            </a:ln>
          </p:spPr>
          <p:txBody>
            <a:bodyPr vert="horz" wrap="none" anchor="ctr"/>
            <a:lstStyle/>
            <a:p>
              <a:pPr algn="ctr"/>
              <a:r>
                <a:rPr lang="zh-CN" altLang="en-US" dirty="0">
                  <a:solidFill>
                    <a:srgbClr val="F8F8F8"/>
                  </a:solidFill>
                  <a:latin typeface="微软雅黑" panose="020B0503020204020204" pitchFamily="34" charset="-122"/>
                  <a:ea typeface="微软雅黑" panose="020B0503020204020204" pitchFamily="34" charset="-122"/>
                </a:rPr>
                <a:t>特征抽取</a:t>
              </a:r>
              <a:endParaRPr lang="en-US" altLang="zh-CN" dirty="0">
                <a:solidFill>
                  <a:srgbClr val="F8F8F8"/>
                </a:solidFill>
                <a:latin typeface="微软雅黑" panose="020B0503020204020204" pitchFamily="34" charset="-122"/>
                <a:ea typeface="微软雅黑" panose="020B0503020204020204" pitchFamily="34" charset="-122"/>
              </a:endParaRPr>
            </a:p>
          </p:txBody>
        </p:sp>
        <p:sp>
          <p:nvSpPr>
            <p:cNvPr id="21" name="AutoShape 10">
              <a:extLst>
                <a:ext uri="{FF2B5EF4-FFF2-40B4-BE49-F238E27FC236}">
                  <a16:creationId xmlns:a16="http://schemas.microsoft.com/office/drawing/2014/main" xmlns="" id="{C84CC615-8A4F-41E9-94EB-5FE17D600EA3}"/>
                </a:ext>
              </a:extLst>
            </p:cNvPr>
            <p:cNvSpPr>
              <a:spLocks noChangeArrowheads="1"/>
            </p:cNvSpPr>
            <p:nvPr/>
          </p:nvSpPr>
          <p:spPr bwMode="auto">
            <a:xfrm flipH="1">
              <a:off x="6316768" y="3398056"/>
              <a:ext cx="2766636" cy="664592"/>
            </a:xfrm>
            <a:prstGeom prst="homePlate">
              <a:avLst>
                <a:gd name="adj" fmla="val 30492"/>
              </a:avLst>
            </a:prstGeom>
            <a:solidFill>
              <a:srgbClr val="656B87"/>
            </a:solidFill>
            <a:ln>
              <a:noFill/>
            </a:ln>
          </p:spPr>
          <p:txBody>
            <a:bodyPr vert="horz" wrap="none" anchor="ctr"/>
            <a:lstStyle/>
            <a:p>
              <a:pPr algn="ctr"/>
              <a:r>
                <a:rPr lang="zh-CN" altLang="en-US" dirty="0">
                  <a:solidFill>
                    <a:srgbClr val="F8F8F8"/>
                  </a:solidFill>
                  <a:latin typeface="微软雅黑" panose="020B0503020204020204" pitchFamily="34" charset="-122"/>
                  <a:ea typeface="微软雅黑" panose="020B0503020204020204" pitchFamily="34" charset="-122"/>
                </a:rPr>
                <a:t>分类器的选择与训练</a:t>
              </a:r>
              <a:endParaRPr lang="en-US" altLang="zh-CN" dirty="0">
                <a:solidFill>
                  <a:srgbClr val="F8F8F8"/>
                </a:solidFill>
                <a:latin typeface="微软雅黑" panose="020B0503020204020204" pitchFamily="34" charset="-122"/>
                <a:ea typeface="微软雅黑" panose="020B0503020204020204" pitchFamily="34" charset="-122"/>
              </a:endParaRPr>
            </a:p>
          </p:txBody>
        </p:sp>
        <p:sp>
          <p:nvSpPr>
            <p:cNvPr id="23" name="AutoShape 10">
              <a:extLst>
                <a:ext uri="{FF2B5EF4-FFF2-40B4-BE49-F238E27FC236}">
                  <a16:creationId xmlns:a16="http://schemas.microsoft.com/office/drawing/2014/main" xmlns="" id="{C84CC615-8A4F-41E9-94EB-5FE17D600EA3}"/>
                </a:ext>
              </a:extLst>
            </p:cNvPr>
            <p:cNvSpPr>
              <a:spLocks noChangeArrowheads="1"/>
            </p:cNvSpPr>
            <p:nvPr/>
          </p:nvSpPr>
          <p:spPr bwMode="auto">
            <a:xfrm flipH="1">
              <a:off x="2718354" y="3403012"/>
              <a:ext cx="2831144" cy="664592"/>
            </a:xfrm>
            <a:prstGeom prst="homePlate">
              <a:avLst>
                <a:gd name="adj" fmla="val 30492"/>
              </a:avLst>
            </a:prstGeom>
            <a:solidFill>
              <a:srgbClr val="656B87"/>
            </a:solidFill>
            <a:ln>
              <a:noFill/>
            </a:ln>
          </p:spPr>
          <p:txBody>
            <a:bodyPr vert="horz" wrap="none" anchor="ctr"/>
            <a:lstStyle/>
            <a:p>
              <a:pPr algn="ctr"/>
              <a:r>
                <a:rPr lang="zh-CN" altLang="en-US" dirty="0">
                  <a:solidFill>
                    <a:srgbClr val="F8F8F8"/>
                  </a:solidFill>
                  <a:latin typeface="微软雅黑" panose="020B0503020204020204" pitchFamily="34" charset="-122"/>
                  <a:ea typeface="微软雅黑" panose="020B0503020204020204" pitchFamily="34" charset="-122"/>
                </a:rPr>
                <a:t>分类结果的评价与反馈</a:t>
              </a:r>
              <a:endParaRPr lang="en-US" altLang="zh-CN" dirty="0">
                <a:solidFill>
                  <a:srgbClr val="F8F8F8"/>
                </a:solidFill>
                <a:latin typeface="微软雅黑" panose="020B0503020204020204" pitchFamily="34" charset="-122"/>
                <a:ea typeface="微软雅黑" panose="020B0503020204020204" pitchFamily="34" charset="-122"/>
              </a:endParaRPr>
            </a:p>
          </p:txBody>
        </p:sp>
        <p:cxnSp>
          <p:nvCxnSpPr>
            <p:cNvPr id="6" name="直接箭头连接符 5"/>
            <p:cNvCxnSpPr>
              <a:stCxn id="18" idx="3"/>
              <a:endCxn id="19" idx="1"/>
            </p:cNvCxnSpPr>
            <p:nvPr/>
          </p:nvCxnSpPr>
          <p:spPr>
            <a:xfrm>
              <a:off x="4550403" y="2429265"/>
              <a:ext cx="5952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直接箭头连接符 25"/>
            <p:cNvCxnSpPr>
              <a:stCxn id="19" idx="3"/>
              <a:endCxn id="20" idx="1"/>
            </p:cNvCxnSpPr>
            <p:nvPr/>
          </p:nvCxnSpPr>
          <p:spPr>
            <a:xfrm>
              <a:off x="6722720" y="2429265"/>
              <a:ext cx="595215" cy="55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直接箭头连接符 28"/>
            <p:cNvCxnSpPr/>
            <p:nvPr/>
          </p:nvCxnSpPr>
          <p:spPr>
            <a:xfrm flipH="1">
              <a:off x="7973736" y="2761561"/>
              <a:ext cx="6097" cy="6303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p:cNvCxnSpPr>
              <a:stCxn id="21" idx="3"/>
              <a:endCxn id="23" idx="1"/>
            </p:cNvCxnSpPr>
            <p:nvPr/>
          </p:nvCxnSpPr>
          <p:spPr>
            <a:xfrm flipH="1">
              <a:off x="5549498" y="3730352"/>
              <a:ext cx="767270" cy="4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85648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00331"/>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文本分类</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sp>
        <p:nvSpPr>
          <p:cNvPr id="16" name="Subtitle 2">
            <a:extLst>
              <a:ext uri="{FF2B5EF4-FFF2-40B4-BE49-F238E27FC236}">
                <a16:creationId xmlns:a16="http://schemas.microsoft.com/office/drawing/2014/main" xmlns="" id="{93E5C369-EA4C-46CB-ACA4-9DBC05137731}"/>
              </a:ext>
            </a:extLst>
          </p:cNvPr>
          <p:cNvSpPr txBox="1">
            <a:spLocks/>
          </p:cNvSpPr>
          <p:nvPr/>
        </p:nvSpPr>
        <p:spPr>
          <a:xfrm>
            <a:off x="3308436" y="1996847"/>
            <a:ext cx="6302923" cy="141125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zh-CN" altLang="en-US" sz="1800" dirty="0">
                <a:latin typeface="微软雅黑" panose="020B0503020204020204" pitchFamily="34" charset="-122"/>
                <a:ea typeface="微软雅黑" panose="020B0503020204020204" pitchFamily="34" charset="-122"/>
              </a:rPr>
              <a:t>文本分类问题与其它分类问题没有本质上的区别，其方法可以归结为</a:t>
            </a:r>
            <a:r>
              <a:rPr lang="zh-CN" altLang="en-US" sz="1800" b="1" dirty="0">
                <a:latin typeface="微软雅黑" panose="020B0503020204020204" pitchFamily="34" charset="-122"/>
                <a:ea typeface="微软雅黑" panose="020B0503020204020204" pitchFamily="34" charset="-122"/>
              </a:rPr>
              <a:t>根据</a:t>
            </a:r>
            <a:r>
              <a:rPr lang="zh-CN" altLang="en-US" sz="1800" dirty="0">
                <a:latin typeface="微软雅黑" panose="020B0503020204020204" pitchFamily="34" charset="-122"/>
                <a:ea typeface="微软雅黑" panose="020B0503020204020204" pitchFamily="34" charset="-122"/>
              </a:rPr>
              <a:t>待分类数据的某些</a:t>
            </a:r>
            <a:r>
              <a:rPr lang="zh-CN" altLang="en-US" sz="1800" b="1" dirty="0">
                <a:latin typeface="微软雅黑" panose="020B0503020204020204" pitchFamily="34" charset="-122"/>
                <a:ea typeface="微软雅黑" panose="020B0503020204020204" pitchFamily="34" charset="-122"/>
              </a:rPr>
              <a:t>特征</a:t>
            </a:r>
            <a:r>
              <a:rPr lang="zh-CN" altLang="en-US" sz="1800" dirty="0">
                <a:latin typeface="微软雅黑" panose="020B0503020204020204" pitchFamily="34" charset="-122"/>
                <a:ea typeface="微软雅黑" panose="020B0503020204020204" pitchFamily="34" charset="-122"/>
              </a:rPr>
              <a:t>来</a:t>
            </a:r>
            <a:r>
              <a:rPr lang="zh-CN" altLang="en-US" sz="1800" b="1" dirty="0">
                <a:latin typeface="微软雅黑" panose="020B0503020204020204" pitchFamily="34" charset="-122"/>
                <a:ea typeface="微软雅黑" panose="020B0503020204020204" pitchFamily="34" charset="-122"/>
              </a:rPr>
              <a:t>进行匹配</a:t>
            </a:r>
            <a:r>
              <a:rPr lang="zh-CN" altLang="en-US" sz="1800" dirty="0">
                <a:latin typeface="微软雅黑" panose="020B0503020204020204" pitchFamily="34" charset="-122"/>
                <a:ea typeface="微软雅黑" panose="020B0503020204020204" pitchFamily="34" charset="-122"/>
              </a:rPr>
              <a:t>，当然完全的匹配是不太可能的，因此必须</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根据某种评价标准</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选择</a:t>
            </a:r>
            <a:r>
              <a:rPr lang="zh-CN" altLang="en-US" sz="1800" b="1" dirty="0">
                <a:latin typeface="微软雅黑" panose="020B0503020204020204" pitchFamily="34" charset="-122"/>
                <a:ea typeface="微软雅黑" panose="020B0503020204020204" pitchFamily="34" charset="-122"/>
              </a:rPr>
              <a:t>最优的匹配结果</a:t>
            </a:r>
            <a:r>
              <a:rPr lang="zh-CN" altLang="en-US" sz="1800" dirty="0">
                <a:latin typeface="微软雅黑" panose="020B0503020204020204" pitchFamily="34" charset="-122"/>
                <a:ea typeface="微软雅黑" panose="020B0503020204020204" pitchFamily="34" charset="-122"/>
              </a:rPr>
              <a:t>，从而完成分类</a:t>
            </a:r>
            <a:r>
              <a:rPr lang="zh-CN" altLang="en-US" sz="1800" dirty="0" smtClean="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1351280" y="2915920"/>
            <a:ext cx="1387537" cy="1300479"/>
            <a:chOff x="850043" y="2915883"/>
            <a:chExt cx="893135" cy="893135"/>
          </a:xfrm>
        </p:grpSpPr>
        <p:sp>
          <p:nvSpPr>
            <p:cNvPr id="10" name="Oval 14">
              <a:extLst>
                <a:ext uri="{FF2B5EF4-FFF2-40B4-BE49-F238E27FC236}">
                  <a16:creationId xmlns:a16="http://schemas.microsoft.com/office/drawing/2014/main" xmlns="" id="{F7A88206-BD9D-4A76-BD38-C3594606A6FA}"/>
                </a:ext>
              </a:extLst>
            </p:cNvPr>
            <p:cNvSpPr/>
            <p:nvPr/>
          </p:nvSpPr>
          <p:spPr>
            <a:xfrm>
              <a:off x="937540" y="3001165"/>
              <a:ext cx="722572" cy="722572"/>
            </a:xfrm>
            <a:prstGeom prst="ellipse">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400" dirty="0" smtClean="0">
                  <a:solidFill>
                    <a:schemeClr val="bg1">
                      <a:lumMod val="95000"/>
                    </a:schemeClr>
                  </a:solidFill>
                </a:rPr>
                <a:t>方法</a:t>
              </a:r>
              <a:endParaRPr lang="en-US" altLang="zh-CN" sz="2400" dirty="0" smtClean="0">
                <a:solidFill>
                  <a:schemeClr val="bg1">
                    <a:lumMod val="95000"/>
                  </a:schemeClr>
                </a:solidFill>
              </a:endParaRPr>
            </a:p>
          </p:txBody>
        </p:sp>
        <p:sp>
          <p:nvSpPr>
            <p:cNvPr id="13" name="Oval 22">
              <a:extLst>
                <a:ext uri="{FF2B5EF4-FFF2-40B4-BE49-F238E27FC236}">
                  <a16:creationId xmlns:a16="http://schemas.microsoft.com/office/drawing/2014/main" xmlns="" id="{C5287761-E13E-4C99-B3E2-113CA723B640}"/>
                </a:ext>
              </a:extLst>
            </p:cNvPr>
            <p:cNvSpPr/>
            <p:nvPr/>
          </p:nvSpPr>
          <p:spPr>
            <a:xfrm>
              <a:off x="850043" y="2915883"/>
              <a:ext cx="893135" cy="893135"/>
            </a:xfrm>
            <a:prstGeom prst="ellipse">
              <a:avLst/>
            </a:prstGeom>
            <a:noFill/>
            <a:ln w="3175">
              <a:solidFill>
                <a:srgbClr val="656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4" name="Subtitle 2">
            <a:extLst>
              <a:ext uri="{FF2B5EF4-FFF2-40B4-BE49-F238E27FC236}">
                <a16:creationId xmlns:a16="http://schemas.microsoft.com/office/drawing/2014/main" xmlns="" id="{93E5C369-EA4C-46CB-ACA4-9DBC05137731}"/>
              </a:ext>
            </a:extLst>
          </p:cNvPr>
          <p:cNvSpPr txBox="1">
            <a:spLocks/>
          </p:cNvSpPr>
          <p:nvPr/>
        </p:nvSpPr>
        <p:spPr>
          <a:xfrm>
            <a:off x="3542116" y="3566159"/>
            <a:ext cx="6302923" cy="232579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l"/>
            </a:pPr>
            <a:r>
              <a:rPr lang="zh-CN" altLang="en-US" sz="1800" dirty="0">
                <a:latin typeface="微软雅黑" panose="020B0503020204020204" pitchFamily="34" charset="-122"/>
                <a:ea typeface="微软雅黑" panose="020B0503020204020204" pitchFamily="34" charset="-122"/>
              </a:rPr>
              <a:t>词匹配法（最早提出）</a:t>
            </a:r>
          </a:p>
          <a:p>
            <a:pPr marL="285750" indent="-285750" algn="l">
              <a:buFont typeface="Wingdings" panose="05000000000000000000" pitchFamily="2" charset="2"/>
              <a:buChar char="l"/>
            </a:pPr>
            <a:r>
              <a:rPr lang="zh-CN" altLang="en-US" sz="1800" dirty="0">
                <a:latin typeface="微软雅黑" panose="020B0503020204020204" pitchFamily="34" charset="-122"/>
                <a:ea typeface="微软雅黑" panose="020B0503020204020204" pitchFamily="34" charset="-122"/>
              </a:rPr>
              <a:t>知识工程（专业人员定义大量规则）</a:t>
            </a:r>
          </a:p>
          <a:p>
            <a:pPr marL="285750" indent="-285750" algn="l">
              <a:buFont typeface="Wingdings" panose="05000000000000000000" pitchFamily="2" charset="2"/>
              <a:buChar char="l"/>
            </a:pPr>
            <a:r>
              <a:rPr lang="zh-CN" altLang="en-US" sz="1800" dirty="0">
                <a:latin typeface="微软雅黑" panose="020B0503020204020204" pitchFamily="34" charset="-122"/>
                <a:ea typeface="微软雅黑" panose="020B0503020204020204" pitchFamily="34" charset="-122"/>
              </a:rPr>
              <a:t>统计</a:t>
            </a:r>
            <a:r>
              <a:rPr lang="zh-CN" altLang="en-US" sz="1800" dirty="0" smtClean="0">
                <a:latin typeface="微软雅黑" panose="020B0503020204020204" pitchFamily="34" charset="-122"/>
                <a:ea typeface="微软雅黑" panose="020B0503020204020204" pitchFamily="34" charset="-122"/>
              </a:rPr>
              <a:t>学习：</a:t>
            </a:r>
            <a:r>
              <a:rPr lang="zh-CN" altLang="en-US" sz="1800" dirty="0"/>
              <a:t>让机器像人类一样自己来通过对大量同类文档的观察来自己总结经验，作为今后分类的依据</a:t>
            </a:r>
            <a:r>
              <a:rPr lang="zh-CN" altLang="en-US" sz="1800" dirty="0" smtClean="0"/>
              <a:t>。</a:t>
            </a:r>
            <a:endParaRPr lang="en-US" altLang="zh-CN" sz="1800" dirty="0" smtClean="0"/>
          </a:p>
          <a:p>
            <a:pPr marL="540000" indent="-285750" algn="l">
              <a:buFont typeface="Arial" panose="020B0604020202020204" pitchFamily="34" charset="0"/>
              <a:buChar char="•"/>
            </a:pPr>
            <a:r>
              <a:rPr lang="en-US" altLang="zh-CN" sz="1800" b="1" dirty="0" smtClean="0">
                <a:latin typeface="微软雅黑" panose="020B0503020204020204" pitchFamily="34" charset="-122"/>
                <a:ea typeface="微软雅黑" panose="020B0503020204020204" pitchFamily="34" charset="-122"/>
              </a:rPr>
              <a:t>KNN</a:t>
            </a:r>
          </a:p>
          <a:p>
            <a:pPr marL="540000" indent="-285750" algn="l">
              <a:buFont typeface="Arial" panose="020B0604020202020204" pitchFamily="34" charset="0"/>
              <a:buChar char="•"/>
            </a:pPr>
            <a:r>
              <a:rPr lang="zh-CN" altLang="en-US" sz="1800" b="1" dirty="0" smtClean="0">
                <a:latin typeface="微软雅黑" panose="020B0503020204020204" pitchFamily="34" charset="-122"/>
                <a:ea typeface="微软雅黑" panose="020B0503020204020204" pitchFamily="34" charset="-122"/>
              </a:rPr>
              <a:t>支持</a:t>
            </a:r>
            <a:r>
              <a:rPr lang="zh-CN" altLang="en-US" sz="1800" b="1" dirty="0">
                <a:latin typeface="微软雅黑" panose="020B0503020204020204" pitchFamily="34" charset="-122"/>
                <a:ea typeface="微软雅黑" panose="020B0503020204020204" pitchFamily="34" charset="-122"/>
              </a:rPr>
              <a:t>向量机</a:t>
            </a:r>
            <a:endParaRPr lang="en-US" altLang="zh-CN" sz="1800" b="1"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81394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xmlns="" id="{2CCA0299-D953-40E3-AC98-57570761F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0413" cy="6857107"/>
          </a:xfrm>
          <a:prstGeom prst="rect">
            <a:avLst/>
          </a:prstGeom>
        </p:spPr>
      </p:pic>
      <p:grpSp>
        <p:nvGrpSpPr>
          <p:cNvPr id="64" name="组合 63">
            <a:extLst>
              <a:ext uri="{FF2B5EF4-FFF2-40B4-BE49-F238E27FC236}">
                <a16:creationId xmlns="" xmlns:a16="http://schemas.microsoft.com/office/drawing/2014/main" id="{B4EEE904-B461-48F8-AB5F-60EC768BD2CB}"/>
              </a:ext>
            </a:extLst>
          </p:cNvPr>
          <p:cNvGrpSpPr/>
          <p:nvPr/>
        </p:nvGrpSpPr>
        <p:grpSpPr>
          <a:xfrm>
            <a:off x="5005573" y="1727020"/>
            <a:ext cx="3284876" cy="3173646"/>
            <a:chOff x="4627028" y="2060603"/>
            <a:chExt cx="2947092" cy="3173646"/>
          </a:xfrm>
        </p:grpSpPr>
        <p:sp>
          <p:nvSpPr>
            <p:cNvPr id="65" name="Rectangle 12">
              <a:extLst>
                <a:ext uri="{FF2B5EF4-FFF2-40B4-BE49-F238E27FC236}">
                  <a16:creationId xmlns="" xmlns:a16="http://schemas.microsoft.com/office/drawing/2014/main" id="{2F405629-5C99-4C57-B475-034AE2779388}"/>
                </a:ext>
              </a:extLst>
            </p:cNvPr>
            <p:cNvSpPr>
              <a:spLocks noChangeArrowheads="1"/>
            </p:cNvSpPr>
            <p:nvPr/>
          </p:nvSpPr>
          <p:spPr bwMode="auto">
            <a:xfrm>
              <a:off x="5301465" y="2060603"/>
              <a:ext cx="2241468" cy="535234"/>
            </a:xfrm>
            <a:prstGeom prst="rect">
              <a:avLst/>
            </a:prstGeom>
            <a:noFill/>
            <a:ln>
              <a:solidFill>
                <a:srgbClr val="656B87"/>
              </a:solid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dirty="0">
                <a:solidFill>
                  <a:schemeClr val="bg1"/>
                </a:solidFill>
                <a:latin typeface="华文中宋" panose="02010600040101010101" pitchFamily="2" charset="-122"/>
                <a:ea typeface="华文中宋" panose="02010600040101010101" pitchFamily="2" charset="-122"/>
              </a:endParaRPr>
            </a:p>
          </p:txBody>
        </p:sp>
        <p:sp>
          <p:nvSpPr>
            <p:cNvPr id="66" name="Rectangle 12">
              <a:extLst>
                <a:ext uri="{FF2B5EF4-FFF2-40B4-BE49-F238E27FC236}">
                  <a16:creationId xmlns="" xmlns:a16="http://schemas.microsoft.com/office/drawing/2014/main" id="{8E93CD81-D727-4307-9984-E7C71AE8741A}"/>
                </a:ext>
              </a:extLst>
            </p:cNvPr>
            <p:cNvSpPr>
              <a:spLocks noChangeArrowheads="1"/>
            </p:cNvSpPr>
            <p:nvPr/>
          </p:nvSpPr>
          <p:spPr bwMode="auto">
            <a:xfrm>
              <a:off x="5301465" y="2947707"/>
              <a:ext cx="2241468" cy="535234"/>
            </a:xfrm>
            <a:prstGeom prst="rect">
              <a:avLst/>
            </a:prstGeom>
            <a:noFill/>
            <a:ln>
              <a:solidFill>
                <a:srgbClr val="656B87"/>
              </a:solid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solidFill>
                  <a:schemeClr val="bg1"/>
                </a:solidFill>
                <a:latin typeface="华文中宋" panose="02010600040101010101" pitchFamily="2" charset="-122"/>
                <a:ea typeface="华文中宋" panose="02010600040101010101" pitchFamily="2" charset="-122"/>
              </a:endParaRPr>
            </a:p>
          </p:txBody>
        </p:sp>
        <p:sp>
          <p:nvSpPr>
            <p:cNvPr id="67" name="Rectangle 12">
              <a:extLst>
                <a:ext uri="{FF2B5EF4-FFF2-40B4-BE49-F238E27FC236}">
                  <a16:creationId xmlns="" xmlns:a16="http://schemas.microsoft.com/office/drawing/2014/main" id="{59103940-5805-4856-9FCE-95CB61E39151}"/>
                </a:ext>
              </a:extLst>
            </p:cNvPr>
            <p:cNvSpPr>
              <a:spLocks noChangeArrowheads="1"/>
            </p:cNvSpPr>
            <p:nvPr/>
          </p:nvSpPr>
          <p:spPr bwMode="auto">
            <a:xfrm>
              <a:off x="5291063" y="3823494"/>
              <a:ext cx="2241468" cy="535234"/>
            </a:xfrm>
            <a:prstGeom prst="rect">
              <a:avLst/>
            </a:prstGeom>
            <a:noFill/>
            <a:ln>
              <a:solidFill>
                <a:srgbClr val="656B87"/>
              </a:solid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solidFill>
                  <a:schemeClr val="bg1"/>
                </a:solidFill>
                <a:latin typeface="华文中宋" panose="02010600040101010101" pitchFamily="2" charset="-122"/>
                <a:ea typeface="华文中宋" panose="02010600040101010101" pitchFamily="2" charset="-122"/>
              </a:endParaRPr>
            </a:p>
          </p:txBody>
        </p:sp>
        <p:sp>
          <p:nvSpPr>
            <p:cNvPr id="68" name="Rectangle 12">
              <a:extLst>
                <a:ext uri="{FF2B5EF4-FFF2-40B4-BE49-F238E27FC236}">
                  <a16:creationId xmlns="" xmlns:a16="http://schemas.microsoft.com/office/drawing/2014/main" id="{60C2DA80-3B48-4464-8AFE-61925F1D9978}"/>
                </a:ext>
              </a:extLst>
            </p:cNvPr>
            <p:cNvSpPr>
              <a:spLocks noChangeArrowheads="1"/>
            </p:cNvSpPr>
            <p:nvPr/>
          </p:nvSpPr>
          <p:spPr bwMode="auto">
            <a:xfrm>
              <a:off x="5291063" y="4699015"/>
              <a:ext cx="2241468" cy="535234"/>
            </a:xfrm>
            <a:prstGeom prst="rect">
              <a:avLst/>
            </a:prstGeom>
            <a:noFill/>
            <a:ln>
              <a:solidFill>
                <a:srgbClr val="656B87"/>
              </a:solid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dirty="0">
                <a:solidFill>
                  <a:schemeClr val="bg1"/>
                </a:solidFill>
                <a:latin typeface="华文中宋" panose="02010600040101010101" pitchFamily="2" charset="-122"/>
                <a:ea typeface="华文中宋" panose="02010600040101010101" pitchFamily="2" charset="-122"/>
              </a:endParaRPr>
            </a:p>
          </p:txBody>
        </p:sp>
        <p:sp>
          <p:nvSpPr>
            <p:cNvPr id="69" name="Rectangle 12">
              <a:extLst>
                <a:ext uri="{FF2B5EF4-FFF2-40B4-BE49-F238E27FC236}">
                  <a16:creationId xmlns="" xmlns:a16="http://schemas.microsoft.com/office/drawing/2014/main" id="{1157064B-C3B7-4A48-BD6F-351450AB88FF}"/>
                </a:ext>
              </a:extLst>
            </p:cNvPr>
            <p:cNvSpPr>
              <a:spLocks noChangeArrowheads="1"/>
            </p:cNvSpPr>
            <p:nvPr/>
          </p:nvSpPr>
          <p:spPr bwMode="auto">
            <a:xfrm>
              <a:off x="4628757" y="2060603"/>
              <a:ext cx="522368" cy="535234"/>
            </a:xfrm>
            <a:prstGeom prst="rect">
              <a:avLst/>
            </a:prstGeom>
            <a:solidFill>
              <a:srgbClr val="656B87"/>
            </a:solid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solidFill>
                  <a:schemeClr val="bg1"/>
                </a:solidFill>
                <a:latin typeface="华文中宋" panose="02010600040101010101" pitchFamily="2" charset="-122"/>
                <a:ea typeface="华文中宋" panose="02010600040101010101" pitchFamily="2" charset="-122"/>
              </a:endParaRPr>
            </a:p>
          </p:txBody>
        </p:sp>
        <p:sp>
          <p:nvSpPr>
            <p:cNvPr id="70" name="Rectangle 12">
              <a:extLst>
                <a:ext uri="{FF2B5EF4-FFF2-40B4-BE49-F238E27FC236}">
                  <a16:creationId xmlns="" xmlns:a16="http://schemas.microsoft.com/office/drawing/2014/main" id="{DDC67D1D-BB19-4E78-9D6B-A4196ED91AFE}"/>
                </a:ext>
              </a:extLst>
            </p:cNvPr>
            <p:cNvSpPr>
              <a:spLocks noChangeArrowheads="1"/>
            </p:cNvSpPr>
            <p:nvPr/>
          </p:nvSpPr>
          <p:spPr bwMode="auto">
            <a:xfrm>
              <a:off x="4627028" y="2947707"/>
              <a:ext cx="522368" cy="535234"/>
            </a:xfrm>
            <a:prstGeom prst="rect">
              <a:avLst/>
            </a:prstGeom>
            <a:solidFill>
              <a:srgbClr val="656B87"/>
            </a:solid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solidFill>
                  <a:schemeClr val="bg1"/>
                </a:solidFill>
                <a:latin typeface="华文中宋" panose="02010600040101010101" pitchFamily="2" charset="-122"/>
                <a:ea typeface="华文中宋" panose="02010600040101010101" pitchFamily="2" charset="-122"/>
              </a:endParaRPr>
            </a:p>
          </p:txBody>
        </p:sp>
        <p:sp>
          <p:nvSpPr>
            <p:cNvPr id="71" name="Rectangle 12">
              <a:extLst>
                <a:ext uri="{FF2B5EF4-FFF2-40B4-BE49-F238E27FC236}">
                  <a16:creationId xmlns="" xmlns:a16="http://schemas.microsoft.com/office/drawing/2014/main" id="{52CA3358-888F-49BF-B5BA-0006CBBF4EFA}"/>
                </a:ext>
              </a:extLst>
            </p:cNvPr>
            <p:cNvSpPr>
              <a:spLocks noChangeArrowheads="1"/>
            </p:cNvSpPr>
            <p:nvPr/>
          </p:nvSpPr>
          <p:spPr bwMode="auto">
            <a:xfrm>
              <a:off x="4627028" y="3823494"/>
              <a:ext cx="522368" cy="535234"/>
            </a:xfrm>
            <a:prstGeom prst="rect">
              <a:avLst/>
            </a:prstGeom>
            <a:solidFill>
              <a:srgbClr val="656B87"/>
            </a:solid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solidFill>
                  <a:schemeClr val="bg1"/>
                </a:solidFill>
                <a:latin typeface="华文中宋" panose="02010600040101010101" pitchFamily="2" charset="-122"/>
                <a:ea typeface="华文中宋" panose="02010600040101010101" pitchFamily="2" charset="-122"/>
              </a:endParaRPr>
            </a:p>
          </p:txBody>
        </p:sp>
        <p:sp>
          <p:nvSpPr>
            <p:cNvPr id="72" name="Rectangle 12">
              <a:extLst>
                <a:ext uri="{FF2B5EF4-FFF2-40B4-BE49-F238E27FC236}">
                  <a16:creationId xmlns="" xmlns:a16="http://schemas.microsoft.com/office/drawing/2014/main" id="{627B402F-2D46-46BA-A511-EF839B308331}"/>
                </a:ext>
              </a:extLst>
            </p:cNvPr>
            <p:cNvSpPr>
              <a:spLocks noChangeArrowheads="1"/>
            </p:cNvSpPr>
            <p:nvPr/>
          </p:nvSpPr>
          <p:spPr bwMode="auto">
            <a:xfrm>
              <a:off x="4627028" y="4699015"/>
              <a:ext cx="522368" cy="535234"/>
            </a:xfrm>
            <a:prstGeom prst="rect">
              <a:avLst/>
            </a:prstGeom>
            <a:solidFill>
              <a:srgbClr val="656B87"/>
            </a:solidFill>
            <a:ln w="9525">
              <a:noFill/>
              <a:miter lim="800000"/>
              <a:headEnd/>
              <a:tailEnd/>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solidFill>
                  <a:schemeClr val="bg1"/>
                </a:solidFill>
                <a:latin typeface="华文中宋" panose="02010600040101010101" pitchFamily="2" charset="-122"/>
                <a:ea typeface="华文中宋" panose="02010600040101010101" pitchFamily="2" charset="-122"/>
              </a:endParaRPr>
            </a:p>
          </p:txBody>
        </p:sp>
        <p:sp>
          <p:nvSpPr>
            <p:cNvPr id="73" name="TextBox 105">
              <a:extLst>
                <a:ext uri="{FF2B5EF4-FFF2-40B4-BE49-F238E27FC236}">
                  <a16:creationId xmlns="" xmlns:a16="http://schemas.microsoft.com/office/drawing/2014/main" id="{D0B3A626-3378-4248-85CA-F7869E16FE0F}"/>
                </a:ext>
              </a:extLst>
            </p:cNvPr>
            <p:cNvSpPr txBox="1">
              <a:spLocks noChangeArrowheads="1"/>
            </p:cNvSpPr>
            <p:nvPr/>
          </p:nvSpPr>
          <p:spPr bwMode="auto">
            <a:xfrm>
              <a:off x="5355160" y="2170493"/>
              <a:ext cx="2218960" cy="315453"/>
            </a:xfrm>
            <a:prstGeom prst="rect">
              <a:avLst/>
            </a:prstGeom>
            <a:noFill/>
            <a:ln w="9525">
              <a:noFill/>
              <a:miter lim="800000"/>
              <a:headEnd/>
              <a:tailEnd/>
            </a:ln>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600" spc="600" dirty="0">
                  <a:solidFill>
                    <a:srgbClr val="656B87"/>
                  </a:solidFill>
                  <a:latin typeface="华文中宋" panose="02010600040101010101" pitchFamily="2" charset="-122"/>
                  <a:ea typeface="华文中宋" panose="02010600040101010101" pitchFamily="2" charset="-122"/>
                </a:rPr>
                <a:t>文本预处理与表征</a:t>
              </a:r>
            </a:p>
          </p:txBody>
        </p:sp>
        <p:sp>
          <p:nvSpPr>
            <p:cNvPr id="74" name="TextBox 106">
              <a:extLst>
                <a:ext uri="{FF2B5EF4-FFF2-40B4-BE49-F238E27FC236}">
                  <a16:creationId xmlns="" xmlns:a16="http://schemas.microsoft.com/office/drawing/2014/main" id="{006FDAD8-CDA7-40AA-9795-C1A1B70F1478}"/>
                </a:ext>
              </a:extLst>
            </p:cNvPr>
            <p:cNvSpPr txBox="1">
              <a:spLocks noChangeArrowheads="1"/>
            </p:cNvSpPr>
            <p:nvPr/>
          </p:nvSpPr>
          <p:spPr bwMode="auto">
            <a:xfrm>
              <a:off x="4706999" y="2091558"/>
              <a:ext cx="322692" cy="500119"/>
            </a:xfrm>
            <a:prstGeom prst="rect">
              <a:avLst/>
            </a:prstGeom>
            <a:noFill/>
            <a:ln w="9525">
              <a:noFill/>
              <a:miter lim="800000"/>
              <a:headEnd/>
              <a:tailEnd/>
            </a:ln>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800" dirty="0">
                  <a:solidFill>
                    <a:schemeClr val="bg1"/>
                  </a:solidFill>
                  <a:latin typeface="华文中宋" panose="02010600040101010101" pitchFamily="2" charset="-122"/>
                  <a:ea typeface="华文中宋" panose="02010600040101010101" pitchFamily="2" charset="-122"/>
                </a:rPr>
                <a:t>1</a:t>
              </a:r>
              <a:endParaRPr lang="zh-CN" altLang="en-US" sz="2800" dirty="0">
                <a:solidFill>
                  <a:schemeClr val="bg1"/>
                </a:solidFill>
                <a:latin typeface="华文中宋" panose="02010600040101010101" pitchFamily="2" charset="-122"/>
                <a:ea typeface="华文中宋" panose="02010600040101010101" pitchFamily="2" charset="-122"/>
              </a:endParaRPr>
            </a:p>
          </p:txBody>
        </p:sp>
        <p:sp>
          <p:nvSpPr>
            <p:cNvPr id="75" name="TextBox 108">
              <a:extLst>
                <a:ext uri="{FF2B5EF4-FFF2-40B4-BE49-F238E27FC236}">
                  <a16:creationId xmlns="" xmlns:a16="http://schemas.microsoft.com/office/drawing/2014/main" id="{7BFA7E93-7761-4755-B4B5-5EAAEFF74B36}"/>
                </a:ext>
              </a:extLst>
            </p:cNvPr>
            <p:cNvSpPr txBox="1">
              <a:spLocks noChangeArrowheads="1"/>
            </p:cNvSpPr>
            <p:nvPr/>
          </p:nvSpPr>
          <p:spPr bwMode="auto">
            <a:xfrm>
              <a:off x="5581951" y="3026023"/>
              <a:ext cx="1504864" cy="377008"/>
            </a:xfrm>
            <a:prstGeom prst="rect">
              <a:avLst/>
            </a:prstGeom>
            <a:noFill/>
            <a:ln w="9525">
              <a:noFill/>
              <a:miter lim="800000"/>
              <a:headEnd/>
              <a:tailEnd/>
            </a:ln>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dirty="0" smtClean="0">
                  <a:solidFill>
                    <a:srgbClr val="656B87"/>
                  </a:solidFill>
                  <a:latin typeface="华文中宋" panose="02010600040101010101" pitchFamily="2" charset="-122"/>
                  <a:ea typeface="华文中宋" panose="02010600040101010101" pitchFamily="2" charset="-122"/>
                </a:rPr>
                <a:t>文本分类算法</a:t>
              </a:r>
              <a:endParaRPr lang="zh-CN" altLang="en-US" sz="2000" dirty="0">
                <a:solidFill>
                  <a:srgbClr val="656B87"/>
                </a:solidFill>
                <a:latin typeface="华文中宋" panose="02010600040101010101" pitchFamily="2" charset="-122"/>
                <a:ea typeface="华文中宋" panose="02010600040101010101" pitchFamily="2" charset="-122"/>
              </a:endParaRPr>
            </a:p>
          </p:txBody>
        </p:sp>
        <p:sp>
          <p:nvSpPr>
            <p:cNvPr id="76" name="TextBox 109">
              <a:extLst>
                <a:ext uri="{FF2B5EF4-FFF2-40B4-BE49-F238E27FC236}">
                  <a16:creationId xmlns="" xmlns:a16="http://schemas.microsoft.com/office/drawing/2014/main" id="{A5B5B7EA-015D-4580-88EE-98528562F6BE}"/>
                </a:ext>
              </a:extLst>
            </p:cNvPr>
            <p:cNvSpPr txBox="1">
              <a:spLocks noChangeArrowheads="1"/>
            </p:cNvSpPr>
            <p:nvPr/>
          </p:nvSpPr>
          <p:spPr bwMode="auto">
            <a:xfrm>
              <a:off x="4706997" y="2993145"/>
              <a:ext cx="322692" cy="500119"/>
            </a:xfrm>
            <a:prstGeom prst="rect">
              <a:avLst/>
            </a:prstGeom>
            <a:noFill/>
            <a:ln w="9525">
              <a:noFill/>
              <a:miter lim="800000"/>
              <a:headEnd/>
              <a:tailEnd/>
            </a:ln>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800" dirty="0">
                  <a:solidFill>
                    <a:schemeClr val="bg1"/>
                  </a:solidFill>
                  <a:latin typeface="华文中宋" panose="02010600040101010101" pitchFamily="2" charset="-122"/>
                  <a:ea typeface="华文中宋" panose="02010600040101010101" pitchFamily="2" charset="-122"/>
                </a:rPr>
                <a:t>2</a:t>
              </a:r>
              <a:endParaRPr lang="zh-CN" altLang="en-US" sz="2800" dirty="0">
                <a:solidFill>
                  <a:schemeClr val="bg1"/>
                </a:solidFill>
                <a:latin typeface="华文中宋" panose="02010600040101010101" pitchFamily="2" charset="-122"/>
                <a:ea typeface="华文中宋" panose="02010600040101010101" pitchFamily="2" charset="-122"/>
              </a:endParaRPr>
            </a:p>
          </p:txBody>
        </p:sp>
        <p:sp>
          <p:nvSpPr>
            <p:cNvPr id="77" name="TextBox 115">
              <a:extLst>
                <a:ext uri="{FF2B5EF4-FFF2-40B4-BE49-F238E27FC236}">
                  <a16:creationId xmlns="" xmlns:a16="http://schemas.microsoft.com/office/drawing/2014/main" id="{47E403C6-326F-47C5-8CEF-6522DB894C88}"/>
                </a:ext>
              </a:extLst>
            </p:cNvPr>
            <p:cNvSpPr txBox="1">
              <a:spLocks noChangeArrowheads="1"/>
            </p:cNvSpPr>
            <p:nvPr/>
          </p:nvSpPr>
          <p:spPr bwMode="auto">
            <a:xfrm>
              <a:off x="5580225" y="3876055"/>
              <a:ext cx="1504864" cy="377008"/>
            </a:xfrm>
            <a:prstGeom prst="rect">
              <a:avLst/>
            </a:prstGeom>
            <a:noFill/>
            <a:ln w="9525">
              <a:noFill/>
              <a:miter lim="800000"/>
              <a:headEnd/>
              <a:tailEnd/>
            </a:ln>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dirty="0" smtClean="0">
                  <a:solidFill>
                    <a:srgbClr val="656B87"/>
                  </a:solidFill>
                  <a:latin typeface="华文中宋" panose="02010600040101010101" pitchFamily="2" charset="-122"/>
                  <a:ea typeface="华文中宋" panose="02010600040101010101" pitchFamily="2" charset="-122"/>
                </a:rPr>
                <a:t>文本聚类介绍</a:t>
              </a:r>
              <a:endParaRPr lang="zh-CN" altLang="en-US" sz="2000" dirty="0">
                <a:solidFill>
                  <a:srgbClr val="656B87"/>
                </a:solidFill>
                <a:latin typeface="华文中宋" panose="02010600040101010101" pitchFamily="2" charset="-122"/>
                <a:ea typeface="华文中宋" panose="02010600040101010101" pitchFamily="2" charset="-122"/>
              </a:endParaRPr>
            </a:p>
          </p:txBody>
        </p:sp>
        <p:sp>
          <p:nvSpPr>
            <p:cNvPr id="78" name="TextBox 116">
              <a:extLst>
                <a:ext uri="{FF2B5EF4-FFF2-40B4-BE49-F238E27FC236}">
                  <a16:creationId xmlns="" xmlns:a16="http://schemas.microsoft.com/office/drawing/2014/main" id="{5EE8DFDF-FA81-47FE-9AD8-32BC3E4D8D08}"/>
                </a:ext>
              </a:extLst>
            </p:cNvPr>
            <p:cNvSpPr txBox="1">
              <a:spLocks noChangeArrowheads="1"/>
            </p:cNvSpPr>
            <p:nvPr/>
          </p:nvSpPr>
          <p:spPr bwMode="auto">
            <a:xfrm>
              <a:off x="4705269" y="3854448"/>
              <a:ext cx="322692" cy="500119"/>
            </a:xfrm>
            <a:prstGeom prst="rect">
              <a:avLst/>
            </a:prstGeom>
            <a:noFill/>
            <a:ln w="9525">
              <a:noFill/>
              <a:miter lim="800000"/>
              <a:headEnd/>
              <a:tailEnd/>
            </a:ln>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800" dirty="0">
                  <a:solidFill>
                    <a:schemeClr val="bg1"/>
                  </a:solidFill>
                  <a:latin typeface="华文中宋" panose="02010600040101010101" pitchFamily="2" charset="-122"/>
                  <a:ea typeface="华文中宋" panose="02010600040101010101" pitchFamily="2" charset="-122"/>
                </a:rPr>
                <a:t>3</a:t>
              </a:r>
              <a:endParaRPr lang="zh-CN" altLang="en-US" sz="2800" dirty="0">
                <a:solidFill>
                  <a:schemeClr val="bg1"/>
                </a:solidFill>
                <a:latin typeface="华文中宋" panose="02010600040101010101" pitchFamily="2" charset="-122"/>
                <a:ea typeface="华文中宋" panose="02010600040101010101" pitchFamily="2" charset="-122"/>
              </a:endParaRPr>
            </a:p>
          </p:txBody>
        </p:sp>
        <p:sp>
          <p:nvSpPr>
            <p:cNvPr id="79" name="TextBox 117">
              <a:extLst>
                <a:ext uri="{FF2B5EF4-FFF2-40B4-BE49-F238E27FC236}">
                  <a16:creationId xmlns="" xmlns:a16="http://schemas.microsoft.com/office/drawing/2014/main" id="{2671413D-5082-42C1-BBD2-C62AA172C19D}"/>
                </a:ext>
              </a:extLst>
            </p:cNvPr>
            <p:cNvSpPr txBox="1">
              <a:spLocks noChangeArrowheads="1"/>
            </p:cNvSpPr>
            <p:nvPr/>
          </p:nvSpPr>
          <p:spPr bwMode="auto">
            <a:xfrm>
              <a:off x="5580225" y="4752009"/>
              <a:ext cx="1504864" cy="377008"/>
            </a:xfrm>
            <a:prstGeom prst="rect">
              <a:avLst/>
            </a:prstGeom>
            <a:noFill/>
            <a:ln w="9525">
              <a:noFill/>
              <a:miter lim="800000"/>
              <a:headEnd/>
              <a:tailEnd/>
            </a:ln>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dirty="0" smtClean="0">
                  <a:solidFill>
                    <a:srgbClr val="656B87"/>
                  </a:solidFill>
                  <a:latin typeface="华文中宋" panose="02010600040101010101" pitchFamily="2" charset="-122"/>
                  <a:ea typeface="华文中宋" panose="02010600040101010101" pitchFamily="2" charset="-122"/>
                </a:rPr>
                <a:t>文本聚类算法</a:t>
              </a:r>
              <a:endParaRPr lang="zh-CN" altLang="en-US" sz="2000" dirty="0">
                <a:solidFill>
                  <a:srgbClr val="656B87"/>
                </a:solidFill>
                <a:latin typeface="华文中宋" panose="02010600040101010101" pitchFamily="2" charset="-122"/>
                <a:ea typeface="华文中宋" panose="02010600040101010101" pitchFamily="2" charset="-122"/>
              </a:endParaRPr>
            </a:p>
          </p:txBody>
        </p:sp>
        <p:sp>
          <p:nvSpPr>
            <p:cNvPr id="80" name="TextBox 118">
              <a:extLst>
                <a:ext uri="{FF2B5EF4-FFF2-40B4-BE49-F238E27FC236}">
                  <a16:creationId xmlns="" xmlns:a16="http://schemas.microsoft.com/office/drawing/2014/main" id="{A7877E4F-9BD5-4858-BB6D-25A6EFC4D29A}"/>
                </a:ext>
              </a:extLst>
            </p:cNvPr>
            <p:cNvSpPr txBox="1">
              <a:spLocks noChangeArrowheads="1"/>
            </p:cNvSpPr>
            <p:nvPr/>
          </p:nvSpPr>
          <p:spPr bwMode="auto">
            <a:xfrm>
              <a:off x="4705269" y="4699015"/>
              <a:ext cx="322692" cy="500119"/>
            </a:xfrm>
            <a:prstGeom prst="rect">
              <a:avLst/>
            </a:prstGeom>
            <a:noFill/>
            <a:ln w="9525">
              <a:noFill/>
              <a:miter lim="800000"/>
              <a:headEnd/>
              <a:tailEnd/>
            </a:ln>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800" dirty="0">
                  <a:solidFill>
                    <a:schemeClr val="bg1"/>
                  </a:solidFill>
                  <a:latin typeface="华文中宋" panose="02010600040101010101" pitchFamily="2" charset="-122"/>
                  <a:ea typeface="华文中宋" panose="02010600040101010101" pitchFamily="2" charset="-122"/>
                </a:rPr>
                <a:t>4</a:t>
              </a:r>
              <a:endParaRPr lang="zh-CN" altLang="en-US" sz="2800" dirty="0">
                <a:solidFill>
                  <a:schemeClr val="bg1"/>
                </a:solidFill>
                <a:latin typeface="华文中宋" panose="02010600040101010101" pitchFamily="2" charset="-122"/>
                <a:ea typeface="华文中宋" panose="02010600040101010101" pitchFamily="2" charset="-122"/>
              </a:endParaRPr>
            </a:p>
          </p:txBody>
        </p:sp>
      </p:grpSp>
      <p:sp>
        <p:nvSpPr>
          <p:cNvPr id="81" name="矩形 80">
            <a:extLst>
              <a:ext uri="{FF2B5EF4-FFF2-40B4-BE49-F238E27FC236}">
                <a16:creationId xmlns="" xmlns:a16="http://schemas.microsoft.com/office/drawing/2014/main" id="{EA2B4364-EA9F-41D7-9E5D-50084AEC8231}"/>
              </a:ext>
            </a:extLst>
          </p:cNvPr>
          <p:cNvSpPr/>
          <p:nvPr/>
        </p:nvSpPr>
        <p:spPr>
          <a:xfrm>
            <a:off x="3678615" y="2118896"/>
            <a:ext cx="861774" cy="2333331"/>
          </a:xfrm>
          <a:prstGeom prst="rect">
            <a:avLst/>
          </a:prstGeom>
        </p:spPr>
        <p:txBody>
          <a:bodyPr vert="eaVert" wrap="none">
            <a:spAutoFit/>
          </a:bodyPr>
          <a:lstStyle/>
          <a:p>
            <a:pPr algn="ctr"/>
            <a:r>
              <a:rPr lang="zh-CN" altLang="en-US" sz="4400" dirty="0">
                <a:solidFill>
                  <a:srgbClr val="656B87"/>
                </a:solidFill>
                <a:latin typeface="华文中宋" panose="02010600040101010101" pitchFamily="2" charset="-122"/>
                <a:ea typeface="华文中宋" panose="02010600040101010101" pitchFamily="2" charset="-122"/>
              </a:rPr>
              <a:t>主目录</a:t>
            </a:r>
          </a:p>
        </p:txBody>
      </p:sp>
      <p:cxnSp>
        <p:nvCxnSpPr>
          <p:cNvPr id="82" name="直接连接符 81">
            <a:extLst>
              <a:ext uri="{FF2B5EF4-FFF2-40B4-BE49-F238E27FC236}">
                <a16:creationId xmlns="" xmlns:a16="http://schemas.microsoft.com/office/drawing/2014/main" id="{1DA6E76F-E5EF-40FC-87C6-EBCB52AEABB8}"/>
              </a:ext>
            </a:extLst>
          </p:cNvPr>
          <p:cNvCxnSpPr>
            <a:cxnSpLocks/>
          </p:cNvCxnSpPr>
          <p:nvPr/>
        </p:nvCxnSpPr>
        <p:spPr>
          <a:xfrm flipV="1">
            <a:off x="4690296" y="1640115"/>
            <a:ext cx="0" cy="3318607"/>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Horizontal)">
                                      <p:cBhvr>
                                        <p:cTn id="7" dur="750"/>
                                        <p:tgtEl>
                                          <p:spTgt spid="8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fltVal val="0"/>
                                          </p:val>
                                        </p:tav>
                                        <p:tav tm="100000">
                                          <p:val>
                                            <p:strVal val="#ppt_w"/>
                                          </p:val>
                                        </p:tav>
                                      </p:tavLst>
                                    </p:anim>
                                    <p:anim calcmode="lin" valueType="num">
                                      <p:cBhvr>
                                        <p:cTn id="12" dur="500" fill="hold"/>
                                        <p:tgtEl>
                                          <p:spTgt spid="81"/>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42" presetClass="entr" presetSubtype="0"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1000"/>
                                        <p:tgtEl>
                                          <p:spTgt spid="64"/>
                                        </p:tgtEl>
                                      </p:cBhvr>
                                    </p:animEffect>
                                    <p:anim calcmode="lin" valueType="num">
                                      <p:cBhvr>
                                        <p:cTn id="17" dur="1000" fill="hold"/>
                                        <p:tgtEl>
                                          <p:spTgt spid="64"/>
                                        </p:tgtEl>
                                        <p:attrNameLst>
                                          <p:attrName>ppt_x</p:attrName>
                                        </p:attrNameLst>
                                      </p:cBhvr>
                                      <p:tavLst>
                                        <p:tav tm="0">
                                          <p:val>
                                            <p:strVal val="#ppt_x"/>
                                          </p:val>
                                        </p:tav>
                                        <p:tav tm="100000">
                                          <p:val>
                                            <p:strVal val="#ppt_x"/>
                                          </p:val>
                                        </p:tav>
                                      </p:tavLst>
                                    </p:anim>
                                    <p:anim calcmode="lin" valueType="num">
                                      <p:cBhvr>
                                        <p:cTn id="1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00331"/>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文本分类</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sp>
        <p:nvSpPr>
          <p:cNvPr id="16" name="Subtitle 2">
            <a:extLst>
              <a:ext uri="{FF2B5EF4-FFF2-40B4-BE49-F238E27FC236}">
                <a16:creationId xmlns:a16="http://schemas.microsoft.com/office/drawing/2014/main" xmlns="" id="{93E5C369-EA4C-46CB-ACA4-9DBC05137731}"/>
              </a:ext>
            </a:extLst>
          </p:cNvPr>
          <p:cNvSpPr txBox="1">
            <a:spLocks/>
          </p:cNvSpPr>
          <p:nvPr/>
        </p:nvSpPr>
        <p:spPr>
          <a:xfrm>
            <a:off x="5539061" y="2346891"/>
            <a:ext cx="4641259" cy="240582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zh-CN" altLang="en-US" sz="1800" b="1" dirty="0" smtClean="0">
                <a:latin typeface="微软雅黑" panose="020B0503020204020204" pitchFamily="34" charset="-122"/>
                <a:ea typeface="微软雅黑" panose="020B0503020204020204" pitchFamily="34" charset="-122"/>
              </a:rPr>
              <a:t>基本思想</a:t>
            </a:r>
            <a:endParaRPr lang="en-US" altLang="zh-CN" sz="1800" b="1" dirty="0" smtClean="0">
              <a:latin typeface="微软雅黑" panose="020B0503020204020204" pitchFamily="34" charset="-122"/>
              <a:ea typeface="微软雅黑" panose="020B0503020204020204" pitchFamily="34" charset="-122"/>
            </a:endParaRPr>
          </a:p>
          <a:p>
            <a:pPr marL="288000" algn="l"/>
            <a:r>
              <a:rPr lang="zh-CN" altLang="en-US" sz="1600" dirty="0">
                <a:latin typeface="微软雅黑" panose="020B0503020204020204" pitchFamily="34" charset="-122"/>
                <a:ea typeface="微软雅黑" panose="020B0503020204020204" pitchFamily="34" charset="-122"/>
              </a:rPr>
              <a:t>如果一个实例在特征空间中的</a:t>
            </a:r>
            <a:r>
              <a:rPr lang="en-US" altLang="zh-CN" sz="1600" dirty="0">
                <a:latin typeface="微软雅黑" panose="020B0503020204020204" pitchFamily="34" charset="-122"/>
                <a:ea typeface="微软雅黑" panose="020B0503020204020204" pitchFamily="34" charset="-122"/>
              </a:rPr>
              <a:t>K</a:t>
            </a:r>
            <a:r>
              <a:rPr lang="zh-CN" altLang="en-US" sz="1600" dirty="0">
                <a:latin typeface="微软雅黑" panose="020B0503020204020204" pitchFamily="34" charset="-122"/>
                <a:ea typeface="微软雅黑" panose="020B0503020204020204" pitchFamily="34" charset="-122"/>
              </a:rPr>
              <a:t>个最相似（即特征空间中最近邻）的实例中的大多数属于某一个类别，则该实例也属于这个类别。所选择的邻居都是已经正确分类的实例。</a:t>
            </a:r>
          </a:p>
          <a:p>
            <a:pPr marL="285750" indent="-285750" algn="l">
              <a:buFont typeface="Wingdings" panose="05000000000000000000" pitchFamily="2" charset="2"/>
              <a:buChar char="u"/>
            </a:pPr>
            <a:r>
              <a:rPr lang="zh-CN" altLang="en-US" sz="1800" dirty="0" smtClean="0">
                <a:latin typeface="微软雅黑" panose="020B0503020204020204" pitchFamily="34" charset="-122"/>
                <a:ea typeface="微软雅黑" panose="020B0503020204020204" pitchFamily="34" charset="-122"/>
              </a:rPr>
              <a:t>前提</a:t>
            </a:r>
            <a:endParaRPr lang="en-US" altLang="zh-CN" sz="1800" dirty="0" smtClean="0">
              <a:latin typeface="微软雅黑" panose="020B0503020204020204" pitchFamily="34" charset="-122"/>
              <a:ea typeface="微软雅黑" panose="020B0503020204020204" pitchFamily="34" charset="-122"/>
            </a:endParaRPr>
          </a:p>
          <a:p>
            <a:pPr marL="288000" algn="l"/>
            <a:r>
              <a:rPr lang="zh-CN" altLang="en-US" sz="1600" dirty="0">
                <a:latin typeface="微软雅黑" panose="020B0503020204020204" pitchFamily="34" charset="-122"/>
                <a:ea typeface="微软雅黑" panose="020B0503020204020204" pitchFamily="34" charset="-122"/>
              </a:rPr>
              <a:t>是需要有一个已被标记类别的训练数据集</a:t>
            </a: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39" y="2346891"/>
            <a:ext cx="3800475" cy="3609975"/>
          </a:xfrm>
          <a:prstGeom prst="rect">
            <a:avLst/>
          </a:prstGeom>
        </p:spPr>
      </p:pic>
      <p:grpSp>
        <p:nvGrpSpPr>
          <p:cNvPr id="18" name="组合 17"/>
          <p:cNvGrpSpPr/>
          <p:nvPr/>
        </p:nvGrpSpPr>
        <p:grpSpPr>
          <a:xfrm>
            <a:off x="418840" y="1054980"/>
            <a:ext cx="4015763" cy="973343"/>
            <a:chOff x="418840" y="1159155"/>
            <a:chExt cx="4015763" cy="973343"/>
          </a:xfrm>
        </p:grpSpPr>
        <p:sp>
          <p:nvSpPr>
            <p:cNvPr id="19" name="矩形 18"/>
            <p:cNvSpPr/>
            <p:nvPr/>
          </p:nvSpPr>
          <p:spPr>
            <a:xfrm>
              <a:off x="418840" y="1159155"/>
              <a:ext cx="4015763" cy="973343"/>
            </a:xfrm>
            <a:prstGeom prst="rect">
              <a:avLst/>
            </a:prstGeom>
          </p:spPr>
          <p:txBody>
            <a:bodyPr wrap="square">
              <a:spAutoFit/>
            </a:bodyPr>
            <a:lstStyle/>
            <a:p>
              <a:pPr algn="ctr" defTabSz="1087636">
                <a:lnSpc>
                  <a:spcPct val="125000"/>
                </a:lnSpc>
              </a:pPr>
              <a:r>
                <a:rPr lang="en-US" altLang="zh-CN" sz="2400" dirty="0" smtClean="0">
                  <a:solidFill>
                    <a:schemeClr val="tx2"/>
                  </a:solidFill>
                  <a:latin typeface="华文中宋" panose="02010600040101010101" pitchFamily="2" charset="-122"/>
                  <a:ea typeface="华文中宋" panose="02010600040101010101" pitchFamily="2" charset="-122"/>
                  <a:cs typeface="Open Sans Light"/>
                </a:rPr>
                <a:t>KNN(K-Nearest </a:t>
              </a:r>
              <a:r>
                <a:rPr lang="en-US" altLang="zh-CN" sz="2400" dirty="0">
                  <a:solidFill>
                    <a:schemeClr val="tx2"/>
                  </a:solidFill>
                  <a:latin typeface="华文中宋" panose="02010600040101010101" pitchFamily="2" charset="-122"/>
                  <a:ea typeface="华文中宋" panose="02010600040101010101" pitchFamily="2" charset="-122"/>
                  <a:cs typeface="Open Sans Light"/>
                </a:rPr>
                <a:t>Neighbor</a:t>
              </a:r>
              <a:r>
                <a:rPr lang="en-US" altLang="zh-CN" sz="2400" dirty="0" smtClean="0">
                  <a:solidFill>
                    <a:schemeClr val="tx2"/>
                  </a:solidFill>
                  <a:latin typeface="华文中宋" panose="02010600040101010101" pitchFamily="2" charset="-122"/>
                  <a:ea typeface="华文中宋" panose="02010600040101010101" pitchFamily="2" charset="-122"/>
                  <a:cs typeface="Open Sans Light"/>
                </a:rPr>
                <a:t>)</a:t>
              </a:r>
            </a:p>
            <a:p>
              <a:pPr algn="ctr" defTabSz="1087636">
                <a:lnSpc>
                  <a:spcPct val="125000"/>
                </a:lnSpc>
              </a:pPr>
              <a:r>
                <a:rPr lang="en-US" altLang="zh-CN" sz="2400" dirty="0" smtClean="0">
                  <a:solidFill>
                    <a:schemeClr val="tx2"/>
                  </a:solidFill>
                  <a:latin typeface="华文中宋" panose="02010600040101010101" pitchFamily="2" charset="-122"/>
                  <a:ea typeface="华文中宋" panose="02010600040101010101" pitchFamily="2" charset="-122"/>
                  <a:cs typeface="Open Sans Light"/>
                </a:rPr>
                <a:t>K</a:t>
              </a:r>
              <a:r>
                <a:rPr lang="zh-CN" altLang="en-US" sz="2400" dirty="0">
                  <a:solidFill>
                    <a:schemeClr val="tx2"/>
                  </a:solidFill>
                  <a:latin typeface="华文中宋" panose="02010600040101010101" pitchFamily="2" charset="-122"/>
                  <a:ea typeface="华文中宋" panose="02010600040101010101" pitchFamily="2" charset="-122"/>
                  <a:cs typeface="Open Sans Light"/>
                </a:rPr>
                <a:t>最近邻算法</a:t>
              </a:r>
            </a:p>
          </p:txBody>
        </p:sp>
        <p:sp>
          <p:nvSpPr>
            <p:cNvPr id="20" name="矩形 19">
              <a:extLst>
                <a:ext uri="{FF2B5EF4-FFF2-40B4-BE49-F238E27FC236}">
                  <a16:creationId xmlns:a16="http://schemas.microsoft.com/office/drawing/2014/main" xmlns="" id="{FD4D8020-C9F6-473A-B1DF-7DC8C56C73C8}"/>
                </a:ext>
              </a:extLst>
            </p:cNvPr>
            <p:cNvSpPr/>
            <p:nvPr/>
          </p:nvSpPr>
          <p:spPr>
            <a:xfrm flipV="1">
              <a:off x="436842" y="1645827"/>
              <a:ext cx="3997761" cy="51183"/>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23414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00331"/>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文本分类</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grpSp>
        <p:nvGrpSpPr>
          <p:cNvPr id="26" name="组合 25"/>
          <p:cNvGrpSpPr/>
          <p:nvPr/>
        </p:nvGrpSpPr>
        <p:grpSpPr>
          <a:xfrm>
            <a:off x="418840" y="1054980"/>
            <a:ext cx="4015763" cy="973343"/>
            <a:chOff x="418840" y="1159155"/>
            <a:chExt cx="4015763" cy="973343"/>
          </a:xfrm>
        </p:grpSpPr>
        <p:sp>
          <p:nvSpPr>
            <p:cNvPr id="29" name="矩形 28"/>
            <p:cNvSpPr/>
            <p:nvPr/>
          </p:nvSpPr>
          <p:spPr>
            <a:xfrm>
              <a:off x="418840" y="1159155"/>
              <a:ext cx="4015763" cy="973343"/>
            </a:xfrm>
            <a:prstGeom prst="rect">
              <a:avLst/>
            </a:prstGeom>
          </p:spPr>
          <p:txBody>
            <a:bodyPr wrap="square">
              <a:spAutoFit/>
            </a:bodyPr>
            <a:lstStyle/>
            <a:p>
              <a:pPr algn="ctr" defTabSz="1087636">
                <a:lnSpc>
                  <a:spcPct val="125000"/>
                </a:lnSpc>
              </a:pPr>
              <a:r>
                <a:rPr lang="en-US" altLang="zh-CN" sz="2400" dirty="0" smtClean="0">
                  <a:solidFill>
                    <a:schemeClr val="tx2"/>
                  </a:solidFill>
                  <a:latin typeface="华文中宋" panose="02010600040101010101" pitchFamily="2" charset="-122"/>
                  <a:ea typeface="华文中宋" panose="02010600040101010101" pitchFamily="2" charset="-122"/>
                  <a:cs typeface="Open Sans Light"/>
                </a:rPr>
                <a:t>KNN(K-Nearest </a:t>
              </a:r>
              <a:r>
                <a:rPr lang="en-US" altLang="zh-CN" sz="2400" dirty="0">
                  <a:solidFill>
                    <a:schemeClr val="tx2"/>
                  </a:solidFill>
                  <a:latin typeface="华文中宋" panose="02010600040101010101" pitchFamily="2" charset="-122"/>
                  <a:ea typeface="华文中宋" panose="02010600040101010101" pitchFamily="2" charset="-122"/>
                  <a:cs typeface="Open Sans Light"/>
                </a:rPr>
                <a:t>Neighbor</a:t>
              </a:r>
              <a:r>
                <a:rPr lang="en-US" altLang="zh-CN" sz="2400" dirty="0" smtClean="0">
                  <a:solidFill>
                    <a:schemeClr val="tx2"/>
                  </a:solidFill>
                  <a:latin typeface="华文中宋" panose="02010600040101010101" pitchFamily="2" charset="-122"/>
                  <a:ea typeface="华文中宋" panose="02010600040101010101" pitchFamily="2" charset="-122"/>
                  <a:cs typeface="Open Sans Light"/>
                </a:rPr>
                <a:t>)</a:t>
              </a:r>
            </a:p>
            <a:p>
              <a:pPr algn="ctr" defTabSz="1087636">
                <a:lnSpc>
                  <a:spcPct val="125000"/>
                </a:lnSpc>
              </a:pPr>
              <a:r>
                <a:rPr lang="en-US" altLang="zh-CN" sz="2400" dirty="0" smtClean="0">
                  <a:solidFill>
                    <a:schemeClr val="tx2"/>
                  </a:solidFill>
                  <a:latin typeface="华文中宋" panose="02010600040101010101" pitchFamily="2" charset="-122"/>
                  <a:ea typeface="华文中宋" panose="02010600040101010101" pitchFamily="2" charset="-122"/>
                  <a:cs typeface="Open Sans Light"/>
                </a:rPr>
                <a:t>K</a:t>
              </a:r>
              <a:r>
                <a:rPr lang="zh-CN" altLang="en-US" sz="2400" dirty="0">
                  <a:solidFill>
                    <a:schemeClr val="tx2"/>
                  </a:solidFill>
                  <a:latin typeface="华文中宋" panose="02010600040101010101" pitchFamily="2" charset="-122"/>
                  <a:ea typeface="华文中宋" panose="02010600040101010101" pitchFamily="2" charset="-122"/>
                  <a:cs typeface="Open Sans Light"/>
                </a:rPr>
                <a:t>最近邻算法</a:t>
              </a:r>
            </a:p>
          </p:txBody>
        </p:sp>
        <p:sp>
          <p:nvSpPr>
            <p:cNvPr id="30" name="矩形 29">
              <a:extLst>
                <a:ext uri="{FF2B5EF4-FFF2-40B4-BE49-F238E27FC236}">
                  <a16:creationId xmlns:a16="http://schemas.microsoft.com/office/drawing/2014/main" xmlns="" id="{FD4D8020-C9F6-473A-B1DF-7DC8C56C73C8}"/>
                </a:ext>
              </a:extLst>
            </p:cNvPr>
            <p:cNvSpPr/>
            <p:nvPr/>
          </p:nvSpPr>
          <p:spPr>
            <a:xfrm flipV="1">
              <a:off x="436842" y="1645827"/>
              <a:ext cx="3997761" cy="51183"/>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内容占位符 2"/>
          <p:cNvSpPr txBox="1">
            <a:spLocks/>
          </p:cNvSpPr>
          <p:nvPr/>
        </p:nvSpPr>
        <p:spPr>
          <a:xfrm>
            <a:off x="723417" y="2226173"/>
            <a:ext cx="8281686" cy="4105180"/>
          </a:xfrm>
          <a:prstGeom prst="rect">
            <a:avLst/>
          </a:prstGeom>
        </p:spPr>
        <p:txBody>
          <a:bodyPr/>
          <a:lst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30900" indent="-342900" defTabSz="1087636">
              <a:lnSpc>
                <a:spcPct val="120000"/>
              </a:lnSpc>
              <a:buFont typeface="Wingdings" panose="05000000000000000000" pitchFamily="2" charset="2"/>
              <a:buChar char="u"/>
            </a:pPr>
            <a:r>
              <a:rPr lang="en-US" altLang="zh-CN" sz="2000" dirty="0">
                <a:solidFill>
                  <a:schemeClr val="tx2"/>
                </a:solidFill>
                <a:latin typeface="微软雅黑" panose="020B0503020204020204" pitchFamily="34" charset="-122"/>
                <a:ea typeface="微软雅黑" panose="020B0503020204020204" pitchFamily="34" charset="-122"/>
                <a:cs typeface="Open Sans Light"/>
              </a:rPr>
              <a:t>K</a:t>
            </a:r>
            <a:r>
              <a:rPr lang="zh-CN" altLang="en-US" sz="2000" dirty="0">
                <a:solidFill>
                  <a:schemeClr val="tx2"/>
                </a:solidFill>
                <a:latin typeface="微软雅黑" panose="020B0503020204020204" pitchFamily="34" charset="-122"/>
                <a:ea typeface="微软雅黑" panose="020B0503020204020204" pitchFamily="34" charset="-122"/>
                <a:cs typeface="Open Sans Light"/>
              </a:rPr>
              <a:t>值的确定</a:t>
            </a:r>
            <a:endParaRPr lang="en-US" altLang="zh-CN" sz="2000" dirty="0">
              <a:solidFill>
                <a:schemeClr val="tx2"/>
              </a:solidFill>
              <a:latin typeface="微软雅黑" panose="020B0503020204020204" pitchFamily="34" charset="-122"/>
              <a:ea typeface="微软雅黑" panose="020B0503020204020204" pitchFamily="34" charset="-122"/>
              <a:cs typeface="Open Sans Light"/>
            </a:endParaRPr>
          </a:p>
          <a:p>
            <a:pPr lvl="1">
              <a:lnSpc>
                <a:spcPct val="120000"/>
              </a:lnSpc>
              <a:buFont typeface="Wingdings" panose="05000000000000000000" pitchFamily="2" charset="2"/>
              <a:buChar char="l"/>
            </a:pPr>
            <a:r>
              <a:rPr lang="en-US" altLang="zh-CN" sz="1600" dirty="0">
                <a:solidFill>
                  <a:schemeClr val="tx2"/>
                </a:solidFill>
                <a:latin typeface="微软雅黑" panose="020B0503020204020204" pitchFamily="34" charset="-122"/>
                <a:ea typeface="微软雅黑" panose="020B0503020204020204" pitchFamily="34" charset="-122"/>
                <a:cs typeface="Open Sans Light"/>
              </a:rPr>
              <a:t>K</a:t>
            </a:r>
            <a:r>
              <a:rPr lang="zh-CN" altLang="en-US" sz="1600" dirty="0">
                <a:solidFill>
                  <a:schemeClr val="tx2"/>
                </a:solidFill>
                <a:latin typeface="微软雅黑" panose="020B0503020204020204" pitchFamily="34" charset="-122"/>
                <a:ea typeface="微软雅黑" panose="020B0503020204020204" pitchFamily="34" charset="-122"/>
                <a:cs typeface="Open Sans Light"/>
              </a:rPr>
              <a:t>值设置过小会降低分类精度；若设置过大，且测试样本属于训练集中包含数据较少的类，则会增加噪声，降低分类效果。</a:t>
            </a:r>
          </a:p>
          <a:p>
            <a:pPr lvl="1">
              <a:lnSpc>
                <a:spcPct val="120000"/>
              </a:lnSpc>
              <a:buFont typeface="Wingdings" panose="05000000000000000000" pitchFamily="2" charset="2"/>
              <a:buChar char="l"/>
            </a:pPr>
            <a:r>
              <a:rPr lang="zh-CN" altLang="en-US" sz="1600" dirty="0">
                <a:solidFill>
                  <a:schemeClr val="tx2"/>
                </a:solidFill>
                <a:latin typeface="微软雅黑" panose="020B0503020204020204" pitchFamily="34" charset="-122"/>
                <a:ea typeface="微软雅黑" panose="020B0503020204020204" pitchFamily="34" charset="-122"/>
                <a:cs typeface="Open Sans Light"/>
              </a:rPr>
              <a:t>通常，</a:t>
            </a:r>
            <a:r>
              <a:rPr lang="en-US" altLang="zh-CN" sz="1600" dirty="0">
                <a:solidFill>
                  <a:schemeClr val="tx2"/>
                </a:solidFill>
                <a:latin typeface="微软雅黑" panose="020B0503020204020204" pitchFamily="34" charset="-122"/>
                <a:ea typeface="微软雅黑" panose="020B0503020204020204" pitchFamily="34" charset="-122"/>
                <a:cs typeface="Open Sans Light"/>
              </a:rPr>
              <a:t>K</a:t>
            </a:r>
            <a:r>
              <a:rPr lang="zh-CN" altLang="en-US" sz="1600" dirty="0">
                <a:solidFill>
                  <a:schemeClr val="tx2"/>
                </a:solidFill>
                <a:latin typeface="微软雅黑" panose="020B0503020204020204" pitchFamily="34" charset="-122"/>
                <a:ea typeface="微软雅黑" panose="020B0503020204020204" pitchFamily="34" charset="-122"/>
                <a:cs typeface="Open Sans Light"/>
              </a:rPr>
              <a:t>值的设定采用交叉检验的方式（以</a:t>
            </a:r>
            <a:r>
              <a:rPr lang="en-US" altLang="zh-CN" sz="1600" dirty="0">
                <a:solidFill>
                  <a:schemeClr val="tx2"/>
                </a:solidFill>
                <a:latin typeface="微软雅黑" panose="020B0503020204020204" pitchFamily="34" charset="-122"/>
                <a:ea typeface="微软雅黑" panose="020B0503020204020204" pitchFamily="34" charset="-122"/>
                <a:cs typeface="Open Sans Light"/>
              </a:rPr>
              <a:t>K=1</a:t>
            </a:r>
            <a:r>
              <a:rPr lang="zh-CN" altLang="en-US" sz="1600" dirty="0">
                <a:solidFill>
                  <a:schemeClr val="tx2"/>
                </a:solidFill>
                <a:latin typeface="微软雅黑" panose="020B0503020204020204" pitchFamily="34" charset="-122"/>
                <a:ea typeface="微软雅黑" panose="020B0503020204020204" pitchFamily="34" charset="-122"/>
                <a:cs typeface="Open Sans Light"/>
              </a:rPr>
              <a:t>为基准）</a:t>
            </a:r>
          </a:p>
          <a:p>
            <a:pPr lvl="1">
              <a:lnSpc>
                <a:spcPct val="120000"/>
              </a:lnSpc>
              <a:buFont typeface="Wingdings" panose="05000000000000000000" pitchFamily="2" charset="2"/>
              <a:buChar char="l"/>
            </a:pPr>
            <a:r>
              <a:rPr lang="zh-CN" altLang="en-US" sz="1600" dirty="0">
                <a:solidFill>
                  <a:schemeClr val="tx2"/>
                </a:solidFill>
                <a:latin typeface="微软雅黑" panose="020B0503020204020204" pitchFamily="34" charset="-122"/>
                <a:ea typeface="微软雅黑" panose="020B0503020204020204" pitchFamily="34" charset="-122"/>
                <a:cs typeface="Open Sans Light"/>
              </a:rPr>
              <a:t>经验规则：</a:t>
            </a:r>
            <a:r>
              <a:rPr lang="en-US" altLang="zh-CN" sz="1600" dirty="0">
                <a:solidFill>
                  <a:schemeClr val="tx2"/>
                </a:solidFill>
                <a:latin typeface="微软雅黑" panose="020B0503020204020204" pitchFamily="34" charset="-122"/>
                <a:ea typeface="微软雅黑" panose="020B0503020204020204" pitchFamily="34" charset="-122"/>
                <a:cs typeface="Open Sans Light"/>
              </a:rPr>
              <a:t>K</a:t>
            </a:r>
            <a:r>
              <a:rPr lang="zh-CN" altLang="en-US" sz="1600" dirty="0">
                <a:solidFill>
                  <a:schemeClr val="tx2"/>
                </a:solidFill>
                <a:latin typeface="微软雅黑" panose="020B0503020204020204" pitchFamily="34" charset="-122"/>
                <a:ea typeface="微软雅黑" panose="020B0503020204020204" pitchFamily="34" charset="-122"/>
                <a:cs typeface="Open Sans Light"/>
              </a:rPr>
              <a:t>一般低于训练样本数的平方根。</a:t>
            </a:r>
            <a:endParaRPr lang="en-US" altLang="zh-CN" sz="1600" dirty="0">
              <a:solidFill>
                <a:schemeClr val="tx2"/>
              </a:solidFill>
              <a:latin typeface="微软雅黑" panose="020B0503020204020204" pitchFamily="34" charset="-122"/>
              <a:ea typeface="微软雅黑" panose="020B0503020204020204" pitchFamily="34" charset="-122"/>
              <a:cs typeface="Open Sans Light"/>
            </a:endParaRPr>
          </a:p>
          <a:p>
            <a:pPr lvl="1"/>
            <a:endParaRPr lang="en-US" altLang="zh-CN" sz="1800" dirty="0"/>
          </a:p>
        </p:txBody>
      </p:sp>
      <p:grpSp>
        <p:nvGrpSpPr>
          <p:cNvPr id="2" name="组合 1"/>
          <p:cNvGrpSpPr/>
          <p:nvPr/>
        </p:nvGrpSpPr>
        <p:grpSpPr>
          <a:xfrm>
            <a:off x="2675032" y="4278763"/>
            <a:ext cx="6083881" cy="1895238"/>
            <a:chOff x="2675032" y="4278763"/>
            <a:chExt cx="6083881" cy="1895238"/>
          </a:xfrm>
        </p:grpSpPr>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032" y="4278763"/>
              <a:ext cx="2095238" cy="1895238"/>
            </a:xfrm>
            <a:prstGeom prst="rect">
              <a:avLst/>
            </a:prstGeom>
          </p:spPr>
        </p:pic>
        <p:sp>
          <p:nvSpPr>
            <p:cNvPr id="33" name="文本框 32"/>
            <p:cNvSpPr txBox="1"/>
            <p:nvPr/>
          </p:nvSpPr>
          <p:spPr>
            <a:xfrm>
              <a:off x="5425857" y="4875617"/>
              <a:ext cx="3333056" cy="646331"/>
            </a:xfrm>
            <a:prstGeom prst="rect">
              <a:avLst/>
            </a:prstGeom>
            <a:noFill/>
          </p:spPr>
          <p:txBody>
            <a:bodyPr wrap="square" rtlCol="0">
              <a:spAutoFit/>
            </a:bodyPr>
            <a:lstStyle/>
            <a:p>
              <a:r>
                <a:rPr lang="en-US" altLang="zh-CN" dirty="0" smtClean="0"/>
                <a:t>K=3  </a:t>
              </a:r>
              <a:r>
                <a:rPr lang="zh-CN" altLang="en-US" dirty="0" smtClean="0"/>
                <a:t>样本 属于 红色三角形</a:t>
              </a:r>
              <a:endParaRPr lang="en-US" altLang="zh-CN" dirty="0" smtClean="0"/>
            </a:p>
            <a:p>
              <a:r>
                <a:rPr lang="en-US" altLang="zh-CN" dirty="0" smtClean="0"/>
                <a:t>K=5  </a:t>
              </a:r>
              <a:r>
                <a:rPr lang="zh-CN" altLang="en-US" dirty="0" smtClean="0"/>
                <a:t>样本 </a:t>
              </a:r>
              <a:r>
                <a:rPr lang="zh-CN" altLang="en-US" dirty="0"/>
                <a:t>属于 </a:t>
              </a:r>
              <a:r>
                <a:rPr lang="zh-CN" altLang="en-US" dirty="0" smtClean="0"/>
                <a:t>蓝色正方形</a:t>
              </a:r>
              <a:endParaRPr lang="zh-CN" altLang="en-US" dirty="0"/>
            </a:p>
          </p:txBody>
        </p:sp>
      </p:grpSp>
    </p:spTree>
    <p:extLst>
      <p:ext uri="{BB962C8B-B14F-4D97-AF65-F5344CB8AC3E}">
        <p14:creationId xmlns:p14="http://schemas.microsoft.com/office/powerpoint/2010/main" val="655960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853" y="2061319"/>
            <a:ext cx="7024705" cy="4349619"/>
          </a:xfrm>
          <a:prstGeom prst="rect">
            <a:avLst/>
          </a:prstGeom>
        </p:spPr>
      </p:pic>
      <p:grpSp>
        <p:nvGrpSpPr>
          <p:cNvPr id="3" name="组合 2">
            <a:extLst>
              <a:ext uri="{FF2B5EF4-FFF2-40B4-BE49-F238E27FC236}">
                <a16:creationId xmlns:a16="http://schemas.microsoft.com/office/drawing/2014/main" xmlns="" id="{F0FC0F70-AC76-4EA2-86EB-0B407A4ACBB5}"/>
              </a:ext>
            </a:extLst>
          </p:cNvPr>
          <p:cNvGrpSpPr/>
          <p:nvPr/>
        </p:nvGrpSpPr>
        <p:grpSpPr>
          <a:xfrm>
            <a:off x="0" y="200331"/>
            <a:ext cx="12190413" cy="867372"/>
            <a:chOff x="0" y="508941"/>
            <a:chExt cx="12190413" cy="867372"/>
          </a:xfrm>
        </p:grpSpPr>
        <p:sp>
          <p:nvSpPr>
            <p:cNvPr id="4" name="矩形 3">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文本分类</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grpSp>
        <p:nvGrpSpPr>
          <p:cNvPr id="9" name="组合 8"/>
          <p:cNvGrpSpPr/>
          <p:nvPr/>
        </p:nvGrpSpPr>
        <p:grpSpPr>
          <a:xfrm>
            <a:off x="418840" y="1054980"/>
            <a:ext cx="4015763" cy="973343"/>
            <a:chOff x="418840" y="1159155"/>
            <a:chExt cx="4015763" cy="973343"/>
          </a:xfrm>
        </p:grpSpPr>
        <p:sp>
          <p:nvSpPr>
            <p:cNvPr id="10" name="矩形 9"/>
            <p:cNvSpPr/>
            <p:nvPr/>
          </p:nvSpPr>
          <p:spPr>
            <a:xfrm>
              <a:off x="418840" y="1159155"/>
              <a:ext cx="4015763" cy="973343"/>
            </a:xfrm>
            <a:prstGeom prst="rect">
              <a:avLst/>
            </a:prstGeom>
          </p:spPr>
          <p:txBody>
            <a:bodyPr wrap="square">
              <a:spAutoFit/>
            </a:bodyPr>
            <a:lstStyle/>
            <a:p>
              <a:pPr algn="ctr" defTabSz="1087636">
                <a:lnSpc>
                  <a:spcPct val="125000"/>
                </a:lnSpc>
              </a:pPr>
              <a:r>
                <a:rPr lang="en-US" altLang="zh-CN" sz="2400" dirty="0" smtClean="0">
                  <a:solidFill>
                    <a:schemeClr val="tx2"/>
                  </a:solidFill>
                  <a:latin typeface="华文中宋" panose="02010600040101010101" pitchFamily="2" charset="-122"/>
                  <a:ea typeface="华文中宋" panose="02010600040101010101" pitchFamily="2" charset="-122"/>
                  <a:cs typeface="Open Sans Light"/>
                </a:rPr>
                <a:t>KNN(K-Nearest </a:t>
              </a:r>
              <a:r>
                <a:rPr lang="en-US" altLang="zh-CN" sz="2400" dirty="0">
                  <a:solidFill>
                    <a:schemeClr val="tx2"/>
                  </a:solidFill>
                  <a:latin typeface="华文中宋" panose="02010600040101010101" pitchFamily="2" charset="-122"/>
                  <a:ea typeface="华文中宋" panose="02010600040101010101" pitchFamily="2" charset="-122"/>
                  <a:cs typeface="Open Sans Light"/>
                </a:rPr>
                <a:t>Neighbor</a:t>
              </a:r>
              <a:r>
                <a:rPr lang="en-US" altLang="zh-CN" sz="2400" dirty="0" smtClean="0">
                  <a:solidFill>
                    <a:schemeClr val="tx2"/>
                  </a:solidFill>
                  <a:latin typeface="华文中宋" panose="02010600040101010101" pitchFamily="2" charset="-122"/>
                  <a:ea typeface="华文中宋" panose="02010600040101010101" pitchFamily="2" charset="-122"/>
                  <a:cs typeface="Open Sans Light"/>
                </a:rPr>
                <a:t>)</a:t>
              </a:r>
            </a:p>
            <a:p>
              <a:pPr algn="ctr" defTabSz="1087636">
                <a:lnSpc>
                  <a:spcPct val="125000"/>
                </a:lnSpc>
              </a:pPr>
              <a:r>
                <a:rPr lang="en-US" altLang="zh-CN" sz="2400" dirty="0" smtClean="0">
                  <a:solidFill>
                    <a:schemeClr val="tx2"/>
                  </a:solidFill>
                  <a:latin typeface="华文中宋" panose="02010600040101010101" pitchFamily="2" charset="-122"/>
                  <a:ea typeface="华文中宋" panose="02010600040101010101" pitchFamily="2" charset="-122"/>
                  <a:cs typeface="Open Sans Light"/>
                </a:rPr>
                <a:t>K</a:t>
              </a:r>
              <a:r>
                <a:rPr lang="zh-CN" altLang="en-US" sz="2400" dirty="0">
                  <a:solidFill>
                    <a:schemeClr val="tx2"/>
                  </a:solidFill>
                  <a:latin typeface="华文中宋" panose="02010600040101010101" pitchFamily="2" charset="-122"/>
                  <a:ea typeface="华文中宋" panose="02010600040101010101" pitchFamily="2" charset="-122"/>
                  <a:cs typeface="Open Sans Light"/>
                </a:rPr>
                <a:t>最近邻算法</a:t>
              </a:r>
            </a:p>
          </p:txBody>
        </p:sp>
        <p:sp>
          <p:nvSpPr>
            <p:cNvPr id="11" name="矩形 10">
              <a:extLst>
                <a:ext uri="{FF2B5EF4-FFF2-40B4-BE49-F238E27FC236}">
                  <a16:creationId xmlns:a16="http://schemas.microsoft.com/office/drawing/2014/main" xmlns="" id="{FD4D8020-C9F6-473A-B1DF-7DC8C56C73C8}"/>
                </a:ext>
              </a:extLst>
            </p:cNvPr>
            <p:cNvSpPr/>
            <p:nvPr/>
          </p:nvSpPr>
          <p:spPr>
            <a:xfrm flipV="1">
              <a:off x="436842" y="1645827"/>
              <a:ext cx="3997761" cy="51183"/>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183127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F0FC0F70-AC76-4EA2-86EB-0B407A4ACBB5}"/>
              </a:ext>
            </a:extLst>
          </p:cNvPr>
          <p:cNvGrpSpPr/>
          <p:nvPr/>
        </p:nvGrpSpPr>
        <p:grpSpPr>
          <a:xfrm>
            <a:off x="0" y="200331"/>
            <a:ext cx="12190413" cy="867372"/>
            <a:chOff x="0" y="508941"/>
            <a:chExt cx="12190413" cy="867372"/>
          </a:xfrm>
        </p:grpSpPr>
        <p:sp>
          <p:nvSpPr>
            <p:cNvPr id="4" name="矩形 3">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文本分类</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sp>
        <p:nvSpPr>
          <p:cNvPr id="9" name="内容占位符 2"/>
          <p:cNvSpPr txBox="1">
            <a:spLocks/>
          </p:cNvSpPr>
          <p:nvPr/>
        </p:nvSpPr>
        <p:spPr>
          <a:xfrm>
            <a:off x="885463" y="2333625"/>
            <a:ext cx="8229600" cy="4525963"/>
          </a:xfrm>
          <a:prstGeom prst="rect">
            <a:avLst/>
          </a:prstGeom>
        </p:spPr>
        <p:txBody>
          <a:bodyPr/>
          <a:lst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30900" indent="-342900" defTabSz="1087636">
              <a:lnSpc>
                <a:spcPct val="120000"/>
              </a:lnSpc>
              <a:buFont typeface="Wingdings" panose="05000000000000000000" pitchFamily="2" charset="2"/>
              <a:buChar char="u"/>
            </a:pPr>
            <a:r>
              <a:rPr lang="zh-CN" altLang="en-US" sz="2400" dirty="0">
                <a:solidFill>
                  <a:schemeClr val="tx2"/>
                </a:solidFill>
                <a:latin typeface="微软雅黑" panose="020B0503020204020204" pitchFamily="34" charset="-122"/>
                <a:ea typeface="微软雅黑" panose="020B0503020204020204" pitchFamily="34" charset="-122"/>
                <a:cs typeface="Open Sans Light"/>
              </a:rPr>
              <a:t>距离的度量</a:t>
            </a:r>
            <a:endParaRPr lang="en-US" altLang="zh-CN" sz="2400" dirty="0">
              <a:solidFill>
                <a:schemeClr val="tx2"/>
              </a:solidFill>
              <a:latin typeface="微软雅黑" panose="020B0503020204020204" pitchFamily="34" charset="-122"/>
              <a:ea typeface="微软雅黑" panose="020B0503020204020204" pitchFamily="34" charset="-122"/>
              <a:cs typeface="Open Sans Light"/>
            </a:endParaRPr>
          </a:p>
          <a:p>
            <a:pPr lvl="1">
              <a:buFont typeface="Wingdings" panose="05000000000000000000" pitchFamily="2" charset="2"/>
              <a:buChar char="l"/>
            </a:pPr>
            <a:r>
              <a:rPr lang="zh-CN" altLang="en-US" sz="2000" dirty="0" smtClean="0"/>
              <a:t>样本空间中两个点之间的距离度量表示的是两个样本点之间的相似程度：距离越短，表示相似程度越高；相反，距离越大，表示两个样本的相似程度低。</a:t>
            </a:r>
            <a:endParaRPr lang="en-US" altLang="zh-CN" sz="2000" dirty="0" smtClean="0"/>
          </a:p>
          <a:p>
            <a:pPr lvl="1">
              <a:buFont typeface="Wingdings" panose="05000000000000000000" pitchFamily="2" charset="2"/>
              <a:buChar char="l"/>
            </a:pPr>
            <a:endParaRPr lang="en-US" altLang="zh-CN" sz="2000" dirty="0" smtClean="0"/>
          </a:p>
          <a:p>
            <a:pPr lvl="1">
              <a:buFont typeface="Wingdings" panose="05000000000000000000" pitchFamily="2" charset="2"/>
              <a:buChar char="l"/>
            </a:pPr>
            <a:r>
              <a:rPr lang="zh-CN" altLang="en-US" sz="2000" dirty="0" smtClean="0"/>
              <a:t>欧式距离</a:t>
            </a:r>
            <a:endParaRPr lang="en-US" altLang="zh-CN" sz="2000" dirty="0" smtClean="0"/>
          </a:p>
          <a:p>
            <a:pPr marL="800100" lvl="1" indent="-342900">
              <a:buFont typeface="Wingdings" panose="05000000000000000000" pitchFamily="2" charset="2"/>
              <a:buChar char="l"/>
            </a:pPr>
            <a:endParaRPr lang="en-US" altLang="zh-CN" sz="2000" dirty="0" smtClean="0"/>
          </a:p>
          <a:p>
            <a:pPr lvl="1">
              <a:buFont typeface="Wingdings" panose="05000000000000000000" pitchFamily="2" charset="2"/>
              <a:buChar char="l"/>
            </a:pPr>
            <a:endParaRPr lang="en-US" altLang="zh-CN" sz="2000" dirty="0" smtClean="0"/>
          </a:p>
          <a:p>
            <a:pPr lvl="1">
              <a:buFont typeface="Wingdings" panose="05000000000000000000" pitchFamily="2" charset="2"/>
              <a:buChar char="l"/>
            </a:pPr>
            <a:r>
              <a:rPr lang="zh-CN" altLang="en-US" sz="2000" dirty="0" smtClean="0"/>
              <a:t>夹角余弦 </a:t>
            </a:r>
            <a:endParaRPr lang="zh-CN" altLang="en-US" sz="2000" dirty="0"/>
          </a:p>
        </p:txBody>
      </p:sp>
      <p:grpSp>
        <p:nvGrpSpPr>
          <p:cNvPr id="10" name="组合 9"/>
          <p:cNvGrpSpPr/>
          <p:nvPr/>
        </p:nvGrpSpPr>
        <p:grpSpPr>
          <a:xfrm>
            <a:off x="418840" y="1054980"/>
            <a:ext cx="4015763" cy="973343"/>
            <a:chOff x="418840" y="1159155"/>
            <a:chExt cx="4015763" cy="973343"/>
          </a:xfrm>
        </p:grpSpPr>
        <p:sp>
          <p:nvSpPr>
            <p:cNvPr id="11" name="矩形 10"/>
            <p:cNvSpPr/>
            <p:nvPr/>
          </p:nvSpPr>
          <p:spPr>
            <a:xfrm>
              <a:off x="418840" y="1159155"/>
              <a:ext cx="4015763" cy="973343"/>
            </a:xfrm>
            <a:prstGeom prst="rect">
              <a:avLst/>
            </a:prstGeom>
          </p:spPr>
          <p:txBody>
            <a:bodyPr wrap="square">
              <a:spAutoFit/>
            </a:bodyPr>
            <a:lstStyle/>
            <a:p>
              <a:pPr algn="ctr" defTabSz="1087636">
                <a:lnSpc>
                  <a:spcPct val="125000"/>
                </a:lnSpc>
              </a:pPr>
              <a:r>
                <a:rPr lang="en-US" altLang="zh-CN" sz="2400" dirty="0" smtClean="0">
                  <a:solidFill>
                    <a:schemeClr val="tx2"/>
                  </a:solidFill>
                  <a:latin typeface="华文中宋" panose="02010600040101010101" pitchFamily="2" charset="-122"/>
                  <a:ea typeface="华文中宋" panose="02010600040101010101" pitchFamily="2" charset="-122"/>
                  <a:cs typeface="Open Sans Light"/>
                </a:rPr>
                <a:t>KNN(K-Nearest </a:t>
              </a:r>
              <a:r>
                <a:rPr lang="en-US" altLang="zh-CN" sz="2400" dirty="0">
                  <a:solidFill>
                    <a:schemeClr val="tx2"/>
                  </a:solidFill>
                  <a:latin typeface="华文中宋" panose="02010600040101010101" pitchFamily="2" charset="-122"/>
                  <a:ea typeface="华文中宋" panose="02010600040101010101" pitchFamily="2" charset="-122"/>
                  <a:cs typeface="Open Sans Light"/>
                </a:rPr>
                <a:t>Neighbor</a:t>
              </a:r>
              <a:r>
                <a:rPr lang="en-US" altLang="zh-CN" sz="2400" dirty="0" smtClean="0">
                  <a:solidFill>
                    <a:schemeClr val="tx2"/>
                  </a:solidFill>
                  <a:latin typeface="华文中宋" panose="02010600040101010101" pitchFamily="2" charset="-122"/>
                  <a:ea typeface="华文中宋" panose="02010600040101010101" pitchFamily="2" charset="-122"/>
                  <a:cs typeface="Open Sans Light"/>
                </a:rPr>
                <a:t>)</a:t>
              </a:r>
            </a:p>
            <a:p>
              <a:pPr algn="ctr" defTabSz="1087636">
                <a:lnSpc>
                  <a:spcPct val="125000"/>
                </a:lnSpc>
              </a:pPr>
              <a:r>
                <a:rPr lang="en-US" altLang="zh-CN" sz="2400" dirty="0" smtClean="0">
                  <a:solidFill>
                    <a:schemeClr val="tx2"/>
                  </a:solidFill>
                  <a:latin typeface="华文中宋" panose="02010600040101010101" pitchFamily="2" charset="-122"/>
                  <a:ea typeface="华文中宋" panose="02010600040101010101" pitchFamily="2" charset="-122"/>
                  <a:cs typeface="Open Sans Light"/>
                </a:rPr>
                <a:t>K</a:t>
              </a:r>
              <a:r>
                <a:rPr lang="zh-CN" altLang="en-US" sz="2400" dirty="0">
                  <a:solidFill>
                    <a:schemeClr val="tx2"/>
                  </a:solidFill>
                  <a:latin typeface="华文中宋" panose="02010600040101010101" pitchFamily="2" charset="-122"/>
                  <a:ea typeface="华文中宋" panose="02010600040101010101" pitchFamily="2" charset="-122"/>
                  <a:cs typeface="Open Sans Light"/>
                </a:rPr>
                <a:t>最近邻算法</a:t>
              </a:r>
            </a:p>
          </p:txBody>
        </p:sp>
        <p:sp>
          <p:nvSpPr>
            <p:cNvPr id="12" name="矩形 11">
              <a:extLst>
                <a:ext uri="{FF2B5EF4-FFF2-40B4-BE49-F238E27FC236}">
                  <a16:creationId xmlns:a16="http://schemas.microsoft.com/office/drawing/2014/main" xmlns="" id="{FD4D8020-C9F6-473A-B1DF-7DC8C56C73C8}"/>
                </a:ext>
              </a:extLst>
            </p:cNvPr>
            <p:cNvSpPr/>
            <p:nvPr/>
          </p:nvSpPr>
          <p:spPr>
            <a:xfrm flipV="1">
              <a:off x="436842" y="1645827"/>
              <a:ext cx="3997761" cy="51183"/>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2"/>
          <a:stretch>
            <a:fillRect/>
          </a:stretch>
        </p:blipFill>
        <p:spPr>
          <a:xfrm>
            <a:off x="3358334" y="5011598"/>
            <a:ext cx="6301280" cy="1212419"/>
          </a:xfrm>
          <a:prstGeom prst="rect">
            <a:avLst/>
          </a:prstGeom>
        </p:spPr>
      </p:pic>
      <p:pic>
        <p:nvPicPr>
          <p:cNvPr id="17" name="图片 16"/>
          <p:cNvPicPr>
            <a:picLocks noChangeAspect="1"/>
          </p:cNvPicPr>
          <p:nvPr/>
        </p:nvPicPr>
        <p:blipFill>
          <a:blip r:embed="rId3"/>
          <a:stretch>
            <a:fillRect/>
          </a:stretch>
        </p:blipFill>
        <p:spPr>
          <a:xfrm>
            <a:off x="3358334" y="3839749"/>
            <a:ext cx="5114333" cy="1244246"/>
          </a:xfrm>
          <a:prstGeom prst="rect">
            <a:avLst/>
          </a:prstGeom>
        </p:spPr>
      </p:pic>
    </p:spTree>
    <p:extLst>
      <p:ext uri="{BB962C8B-B14F-4D97-AF65-F5344CB8AC3E}">
        <p14:creationId xmlns:p14="http://schemas.microsoft.com/office/powerpoint/2010/main" val="1271784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F0FC0F70-AC76-4EA2-86EB-0B407A4ACBB5}"/>
              </a:ext>
            </a:extLst>
          </p:cNvPr>
          <p:cNvGrpSpPr/>
          <p:nvPr/>
        </p:nvGrpSpPr>
        <p:grpSpPr>
          <a:xfrm>
            <a:off x="0" y="200331"/>
            <a:ext cx="12190413" cy="867372"/>
            <a:chOff x="0" y="508941"/>
            <a:chExt cx="12190413" cy="867372"/>
          </a:xfrm>
        </p:grpSpPr>
        <p:sp>
          <p:nvSpPr>
            <p:cNvPr id="4" name="矩形 3">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文本分类</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sp>
        <p:nvSpPr>
          <p:cNvPr id="9" name="内容占位符 2"/>
          <p:cNvSpPr txBox="1">
            <a:spLocks/>
          </p:cNvSpPr>
          <p:nvPr/>
        </p:nvSpPr>
        <p:spPr>
          <a:xfrm>
            <a:off x="885463" y="2333625"/>
            <a:ext cx="9196086" cy="4525963"/>
          </a:xfrm>
          <a:prstGeom prst="rect">
            <a:avLst/>
          </a:prstGeom>
        </p:spPr>
        <p:txBody>
          <a:bodyPr/>
          <a:lst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30900" indent="-342900" defTabSz="1087636">
              <a:lnSpc>
                <a:spcPct val="120000"/>
              </a:lnSpc>
              <a:buFont typeface="Wingdings" panose="05000000000000000000" pitchFamily="2" charset="2"/>
              <a:buChar char="u"/>
            </a:pPr>
            <a:r>
              <a:rPr lang="zh-CN" altLang="en-US" sz="2400" dirty="0">
                <a:solidFill>
                  <a:schemeClr val="tx2"/>
                </a:solidFill>
                <a:latin typeface="微软雅黑" panose="020B0503020204020204" pitchFamily="34" charset="-122"/>
                <a:ea typeface="微软雅黑" panose="020B0503020204020204" pitchFamily="34" charset="-122"/>
                <a:cs typeface="Open Sans Light"/>
              </a:rPr>
              <a:t>优点</a:t>
            </a:r>
            <a:endParaRPr lang="en-US" altLang="zh-CN" sz="2400" dirty="0">
              <a:solidFill>
                <a:schemeClr val="tx2"/>
              </a:solidFill>
              <a:latin typeface="微软雅黑" panose="020B0503020204020204" pitchFamily="34" charset="-122"/>
              <a:ea typeface="微软雅黑" panose="020B0503020204020204" pitchFamily="34" charset="-122"/>
              <a:cs typeface="Open Sans Light"/>
            </a:endParaRPr>
          </a:p>
          <a:p>
            <a:pPr lvl="1">
              <a:buFont typeface="Wingdings" panose="05000000000000000000" pitchFamily="2" charset="2"/>
              <a:buChar char="l"/>
            </a:pPr>
            <a:r>
              <a:rPr lang="zh-CN" altLang="en-US" sz="1800" dirty="0"/>
              <a:t>思想简单，易于理解，易于实现，无需估计参数，无需训练；</a:t>
            </a:r>
            <a:endParaRPr lang="en-US" altLang="zh-CN" sz="1800" dirty="0"/>
          </a:p>
          <a:p>
            <a:pPr lvl="1">
              <a:buFont typeface="Wingdings" panose="05000000000000000000" pitchFamily="2" charset="2"/>
              <a:buChar char="l"/>
            </a:pPr>
            <a:r>
              <a:rPr lang="zh-CN" altLang="en-US" sz="1800" dirty="0"/>
              <a:t>适合对稀有事物进行分类；</a:t>
            </a:r>
            <a:endParaRPr lang="en-US" altLang="zh-CN" sz="1800" dirty="0"/>
          </a:p>
          <a:p>
            <a:pPr lvl="1">
              <a:buFont typeface="Wingdings" panose="05000000000000000000" pitchFamily="2" charset="2"/>
              <a:buChar char="l"/>
            </a:pPr>
            <a:r>
              <a:rPr lang="zh-CN" altLang="en-US" sz="1800" dirty="0"/>
              <a:t>特别适合于多分类问题。</a:t>
            </a:r>
            <a:endParaRPr lang="en-US" altLang="zh-CN" sz="1800" dirty="0"/>
          </a:p>
          <a:p>
            <a:pPr marL="630900" indent="-342900" defTabSz="1087636">
              <a:lnSpc>
                <a:spcPct val="120000"/>
              </a:lnSpc>
              <a:buFont typeface="Wingdings" panose="05000000000000000000" pitchFamily="2" charset="2"/>
              <a:buChar char="u"/>
            </a:pPr>
            <a:r>
              <a:rPr lang="zh-CN" altLang="en-US" sz="2400" dirty="0">
                <a:solidFill>
                  <a:schemeClr val="tx2"/>
                </a:solidFill>
                <a:latin typeface="微软雅黑" panose="020B0503020204020204" pitchFamily="34" charset="-122"/>
                <a:ea typeface="微软雅黑" panose="020B0503020204020204" pitchFamily="34" charset="-122"/>
                <a:cs typeface="Open Sans Light"/>
              </a:rPr>
              <a:t>缺点</a:t>
            </a:r>
            <a:endParaRPr lang="en-US" altLang="zh-CN" sz="2400" dirty="0">
              <a:solidFill>
                <a:schemeClr val="tx2"/>
              </a:solidFill>
              <a:latin typeface="微软雅黑" panose="020B0503020204020204" pitchFamily="34" charset="-122"/>
              <a:ea typeface="微软雅黑" panose="020B0503020204020204" pitchFamily="34" charset="-122"/>
              <a:cs typeface="Open Sans Light"/>
            </a:endParaRPr>
          </a:p>
          <a:p>
            <a:pPr lvl="1">
              <a:buFont typeface="Wingdings" panose="05000000000000000000" pitchFamily="2" charset="2"/>
              <a:buChar char="l"/>
            </a:pPr>
            <a:r>
              <a:rPr lang="zh-CN" altLang="en-US" sz="1800" dirty="0"/>
              <a:t>懒惰算法，进行分类时</a:t>
            </a:r>
            <a:r>
              <a:rPr lang="zh-CN" altLang="en-US" sz="1800" b="1" dirty="0"/>
              <a:t>计算量大</a:t>
            </a:r>
            <a:r>
              <a:rPr lang="zh-CN" altLang="en-US" sz="1800" dirty="0"/>
              <a:t>，要扫描全部训练样本计算距离，</a:t>
            </a:r>
            <a:r>
              <a:rPr lang="zh-CN" altLang="en-US" sz="1800" b="1" dirty="0"/>
              <a:t>内存开销大</a:t>
            </a:r>
            <a:r>
              <a:rPr lang="zh-CN" altLang="en-US" sz="1800" dirty="0"/>
              <a:t>；</a:t>
            </a:r>
            <a:endParaRPr lang="en-US" altLang="zh-CN" sz="1800" dirty="0"/>
          </a:p>
          <a:p>
            <a:pPr lvl="1">
              <a:buFont typeface="Wingdings" panose="05000000000000000000" pitchFamily="2" charset="2"/>
              <a:buChar char="l"/>
            </a:pPr>
            <a:r>
              <a:rPr lang="zh-CN" altLang="en-US" sz="1800" dirty="0"/>
              <a:t>当样本不平衡时，如其中一个类别的样本较大，可能会导致对新样本计算近邻时，大容量样本占大多数，影响分类效果；</a:t>
            </a:r>
            <a:endParaRPr lang="en-US" altLang="zh-CN" sz="1800" dirty="0"/>
          </a:p>
          <a:p>
            <a:pPr lvl="1">
              <a:buFont typeface="Wingdings" panose="05000000000000000000" pitchFamily="2" charset="2"/>
              <a:buChar char="l"/>
            </a:pPr>
            <a:r>
              <a:rPr lang="zh-CN" altLang="en-US" sz="1800" dirty="0"/>
              <a:t>可解释性较差，无法给出决策树那样的规则。</a:t>
            </a:r>
          </a:p>
        </p:txBody>
      </p:sp>
      <p:grpSp>
        <p:nvGrpSpPr>
          <p:cNvPr id="10" name="组合 9"/>
          <p:cNvGrpSpPr/>
          <p:nvPr/>
        </p:nvGrpSpPr>
        <p:grpSpPr>
          <a:xfrm>
            <a:off x="418840" y="1054980"/>
            <a:ext cx="4015763" cy="973343"/>
            <a:chOff x="418840" y="1159155"/>
            <a:chExt cx="4015763" cy="973343"/>
          </a:xfrm>
        </p:grpSpPr>
        <p:sp>
          <p:nvSpPr>
            <p:cNvPr id="11" name="矩形 10"/>
            <p:cNvSpPr/>
            <p:nvPr/>
          </p:nvSpPr>
          <p:spPr>
            <a:xfrm>
              <a:off x="418840" y="1159155"/>
              <a:ext cx="4015763" cy="973343"/>
            </a:xfrm>
            <a:prstGeom prst="rect">
              <a:avLst/>
            </a:prstGeom>
          </p:spPr>
          <p:txBody>
            <a:bodyPr wrap="square">
              <a:spAutoFit/>
            </a:bodyPr>
            <a:lstStyle/>
            <a:p>
              <a:pPr algn="ctr" defTabSz="1087636">
                <a:lnSpc>
                  <a:spcPct val="125000"/>
                </a:lnSpc>
              </a:pPr>
              <a:r>
                <a:rPr lang="en-US" altLang="zh-CN" sz="2400" dirty="0" smtClean="0">
                  <a:solidFill>
                    <a:schemeClr val="tx2"/>
                  </a:solidFill>
                  <a:latin typeface="华文中宋" panose="02010600040101010101" pitchFamily="2" charset="-122"/>
                  <a:ea typeface="华文中宋" panose="02010600040101010101" pitchFamily="2" charset="-122"/>
                  <a:cs typeface="Open Sans Light"/>
                </a:rPr>
                <a:t>KNN(K-Nearest </a:t>
              </a:r>
              <a:r>
                <a:rPr lang="en-US" altLang="zh-CN" sz="2400" dirty="0">
                  <a:solidFill>
                    <a:schemeClr val="tx2"/>
                  </a:solidFill>
                  <a:latin typeface="华文中宋" panose="02010600040101010101" pitchFamily="2" charset="-122"/>
                  <a:ea typeface="华文中宋" panose="02010600040101010101" pitchFamily="2" charset="-122"/>
                  <a:cs typeface="Open Sans Light"/>
                </a:rPr>
                <a:t>Neighbor</a:t>
              </a:r>
              <a:r>
                <a:rPr lang="en-US" altLang="zh-CN" sz="2400" dirty="0" smtClean="0">
                  <a:solidFill>
                    <a:schemeClr val="tx2"/>
                  </a:solidFill>
                  <a:latin typeface="华文中宋" panose="02010600040101010101" pitchFamily="2" charset="-122"/>
                  <a:ea typeface="华文中宋" panose="02010600040101010101" pitchFamily="2" charset="-122"/>
                  <a:cs typeface="Open Sans Light"/>
                </a:rPr>
                <a:t>)</a:t>
              </a:r>
            </a:p>
            <a:p>
              <a:pPr algn="ctr" defTabSz="1087636">
                <a:lnSpc>
                  <a:spcPct val="125000"/>
                </a:lnSpc>
              </a:pPr>
              <a:r>
                <a:rPr lang="en-US" altLang="zh-CN" sz="2400" dirty="0" smtClean="0">
                  <a:solidFill>
                    <a:schemeClr val="tx2"/>
                  </a:solidFill>
                  <a:latin typeface="华文中宋" panose="02010600040101010101" pitchFamily="2" charset="-122"/>
                  <a:ea typeface="华文中宋" panose="02010600040101010101" pitchFamily="2" charset="-122"/>
                  <a:cs typeface="Open Sans Light"/>
                </a:rPr>
                <a:t>K</a:t>
              </a:r>
              <a:r>
                <a:rPr lang="zh-CN" altLang="en-US" sz="2400" dirty="0">
                  <a:solidFill>
                    <a:schemeClr val="tx2"/>
                  </a:solidFill>
                  <a:latin typeface="华文中宋" panose="02010600040101010101" pitchFamily="2" charset="-122"/>
                  <a:ea typeface="华文中宋" panose="02010600040101010101" pitchFamily="2" charset="-122"/>
                  <a:cs typeface="Open Sans Light"/>
                </a:rPr>
                <a:t>最近邻算法</a:t>
              </a:r>
            </a:p>
          </p:txBody>
        </p:sp>
        <p:sp>
          <p:nvSpPr>
            <p:cNvPr id="12" name="矩形 11">
              <a:extLst>
                <a:ext uri="{FF2B5EF4-FFF2-40B4-BE49-F238E27FC236}">
                  <a16:creationId xmlns:a16="http://schemas.microsoft.com/office/drawing/2014/main" xmlns="" id="{FD4D8020-C9F6-473A-B1DF-7DC8C56C73C8}"/>
                </a:ext>
              </a:extLst>
            </p:cNvPr>
            <p:cNvSpPr/>
            <p:nvPr/>
          </p:nvSpPr>
          <p:spPr>
            <a:xfrm flipV="1">
              <a:off x="436842" y="1645827"/>
              <a:ext cx="3997761" cy="51183"/>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18980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26313"/>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文本分类</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sp>
        <p:nvSpPr>
          <p:cNvPr id="16" name="Subtitle 2">
            <a:extLst>
              <a:ext uri="{FF2B5EF4-FFF2-40B4-BE49-F238E27FC236}">
                <a16:creationId xmlns:a16="http://schemas.microsoft.com/office/drawing/2014/main" xmlns="" id="{93E5C369-EA4C-46CB-ACA4-9DBC05137731}"/>
              </a:ext>
            </a:extLst>
          </p:cNvPr>
          <p:cNvSpPr txBox="1">
            <a:spLocks/>
          </p:cNvSpPr>
          <p:nvPr/>
        </p:nvSpPr>
        <p:spPr>
          <a:xfrm>
            <a:off x="706987" y="2704650"/>
            <a:ext cx="4641259" cy="240582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zh-CN" altLang="en-US" sz="1800" b="1" dirty="0" smtClean="0">
                <a:latin typeface="微软雅黑" panose="020B0503020204020204" pitchFamily="34" charset="-122"/>
                <a:ea typeface="微软雅黑" panose="020B0503020204020204" pitchFamily="34" charset="-122"/>
              </a:rPr>
              <a:t>基本思想</a:t>
            </a:r>
            <a:endParaRPr lang="en-US" altLang="zh-CN" sz="1800" b="1" dirty="0" smtClean="0">
              <a:latin typeface="微软雅黑" panose="020B0503020204020204" pitchFamily="34" charset="-122"/>
              <a:ea typeface="微软雅黑" panose="020B0503020204020204" pitchFamily="34" charset="-122"/>
            </a:endParaRPr>
          </a:p>
          <a:p>
            <a:pPr marL="288000" algn="l"/>
            <a:r>
              <a:rPr lang="zh-CN" altLang="en-US" sz="1600" dirty="0">
                <a:latin typeface="微软雅黑" panose="020B0503020204020204" pitchFamily="34" charset="-122"/>
                <a:ea typeface="微软雅黑" panose="020B0503020204020204" pitchFamily="34" charset="-122"/>
              </a:rPr>
              <a:t>在特征空间上找到最佳的分离超平面使得训练集上正负样本间隔最大</a:t>
            </a:r>
            <a:r>
              <a:rPr lang="zh-CN" altLang="en-US"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a:p>
            <a:pPr marL="285750" indent="-285750" algn="l">
              <a:buFont typeface="Wingdings" panose="05000000000000000000" pitchFamily="2" charset="2"/>
              <a:buChar char="u"/>
            </a:pPr>
            <a:r>
              <a:rPr lang="zh-CN" altLang="en-US" sz="1800" b="1" dirty="0" smtClean="0">
                <a:latin typeface="微软雅黑" panose="020B0503020204020204" pitchFamily="34" charset="-122"/>
                <a:ea typeface="微软雅黑" panose="020B0503020204020204" pitchFamily="34" charset="-122"/>
              </a:rPr>
              <a:t>分类</a:t>
            </a:r>
            <a:r>
              <a:rPr lang="zh-CN" altLang="en-US" sz="1800" b="1" dirty="0">
                <a:latin typeface="微软雅黑" panose="020B0503020204020204" pitchFamily="34" charset="-122"/>
                <a:ea typeface="微软雅黑" panose="020B0503020204020204" pitchFamily="34" charset="-122"/>
              </a:rPr>
              <a:t>预测的可靠程度</a:t>
            </a:r>
            <a:endParaRPr lang="en-US" altLang="zh-CN" sz="1800" b="1" dirty="0" smtClean="0">
              <a:latin typeface="微软雅黑" panose="020B0503020204020204" pitchFamily="34" charset="-122"/>
              <a:ea typeface="微软雅黑" panose="020B0503020204020204" pitchFamily="34" charset="-122"/>
            </a:endParaRPr>
          </a:p>
          <a:p>
            <a:pPr marL="288000" algn="l"/>
            <a:r>
              <a:rPr lang="zh-CN" altLang="en-US" sz="1600" dirty="0">
                <a:latin typeface="微软雅黑" panose="020B0503020204020204" pitchFamily="34" charset="-122"/>
                <a:ea typeface="微软雅黑" panose="020B0503020204020204" pitchFamily="34" charset="-122"/>
              </a:rPr>
              <a:t>用一个样本离划分超平面的距离来</a:t>
            </a:r>
            <a:r>
              <a:rPr lang="zh-CN" altLang="en-US" sz="1600" dirty="0" smtClean="0">
                <a:latin typeface="微软雅黑" panose="020B0503020204020204" pitchFamily="34" charset="-122"/>
                <a:ea typeface="微软雅黑" panose="020B0503020204020204" pitchFamily="34" charset="-122"/>
              </a:rPr>
              <a:t>表示</a:t>
            </a:r>
            <a:r>
              <a:rPr lang="zh-CN" altLang="en-US" sz="1600" dirty="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如果</a:t>
            </a:r>
            <a:r>
              <a:rPr lang="zh-CN" altLang="en-US" sz="1600" dirty="0">
                <a:latin typeface="微软雅黑" panose="020B0503020204020204" pitchFamily="34" charset="-122"/>
                <a:ea typeface="微软雅黑" panose="020B0503020204020204" pitchFamily="34" charset="-122"/>
              </a:rPr>
              <a:t>样本离划分超平面越远则对该样本的分类越可靠，反之就不那么可靠。 </a:t>
            </a:r>
          </a:p>
        </p:txBody>
      </p:sp>
      <p:grpSp>
        <p:nvGrpSpPr>
          <p:cNvPr id="18" name="组合 17"/>
          <p:cNvGrpSpPr/>
          <p:nvPr/>
        </p:nvGrpSpPr>
        <p:grpSpPr>
          <a:xfrm>
            <a:off x="418840" y="1054980"/>
            <a:ext cx="4720319" cy="1015663"/>
            <a:chOff x="418840" y="1159155"/>
            <a:chExt cx="4015763" cy="1015663"/>
          </a:xfrm>
        </p:grpSpPr>
        <p:sp>
          <p:nvSpPr>
            <p:cNvPr id="19" name="矩形 18"/>
            <p:cNvSpPr/>
            <p:nvPr/>
          </p:nvSpPr>
          <p:spPr>
            <a:xfrm>
              <a:off x="418840" y="1159155"/>
              <a:ext cx="4015763" cy="1015663"/>
            </a:xfrm>
            <a:prstGeom prst="rect">
              <a:avLst/>
            </a:prstGeom>
          </p:spPr>
          <p:txBody>
            <a:bodyPr wrap="square">
              <a:spAutoFit/>
            </a:bodyPr>
            <a:lstStyle/>
            <a:p>
              <a:pPr algn="ctr" defTabSz="1087636">
                <a:lnSpc>
                  <a:spcPct val="125000"/>
                </a:lnSpc>
              </a:pPr>
              <a:r>
                <a:rPr lang="en-US" altLang="zh-CN" sz="2400" dirty="0">
                  <a:solidFill>
                    <a:schemeClr val="tx2"/>
                  </a:solidFill>
                  <a:latin typeface="华文中宋" panose="02010600040101010101" pitchFamily="2" charset="-122"/>
                  <a:ea typeface="华文中宋" panose="02010600040101010101" pitchFamily="2" charset="-122"/>
                  <a:cs typeface="Open Sans Light"/>
                </a:rPr>
                <a:t>SVM(Support Vector Machine)</a:t>
              </a:r>
            </a:p>
            <a:p>
              <a:pPr algn="ctr" defTabSz="1087636">
                <a:lnSpc>
                  <a:spcPct val="125000"/>
                </a:lnSpc>
              </a:pPr>
              <a:r>
                <a:rPr lang="zh-CN" altLang="en-US" sz="2400" dirty="0">
                  <a:solidFill>
                    <a:schemeClr val="tx2"/>
                  </a:solidFill>
                  <a:latin typeface="华文中宋" panose="02010600040101010101" pitchFamily="2" charset="-122"/>
                  <a:ea typeface="华文中宋" panose="02010600040101010101" pitchFamily="2" charset="-122"/>
                  <a:cs typeface="Open Sans Light"/>
                </a:rPr>
                <a:t>支持向量机</a:t>
              </a:r>
            </a:p>
          </p:txBody>
        </p:sp>
        <p:sp>
          <p:nvSpPr>
            <p:cNvPr id="20" name="矩形 19">
              <a:extLst>
                <a:ext uri="{FF2B5EF4-FFF2-40B4-BE49-F238E27FC236}">
                  <a16:creationId xmlns:a16="http://schemas.microsoft.com/office/drawing/2014/main" xmlns="" id="{FD4D8020-C9F6-473A-B1DF-7DC8C56C73C8}"/>
                </a:ext>
              </a:extLst>
            </p:cNvPr>
            <p:cNvSpPr/>
            <p:nvPr/>
          </p:nvSpPr>
          <p:spPr>
            <a:xfrm flipV="1">
              <a:off x="436842" y="1645827"/>
              <a:ext cx="3997761" cy="51183"/>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3"/>
          <a:stretch>
            <a:fillRect/>
          </a:stretch>
        </p:blipFill>
        <p:spPr>
          <a:xfrm>
            <a:off x="6062264" y="1165138"/>
            <a:ext cx="3866658" cy="2545359"/>
          </a:xfrm>
          <a:prstGeom prst="rect">
            <a:avLst/>
          </a:prstGeom>
        </p:spPr>
      </p:pic>
      <p:pic>
        <p:nvPicPr>
          <p:cNvPr id="3" name="图片 2"/>
          <p:cNvPicPr>
            <a:picLocks noChangeAspect="1"/>
          </p:cNvPicPr>
          <p:nvPr/>
        </p:nvPicPr>
        <p:blipFill>
          <a:blip r:embed="rId4"/>
          <a:stretch>
            <a:fillRect/>
          </a:stretch>
        </p:blipFill>
        <p:spPr>
          <a:xfrm>
            <a:off x="6074833" y="3814963"/>
            <a:ext cx="3854089" cy="2772239"/>
          </a:xfrm>
          <a:prstGeom prst="rect">
            <a:avLst/>
          </a:prstGeom>
        </p:spPr>
      </p:pic>
      <p:sp>
        <p:nvSpPr>
          <p:cNvPr id="4" name="文本框 3"/>
          <p:cNvSpPr txBox="1"/>
          <p:nvPr/>
        </p:nvSpPr>
        <p:spPr>
          <a:xfrm>
            <a:off x="7812911" y="3240911"/>
            <a:ext cx="578735" cy="369332"/>
          </a:xfrm>
          <a:prstGeom prst="rect">
            <a:avLst/>
          </a:prstGeom>
          <a:noFill/>
        </p:spPr>
        <p:txBody>
          <a:bodyPr wrap="square" rtlCol="0">
            <a:spAutoFit/>
          </a:bodyPr>
          <a:lstStyle/>
          <a:p>
            <a:r>
              <a:rPr lang="zh-CN" altLang="en-US" dirty="0" smtClean="0"/>
              <a:t>图</a:t>
            </a:r>
            <a:r>
              <a:rPr lang="en-US" altLang="zh-CN" dirty="0" smtClean="0"/>
              <a:t>1</a:t>
            </a:r>
            <a:endParaRPr lang="zh-CN" altLang="en-US" dirty="0"/>
          </a:p>
        </p:txBody>
      </p:sp>
      <p:sp>
        <p:nvSpPr>
          <p:cNvPr id="13" name="文本框 12"/>
          <p:cNvSpPr txBox="1"/>
          <p:nvPr/>
        </p:nvSpPr>
        <p:spPr>
          <a:xfrm>
            <a:off x="7812911" y="6101787"/>
            <a:ext cx="578735" cy="369332"/>
          </a:xfrm>
          <a:prstGeom prst="rect">
            <a:avLst/>
          </a:prstGeom>
          <a:noFill/>
        </p:spPr>
        <p:txBody>
          <a:bodyPr wrap="square" rtlCol="0">
            <a:spAutoFit/>
          </a:bodyPr>
          <a:lstStyle/>
          <a:p>
            <a:r>
              <a:rPr lang="zh-CN" altLang="en-US" dirty="0" smtClean="0"/>
              <a:t>图</a:t>
            </a:r>
            <a:r>
              <a:rPr lang="en-US" altLang="zh-CN" dirty="0"/>
              <a:t>2</a:t>
            </a:r>
            <a:endParaRPr lang="zh-CN" altLang="en-US" dirty="0"/>
          </a:p>
        </p:txBody>
      </p:sp>
    </p:spTree>
    <p:extLst>
      <p:ext uri="{BB962C8B-B14F-4D97-AF65-F5344CB8AC3E}">
        <p14:creationId xmlns:p14="http://schemas.microsoft.com/office/powerpoint/2010/main" val="1413438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26313"/>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文本分类</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grpSp>
        <p:nvGrpSpPr>
          <p:cNvPr id="18" name="组合 17"/>
          <p:cNvGrpSpPr/>
          <p:nvPr/>
        </p:nvGrpSpPr>
        <p:grpSpPr>
          <a:xfrm>
            <a:off x="418840" y="1054980"/>
            <a:ext cx="4720319" cy="1015663"/>
            <a:chOff x="418840" y="1159155"/>
            <a:chExt cx="4015763" cy="1015663"/>
          </a:xfrm>
        </p:grpSpPr>
        <p:sp>
          <p:nvSpPr>
            <p:cNvPr id="19" name="矩形 18"/>
            <p:cNvSpPr/>
            <p:nvPr/>
          </p:nvSpPr>
          <p:spPr>
            <a:xfrm>
              <a:off x="418840" y="1159155"/>
              <a:ext cx="4015763" cy="1015663"/>
            </a:xfrm>
            <a:prstGeom prst="rect">
              <a:avLst/>
            </a:prstGeom>
          </p:spPr>
          <p:txBody>
            <a:bodyPr wrap="square">
              <a:spAutoFit/>
            </a:bodyPr>
            <a:lstStyle/>
            <a:p>
              <a:pPr algn="ctr" defTabSz="1087636">
                <a:lnSpc>
                  <a:spcPct val="125000"/>
                </a:lnSpc>
              </a:pPr>
              <a:r>
                <a:rPr lang="en-US" altLang="zh-CN" sz="2400" dirty="0">
                  <a:solidFill>
                    <a:schemeClr val="tx2"/>
                  </a:solidFill>
                  <a:latin typeface="华文中宋" panose="02010600040101010101" pitchFamily="2" charset="-122"/>
                  <a:ea typeface="华文中宋" panose="02010600040101010101" pitchFamily="2" charset="-122"/>
                  <a:cs typeface="Open Sans Light"/>
                </a:rPr>
                <a:t>SVM(Support Vector Machine)</a:t>
              </a:r>
            </a:p>
            <a:p>
              <a:pPr algn="ctr" defTabSz="1087636">
                <a:lnSpc>
                  <a:spcPct val="125000"/>
                </a:lnSpc>
              </a:pPr>
              <a:r>
                <a:rPr lang="zh-CN" altLang="en-US" sz="2400" dirty="0">
                  <a:solidFill>
                    <a:schemeClr val="tx2"/>
                  </a:solidFill>
                  <a:latin typeface="华文中宋" panose="02010600040101010101" pitchFamily="2" charset="-122"/>
                  <a:ea typeface="华文中宋" panose="02010600040101010101" pitchFamily="2" charset="-122"/>
                  <a:cs typeface="Open Sans Light"/>
                </a:rPr>
                <a:t>支持向量机</a:t>
              </a:r>
            </a:p>
          </p:txBody>
        </p:sp>
        <p:sp>
          <p:nvSpPr>
            <p:cNvPr id="20" name="矩形 19">
              <a:extLst>
                <a:ext uri="{FF2B5EF4-FFF2-40B4-BE49-F238E27FC236}">
                  <a16:creationId xmlns:a16="http://schemas.microsoft.com/office/drawing/2014/main" xmlns="" id="{FD4D8020-C9F6-473A-B1DF-7DC8C56C73C8}"/>
                </a:ext>
              </a:extLst>
            </p:cNvPr>
            <p:cNvSpPr/>
            <p:nvPr/>
          </p:nvSpPr>
          <p:spPr>
            <a:xfrm flipV="1">
              <a:off x="436842" y="1645827"/>
              <a:ext cx="3997761" cy="51183"/>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41" y="2120079"/>
            <a:ext cx="5704168" cy="4031061"/>
          </a:xfrm>
          <a:prstGeom prst="rect">
            <a:avLst/>
          </a:prstGeom>
        </p:spPr>
      </p:pic>
      <p:grpSp>
        <p:nvGrpSpPr>
          <p:cNvPr id="32" name="组合 31"/>
          <p:cNvGrpSpPr/>
          <p:nvPr/>
        </p:nvGrpSpPr>
        <p:grpSpPr>
          <a:xfrm>
            <a:off x="6163309" y="1223503"/>
            <a:ext cx="6454815" cy="5025808"/>
            <a:chOff x="6163309" y="1223503"/>
            <a:chExt cx="6454815" cy="5025808"/>
          </a:xfrm>
        </p:grpSpPr>
        <p:sp>
          <p:nvSpPr>
            <p:cNvPr id="9" name="矩形 8"/>
            <p:cNvSpPr/>
            <p:nvPr/>
          </p:nvSpPr>
          <p:spPr>
            <a:xfrm>
              <a:off x="7166028" y="1223503"/>
              <a:ext cx="2954655" cy="369332"/>
            </a:xfrm>
            <a:prstGeom prst="rect">
              <a:avLst/>
            </a:prstGeom>
          </p:spPr>
          <p:txBody>
            <a:bodyPr wrap="none">
              <a:spAutoFit/>
            </a:bodyPr>
            <a:lstStyle/>
            <a:p>
              <a:r>
                <a:rPr lang="zh-CN" altLang="en-US" dirty="0">
                  <a:solidFill>
                    <a:srgbClr val="333333"/>
                  </a:solidFill>
                  <a:latin typeface="Arial" panose="020B0604020202020204" pitchFamily="34" charset="0"/>
                </a:rPr>
                <a:t>超平面可以用分</a:t>
              </a:r>
              <a:r>
                <a:rPr lang="zh-CN" altLang="en-US" dirty="0" smtClean="0">
                  <a:solidFill>
                    <a:srgbClr val="333333"/>
                  </a:solidFill>
                  <a:latin typeface="Arial" panose="020B0604020202020204" pitchFamily="34" charset="0"/>
                </a:rPr>
                <a:t>类函数</a:t>
              </a:r>
              <a:r>
                <a:rPr lang="zh-CN" altLang="en-US" dirty="0">
                  <a:solidFill>
                    <a:srgbClr val="333333"/>
                  </a:solidFill>
                  <a:latin typeface="Arial" panose="020B0604020202020204" pitchFamily="34" charset="0"/>
                </a:rPr>
                <a:t>表示</a:t>
              </a:r>
              <a:endParaRPr lang="zh-CN" altLang="en-US" dirty="0"/>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5675" y="1604012"/>
              <a:ext cx="2527989" cy="402180"/>
            </a:xfrm>
            <a:prstGeom prst="rect">
              <a:avLst/>
            </a:prstGeom>
          </p:spPr>
        </p:pic>
        <p:sp>
          <p:nvSpPr>
            <p:cNvPr id="25" name="矩形 24"/>
            <p:cNvSpPr/>
            <p:nvPr/>
          </p:nvSpPr>
          <p:spPr>
            <a:xfrm>
              <a:off x="6736093" y="3673411"/>
              <a:ext cx="3647152" cy="369332"/>
            </a:xfrm>
            <a:prstGeom prst="rect">
              <a:avLst/>
            </a:prstGeom>
          </p:spPr>
          <p:txBody>
            <a:bodyPr wrap="none">
              <a:spAutoFit/>
            </a:bodyPr>
            <a:lstStyle/>
            <a:p>
              <a:r>
                <a:rPr lang="en-US" altLang="zh-CN" dirty="0" smtClean="0">
                  <a:latin typeface="-apple-system"/>
                </a:rPr>
                <a:t>“</a:t>
              </a:r>
              <a:r>
                <a:rPr lang="zh-CN" altLang="en-US" dirty="0" smtClean="0">
                  <a:latin typeface="-apple-system"/>
                </a:rPr>
                <a:t>支持向量”</a:t>
              </a:r>
              <a:r>
                <a:rPr lang="zh-CN" altLang="en-US" dirty="0">
                  <a:latin typeface="-apple-system"/>
                </a:rPr>
                <a:t>（</a:t>
              </a:r>
              <a:r>
                <a:rPr lang="en-US" altLang="zh-CN" dirty="0">
                  <a:latin typeface="-apple-system"/>
                </a:rPr>
                <a:t>support vector</a:t>
              </a:r>
              <a:r>
                <a:rPr lang="zh-CN" altLang="en-US" dirty="0">
                  <a:latin typeface="-apple-system"/>
                </a:rPr>
                <a:t>）</a:t>
              </a:r>
              <a:endParaRPr lang="zh-CN" altLang="en-US" dirty="0"/>
            </a:p>
          </p:txBody>
        </p:sp>
        <p:pic>
          <p:nvPicPr>
            <p:cNvPr id="26" name="图片 25"/>
            <p:cNvPicPr>
              <a:picLocks noChangeAspect="1"/>
            </p:cNvPicPr>
            <p:nvPr/>
          </p:nvPicPr>
          <p:blipFill>
            <a:blip r:embed="rId5"/>
            <a:stretch>
              <a:fillRect/>
            </a:stretch>
          </p:blipFill>
          <p:spPr>
            <a:xfrm>
              <a:off x="7419146" y="2618316"/>
              <a:ext cx="1709639" cy="854820"/>
            </a:xfrm>
            <a:prstGeom prst="rect">
              <a:avLst/>
            </a:prstGeom>
          </p:spPr>
        </p:pic>
        <p:pic>
          <p:nvPicPr>
            <p:cNvPr id="27" name="图片 26"/>
            <p:cNvPicPr>
              <a:picLocks noChangeAspect="1"/>
            </p:cNvPicPr>
            <p:nvPr/>
          </p:nvPicPr>
          <p:blipFill>
            <a:blip r:embed="rId6"/>
            <a:stretch>
              <a:fillRect/>
            </a:stretch>
          </p:blipFill>
          <p:spPr>
            <a:xfrm>
              <a:off x="6843214" y="2259094"/>
              <a:ext cx="4571143" cy="304743"/>
            </a:xfrm>
            <a:prstGeom prst="rect">
              <a:avLst/>
            </a:prstGeom>
          </p:spPr>
        </p:pic>
        <p:pic>
          <p:nvPicPr>
            <p:cNvPr id="28" name="图片 27"/>
            <p:cNvPicPr>
              <a:picLocks noChangeAspect="1"/>
            </p:cNvPicPr>
            <p:nvPr/>
          </p:nvPicPr>
          <p:blipFill>
            <a:blip r:embed="rId7"/>
            <a:stretch>
              <a:fillRect/>
            </a:stretch>
          </p:blipFill>
          <p:spPr>
            <a:xfrm>
              <a:off x="7794252" y="4107789"/>
              <a:ext cx="1318457" cy="734878"/>
            </a:xfrm>
            <a:prstGeom prst="rect">
              <a:avLst/>
            </a:prstGeom>
          </p:spPr>
        </p:pic>
        <p:sp>
          <p:nvSpPr>
            <p:cNvPr id="29" name="矩形 28"/>
            <p:cNvSpPr/>
            <p:nvPr/>
          </p:nvSpPr>
          <p:spPr>
            <a:xfrm>
              <a:off x="6843214" y="4290562"/>
              <a:ext cx="1107996" cy="369332"/>
            </a:xfrm>
            <a:prstGeom prst="rect">
              <a:avLst/>
            </a:prstGeom>
          </p:spPr>
          <p:txBody>
            <a:bodyPr wrap="none">
              <a:spAutoFit/>
            </a:bodyPr>
            <a:lstStyle/>
            <a:p>
              <a:r>
                <a:rPr lang="zh-CN" altLang="en-US" dirty="0">
                  <a:latin typeface="-apple-system"/>
                </a:rPr>
                <a:t>“间隔”</a:t>
              </a:r>
              <a:endParaRPr lang="zh-CN" altLang="en-US" dirty="0"/>
            </a:p>
          </p:txBody>
        </p:sp>
        <p:sp>
          <p:nvSpPr>
            <p:cNvPr id="30" name="矩形 29"/>
            <p:cNvSpPr/>
            <p:nvPr/>
          </p:nvSpPr>
          <p:spPr>
            <a:xfrm>
              <a:off x="6163309" y="4967651"/>
              <a:ext cx="6454815" cy="369332"/>
            </a:xfrm>
            <a:prstGeom prst="rect">
              <a:avLst/>
            </a:prstGeom>
          </p:spPr>
          <p:txBody>
            <a:bodyPr wrap="square">
              <a:spAutoFit/>
            </a:bodyPr>
            <a:lstStyle/>
            <a:p>
              <a:r>
                <a:rPr lang="zh-CN" altLang="en-US" dirty="0">
                  <a:latin typeface="-apple-system"/>
                </a:rPr>
                <a:t>两类样本距离最大的因素仅仅和最佳超平面的法向量有关！ </a:t>
              </a:r>
              <a:endParaRPr lang="zh-CN" altLang="en-US" dirty="0"/>
            </a:p>
          </p:txBody>
        </p:sp>
        <p:pic>
          <p:nvPicPr>
            <p:cNvPr id="31" name="图片 30"/>
            <p:cNvPicPr>
              <a:picLocks noChangeAspect="1"/>
            </p:cNvPicPr>
            <p:nvPr/>
          </p:nvPicPr>
          <p:blipFill>
            <a:blip r:embed="rId8"/>
            <a:stretch>
              <a:fillRect/>
            </a:stretch>
          </p:blipFill>
          <p:spPr>
            <a:xfrm>
              <a:off x="6636864" y="5334911"/>
              <a:ext cx="4657725" cy="914400"/>
            </a:xfrm>
            <a:prstGeom prst="rect">
              <a:avLst/>
            </a:prstGeom>
          </p:spPr>
        </p:pic>
      </p:grpSp>
    </p:spTree>
    <p:extLst>
      <p:ext uri="{BB962C8B-B14F-4D97-AF65-F5344CB8AC3E}">
        <p14:creationId xmlns:p14="http://schemas.microsoft.com/office/powerpoint/2010/main" val="2381862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26313"/>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文本分类</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grpSp>
        <p:nvGrpSpPr>
          <p:cNvPr id="18" name="组合 17"/>
          <p:cNvGrpSpPr/>
          <p:nvPr/>
        </p:nvGrpSpPr>
        <p:grpSpPr>
          <a:xfrm>
            <a:off x="418840" y="1054980"/>
            <a:ext cx="4720319" cy="1015663"/>
            <a:chOff x="418840" y="1159155"/>
            <a:chExt cx="4015763" cy="1015663"/>
          </a:xfrm>
        </p:grpSpPr>
        <p:sp>
          <p:nvSpPr>
            <p:cNvPr id="19" name="矩形 18"/>
            <p:cNvSpPr/>
            <p:nvPr/>
          </p:nvSpPr>
          <p:spPr>
            <a:xfrm>
              <a:off x="418840" y="1159155"/>
              <a:ext cx="4015763" cy="1015663"/>
            </a:xfrm>
            <a:prstGeom prst="rect">
              <a:avLst/>
            </a:prstGeom>
          </p:spPr>
          <p:txBody>
            <a:bodyPr wrap="square">
              <a:spAutoFit/>
            </a:bodyPr>
            <a:lstStyle/>
            <a:p>
              <a:pPr algn="ctr" defTabSz="1087636">
                <a:lnSpc>
                  <a:spcPct val="125000"/>
                </a:lnSpc>
              </a:pPr>
              <a:r>
                <a:rPr lang="en-US" altLang="zh-CN" sz="2400" dirty="0">
                  <a:solidFill>
                    <a:schemeClr val="tx2"/>
                  </a:solidFill>
                  <a:latin typeface="华文中宋" panose="02010600040101010101" pitchFamily="2" charset="-122"/>
                  <a:ea typeface="华文中宋" panose="02010600040101010101" pitchFamily="2" charset="-122"/>
                  <a:cs typeface="Open Sans Light"/>
                </a:rPr>
                <a:t>SVM(Support Vector Machine)</a:t>
              </a:r>
            </a:p>
            <a:p>
              <a:pPr algn="ctr" defTabSz="1087636">
                <a:lnSpc>
                  <a:spcPct val="125000"/>
                </a:lnSpc>
              </a:pPr>
              <a:r>
                <a:rPr lang="zh-CN" altLang="en-US" sz="2400" dirty="0">
                  <a:solidFill>
                    <a:schemeClr val="tx2"/>
                  </a:solidFill>
                  <a:latin typeface="华文中宋" panose="02010600040101010101" pitchFamily="2" charset="-122"/>
                  <a:ea typeface="华文中宋" panose="02010600040101010101" pitchFamily="2" charset="-122"/>
                  <a:cs typeface="Open Sans Light"/>
                </a:rPr>
                <a:t>支持向量机</a:t>
              </a:r>
            </a:p>
          </p:txBody>
        </p:sp>
        <p:sp>
          <p:nvSpPr>
            <p:cNvPr id="20" name="矩形 19">
              <a:extLst>
                <a:ext uri="{FF2B5EF4-FFF2-40B4-BE49-F238E27FC236}">
                  <a16:creationId xmlns:a16="http://schemas.microsoft.com/office/drawing/2014/main" xmlns="" id="{FD4D8020-C9F6-473A-B1DF-7DC8C56C73C8}"/>
                </a:ext>
              </a:extLst>
            </p:cNvPr>
            <p:cNvSpPr/>
            <p:nvPr/>
          </p:nvSpPr>
          <p:spPr>
            <a:xfrm flipV="1">
              <a:off x="436842" y="1645827"/>
              <a:ext cx="3997761" cy="51183"/>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020" y="3096413"/>
            <a:ext cx="3556852" cy="2845481"/>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721" y="2925397"/>
            <a:ext cx="4229100" cy="3390900"/>
          </a:xfrm>
          <a:prstGeom prst="rect">
            <a:avLst/>
          </a:prstGeom>
        </p:spPr>
      </p:pic>
      <p:sp>
        <p:nvSpPr>
          <p:cNvPr id="15" name="矩形 14"/>
          <p:cNvSpPr/>
          <p:nvPr/>
        </p:nvSpPr>
        <p:spPr>
          <a:xfrm>
            <a:off x="1088020" y="2119455"/>
            <a:ext cx="7822778" cy="794064"/>
          </a:xfrm>
          <a:prstGeom prst="rect">
            <a:avLst/>
          </a:prstGeom>
        </p:spPr>
        <p:txBody>
          <a:bodyPr wrap="square">
            <a:spAutoFit/>
          </a:bodyPr>
          <a:lstStyle/>
          <a:p>
            <a:pPr marL="0" lvl="1" defTabSz="1219170">
              <a:lnSpc>
                <a:spcPct val="120000"/>
              </a:lnSpc>
              <a:spcBef>
                <a:spcPct val="20000"/>
              </a:spcBef>
            </a:pPr>
            <a:r>
              <a:rPr lang="zh-CN" altLang="en-US" dirty="0">
                <a:solidFill>
                  <a:schemeClr val="tx2"/>
                </a:solidFill>
                <a:latin typeface="微软雅黑" panose="020B0503020204020204" pitchFamily="34" charset="-122"/>
                <a:ea typeface="微软雅黑" panose="020B0503020204020204" pitchFamily="34" charset="-122"/>
                <a:cs typeface="Open Sans Light"/>
              </a:rPr>
              <a:t>对于</a:t>
            </a:r>
            <a:r>
              <a:rPr lang="zh-CN" altLang="en-US" sz="2000" dirty="0">
                <a:solidFill>
                  <a:schemeClr val="tx2"/>
                </a:solidFill>
                <a:latin typeface="微软雅黑" panose="020B0503020204020204" pitchFamily="34" charset="-122"/>
                <a:ea typeface="微软雅黑" panose="020B0503020204020204" pitchFamily="34" charset="-122"/>
                <a:cs typeface="Open Sans Light"/>
              </a:rPr>
              <a:t>非线性</a:t>
            </a:r>
            <a:r>
              <a:rPr lang="zh-CN" altLang="en-US" dirty="0">
                <a:solidFill>
                  <a:schemeClr val="tx2"/>
                </a:solidFill>
                <a:latin typeface="微软雅黑" panose="020B0503020204020204" pitchFamily="34" charset="-122"/>
                <a:ea typeface="微软雅黑" panose="020B0503020204020204" pitchFamily="34" charset="-122"/>
                <a:cs typeface="Open Sans Light"/>
              </a:rPr>
              <a:t>的情况，</a:t>
            </a:r>
            <a:r>
              <a:rPr lang="en-US" altLang="zh-CN" dirty="0">
                <a:solidFill>
                  <a:schemeClr val="tx2"/>
                </a:solidFill>
                <a:latin typeface="微软雅黑" panose="020B0503020204020204" pitchFamily="34" charset="-122"/>
                <a:ea typeface="微软雅黑" panose="020B0503020204020204" pitchFamily="34" charset="-122"/>
                <a:cs typeface="Open Sans Light"/>
              </a:rPr>
              <a:t>SVM </a:t>
            </a:r>
            <a:r>
              <a:rPr lang="zh-CN" altLang="en-US" dirty="0">
                <a:solidFill>
                  <a:schemeClr val="tx2"/>
                </a:solidFill>
                <a:latin typeface="微软雅黑" panose="020B0503020204020204" pitchFamily="34" charset="-122"/>
                <a:ea typeface="微软雅黑" panose="020B0503020204020204" pitchFamily="34" charset="-122"/>
                <a:cs typeface="Open Sans Light"/>
              </a:rPr>
              <a:t>的处理方法是选择一个</a:t>
            </a:r>
            <a:r>
              <a:rPr lang="zh-CN" altLang="en-US" sz="2000" dirty="0">
                <a:solidFill>
                  <a:schemeClr val="tx2"/>
                </a:solidFill>
                <a:latin typeface="微软雅黑" panose="020B0503020204020204" pitchFamily="34" charset="-122"/>
                <a:ea typeface="微软雅黑" panose="020B0503020204020204" pitchFamily="34" charset="-122"/>
                <a:cs typeface="Open Sans Light"/>
              </a:rPr>
              <a:t>核函数</a:t>
            </a:r>
            <a:r>
              <a:rPr lang="zh-CN" altLang="en-US" dirty="0">
                <a:solidFill>
                  <a:schemeClr val="tx2"/>
                </a:solidFill>
                <a:latin typeface="微软雅黑" panose="020B0503020204020204" pitchFamily="34" charset="-122"/>
                <a:ea typeface="微软雅黑" panose="020B0503020204020204" pitchFamily="34" charset="-122"/>
                <a:cs typeface="Open Sans Light"/>
              </a:rPr>
              <a:t> ，通过将数据映射到高维空间，来解决在原始空间中线性不可分的问题。</a:t>
            </a:r>
          </a:p>
        </p:txBody>
      </p:sp>
    </p:spTree>
    <p:extLst>
      <p:ext uri="{BB962C8B-B14F-4D97-AF65-F5344CB8AC3E}">
        <p14:creationId xmlns:p14="http://schemas.microsoft.com/office/powerpoint/2010/main" val="2528557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26313"/>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文本分类</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grpSp>
        <p:nvGrpSpPr>
          <p:cNvPr id="18" name="组合 17"/>
          <p:cNvGrpSpPr/>
          <p:nvPr/>
        </p:nvGrpSpPr>
        <p:grpSpPr>
          <a:xfrm>
            <a:off x="418840" y="1054980"/>
            <a:ext cx="4720319" cy="1015663"/>
            <a:chOff x="418840" y="1159155"/>
            <a:chExt cx="4015763" cy="1015663"/>
          </a:xfrm>
        </p:grpSpPr>
        <p:sp>
          <p:nvSpPr>
            <p:cNvPr id="19" name="矩形 18"/>
            <p:cNvSpPr/>
            <p:nvPr/>
          </p:nvSpPr>
          <p:spPr>
            <a:xfrm>
              <a:off x="418840" y="1159155"/>
              <a:ext cx="4015763" cy="1015663"/>
            </a:xfrm>
            <a:prstGeom prst="rect">
              <a:avLst/>
            </a:prstGeom>
          </p:spPr>
          <p:txBody>
            <a:bodyPr wrap="square">
              <a:spAutoFit/>
            </a:bodyPr>
            <a:lstStyle/>
            <a:p>
              <a:pPr algn="ctr" defTabSz="1087636">
                <a:lnSpc>
                  <a:spcPct val="125000"/>
                </a:lnSpc>
              </a:pPr>
              <a:r>
                <a:rPr lang="en-US" altLang="zh-CN" sz="2400" dirty="0">
                  <a:solidFill>
                    <a:schemeClr val="tx2"/>
                  </a:solidFill>
                  <a:latin typeface="华文中宋" panose="02010600040101010101" pitchFamily="2" charset="-122"/>
                  <a:ea typeface="华文中宋" panose="02010600040101010101" pitchFamily="2" charset="-122"/>
                  <a:cs typeface="Open Sans Light"/>
                </a:rPr>
                <a:t>SVM(Support Vector Machine)</a:t>
              </a:r>
            </a:p>
            <a:p>
              <a:pPr algn="ctr" defTabSz="1087636">
                <a:lnSpc>
                  <a:spcPct val="125000"/>
                </a:lnSpc>
              </a:pPr>
              <a:r>
                <a:rPr lang="zh-CN" altLang="en-US" sz="2400" dirty="0">
                  <a:solidFill>
                    <a:schemeClr val="tx2"/>
                  </a:solidFill>
                  <a:latin typeface="华文中宋" panose="02010600040101010101" pitchFamily="2" charset="-122"/>
                  <a:ea typeface="华文中宋" panose="02010600040101010101" pitchFamily="2" charset="-122"/>
                  <a:cs typeface="Open Sans Light"/>
                </a:rPr>
                <a:t>支持向量机</a:t>
              </a:r>
            </a:p>
          </p:txBody>
        </p:sp>
        <p:sp>
          <p:nvSpPr>
            <p:cNvPr id="20" name="矩形 19">
              <a:extLst>
                <a:ext uri="{FF2B5EF4-FFF2-40B4-BE49-F238E27FC236}">
                  <a16:creationId xmlns:a16="http://schemas.microsoft.com/office/drawing/2014/main" xmlns="" id="{FD4D8020-C9F6-473A-B1DF-7DC8C56C73C8}"/>
                </a:ext>
              </a:extLst>
            </p:cNvPr>
            <p:cNvSpPr/>
            <p:nvPr/>
          </p:nvSpPr>
          <p:spPr>
            <a:xfrm flipV="1">
              <a:off x="436842" y="1645827"/>
              <a:ext cx="3997761" cy="51183"/>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309" y="2518610"/>
            <a:ext cx="6770725" cy="3237826"/>
          </a:xfrm>
          <a:prstGeom prst="rect">
            <a:avLst/>
          </a:prstGeom>
        </p:spPr>
      </p:pic>
    </p:spTree>
    <p:extLst>
      <p:ext uri="{BB962C8B-B14F-4D97-AF65-F5344CB8AC3E}">
        <p14:creationId xmlns:p14="http://schemas.microsoft.com/office/powerpoint/2010/main" val="673965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F0FC0F70-AC76-4EA2-86EB-0B407A4ACBB5}"/>
              </a:ext>
            </a:extLst>
          </p:cNvPr>
          <p:cNvGrpSpPr/>
          <p:nvPr/>
        </p:nvGrpSpPr>
        <p:grpSpPr>
          <a:xfrm>
            <a:off x="0" y="200331"/>
            <a:ext cx="12190413" cy="867372"/>
            <a:chOff x="0" y="508941"/>
            <a:chExt cx="12190413" cy="867372"/>
          </a:xfrm>
        </p:grpSpPr>
        <p:sp>
          <p:nvSpPr>
            <p:cNvPr id="4" name="矩形 3">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文本分类</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sp>
        <p:nvSpPr>
          <p:cNvPr id="9" name="内容占位符 2"/>
          <p:cNvSpPr txBox="1">
            <a:spLocks/>
          </p:cNvSpPr>
          <p:nvPr/>
        </p:nvSpPr>
        <p:spPr>
          <a:xfrm>
            <a:off x="885463" y="2333625"/>
            <a:ext cx="9196086" cy="3349545"/>
          </a:xfrm>
          <a:prstGeom prst="rect">
            <a:avLst/>
          </a:prstGeom>
        </p:spPr>
        <p:txBody>
          <a:bodyPr/>
          <a:lst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30900" indent="-342900" defTabSz="1087636">
              <a:lnSpc>
                <a:spcPct val="120000"/>
              </a:lnSpc>
              <a:buFont typeface="Wingdings" panose="05000000000000000000" pitchFamily="2" charset="2"/>
              <a:buChar char="u"/>
            </a:pPr>
            <a:r>
              <a:rPr lang="zh-CN" altLang="en-US" sz="2400" dirty="0">
                <a:solidFill>
                  <a:schemeClr val="tx2"/>
                </a:solidFill>
                <a:latin typeface="微软雅黑" panose="020B0503020204020204" pitchFamily="34" charset="-122"/>
                <a:ea typeface="微软雅黑" panose="020B0503020204020204" pitchFamily="34" charset="-122"/>
                <a:cs typeface="Open Sans Light"/>
              </a:rPr>
              <a:t>优点</a:t>
            </a:r>
            <a:endParaRPr lang="en-US" altLang="zh-CN" sz="2400" dirty="0">
              <a:solidFill>
                <a:schemeClr val="tx2"/>
              </a:solidFill>
              <a:latin typeface="微软雅黑" panose="020B0503020204020204" pitchFamily="34" charset="-122"/>
              <a:ea typeface="微软雅黑" panose="020B0503020204020204" pitchFamily="34" charset="-122"/>
              <a:cs typeface="Open Sans Light"/>
            </a:endParaRPr>
          </a:p>
          <a:p>
            <a:pPr marL="609585" lvl="1" indent="0">
              <a:buNone/>
            </a:pPr>
            <a:r>
              <a:rPr lang="en-US" altLang="zh-CN" sz="2000" dirty="0" smtClean="0"/>
              <a:t>SVM</a:t>
            </a:r>
            <a:r>
              <a:rPr lang="zh-CN" altLang="en-US" sz="2000" dirty="0"/>
              <a:t>在中小量样本规模的时候容易得到数据和特征之间的非线性关系，可以避免使用神经网络结构选择和局部极小值问题，可解释性强，可以解决高维问题。 </a:t>
            </a:r>
            <a:endParaRPr lang="en-US" altLang="zh-CN" sz="2000" dirty="0" smtClean="0"/>
          </a:p>
          <a:p>
            <a:pPr marL="630900" lvl="1" indent="-342900" defTabSz="1087636">
              <a:lnSpc>
                <a:spcPct val="120000"/>
              </a:lnSpc>
              <a:buFont typeface="Wingdings" panose="05000000000000000000" pitchFamily="2" charset="2"/>
              <a:buChar char="u"/>
            </a:pPr>
            <a:r>
              <a:rPr lang="zh-CN" altLang="en-US" sz="2400" dirty="0" smtClean="0">
                <a:solidFill>
                  <a:schemeClr val="tx2"/>
                </a:solidFill>
                <a:latin typeface="微软雅黑" panose="020B0503020204020204" pitchFamily="34" charset="-122"/>
                <a:ea typeface="微软雅黑" panose="020B0503020204020204" pitchFamily="34" charset="-122"/>
                <a:cs typeface="Open Sans Light"/>
              </a:rPr>
              <a:t>缺点</a:t>
            </a:r>
            <a:endParaRPr lang="en-US" altLang="zh-CN" sz="2400" dirty="0" smtClean="0">
              <a:solidFill>
                <a:schemeClr val="tx2"/>
              </a:solidFill>
              <a:latin typeface="微软雅黑" panose="020B0503020204020204" pitchFamily="34" charset="-122"/>
              <a:ea typeface="微软雅黑" panose="020B0503020204020204" pitchFamily="34" charset="-122"/>
              <a:cs typeface="Open Sans Light"/>
            </a:endParaRPr>
          </a:p>
          <a:p>
            <a:pPr marL="609585" lvl="1" indent="0">
              <a:buNone/>
            </a:pPr>
            <a:r>
              <a:rPr lang="en-US" altLang="zh-CN" sz="2000" dirty="0" smtClean="0"/>
              <a:t>SVM</a:t>
            </a:r>
            <a:r>
              <a:rPr lang="zh-CN" altLang="en-US" sz="2000" dirty="0"/>
              <a:t>对缺失数据敏感，对非线性问题没有通用的解决方案，核函数的正确选择不容易，计算复杂度高，主流的算法可以</a:t>
            </a:r>
            <a:r>
              <a:rPr lang="zh-CN" altLang="en-US" sz="2000" dirty="0" smtClean="0"/>
              <a:t>达到</a:t>
            </a:r>
            <a:r>
              <a:rPr lang="en-US" altLang="zh-CN" sz="2000" dirty="0" smtClean="0"/>
              <a:t>O(n</a:t>
            </a:r>
            <a:r>
              <a:rPr lang="en-US" altLang="zh-CN" sz="2000" baseline="30000" dirty="0" smtClean="0"/>
              <a:t>2</a:t>
            </a:r>
            <a:r>
              <a:rPr lang="en-US" altLang="zh-CN" sz="2000" dirty="0" smtClean="0"/>
              <a:t>)</a:t>
            </a:r>
            <a:r>
              <a:rPr lang="zh-CN" altLang="en-US" sz="2000" dirty="0"/>
              <a:t>的复杂度，这对大规模的数据是吃不消的。</a:t>
            </a:r>
          </a:p>
        </p:txBody>
      </p:sp>
      <p:grpSp>
        <p:nvGrpSpPr>
          <p:cNvPr id="13" name="组合 12"/>
          <p:cNvGrpSpPr/>
          <p:nvPr/>
        </p:nvGrpSpPr>
        <p:grpSpPr>
          <a:xfrm>
            <a:off x="418840" y="1054980"/>
            <a:ext cx="4720319" cy="1015663"/>
            <a:chOff x="418840" y="1159155"/>
            <a:chExt cx="4015763" cy="1015663"/>
          </a:xfrm>
        </p:grpSpPr>
        <p:sp>
          <p:nvSpPr>
            <p:cNvPr id="14" name="矩形 13"/>
            <p:cNvSpPr/>
            <p:nvPr/>
          </p:nvSpPr>
          <p:spPr>
            <a:xfrm>
              <a:off x="418840" y="1159155"/>
              <a:ext cx="4015763" cy="1015663"/>
            </a:xfrm>
            <a:prstGeom prst="rect">
              <a:avLst/>
            </a:prstGeom>
          </p:spPr>
          <p:txBody>
            <a:bodyPr wrap="square">
              <a:spAutoFit/>
            </a:bodyPr>
            <a:lstStyle/>
            <a:p>
              <a:pPr algn="ctr" defTabSz="1087636">
                <a:lnSpc>
                  <a:spcPct val="125000"/>
                </a:lnSpc>
              </a:pPr>
              <a:r>
                <a:rPr lang="en-US" altLang="zh-CN" sz="2400" dirty="0">
                  <a:solidFill>
                    <a:schemeClr val="tx2"/>
                  </a:solidFill>
                  <a:latin typeface="华文中宋" panose="02010600040101010101" pitchFamily="2" charset="-122"/>
                  <a:ea typeface="华文中宋" panose="02010600040101010101" pitchFamily="2" charset="-122"/>
                  <a:cs typeface="Open Sans Light"/>
                </a:rPr>
                <a:t>SVM(Support Vector Machine)</a:t>
              </a:r>
            </a:p>
            <a:p>
              <a:pPr algn="ctr" defTabSz="1087636">
                <a:lnSpc>
                  <a:spcPct val="125000"/>
                </a:lnSpc>
              </a:pPr>
              <a:r>
                <a:rPr lang="zh-CN" altLang="en-US" sz="2400" dirty="0">
                  <a:solidFill>
                    <a:schemeClr val="tx2"/>
                  </a:solidFill>
                  <a:latin typeface="华文中宋" panose="02010600040101010101" pitchFamily="2" charset="-122"/>
                  <a:ea typeface="华文中宋" panose="02010600040101010101" pitchFamily="2" charset="-122"/>
                  <a:cs typeface="Open Sans Light"/>
                </a:rPr>
                <a:t>支持向量机</a:t>
              </a:r>
            </a:p>
          </p:txBody>
        </p:sp>
        <p:sp>
          <p:nvSpPr>
            <p:cNvPr id="15" name="矩形 14">
              <a:extLst>
                <a:ext uri="{FF2B5EF4-FFF2-40B4-BE49-F238E27FC236}">
                  <a16:creationId xmlns:a16="http://schemas.microsoft.com/office/drawing/2014/main" xmlns="" id="{FD4D8020-C9F6-473A-B1DF-7DC8C56C73C8}"/>
                </a:ext>
              </a:extLst>
            </p:cNvPr>
            <p:cNvSpPr/>
            <p:nvPr/>
          </p:nvSpPr>
          <p:spPr>
            <a:xfrm flipV="1">
              <a:off x="436842" y="1645827"/>
              <a:ext cx="3997761" cy="51183"/>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392153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D6FC20C-FD90-4285-9C6A-46BD48DA8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0413" cy="6857107"/>
          </a:xfrm>
          <a:prstGeom prst="rect">
            <a:avLst/>
          </a:prstGeom>
        </p:spPr>
      </p:pic>
      <p:sp>
        <p:nvSpPr>
          <p:cNvPr id="12" name="矩形 11">
            <a:extLst>
              <a:ext uri="{FF2B5EF4-FFF2-40B4-BE49-F238E27FC236}">
                <a16:creationId xmlns:a16="http://schemas.microsoft.com/office/drawing/2014/main" xmlns="" id="{CF039466-340D-4D07-BEA2-B193958592A1}"/>
              </a:ext>
            </a:extLst>
          </p:cNvPr>
          <p:cNvSpPr/>
          <p:nvPr/>
        </p:nvSpPr>
        <p:spPr>
          <a:xfrm>
            <a:off x="3678615" y="1745395"/>
            <a:ext cx="861774" cy="3080330"/>
          </a:xfrm>
          <a:prstGeom prst="rect">
            <a:avLst/>
          </a:prstGeom>
        </p:spPr>
        <p:txBody>
          <a:bodyPr vert="eaVert" wrap="none">
            <a:spAutoFit/>
          </a:bodyPr>
          <a:lstStyle/>
          <a:p>
            <a:pPr algn="ctr"/>
            <a:r>
              <a:rPr lang="zh-CN" altLang="en-US" sz="4400" dirty="0" smtClean="0">
                <a:solidFill>
                  <a:srgbClr val="656B87"/>
                </a:solidFill>
                <a:latin typeface="华文中宋" panose="02010600040101010101" pitchFamily="2" charset="-122"/>
                <a:ea typeface="华文中宋" panose="02010600040101010101" pitchFamily="2" charset="-122"/>
              </a:rPr>
              <a:t>第一部分</a:t>
            </a:r>
            <a:endParaRPr lang="zh-CN" altLang="en-US" sz="4400" dirty="0">
              <a:solidFill>
                <a:srgbClr val="656B87"/>
              </a:solidFill>
              <a:latin typeface="华文中宋" panose="02010600040101010101" pitchFamily="2" charset="-122"/>
              <a:ea typeface="华文中宋" panose="02010600040101010101" pitchFamily="2" charset="-122"/>
            </a:endParaRPr>
          </a:p>
        </p:txBody>
      </p:sp>
      <p:cxnSp>
        <p:nvCxnSpPr>
          <p:cNvPr id="13" name="直接连接符 12">
            <a:extLst>
              <a:ext uri="{FF2B5EF4-FFF2-40B4-BE49-F238E27FC236}">
                <a16:creationId xmlns:a16="http://schemas.microsoft.com/office/drawing/2014/main" xmlns="" id="{89C0056C-EC48-42C4-BE53-432A16DEECF5}"/>
              </a:ext>
            </a:extLst>
          </p:cNvPr>
          <p:cNvCxnSpPr>
            <a:cxnSpLocks/>
          </p:cNvCxnSpPr>
          <p:nvPr/>
        </p:nvCxnSpPr>
        <p:spPr>
          <a:xfrm flipV="1">
            <a:off x="4690296" y="1640115"/>
            <a:ext cx="0" cy="3318607"/>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xmlns="" id="{E03D8A41-0EC0-4E91-9230-24A51C744048}"/>
              </a:ext>
            </a:extLst>
          </p:cNvPr>
          <p:cNvGrpSpPr/>
          <p:nvPr/>
        </p:nvGrpSpPr>
        <p:grpSpPr>
          <a:xfrm>
            <a:off x="4840203" y="2782093"/>
            <a:ext cx="4276637" cy="647700"/>
            <a:chOff x="5757309" y="1727020"/>
            <a:chExt cx="2498376" cy="535234"/>
          </a:xfrm>
        </p:grpSpPr>
        <p:sp>
          <p:nvSpPr>
            <p:cNvPr id="16" name="Rectangle 12">
              <a:extLst>
                <a:ext uri="{FF2B5EF4-FFF2-40B4-BE49-F238E27FC236}">
                  <a16:creationId xmlns:a16="http://schemas.microsoft.com/office/drawing/2014/main" xmlns="" id="{CA6F8AF0-2C2A-4ED0-BF44-23B78CC028B9}"/>
                </a:ext>
              </a:extLst>
            </p:cNvPr>
            <p:cNvSpPr>
              <a:spLocks noChangeArrowheads="1"/>
            </p:cNvSpPr>
            <p:nvPr/>
          </p:nvSpPr>
          <p:spPr bwMode="auto">
            <a:xfrm>
              <a:off x="5757309" y="1727020"/>
              <a:ext cx="2498376" cy="535234"/>
            </a:xfrm>
            <a:prstGeom prst="rect">
              <a:avLst/>
            </a:prstGeom>
            <a:noFill/>
            <a:ln>
              <a:solidFill>
                <a:srgbClr val="656B87"/>
              </a:solid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2800" dirty="0">
                <a:solidFill>
                  <a:schemeClr val="bg1"/>
                </a:solidFill>
                <a:latin typeface="华文中宋" panose="02010600040101010101" pitchFamily="2" charset="-122"/>
                <a:ea typeface="华文中宋" panose="02010600040101010101" pitchFamily="2" charset="-122"/>
              </a:endParaRPr>
            </a:p>
          </p:txBody>
        </p:sp>
        <p:sp>
          <p:nvSpPr>
            <p:cNvPr id="18" name="TextBox 105">
              <a:extLst>
                <a:ext uri="{FF2B5EF4-FFF2-40B4-BE49-F238E27FC236}">
                  <a16:creationId xmlns:a16="http://schemas.microsoft.com/office/drawing/2014/main" xmlns="" id="{FBC550F5-26AE-4183-BB7A-CA0781967AE4}"/>
                </a:ext>
              </a:extLst>
            </p:cNvPr>
            <p:cNvSpPr txBox="1">
              <a:spLocks noChangeArrowheads="1"/>
            </p:cNvSpPr>
            <p:nvPr/>
          </p:nvSpPr>
          <p:spPr bwMode="auto">
            <a:xfrm>
              <a:off x="5844575" y="1754676"/>
              <a:ext cx="2111562" cy="413279"/>
            </a:xfrm>
            <a:prstGeom prst="rect">
              <a:avLst/>
            </a:prstGeom>
            <a:noFill/>
            <a:ln w="9525">
              <a:noFill/>
              <a:miter lim="800000"/>
              <a:headEnd/>
              <a:tailEnd/>
            </a:ln>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800" spc="600" dirty="0" smtClean="0">
                  <a:solidFill>
                    <a:srgbClr val="656B87"/>
                  </a:solidFill>
                  <a:latin typeface="华文中宋" panose="02010600040101010101" pitchFamily="2" charset="-122"/>
                  <a:ea typeface="华文中宋" panose="02010600040101010101" pitchFamily="2" charset="-122"/>
                </a:rPr>
                <a:t>文本预处理与表征</a:t>
              </a:r>
              <a:endParaRPr lang="zh-CN" altLang="en-US" sz="2800" spc="600" dirty="0">
                <a:solidFill>
                  <a:srgbClr val="656B87"/>
                </a:solidFill>
                <a:latin typeface="华文中宋" panose="02010600040101010101" pitchFamily="2" charset="-122"/>
                <a:ea typeface="华文中宋" panose="02010600040101010101" pitchFamily="2" charset="-122"/>
              </a:endParaRPr>
            </a:p>
          </p:txBody>
        </p:sp>
      </p:grpSp>
      <p:sp>
        <p:nvSpPr>
          <p:cNvPr id="8" name="椭圆 7">
            <a:extLst>
              <a:ext uri="{FF2B5EF4-FFF2-40B4-BE49-F238E27FC236}">
                <a16:creationId xmlns:a16="http://schemas.microsoft.com/office/drawing/2014/main" xmlns="" id="{A0DE4885-8A02-4956-9223-005E79CA0385}"/>
              </a:ext>
            </a:extLst>
          </p:cNvPr>
          <p:cNvSpPr/>
          <p:nvPr/>
        </p:nvSpPr>
        <p:spPr>
          <a:xfrm>
            <a:off x="6291378" y="3726031"/>
            <a:ext cx="277936" cy="277936"/>
          </a:xfrm>
          <a:prstGeom prst="ellipse">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9" name="文本框 8">
            <a:extLst>
              <a:ext uri="{FF2B5EF4-FFF2-40B4-BE49-F238E27FC236}">
                <a16:creationId xmlns:a16="http://schemas.microsoft.com/office/drawing/2014/main" xmlns="" id="{71B9AE26-7E3C-4221-B9B8-60B8EA29E2AF}"/>
              </a:ext>
            </a:extLst>
          </p:cNvPr>
          <p:cNvSpPr txBox="1"/>
          <p:nvPr/>
        </p:nvSpPr>
        <p:spPr>
          <a:xfrm>
            <a:off x="6624020" y="3665609"/>
            <a:ext cx="1626047" cy="400110"/>
          </a:xfrm>
          <a:prstGeom prst="rect">
            <a:avLst/>
          </a:prstGeom>
          <a:noFill/>
        </p:spPr>
        <p:txBody>
          <a:bodyPr wrap="square" rtlCol="0">
            <a:spAutoFit/>
          </a:bodyPr>
          <a:lstStyle/>
          <a:p>
            <a:r>
              <a:rPr lang="zh-CN" altLang="en-US" sz="2000" dirty="0" smtClean="0">
                <a:solidFill>
                  <a:schemeClr val="bg1">
                    <a:lumMod val="50000"/>
                  </a:schemeClr>
                </a:solidFill>
                <a:latin typeface="华文中宋" panose="02010600040101010101" pitchFamily="2" charset="-122"/>
                <a:ea typeface="华文中宋" panose="02010600040101010101" pitchFamily="2" charset="-122"/>
              </a:rPr>
              <a:t>刘兆友</a:t>
            </a:r>
            <a:endParaRPr lang="en-US" altLang="zh-CN" sz="2000" dirty="0">
              <a:solidFill>
                <a:schemeClr val="bg1">
                  <a:lumMod val="50000"/>
                </a:schemeClr>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804804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Horizontal)">
                                      <p:cBhvr>
                                        <p:cTn id="7" dur="750"/>
                                        <p:tgtEl>
                                          <p:spTgt spid="13"/>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16" presetClass="entr" presetSubtype="2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750"/>
                                        <p:tgtEl>
                                          <p:spTgt spid="2"/>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750" fill="hold"/>
                                        <p:tgtEl>
                                          <p:spTgt spid="8"/>
                                        </p:tgtEl>
                                        <p:attrNameLst>
                                          <p:attrName>ppt_w</p:attrName>
                                        </p:attrNameLst>
                                      </p:cBhvr>
                                      <p:tavLst>
                                        <p:tav tm="0">
                                          <p:val>
                                            <p:fltVal val="0"/>
                                          </p:val>
                                        </p:tav>
                                        <p:tav tm="100000">
                                          <p:val>
                                            <p:strVal val="#ppt_w"/>
                                          </p:val>
                                        </p:tav>
                                      </p:tavLst>
                                    </p:anim>
                                    <p:anim calcmode="lin" valueType="num">
                                      <p:cBhvr>
                                        <p:cTn id="21" dur="750" fill="hold"/>
                                        <p:tgtEl>
                                          <p:spTgt spid="8"/>
                                        </p:tgtEl>
                                        <p:attrNameLst>
                                          <p:attrName>ppt_h</p:attrName>
                                        </p:attrNameLst>
                                      </p:cBhvr>
                                      <p:tavLst>
                                        <p:tav tm="0">
                                          <p:val>
                                            <p:fltVal val="0"/>
                                          </p:val>
                                        </p:tav>
                                        <p:tav tm="100000">
                                          <p:val>
                                            <p:strVal val="#ppt_h"/>
                                          </p:val>
                                        </p:tav>
                                      </p:tavLst>
                                    </p:anim>
                                    <p:animEffect transition="in" filter="fade">
                                      <p:cBhvr>
                                        <p:cTn id="22" dur="75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D6FC20C-FD90-4285-9C6A-46BD48DA8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9"/>
            <a:ext cx="12190413" cy="6857107"/>
          </a:xfrm>
          <a:prstGeom prst="rect">
            <a:avLst/>
          </a:prstGeom>
        </p:spPr>
      </p:pic>
      <p:sp>
        <p:nvSpPr>
          <p:cNvPr id="12" name="矩形 11">
            <a:extLst>
              <a:ext uri="{FF2B5EF4-FFF2-40B4-BE49-F238E27FC236}">
                <a16:creationId xmlns:a16="http://schemas.microsoft.com/office/drawing/2014/main" xmlns="" id="{CF039466-340D-4D07-BEA2-B193958592A1}"/>
              </a:ext>
            </a:extLst>
          </p:cNvPr>
          <p:cNvSpPr/>
          <p:nvPr/>
        </p:nvSpPr>
        <p:spPr>
          <a:xfrm>
            <a:off x="3678615" y="1745393"/>
            <a:ext cx="861774" cy="3080330"/>
          </a:xfrm>
          <a:prstGeom prst="rect">
            <a:avLst/>
          </a:prstGeom>
        </p:spPr>
        <p:txBody>
          <a:bodyPr vert="eaVert" wrap="none">
            <a:spAutoFit/>
          </a:bodyPr>
          <a:lstStyle/>
          <a:p>
            <a:pPr algn="ctr"/>
            <a:r>
              <a:rPr lang="zh-CN" altLang="en-US" sz="4400" dirty="0" smtClean="0">
                <a:solidFill>
                  <a:srgbClr val="656B87"/>
                </a:solidFill>
                <a:latin typeface="华文中宋" panose="02010600040101010101" pitchFamily="2" charset="-122"/>
                <a:ea typeface="华文中宋" panose="02010600040101010101" pitchFamily="2" charset="-122"/>
              </a:rPr>
              <a:t>第三部分</a:t>
            </a:r>
            <a:endParaRPr lang="zh-CN" altLang="en-US" sz="4400" dirty="0">
              <a:solidFill>
                <a:srgbClr val="656B87"/>
              </a:solidFill>
              <a:latin typeface="华文中宋" panose="02010600040101010101" pitchFamily="2" charset="-122"/>
              <a:ea typeface="华文中宋" panose="02010600040101010101" pitchFamily="2" charset="-122"/>
            </a:endParaRPr>
          </a:p>
        </p:txBody>
      </p:sp>
      <p:cxnSp>
        <p:nvCxnSpPr>
          <p:cNvPr id="13" name="直接连接符 12">
            <a:extLst>
              <a:ext uri="{FF2B5EF4-FFF2-40B4-BE49-F238E27FC236}">
                <a16:creationId xmlns:a16="http://schemas.microsoft.com/office/drawing/2014/main" xmlns="" id="{89C0056C-EC48-42C4-BE53-432A16DEECF5}"/>
              </a:ext>
            </a:extLst>
          </p:cNvPr>
          <p:cNvCxnSpPr>
            <a:cxnSpLocks/>
          </p:cNvCxnSpPr>
          <p:nvPr/>
        </p:nvCxnSpPr>
        <p:spPr>
          <a:xfrm flipV="1">
            <a:off x="4690296" y="1640115"/>
            <a:ext cx="0" cy="3318607"/>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xmlns="" id="{E03D8A41-0EC0-4E91-9230-24A51C744048}"/>
              </a:ext>
            </a:extLst>
          </p:cNvPr>
          <p:cNvGrpSpPr/>
          <p:nvPr/>
        </p:nvGrpSpPr>
        <p:grpSpPr>
          <a:xfrm>
            <a:off x="4840203" y="2782093"/>
            <a:ext cx="4276637" cy="647700"/>
            <a:chOff x="5757309" y="1727020"/>
            <a:chExt cx="2498376" cy="535234"/>
          </a:xfrm>
        </p:grpSpPr>
        <p:sp>
          <p:nvSpPr>
            <p:cNvPr id="16" name="Rectangle 12">
              <a:extLst>
                <a:ext uri="{FF2B5EF4-FFF2-40B4-BE49-F238E27FC236}">
                  <a16:creationId xmlns:a16="http://schemas.microsoft.com/office/drawing/2014/main" xmlns="" id="{CA6F8AF0-2C2A-4ED0-BF44-23B78CC028B9}"/>
                </a:ext>
              </a:extLst>
            </p:cNvPr>
            <p:cNvSpPr>
              <a:spLocks noChangeArrowheads="1"/>
            </p:cNvSpPr>
            <p:nvPr/>
          </p:nvSpPr>
          <p:spPr bwMode="auto">
            <a:xfrm>
              <a:off x="5757309" y="1727020"/>
              <a:ext cx="2498376" cy="535234"/>
            </a:xfrm>
            <a:prstGeom prst="rect">
              <a:avLst/>
            </a:prstGeom>
            <a:noFill/>
            <a:ln>
              <a:solidFill>
                <a:srgbClr val="656B87"/>
              </a:solid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2800" dirty="0">
                <a:solidFill>
                  <a:schemeClr val="bg1"/>
                </a:solidFill>
                <a:latin typeface="华文中宋" panose="02010600040101010101" pitchFamily="2" charset="-122"/>
                <a:ea typeface="华文中宋" panose="02010600040101010101" pitchFamily="2" charset="-122"/>
              </a:endParaRPr>
            </a:p>
          </p:txBody>
        </p:sp>
        <p:sp>
          <p:nvSpPr>
            <p:cNvPr id="18" name="TextBox 105">
              <a:extLst>
                <a:ext uri="{FF2B5EF4-FFF2-40B4-BE49-F238E27FC236}">
                  <a16:creationId xmlns:a16="http://schemas.microsoft.com/office/drawing/2014/main" xmlns="" id="{FBC550F5-26AE-4183-BB7A-CA0781967AE4}"/>
                </a:ext>
              </a:extLst>
            </p:cNvPr>
            <p:cNvSpPr txBox="1">
              <a:spLocks noChangeArrowheads="1"/>
            </p:cNvSpPr>
            <p:nvPr/>
          </p:nvSpPr>
          <p:spPr bwMode="auto">
            <a:xfrm>
              <a:off x="5844575" y="1754676"/>
              <a:ext cx="2111562" cy="413279"/>
            </a:xfrm>
            <a:prstGeom prst="rect">
              <a:avLst/>
            </a:prstGeom>
            <a:noFill/>
            <a:ln w="9525">
              <a:noFill/>
              <a:miter lim="800000"/>
              <a:headEnd/>
              <a:tailEnd/>
            </a:ln>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800" spc="600" dirty="0" smtClean="0">
                  <a:solidFill>
                    <a:srgbClr val="656B87"/>
                  </a:solidFill>
                  <a:latin typeface="华文中宋" panose="02010600040101010101" pitchFamily="2" charset="-122"/>
                  <a:ea typeface="华文中宋" panose="02010600040101010101" pitchFamily="2" charset="-122"/>
                </a:rPr>
                <a:t>文本聚类介绍</a:t>
              </a:r>
              <a:endParaRPr lang="en-US" altLang="zh-CN" sz="2800" spc="600" dirty="0" smtClean="0">
                <a:solidFill>
                  <a:srgbClr val="656B87"/>
                </a:solidFill>
                <a:latin typeface="华文中宋" panose="02010600040101010101" pitchFamily="2" charset="-122"/>
                <a:ea typeface="华文中宋" panose="02010600040101010101" pitchFamily="2" charset="-122"/>
              </a:endParaRPr>
            </a:p>
          </p:txBody>
        </p:sp>
      </p:grpSp>
      <p:sp>
        <p:nvSpPr>
          <p:cNvPr id="9" name="椭圆 8">
            <a:extLst>
              <a:ext uri="{FF2B5EF4-FFF2-40B4-BE49-F238E27FC236}">
                <a16:creationId xmlns:a16="http://schemas.microsoft.com/office/drawing/2014/main" xmlns="" id="{A0DE4885-8A02-4956-9223-005E79CA0385}"/>
              </a:ext>
            </a:extLst>
          </p:cNvPr>
          <p:cNvSpPr/>
          <p:nvPr/>
        </p:nvSpPr>
        <p:spPr>
          <a:xfrm>
            <a:off x="6315344" y="3715871"/>
            <a:ext cx="277936" cy="277936"/>
          </a:xfrm>
          <a:prstGeom prst="ellipse">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0" name="文本框 9">
            <a:extLst>
              <a:ext uri="{FF2B5EF4-FFF2-40B4-BE49-F238E27FC236}">
                <a16:creationId xmlns:a16="http://schemas.microsoft.com/office/drawing/2014/main" xmlns="" id="{71B9AE26-7E3C-4221-B9B8-60B8EA29E2AF}"/>
              </a:ext>
            </a:extLst>
          </p:cNvPr>
          <p:cNvSpPr txBox="1"/>
          <p:nvPr/>
        </p:nvSpPr>
        <p:spPr>
          <a:xfrm>
            <a:off x="6647986" y="3655449"/>
            <a:ext cx="1626047" cy="400110"/>
          </a:xfrm>
          <a:prstGeom prst="rect">
            <a:avLst/>
          </a:prstGeom>
          <a:noFill/>
        </p:spPr>
        <p:txBody>
          <a:bodyPr wrap="square" rtlCol="0">
            <a:spAutoFit/>
          </a:bodyPr>
          <a:lstStyle/>
          <a:p>
            <a:r>
              <a:rPr lang="zh-CN" altLang="en-US" sz="2000" dirty="0" smtClean="0">
                <a:solidFill>
                  <a:schemeClr val="bg1">
                    <a:lumMod val="50000"/>
                  </a:schemeClr>
                </a:solidFill>
                <a:latin typeface="华文中宋" panose="02010600040101010101" pitchFamily="2" charset="-122"/>
                <a:ea typeface="华文中宋" panose="02010600040101010101" pitchFamily="2" charset="-122"/>
              </a:rPr>
              <a:t>马宇林</a:t>
            </a:r>
            <a:endParaRPr lang="en-US" altLang="zh-CN" sz="2000" dirty="0">
              <a:solidFill>
                <a:schemeClr val="bg1">
                  <a:lumMod val="50000"/>
                </a:schemeClr>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944791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6" presetClass="entr" presetSubtype="2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Horizontal)">
                                      <p:cBhvr>
                                        <p:cTn id="11" dur="750"/>
                                        <p:tgtEl>
                                          <p:spTgt spid="13"/>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childTnLst>
                          </p:cTn>
                        </p:par>
                        <p:par>
                          <p:cTn id="17" fill="hold">
                            <p:stCondLst>
                              <p:cond delay="20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750"/>
                                        <p:tgtEl>
                                          <p:spTgt spid="2"/>
                                        </p:tgtEl>
                                      </p:cBhvr>
                                    </p:animEffect>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750" fill="hold"/>
                                        <p:tgtEl>
                                          <p:spTgt spid="9"/>
                                        </p:tgtEl>
                                        <p:attrNameLst>
                                          <p:attrName>ppt_w</p:attrName>
                                        </p:attrNameLst>
                                      </p:cBhvr>
                                      <p:tavLst>
                                        <p:tav tm="0">
                                          <p:val>
                                            <p:fltVal val="0"/>
                                          </p:val>
                                        </p:tav>
                                        <p:tav tm="100000">
                                          <p:val>
                                            <p:strVal val="#ppt_w"/>
                                          </p:val>
                                        </p:tav>
                                      </p:tavLst>
                                    </p:anim>
                                    <p:anim calcmode="lin" valueType="num">
                                      <p:cBhvr>
                                        <p:cTn id="25" dur="750" fill="hold"/>
                                        <p:tgtEl>
                                          <p:spTgt spid="9"/>
                                        </p:tgtEl>
                                        <p:attrNameLst>
                                          <p:attrName>ppt_h</p:attrName>
                                        </p:attrNameLst>
                                      </p:cBhvr>
                                      <p:tavLst>
                                        <p:tav tm="0">
                                          <p:val>
                                            <p:fltVal val="0"/>
                                          </p:val>
                                        </p:tav>
                                        <p:tav tm="100000">
                                          <p:val>
                                            <p:strVal val="#ppt_h"/>
                                          </p:val>
                                        </p:tav>
                                      </p:tavLst>
                                    </p:anim>
                                    <p:animEffect transition="in" filter="fade">
                                      <p:cBhvr>
                                        <p:cTn id="26" dur="75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8425" y="262763"/>
            <a:ext cx="12190413" cy="792240"/>
            <a:chOff x="0" y="584073"/>
            <a:chExt cx="12190413" cy="792240"/>
          </a:xfrm>
        </p:grpSpPr>
        <p:sp>
          <p:nvSpPr>
            <p:cNvPr id="11" name="矩形 10"/>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8016" y="584073"/>
              <a:ext cx="3255323"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zh-CN" sz="3200" dirty="0">
                  <a:solidFill>
                    <a:srgbClr val="656B87"/>
                  </a:solidFill>
                  <a:latin typeface="华文中宋" panose="02010600040101010101" pitchFamily="2" charset="-122"/>
                  <a:ea typeface="华文中宋" panose="02010600040101010101" pitchFamily="2" charset="-122"/>
                  <a:sym typeface="Arial" panose="020B0604020202020204" pitchFamily="34" charset="0"/>
                </a:rPr>
                <a:t>文本聚类</a:t>
              </a:r>
            </a:p>
          </p:txBody>
        </p:sp>
      </p:grpSp>
      <p:sp>
        <p:nvSpPr>
          <p:cNvPr id="5" name="Rectangle 5"/>
          <p:cNvSpPr>
            <a:spLocks noChangeArrowheads="1"/>
          </p:cNvSpPr>
          <p:nvPr/>
        </p:nvSpPr>
        <p:spPr bwMode="gray">
          <a:xfrm>
            <a:off x="1183483" y="2152951"/>
            <a:ext cx="4175125" cy="1296863"/>
          </a:xfrm>
          <a:prstGeom prst="rect">
            <a:avLst/>
          </a:prstGeom>
          <a:gradFill rotWithShape="1">
            <a:gsLst>
              <a:gs pos="0">
                <a:srgbClr val="FFFFFF"/>
              </a:gs>
              <a:gs pos="100000">
                <a:srgbClr val="EAEAEA"/>
              </a:gs>
            </a:gsLst>
            <a:lin ang="5400000" scaled="1"/>
          </a:gradFill>
          <a:ln w="12700">
            <a:solidFill>
              <a:srgbClr val="C0C0C0"/>
            </a:solidFill>
            <a:miter lim="800000"/>
          </a:ln>
        </p:spPr>
        <p:txBody>
          <a:bodyPr lIns="108000" tIns="108000" rIns="144000" bIns="72000"/>
          <a:lstStyle/>
          <a:p>
            <a:pPr marL="190500" indent="-190500">
              <a:lnSpc>
                <a:spcPct val="95000"/>
              </a:lnSpc>
              <a:spcBef>
                <a:spcPts val="600"/>
              </a:spcBef>
              <a:spcAft>
                <a:spcPts val="600"/>
              </a:spcAft>
              <a:buClr>
                <a:srgbClr val="292929"/>
              </a:buClr>
              <a:buFont typeface="Wingdings" panose="05000000000000000000" pitchFamily="2" charset="2"/>
              <a:buChar char="§"/>
            </a:pPr>
            <a:r>
              <a:rPr lang="zh-CN" altLang="en-US" b="1" noProof="1">
                <a:solidFill>
                  <a:srgbClr val="7F7F7F"/>
                </a:solidFill>
                <a:latin typeface="微软雅黑" panose="020B0503020204020204" pitchFamily="34" charset="-122"/>
                <a:ea typeface="微软雅黑" panose="020B0503020204020204" pitchFamily="34" charset="-122"/>
              </a:rPr>
              <a:t>有监督学习</a:t>
            </a:r>
            <a:endParaRPr lang="en-US" altLang="zh-CN" b="1" noProof="1">
              <a:solidFill>
                <a:srgbClr val="7F7F7F"/>
              </a:solidFill>
              <a:latin typeface="微软雅黑" panose="020B0503020204020204" pitchFamily="34" charset="-122"/>
              <a:ea typeface="微软雅黑" panose="020B0503020204020204" pitchFamily="34" charset="-122"/>
            </a:endParaRPr>
          </a:p>
          <a:p>
            <a:pPr>
              <a:lnSpc>
                <a:spcPct val="95000"/>
              </a:lnSpc>
              <a:spcBef>
                <a:spcPts val="600"/>
              </a:spcBef>
              <a:spcAft>
                <a:spcPts val="600"/>
              </a:spcAft>
              <a:buClr>
                <a:srgbClr val="292929"/>
              </a:buClr>
            </a:pPr>
            <a:r>
              <a:rPr lang="zh-CN" altLang="en-US" sz="1600" noProof="1">
                <a:solidFill>
                  <a:srgbClr val="7F7F7F"/>
                </a:solidFill>
                <a:latin typeface="微软雅黑" panose="020B0503020204020204" pitchFamily="34" charset="-122"/>
                <a:ea typeface="微软雅黑" panose="020B0503020204020204" pitchFamily="34" charset="-122"/>
              </a:rPr>
              <a:t>       按照某种标准给对象贴标签</a:t>
            </a:r>
            <a:r>
              <a:rPr lang="en-US" altLang="zh-CN" sz="1600" noProof="1">
                <a:solidFill>
                  <a:srgbClr val="7F7F7F"/>
                </a:solidFill>
                <a:latin typeface="微软雅黑" panose="020B0503020204020204" pitchFamily="34" charset="-122"/>
                <a:ea typeface="微软雅黑" panose="020B0503020204020204" pitchFamily="34" charset="-122"/>
              </a:rPr>
              <a:t>,</a:t>
            </a:r>
            <a:r>
              <a:rPr lang="zh-CN" altLang="en-US" sz="1600" noProof="1">
                <a:solidFill>
                  <a:srgbClr val="7F7F7F"/>
                </a:solidFill>
                <a:latin typeface="微软雅黑" panose="020B0503020204020204" pitchFamily="34" charset="-122"/>
                <a:ea typeface="微软雅黑" panose="020B0503020204020204" pitchFamily="34" charset="-122"/>
              </a:rPr>
              <a:t>再根据标      签区分类。</a:t>
            </a:r>
            <a:endParaRPr lang="en-US" altLang="zh-CN" sz="1600" noProof="1">
              <a:solidFill>
                <a:srgbClr val="7F7F7F"/>
              </a:solidFill>
              <a:latin typeface="微软雅黑" panose="020B0503020204020204" pitchFamily="34" charset="-122"/>
              <a:ea typeface="微软雅黑" panose="020B0503020204020204" pitchFamily="34" charset="-122"/>
            </a:endParaRPr>
          </a:p>
        </p:txBody>
      </p:sp>
      <p:sp>
        <p:nvSpPr>
          <p:cNvPr id="6" name="Rectangle 19"/>
          <p:cNvSpPr>
            <a:spLocks noChangeArrowheads="1"/>
          </p:cNvSpPr>
          <p:nvPr/>
        </p:nvSpPr>
        <p:spPr bwMode="gray">
          <a:xfrm>
            <a:off x="1183482" y="1791911"/>
            <a:ext cx="4175125" cy="360363"/>
          </a:xfrm>
          <a:prstGeom prst="rect">
            <a:avLst/>
          </a:prstGeom>
          <a:gradFill rotWithShape="1">
            <a:gsLst>
              <a:gs pos="0">
                <a:srgbClr val="FFFFFF"/>
              </a:gs>
              <a:gs pos="100000">
                <a:srgbClr val="99CC00"/>
              </a:gs>
            </a:gsLst>
            <a:lin ang="5400000" scaled="1"/>
          </a:gradFill>
          <a:ln w="12700" algn="ctr">
            <a:solidFill>
              <a:srgbClr val="C0C0C0"/>
            </a:solidFill>
            <a:miter lim="800000"/>
          </a:ln>
        </p:spPr>
        <p:txBody>
          <a:bodyPr lIns="288000" tIns="0" rIns="0" bIns="0" anchor="ctr"/>
          <a:lstStyle/>
          <a:p>
            <a:pPr defTabSz="801370" eaLnBrk="0" hangingPunct="0"/>
            <a:r>
              <a:rPr lang="zh-CN" altLang="en-US" sz="1600" b="1" noProof="1">
                <a:latin typeface="微软雅黑" panose="020B0503020204020204" pitchFamily="34" charset="-122"/>
                <a:ea typeface="微软雅黑" panose="020B0503020204020204" pitchFamily="34" charset="-122"/>
              </a:rPr>
              <a:t>文本分类</a:t>
            </a:r>
            <a:endParaRPr lang="en-US" sz="1600" b="1" noProof="1">
              <a:latin typeface="微软雅黑" panose="020B0503020204020204" pitchFamily="34" charset="-122"/>
              <a:ea typeface="微软雅黑" panose="020B0503020204020204" pitchFamily="34" charset="-122"/>
            </a:endParaRPr>
          </a:p>
        </p:txBody>
      </p:sp>
      <p:sp>
        <p:nvSpPr>
          <p:cNvPr id="7" name="Rectangle 19"/>
          <p:cNvSpPr>
            <a:spLocks noChangeArrowheads="1"/>
          </p:cNvSpPr>
          <p:nvPr/>
        </p:nvSpPr>
        <p:spPr bwMode="gray">
          <a:xfrm>
            <a:off x="6907213" y="1791970"/>
            <a:ext cx="4175125" cy="360363"/>
          </a:xfrm>
          <a:prstGeom prst="rect">
            <a:avLst/>
          </a:prstGeom>
          <a:gradFill rotWithShape="1">
            <a:gsLst>
              <a:gs pos="0">
                <a:schemeClr val="bg1"/>
              </a:gs>
              <a:gs pos="100000">
                <a:schemeClr val="accent3"/>
              </a:gs>
            </a:gsLst>
            <a:lin ang="5400000" scaled="1"/>
          </a:gradFill>
          <a:ln w="12700">
            <a:solidFill>
              <a:srgbClr val="C0C0C0"/>
            </a:solidFill>
            <a:miter lim="800000"/>
          </a:ln>
        </p:spPr>
        <p:txBody>
          <a:bodyPr lIns="288000" tIns="0" rIns="0" bIns="0" anchor="ctr"/>
          <a:lstStyle/>
          <a:p>
            <a:pPr defTabSz="801370" eaLnBrk="0" hangingPunct="0"/>
            <a:r>
              <a:rPr lang="zh-CN" altLang="en-US" sz="1600" b="1" noProof="1">
                <a:latin typeface="微软雅黑" panose="020B0503020204020204" pitchFamily="34" charset="-122"/>
                <a:ea typeface="微软雅黑" panose="020B0503020204020204" pitchFamily="34" charset="-122"/>
              </a:rPr>
              <a:t>文本聚类</a:t>
            </a:r>
            <a:endParaRPr lang="en-US" sz="1600" b="1" noProof="1">
              <a:latin typeface="微软雅黑" panose="020B0503020204020204" pitchFamily="34" charset="-122"/>
              <a:ea typeface="微软雅黑" panose="020B0503020204020204" pitchFamily="34" charset="-122"/>
            </a:endParaRPr>
          </a:p>
        </p:txBody>
      </p:sp>
      <p:sp>
        <p:nvSpPr>
          <p:cNvPr id="10" name="Rectangle 5"/>
          <p:cNvSpPr>
            <a:spLocks noChangeArrowheads="1"/>
          </p:cNvSpPr>
          <p:nvPr/>
        </p:nvSpPr>
        <p:spPr bwMode="gray">
          <a:xfrm>
            <a:off x="6907470" y="2152709"/>
            <a:ext cx="4175125" cy="1296863"/>
          </a:xfrm>
          <a:prstGeom prst="rect">
            <a:avLst/>
          </a:prstGeom>
          <a:gradFill rotWithShape="1">
            <a:gsLst>
              <a:gs pos="0">
                <a:srgbClr val="FFFFFF"/>
              </a:gs>
              <a:gs pos="100000">
                <a:srgbClr val="EAEAEA"/>
              </a:gs>
            </a:gsLst>
            <a:lin ang="5400000" scaled="1"/>
          </a:gradFill>
          <a:ln w="12700">
            <a:solidFill>
              <a:srgbClr val="C0C0C0"/>
            </a:solidFill>
            <a:miter lim="800000"/>
          </a:ln>
        </p:spPr>
        <p:txBody>
          <a:bodyPr lIns="108000" tIns="108000" rIns="144000" bIns="72000"/>
          <a:lstStyle/>
          <a:p>
            <a:pPr marL="190500" indent="-190500">
              <a:lnSpc>
                <a:spcPct val="95000"/>
              </a:lnSpc>
              <a:spcBef>
                <a:spcPts val="600"/>
              </a:spcBef>
              <a:spcAft>
                <a:spcPts val="600"/>
              </a:spcAft>
              <a:buClr>
                <a:srgbClr val="292929"/>
              </a:buClr>
              <a:buFont typeface="Wingdings" panose="05000000000000000000" pitchFamily="2" charset="2"/>
              <a:buChar char="§"/>
            </a:pPr>
            <a:r>
              <a:rPr lang="zh-CN" altLang="en-US" b="1" noProof="1">
                <a:solidFill>
                  <a:srgbClr val="7F7F7F"/>
                </a:solidFill>
                <a:latin typeface="微软雅黑" panose="020B0503020204020204" pitchFamily="34" charset="-122"/>
                <a:ea typeface="微软雅黑" panose="020B0503020204020204" pitchFamily="34" charset="-122"/>
              </a:rPr>
              <a:t>无监督学习</a:t>
            </a:r>
            <a:endParaRPr lang="en-US" altLang="zh-CN" b="1" noProof="1">
              <a:solidFill>
                <a:srgbClr val="7F7F7F"/>
              </a:solidFill>
              <a:latin typeface="微软雅黑" panose="020B0503020204020204" pitchFamily="34" charset="-122"/>
              <a:ea typeface="微软雅黑" panose="020B0503020204020204" pitchFamily="34" charset="-122"/>
            </a:endParaRPr>
          </a:p>
          <a:p>
            <a:pPr>
              <a:lnSpc>
                <a:spcPct val="95000"/>
              </a:lnSpc>
              <a:spcBef>
                <a:spcPts val="600"/>
              </a:spcBef>
              <a:spcAft>
                <a:spcPts val="600"/>
              </a:spcAft>
              <a:buClr>
                <a:srgbClr val="292929"/>
              </a:buClr>
            </a:pPr>
            <a:r>
              <a:rPr lang="zh-CN" altLang="en-US" sz="1600" noProof="1">
                <a:solidFill>
                  <a:srgbClr val="7F7F7F"/>
                </a:solidFill>
                <a:latin typeface="微软雅黑" panose="020B0503020204020204" pitchFamily="34" charset="-122"/>
                <a:ea typeface="微软雅黑" panose="020B0503020204020204" pitchFamily="34" charset="-122"/>
              </a:rPr>
              <a:t>       是指事先没有</a:t>
            </a:r>
            <a:r>
              <a:rPr lang="en-US" altLang="zh-CN" sz="1600" noProof="1">
                <a:solidFill>
                  <a:srgbClr val="7F7F7F"/>
                </a:solidFill>
                <a:latin typeface="微软雅黑" panose="020B0503020204020204" pitchFamily="34" charset="-122"/>
                <a:ea typeface="微软雅黑" panose="020B0503020204020204" pitchFamily="34" charset="-122"/>
              </a:rPr>
              <a:t>“</a:t>
            </a:r>
            <a:r>
              <a:rPr lang="zh-CN" altLang="en-US" sz="1600" noProof="1">
                <a:solidFill>
                  <a:srgbClr val="7F7F7F"/>
                </a:solidFill>
                <a:latin typeface="微软雅黑" panose="020B0503020204020204" pitchFamily="34" charset="-122"/>
                <a:ea typeface="微软雅黑" panose="020B0503020204020204" pitchFamily="34" charset="-122"/>
              </a:rPr>
              <a:t>标签</a:t>
            </a:r>
            <a:r>
              <a:rPr lang="en-US" altLang="zh-CN" sz="1600" noProof="1">
                <a:solidFill>
                  <a:srgbClr val="7F7F7F"/>
                </a:solidFill>
                <a:latin typeface="微软雅黑" panose="020B0503020204020204" pitchFamily="34" charset="-122"/>
                <a:ea typeface="微软雅黑" panose="020B0503020204020204" pitchFamily="34" charset="-122"/>
              </a:rPr>
              <a:t>”</a:t>
            </a:r>
            <a:r>
              <a:rPr lang="zh-CN" altLang="en-US" sz="1600" noProof="1">
                <a:solidFill>
                  <a:srgbClr val="7F7F7F"/>
                </a:solidFill>
                <a:latin typeface="微软雅黑" panose="020B0503020204020204" pitchFamily="34" charset="-122"/>
                <a:ea typeface="微软雅黑" panose="020B0503020204020204" pitchFamily="34" charset="-122"/>
              </a:rPr>
              <a:t>而是通过某种成团分析找出事物之间存在聚集性原因的过程。</a:t>
            </a:r>
            <a:endParaRPr lang="en-US" altLang="zh-CN" sz="1600" noProof="1">
              <a:solidFill>
                <a:srgbClr val="7F7F7F"/>
              </a:solidFill>
              <a:latin typeface="微软雅黑" panose="020B0503020204020204" pitchFamily="34" charset="-122"/>
              <a:ea typeface="微软雅黑" panose="020B0503020204020204" pitchFamily="34" charset="-122"/>
            </a:endParaRPr>
          </a:p>
        </p:txBody>
      </p:sp>
      <p:grpSp>
        <p:nvGrpSpPr>
          <p:cNvPr id="17" name="Gruppieren 19"/>
          <p:cNvGrpSpPr/>
          <p:nvPr/>
        </p:nvGrpSpPr>
        <p:grpSpPr>
          <a:xfrm>
            <a:off x="2587715" y="3120529"/>
            <a:ext cx="6332217" cy="3079609"/>
            <a:chOff x="-6894285" y="1632020"/>
            <a:chExt cx="6332217" cy="3079609"/>
          </a:xfrm>
          <a:effectLst>
            <a:outerShdw blurRad="685800" dist="88900" dir="2700000" sx="107000" sy="107000" algn="ctr" rotWithShape="0">
              <a:srgbClr val="000000">
                <a:alpha val="62000"/>
              </a:srgbClr>
            </a:outerShdw>
          </a:effectLst>
          <a:scene3d>
            <a:camera prst="perspectiveLeft" fov="4800000">
              <a:rot lat="17880000" lon="0" rev="0"/>
            </a:camera>
            <a:lightRig rig="threePt" dir="t">
              <a:rot lat="0" lon="0" rev="2400000"/>
            </a:lightRig>
          </a:scene3d>
        </p:grpSpPr>
        <p:sp>
          <p:nvSpPr>
            <p:cNvPr id="18" name="Pfeil nach links 24"/>
            <p:cNvSpPr/>
            <p:nvPr/>
          </p:nvSpPr>
          <p:spPr>
            <a:xfrm>
              <a:off x="-4351893" y="1632020"/>
              <a:ext cx="3789825" cy="2053073"/>
            </a:xfrm>
            <a:prstGeom prst="leftArrow">
              <a:avLst>
                <a:gd name="adj1" fmla="val 48544"/>
                <a:gd name="adj2" fmla="val 83864"/>
              </a:avLst>
            </a:prstGeom>
            <a:solidFill>
              <a:srgbClr val="0099FF"/>
            </a:solidFill>
            <a:ln w="34925" cap="flat" cmpd="sng" algn="ctr">
              <a:noFill/>
              <a:prstDash val="solid"/>
            </a:ln>
            <a:effectLst>
              <a:outerShdw blurRad="317500" dir="2700000" algn="ctr">
                <a:srgbClr val="000000">
                  <a:alpha val="43000"/>
                </a:srgbClr>
              </a:outerShdw>
            </a:effectLst>
            <a:sp3d extrusionH="381000"/>
          </p:spPr>
          <p:style>
            <a:lnRef idx="2">
              <a:srgbClr val="FF3300">
                <a:shade val="50000"/>
              </a:srgbClr>
            </a:lnRef>
            <a:fillRef idx="1">
              <a:srgbClr val="FF3300"/>
            </a:fillRef>
            <a:effectRef idx="0">
              <a:srgbClr val="FF3300"/>
            </a:effectRef>
            <a:fontRef idx="minor">
              <a:srgbClr val="FFFFFF"/>
            </a:fontRef>
          </p:style>
          <p:txBody>
            <a:bodyPr anchor="ctr"/>
            <a:lstStyle/>
            <a:p>
              <a:pPr algn="ctr">
                <a:defRPr/>
              </a:pPr>
              <a:endParaRPr lang="en-US" sz="3200" noProof="1"/>
            </a:p>
          </p:txBody>
        </p:sp>
        <p:sp>
          <p:nvSpPr>
            <p:cNvPr id="19" name="Pfeil nach links 25"/>
            <p:cNvSpPr/>
            <p:nvPr/>
          </p:nvSpPr>
          <p:spPr>
            <a:xfrm rot="10800000" flipV="1">
              <a:off x="-6894285" y="2658556"/>
              <a:ext cx="3789825" cy="2053073"/>
            </a:xfrm>
            <a:prstGeom prst="leftArrow">
              <a:avLst>
                <a:gd name="adj1" fmla="val 48544"/>
                <a:gd name="adj2" fmla="val 83864"/>
              </a:avLst>
            </a:prstGeom>
            <a:solidFill>
              <a:srgbClr val="99CC00"/>
            </a:solidFill>
            <a:ln w="34925" cap="flat" cmpd="sng" algn="ctr">
              <a:noFill/>
              <a:prstDash val="solid"/>
            </a:ln>
            <a:effectLst>
              <a:outerShdw blurRad="317500" dir="2700000" algn="ctr">
                <a:srgbClr val="000000">
                  <a:alpha val="43000"/>
                </a:srgbClr>
              </a:outerShdw>
            </a:effectLst>
            <a:sp3d extrusionH="381000"/>
          </p:spPr>
          <p:style>
            <a:lnRef idx="2">
              <a:srgbClr val="FF3300">
                <a:shade val="50000"/>
              </a:srgbClr>
            </a:lnRef>
            <a:fillRef idx="1">
              <a:srgbClr val="FF3300"/>
            </a:fillRef>
            <a:effectRef idx="0">
              <a:srgbClr val="FF3300"/>
            </a:effectRef>
            <a:fontRef idx="minor">
              <a:srgbClr val="FFFFFF"/>
            </a:fontRef>
          </p:style>
          <p:txBody>
            <a:bodyPr anchor="ctr"/>
            <a:lstStyle/>
            <a:p>
              <a:pPr algn="ctr">
                <a:defRPr/>
              </a:pPr>
              <a:endParaRPr lang="en-US" sz="2400" noProof="1">
                <a:solidFill>
                  <a:srgbClr val="000000"/>
                </a:solidFill>
              </a:endParaRPr>
            </a:p>
          </p:txBody>
        </p:sp>
      </p:grpSp>
      <p:sp>
        <p:nvSpPr>
          <p:cNvPr id="20" name="矩形 19"/>
          <p:cNvSpPr/>
          <p:nvPr/>
        </p:nvSpPr>
        <p:spPr>
          <a:xfrm>
            <a:off x="6282241" y="5548236"/>
            <a:ext cx="4572000" cy="443198"/>
          </a:xfrm>
          <a:prstGeom prst="rect">
            <a:avLst/>
          </a:prstGeom>
        </p:spPr>
        <p:txBody>
          <a:bodyPr>
            <a:spAutoFit/>
          </a:bodyPr>
          <a:lstStyle/>
          <a:p>
            <a:pPr algn="r">
              <a:lnSpc>
                <a:spcPct val="95000"/>
              </a:lnSpc>
              <a:spcBef>
                <a:spcPts val="600"/>
              </a:spcBef>
              <a:spcAft>
                <a:spcPts val="600"/>
              </a:spcAft>
              <a:buClr>
                <a:srgbClr val="292929"/>
              </a:buClr>
            </a:pPr>
            <a:r>
              <a:rPr lang="zh-CN" altLang="en-US" sz="2400" b="1" noProof="1">
                <a:solidFill>
                  <a:schemeClr val="tx1"/>
                </a:solidFill>
                <a:latin typeface="微软雅黑" panose="020B0503020204020204" pitchFamily="34" charset="-122"/>
                <a:ea typeface="微软雅黑" panose="020B0503020204020204" pitchFamily="34" charset="-122"/>
              </a:rPr>
              <a:t>文本聚类与文本分类的区别</a:t>
            </a:r>
            <a:r>
              <a:rPr lang="zh-CN" altLang="en-US" sz="2400" b="1" noProof="1">
                <a:solidFill>
                  <a:srgbClr val="7F7F7F"/>
                </a:solidFill>
                <a:latin typeface="微软雅黑" panose="020B0503020204020204" pitchFamily="34" charset="-122"/>
                <a:ea typeface="微软雅黑" panose="020B0503020204020204" pitchFamily="34" charset="-122"/>
              </a:rPr>
              <a:t>    </a:t>
            </a:r>
            <a:endParaRPr lang="en-US" altLang="zh-CN" sz="2400" b="1" noProof="1">
              <a:solidFill>
                <a:srgbClr val="7F7F7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81917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8425" y="274828"/>
            <a:ext cx="12190413" cy="780175"/>
            <a:chOff x="0" y="596138"/>
            <a:chExt cx="12190413" cy="780175"/>
          </a:xfrm>
        </p:grpSpPr>
        <p:sp>
          <p:nvSpPr>
            <p:cNvPr id="11" name="矩形 10"/>
            <p:cNvSpPr/>
            <p:nvPr/>
          </p:nvSpPr>
          <p:spPr>
            <a:xfrm flipV="1">
              <a:off x="0" y="1330594"/>
              <a:ext cx="12190413" cy="45719"/>
            </a:xfrm>
            <a:prstGeom prst="rect">
              <a:avLst/>
            </a:prstGeom>
            <a:solidFill>
              <a:srgbClr val="656B87"/>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8016" y="596138"/>
              <a:ext cx="3255323"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656B87"/>
                  </a:solidFill>
                  <a:latin typeface="华文中宋" panose="02010600040101010101" pitchFamily="2" charset="-122"/>
                  <a:ea typeface="华文中宋" panose="02010600040101010101" pitchFamily="2" charset="-122"/>
                  <a:sym typeface="Arial" panose="020B0604020202020204" pitchFamily="34" charset="0"/>
                </a:rPr>
                <a:t>文本聚类</a:t>
              </a:r>
            </a:p>
          </p:txBody>
        </p:sp>
      </p:grpSp>
      <p:sp>
        <p:nvSpPr>
          <p:cNvPr id="26" name="内容占位符 7"/>
          <p:cNvSpPr txBox="1"/>
          <p:nvPr/>
        </p:nvSpPr>
        <p:spPr>
          <a:xfrm>
            <a:off x="539750" y="1844675"/>
            <a:ext cx="6857365" cy="2963545"/>
          </a:xfrm>
          <a:prstGeom prst="rect">
            <a:avLst/>
          </a:prstGeom>
        </p:spPr>
        <p:txBody>
          <a:bodyPr>
            <a:noAutofit/>
          </a:bodyPr>
          <a:lstStyle>
            <a:lvl1pPr marL="0" indent="0" algn="l" defTabSz="914400" rtl="0" eaLnBrk="1" latinLnBrk="0" hangingPunct="1">
              <a:lnSpc>
                <a:spcPct val="130000"/>
              </a:lnSpc>
              <a:spcBef>
                <a:spcPts val="0"/>
              </a:spcBef>
              <a:spcAft>
                <a:spcPts val="1200"/>
              </a:spcAft>
              <a:buFontTx/>
              <a:buNone/>
              <a:defRPr sz="3200" kern="1200">
                <a:solidFill>
                  <a:schemeClr val="tx1"/>
                </a:solidFill>
                <a:latin typeface="+mn-lt"/>
                <a:ea typeface="+mn-ea"/>
                <a:cs typeface="+mn-cs"/>
              </a:defRPr>
            </a:lvl1pPr>
            <a:lvl2pPr marL="457200" indent="0" algn="l" defTabSz="914400" rtl="0" eaLnBrk="1" latinLnBrk="0" hangingPunct="1">
              <a:lnSpc>
                <a:spcPct val="130000"/>
              </a:lnSpc>
              <a:spcBef>
                <a:spcPts val="0"/>
              </a:spcBef>
              <a:spcAft>
                <a:spcPts val="1200"/>
              </a:spcAft>
              <a:buFontTx/>
              <a:buNone/>
              <a:defRPr sz="2800" kern="1200">
                <a:solidFill>
                  <a:schemeClr val="tx1"/>
                </a:solidFill>
                <a:latin typeface="+mn-lt"/>
                <a:ea typeface="+mn-ea"/>
                <a:cs typeface="+mn-cs"/>
              </a:defRPr>
            </a:lvl2pPr>
            <a:lvl3pPr marL="914400" indent="0" algn="l" defTabSz="914400" rtl="0" eaLnBrk="1" latinLnBrk="0" hangingPunct="1">
              <a:lnSpc>
                <a:spcPct val="130000"/>
              </a:lnSpc>
              <a:spcBef>
                <a:spcPts val="0"/>
              </a:spcBef>
              <a:spcAft>
                <a:spcPts val="1200"/>
              </a:spcAft>
              <a:buFontTx/>
              <a:buNone/>
              <a:defRPr sz="2400" kern="1200">
                <a:solidFill>
                  <a:schemeClr val="tx1"/>
                </a:solidFill>
                <a:latin typeface="+mn-lt"/>
                <a:ea typeface="+mn-ea"/>
                <a:cs typeface="+mn-cs"/>
              </a:defRPr>
            </a:lvl3pPr>
            <a:lvl4pPr marL="13716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4pPr>
            <a:lvl5pPr marL="18288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l"/>
            </a:pPr>
            <a:r>
              <a:rPr lang="zh-CN" altLang="en-US" sz="2400" dirty="0">
                <a:solidFill>
                  <a:schemeClr val="tx1"/>
                </a:solidFill>
                <a:latin typeface="微软雅黑" panose="020B0503020204020204" pitchFamily="34" charset="-122"/>
                <a:ea typeface="微软雅黑" panose="020B0503020204020204" pitchFamily="34" charset="-122"/>
              </a:rPr>
              <a:t>文本聚类与分类的区别举例</a:t>
            </a:r>
            <a:r>
              <a:rPr lang="en-US" altLang="zh-CN" sz="2400" dirty="0">
                <a:solidFill>
                  <a:schemeClr val="tx1"/>
                </a:solidFill>
                <a:latin typeface="微软雅黑" panose="020B0503020204020204" pitchFamily="34" charset="-122"/>
                <a:ea typeface="微软雅黑" panose="020B0503020204020204" pitchFamily="34" charset="-122"/>
              </a:rPr>
              <a:t>:</a:t>
            </a:r>
          </a:p>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前提</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一个班级有</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30</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位同学</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每位同学有</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张不同的照片。</a:t>
            </a:r>
          </a:p>
          <a:p>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分类：每张照片上写了照片所有者的名字，让机器对这</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300</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张照片和照片上的名字进行学习，形成一个包含</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个类的模型，用这些模型来预测未知照片是属于哪个类。</a:t>
            </a:r>
          </a:p>
          <a:p>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聚类：不告诉机器任何学生的信息，将这</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300</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张照片打乱，让机器仅凭对</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300</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张照片的学习然后把它分成</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个类。</a:t>
            </a:r>
          </a:p>
        </p:txBody>
      </p:sp>
      <p:grpSp>
        <p:nvGrpSpPr>
          <p:cNvPr id="4" name="Group 22"/>
          <p:cNvGrpSpPr/>
          <p:nvPr/>
        </p:nvGrpSpPr>
        <p:grpSpPr bwMode="auto">
          <a:xfrm>
            <a:off x="7821052" y="5093489"/>
            <a:ext cx="2805112" cy="614362"/>
            <a:chOff x="1871" y="3263"/>
            <a:chExt cx="1767" cy="387"/>
          </a:xfrm>
          <a:effectLst>
            <a:outerShdw blurRad="76200" dir="13500000" sy="23000" kx="1200000" algn="br" rotWithShape="0">
              <a:prstClr val="black">
                <a:alpha val="20000"/>
              </a:prstClr>
            </a:outerShdw>
          </a:effectLst>
        </p:grpSpPr>
        <p:sp>
          <p:nvSpPr>
            <p:cNvPr id="5" name="Oval 76"/>
            <p:cNvSpPr>
              <a:spLocks noChangeArrowheads="1"/>
            </p:cNvSpPr>
            <p:nvPr/>
          </p:nvSpPr>
          <p:spPr bwMode="gray">
            <a:xfrm>
              <a:off x="2622" y="3387"/>
              <a:ext cx="239" cy="52"/>
            </a:xfrm>
            <a:prstGeom prst="ellipse">
              <a:avLst/>
            </a:prstGeom>
            <a:gradFill rotWithShape="1">
              <a:gsLst>
                <a:gs pos="0">
                  <a:srgbClr val="5C140F"/>
                </a:gs>
                <a:gs pos="100000">
                  <a:srgbClr val="C62C2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cs typeface="Arial" panose="020B0604020202020204" pitchFamily="34" charset="0"/>
              </a:endParaRPr>
            </a:p>
          </p:txBody>
        </p:sp>
        <p:sp>
          <p:nvSpPr>
            <p:cNvPr id="6" name="Freeform 109"/>
            <p:cNvSpPr>
              <a:spLocks noEditPoints="1"/>
            </p:cNvSpPr>
            <p:nvPr/>
          </p:nvSpPr>
          <p:spPr bwMode="gray">
            <a:xfrm>
              <a:off x="1871" y="3263"/>
              <a:ext cx="1767" cy="387"/>
            </a:xfrm>
            <a:custGeom>
              <a:avLst/>
              <a:gdLst>
                <a:gd name="T0" fmla="*/ 2147483647 w 856"/>
                <a:gd name="T1" fmla="*/ 0 h 187"/>
                <a:gd name="T2" fmla="*/ 0 w 856"/>
                <a:gd name="T3" fmla="*/ 2147483647 h 187"/>
                <a:gd name="T4" fmla="*/ 2147483647 w 856"/>
                <a:gd name="T5" fmla="*/ 2147483647 h 187"/>
                <a:gd name="T6" fmla="*/ 2147483647 w 856"/>
                <a:gd name="T7" fmla="*/ 2147483647 h 187"/>
                <a:gd name="T8" fmla="*/ 2147483647 w 856"/>
                <a:gd name="T9" fmla="*/ 0 h 187"/>
                <a:gd name="T10" fmla="*/ 2147483647 w 856"/>
                <a:gd name="T11" fmla="*/ 2147483647 h 187"/>
                <a:gd name="T12" fmla="*/ 2147483647 w 856"/>
                <a:gd name="T13" fmla="*/ 2147483647 h 187"/>
                <a:gd name="T14" fmla="*/ 2147483647 w 856"/>
                <a:gd name="T15" fmla="*/ 2147483647 h 187"/>
                <a:gd name="T16" fmla="*/ 2147483647 w 856"/>
                <a:gd name="T17" fmla="*/ 2147483647 h 187"/>
                <a:gd name="T18" fmla="*/ 2147483647 w 856"/>
                <a:gd name="T19" fmla="*/ 2147483647 h 1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6"/>
                <a:gd name="T31" fmla="*/ 0 h 187"/>
                <a:gd name="T32" fmla="*/ 856 w 856"/>
                <a:gd name="T33" fmla="*/ 187 h 1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6" h="187">
                  <a:moveTo>
                    <a:pt x="428" y="0"/>
                  </a:moveTo>
                  <a:cubicBezTo>
                    <a:pt x="191" y="0"/>
                    <a:pt x="0" y="42"/>
                    <a:pt x="0" y="94"/>
                  </a:cubicBezTo>
                  <a:cubicBezTo>
                    <a:pt x="0" y="145"/>
                    <a:pt x="191" y="187"/>
                    <a:pt x="428" y="187"/>
                  </a:cubicBezTo>
                  <a:cubicBezTo>
                    <a:pt x="664" y="187"/>
                    <a:pt x="856" y="145"/>
                    <a:pt x="856" y="94"/>
                  </a:cubicBezTo>
                  <a:cubicBezTo>
                    <a:pt x="856" y="42"/>
                    <a:pt x="664" y="0"/>
                    <a:pt x="428" y="0"/>
                  </a:cubicBezTo>
                  <a:close/>
                  <a:moveTo>
                    <a:pt x="428" y="128"/>
                  </a:moveTo>
                  <a:cubicBezTo>
                    <a:pt x="250" y="128"/>
                    <a:pt x="105" y="103"/>
                    <a:pt x="105" y="73"/>
                  </a:cubicBezTo>
                  <a:cubicBezTo>
                    <a:pt x="105" y="42"/>
                    <a:pt x="250" y="17"/>
                    <a:pt x="428" y="17"/>
                  </a:cubicBezTo>
                  <a:cubicBezTo>
                    <a:pt x="606" y="17"/>
                    <a:pt x="751" y="42"/>
                    <a:pt x="751" y="73"/>
                  </a:cubicBezTo>
                  <a:cubicBezTo>
                    <a:pt x="751" y="103"/>
                    <a:pt x="606" y="128"/>
                    <a:pt x="428" y="128"/>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 name="Group 110"/>
          <p:cNvGrpSpPr/>
          <p:nvPr/>
        </p:nvGrpSpPr>
        <p:grpSpPr bwMode="auto">
          <a:xfrm flipH="1">
            <a:off x="9200827" y="1406044"/>
            <a:ext cx="1362075" cy="3929062"/>
            <a:chOff x="393" y="1110"/>
            <a:chExt cx="842" cy="2430"/>
          </a:xfrm>
        </p:grpSpPr>
        <p:sp>
          <p:nvSpPr>
            <p:cNvPr id="2" name="Freeform 111"/>
            <p:cNvSpPr/>
            <p:nvPr/>
          </p:nvSpPr>
          <p:spPr bwMode="gray">
            <a:xfrm>
              <a:off x="412" y="1110"/>
              <a:ext cx="815" cy="2109"/>
            </a:xfrm>
            <a:custGeom>
              <a:avLst/>
              <a:gdLst/>
              <a:ahLst/>
              <a:cxnLst>
                <a:cxn ang="0">
                  <a:pos x="379" y="911"/>
                </a:cxn>
                <a:cxn ang="0">
                  <a:pos x="337" y="749"/>
                </a:cxn>
                <a:cxn ang="0">
                  <a:pos x="328" y="727"/>
                </a:cxn>
                <a:cxn ang="0">
                  <a:pos x="215" y="358"/>
                </a:cxn>
                <a:cxn ang="0">
                  <a:pos x="215" y="357"/>
                </a:cxn>
                <a:cxn ang="0">
                  <a:pos x="264" y="193"/>
                </a:cxn>
                <a:cxn ang="0">
                  <a:pos x="277" y="116"/>
                </a:cxn>
                <a:cxn ang="0">
                  <a:pos x="187" y="11"/>
                </a:cxn>
                <a:cxn ang="0">
                  <a:pos x="145" y="59"/>
                </a:cxn>
                <a:cxn ang="0">
                  <a:pos x="138" y="33"/>
                </a:cxn>
                <a:cxn ang="0">
                  <a:pos x="124" y="74"/>
                </a:cxn>
                <a:cxn ang="0">
                  <a:pos x="82" y="12"/>
                </a:cxn>
                <a:cxn ang="0">
                  <a:pos x="75" y="57"/>
                </a:cxn>
                <a:cxn ang="0">
                  <a:pos x="42" y="50"/>
                </a:cxn>
                <a:cxn ang="0">
                  <a:pos x="11" y="111"/>
                </a:cxn>
                <a:cxn ang="0">
                  <a:pos x="11" y="204"/>
                </a:cxn>
                <a:cxn ang="0">
                  <a:pos x="173" y="371"/>
                </a:cxn>
                <a:cxn ang="0">
                  <a:pos x="249" y="751"/>
                </a:cxn>
                <a:cxn ang="0">
                  <a:pos x="250" y="770"/>
                </a:cxn>
                <a:cxn ang="0">
                  <a:pos x="290" y="939"/>
                </a:cxn>
                <a:cxn ang="0">
                  <a:pos x="310" y="984"/>
                </a:cxn>
                <a:cxn ang="0">
                  <a:pos x="379" y="971"/>
                </a:cxn>
                <a:cxn ang="0">
                  <a:pos x="379" y="911"/>
                </a:cxn>
              </a:cxnLst>
              <a:rect l="0" t="0" r="r" b="b"/>
              <a:pathLst>
                <a:path w="385" h="997">
                  <a:moveTo>
                    <a:pt x="379" y="911"/>
                  </a:moveTo>
                  <a:cubicBezTo>
                    <a:pt x="337" y="749"/>
                    <a:pt x="337" y="749"/>
                    <a:pt x="337" y="749"/>
                  </a:cubicBezTo>
                  <a:cubicBezTo>
                    <a:pt x="337" y="749"/>
                    <a:pt x="333" y="736"/>
                    <a:pt x="328" y="727"/>
                  </a:cubicBezTo>
                  <a:cubicBezTo>
                    <a:pt x="215" y="358"/>
                    <a:pt x="215" y="358"/>
                    <a:pt x="215" y="358"/>
                  </a:cubicBezTo>
                  <a:cubicBezTo>
                    <a:pt x="215" y="357"/>
                    <a:pt x="215" y="357"/>
                    <a:pt x="215" y="357"/>
                  </a:cubicBezTo>
                  <a:cubicBezTo>
                    <a:pt x="264" y="193"/>
                    <a:pt x="264" y="193"/>
                    <a:pt x="264" y="193"/>
                  </a:cubicBezTo>
                  <a:cubicBezTo>
                    <a:pt x="276" y="170"/>
                    <a:pt x="277" y="116"/>
                    <a:pt x="277" y="116"/>
                  </a:cubicBezTo>
                  <a:cubicBezTo>
                    <a:pt x="253" y="42"/>
                    <a:pt x="187" y="11"/>
                    <a:pt x="187" y="11"/>
                  </a:cubicBezTo>
                  <a:cubicBezTo>
                    <a:pt x="187" y="11"/>
                    <a:pt x="156" y="46"/>
                    <a:pt x="145" y="59"/>
                  </a:cubicBezTo>
                  <a:cubicBezTo>
                    <a:pt x="144" y="41"/>
                    <a:pt x="138" y="33"/>
                    <a:pt x="138" y="33"/>
                  </a:cubicBezTo>
                  <a:cubicBezTo>
                    <a:pt x="134" y="34"/>
                    <a:pt x="127" y="59"/>
                    <a:pt x="124" y="74"/>
                  </a:cubicBezTo>
                  <a:cubicBezTo>
                    <a:pt x="93" y="0"/>
                    <a:pt x="82" y="12"/>
                    <a:pt x="82" y="12"/>
                  </a:cubicBezTo>
                  <a:cubicBezTo>
                    <a:pt x="75" y="57"/>
                    <a:pt x="75" y="57"/>
                    <a:pt x="75" y="57"/>
                  </a:cubicBezTo>
                  <a:cubicBezTo>
                    <a:pt x="75" y="57"/>
                    <a:pt x="50" y="49"/>
                    <a:pt x="42" y="50"/>
                  </a:cubicBezTo>
                  <a:cubicBezTo>
                    <a:pt x="24" y="52"/>
                    <a:pt x="11" y="111"/>
                    <a:pt x="11" y="111"/>
                  </a:cubicBezTo>
                  <a:cubicBezTo>
                    <a:pt x="0" y="157"/>
                    <a:pt x="0" y="184"/>
                    <a:pt x="11" y="204"/>
                  </a:cubicBezTo>
                  <a:cubicBezTo>
                    <a:pt x="34" y="243"/>
                    <a:pt x="125" y="328"/>
                    <a:pt x="173" y="371"/>
                  </a:cubicBezTo>
                  <a:cubicBezTo>
                    <a:pt x="193" y="469"/>
                    <a:pt x="249" y="752"/>
                    <a:pt x="249" y="751"/>
                  </a:cubicBezTo>
                  <a:cubicBezTo>
                    <a:pt x="249" y="753"/>
                    <a:pt x="250" y="762"/>
                    <a:pt x="250" y="770"/>
                  </a:cubicBezTo>
                  <a:cubicBezTo>
                    <a:pt x="290" y="939"/>
                    <a:pt x="290" y="939"/>
                    <a:pt x="290" y="939"/>
                  </a:cubicBezTo>
                  <a:cubicBezTo>
                    <a:pt x="290" y="939"/>
                    <a:pt x="299" y="971"/>
                    <a:pt x="310" y="984"/>
                  </a:cubicBezTo>
                  <a:cubicBezTo>
                    <a:pt x="310" y="984"/>
                    <a:pt x="351" y="997"/>
                    <a:pt x="379" y="971"/>
                  </a:cubicBezTo>
                  <a:cubicBezTo>
                    <a:pt x="379" y="971"/>
                    <a:pt x="385" y="940"/>
                    <a:pt x="379" y="911"/>
                  </a:cubicBezTo>
                  <a:close/>
                </a:path>
              </a:pathLst>
            </a:custGeom>
            <a:solidFill>
              <a:srgbClr val="99CC00"/>
            </a:solidFill>
            <a:ln w="9525">
              <a:noFill/>
              <a:round/>
            </a:ln>
          </p:spPr>
          <p:txBody>
            <a:bodyPr/>
            <a:lstStyle/>
            <a:p>
              <a:pPr>
                <a:defRPr/>
              </a:pPr>
              <a:endParaRPr lang="de-DE"/>
            </a:p>
          </p:txBody>
        </p:sp>
        <p:grpSp>
          <p:nvGrpSpPr>
            <p:cNvPr id="9" name="Group 112"/>
            <p:cNvGrpSpPr/>
            <p:nvPr/>
          </p:nvGrpSpPr>
          <p:grpSpPr bwMode="auto">
            <a:xfrm>
              <a:off x="393" y="1131"/>
              <a:ext cx="639" cy="1608"/>
              <a:chOff x="393" y="1131"/>
              <a:chExt cx="639" cy="1608"/>
            </a:xfrm>
          </p:grpSpPr>
          <p:sp>
            <p:nvSpPr>
              <p:cNvPr id="24" name="Freeform 113"/>
              <p:cNvSpPr/>
              <p:nvPr/>
            </p:nvSpPr>
            <p:spPr bwMode="gray">
              <a:xfrm>
                <a:off x="674" y="1131"/>
                <a:ext cx="331" cy="823"/>
              </a:xfrm>
              <a:custGeom>
                <a:avLst/>
                <a:gdLst>
                  <a:gd name="T0" fmla="*/ 0 w 156"/>
                  <a:gd name="T1" fmla="*/ 605 h 389"/>
                  <a:gd name="T2" fmla="*/ 755 w 156"/>
                  <a:gd name="T3" fmla="*/ 3666 h 389"/>
                  <a:gd name="T4" fmla="*/ 972 w 156"/>
                  <a:gd name="T5" fmla="*/ 2981 h 389"/>
                  <a:gd name="T6" fmla="*/ 1388 w 156"/>
                  <a:gd name="T7" fmla="*/ 1612 h 389"/>
                  <a:gd name="T8" fmla="*/ 1464 w 156"/>
                  <a:gd name="T9" fmla="*/ 1003 h 389"/>
                  <a:gd name="T10" fmla="*/ 603 w 156"/>
                  <a:gd name="T11" fmla="*/ 8 h 389"/>
                  <a:gd name="T12" fmla="*/ 0 w 156"/>
                  <a:gd name="T13" fmla="*/ 605 h 389"/>
                  <a:gd name="T14" fmla="*/ 0 60000 65536"/>
                  <a:gd name="T15" fmla="*/ 0 60000 65536"/>
                  <a:gd name="T16" fmla="*/ 0 60000 65536"/>
                  <a:gd name="T17" fmla="*/ 0 60000 65536"/>
                  <a:gd name="T18" fmla="*/ 0 60000 65536"/>
                  <a:gd name="T19" fmla="*/ 0 60000 65536"/>
                  <a:gd name="T20" fmla="*/ 0 60000 65536"/>
                  <a:gd name="T21" fmla="*/ 0 w 156"/>
                  <a:gd name="T22" fmla="*/ 0 h 389"/>
                  <a:gd name="T23" fmla="*/ 156 w 156"/>
                  <a:gd name="T24" fmla="*/ 389 h 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89">
                    <a:moveTo>
                      <a:pt x="0" y="64"/>
                    </a:moveTo>
                    <a:cubicBezTo>
                      <a:pt x="0" y="64"/>
                      <a:pt x="66" y="329"/>
                      <a:pt x="79" y="387"/>
                    </a:cubicBezTo>
                    <a:cubicBezTo>
                      <a:pt x="79" y="389"/>
                      <a:pt x="101" y="320"/>
                      <a:pt x="102" y="315"/>
                    </a:cubicBezTo>
                    <a:cubicBezTo>
                      <a:pt x="118" y="266"/>
                      <a:pt x="145" y="170"/>
                      <a:pt x="145" y="170"/>
                    </a:cubicBezTo>
                    <a:cubicBezTo>
                      <a:pt x="145" y="170"/>
                      <a:pt x="156" y="134"/>
                      <a:pt x="153" y="106"/>
                    </a:cubicBezTo>
                    <a:cubicBezTo>
                      <a:pt x="149" y="72"/>
                      <a:pt x="91" y="0"/>
                      <a:pt x="63" y="1"/>
                    </a:cubicBezTo>
                    <a:cubicBezTo>
                      <a:pt x="39" y="2"/>
                      <a:pt x="0" y="64"/>
                      <a:pt x="0" y="64"/>
                    </a:cubicBezTo>
                    <a:close/>
                  </a:path>
                </a:pathLst>
              </a:custGeom>
              <a:gradFill rotWithShape="1">
                <a:gsLst>
                  <a:gs pos="0">
                    <a:srgbClr val="285376"/>
                  </a:gs>
                  <a:gs pos="100000">
                    <a:srgbClr val="57B3F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14"/>
              <p:cNvSpPr/>
              <p:nvPr/>
            </p:nvSpPr>
            <p:spPr bwMode="gray">
              <a:xfrm>
                <a:off x="393" y="1214"/>
                <a:ext cx="639" cy="1525"/>
              </a:xfrm>
              <a:custGeom>
                <a:avLst/>
                <a:gdLst>
                  <a:gd name="T0" fmla="*/ 2454 w 302"/>
                  <a:gd name="T1" fmla="*/ 6823 h 721"/>
                  <a:gd name="T2" fmla="*/ 2861 w 302"/>
                  <a:gd name="T3" fmla="*/ 6720 h 721"/>
                  <a:gd name="T4" fmla="*/ 1925 w 302"/>
                  <a:gd name="T5" fmla="*/ 2980 h 721"/>
                  <a:gd name="T6" fmla="*/ 1195 w 302"/>
                  <a:gd name="T7" fmla="*/ 264 h 721"/>
                  <a:gd name="T8" fmla="*/ 485 w 302"/>
                  <a:gd name="T9" fmla="*/ 8 h 721"/>
                  <a:gd name="T10" fmla="*/ 220 w 302"/>
                  <a:gd name="T11" fmla="*/ 465 h 721"/>
                  <a:gd name="T12" fmla="*/ 188 w 302"/>
                  <a:gd name="T13" fmla="*/ 1468 h 721"/>
                  <a:gd name="T14" fmla="*/ 757 w 302"/>
                  <a:gd name="T15" fmla="*/ 2130 h 721"/>
                  <a:gd name="T16" fmla="*/ 1724 w 302"/>
                  <a:gd name="T17" fmla="*/ 3046 h 721"/>
                  <a:gd name="T18" fmla="*/ 2444 w 302"/>
                  <a:gd name="T19" fmla="*/ 6625 h 721"/>
                  <a:gd name="T20" fmla="*/ 2454 w 302"/>
                  <a:gd name="T21" fmla="*/ 6823 h 7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721"/>
                  <a:gd name="T35" fmla="*/ 302 w 302"/>
                  <a:gd name="T36" fmla="*/ 721 h 7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721">
                    <a:moveTo>
                      <a:pt x="259" y="721"/>
                    </a:moveTo>
                    <a:cubicBezTo>
                      <a:pt x="302" y="710"/>
                      <a:pt x="302" y="710"/>
                      <a:pt x="302" y="710"/>
                    </a:cubicBezTo>
                    <a:cubicBezTo>
                      <a:pt x="203" y="315"/>
                      <a:pt x="203" y="315"/>
                      <a:pt x="203" y="315"/>
                    </a:cubicBezTo>
                    <a:cubicBezTo>
                      <a:pt x="126" y="28"/>
                      <a:pt x="126" y="28"/>
                      <a:pt x="126" y="28"/>
                    </a:cubicBezTo>
                    <a:cubicBezTo>
                      <a:pt x="126" y="28"/>
                      <a:pt x="82" y="0"/>
                      <a:pt x="51" y="1"/>
                    </a:cubicBezTo>
                    <a:cubicBezTo>
                      <a:pt x="51" y="1"/>
                      <a:pt x="37" y="1"/>
                      <a:pt x="23" y="49"/>
                    </a:cubicBezTo>
                    <a:cubicBezTo>
                      <a:pt x="23" y="49"/>
                      <a:pt x="0" y="120"/>
                      <a:pt x="20" y="155"/>
                    </a:cubicBezTo>
                    <a:cubicBezTo>
                      <a:pt x="40" y="189"/>
                      <a:pt x="80" y="225"/>
                      <a:pt x="80" y="225"/>
                    </a:cubicBezTo>
                    <a:cubicBezTo>
                      <a:pt x="80" y="225"/>
                      <a:pt x="157" y="302"/>
                      <a:pt x="182" y="322"/>
                    </a:cubicBezTo>
                    <a:cubicBezTo>
                      <a:pt x="182" y="322"/>
                      <a:pt x="239" y="605"/>
                      <a:pt x="258" y="700"/>
                    </a:cubicBezTo>
                    <a:cubicBezTo>
                      <a:pt x="259" y="705"/>
                      <a:pt x="259" y="718"/>
                      <a:pt x="259" y="721"/>
                    </a:cubicBezTo>
                  </a:path>
                </a:pathLst>
              </a:custGeom>
              <a:gradFill rotWithShape="1">
                <a:gsLst>
                  <a:gs pos="0">
                    <a:srgbClr val="57B3FF"/>
                  </a:gs>
                  <a:gs pos="100000">
                    <a:srgbClr val="285376"/>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0" name="Group 115"/>
            <p:cNvGrpSpPr/>
            <p:nvPr/>
          </p:nvGrpSpPr>
          <p:grpSpPr bwMode="auto">
            <a:xfrm>
              <a:off x="934" y="2646"/>
              <a:ext cx="301" cy="894"/>
              <a:chOff x="934" y="2646"/>
              <a:chExt cx="301" cy="894"/>
            </a:xfrm>
          </p:grpSpPr>
          <p:sp>
            <p:nvSpPr>
              <p:cNvPr id="21" name="Freeform 116"/>
              <p:cNvSpPr/>
              <p:nvPr/>
            </p:nvSpPr>
            <p:spPr bwMode="gray">
              <a:xfrm>
                <a:off x="934" y="2646"/>
                <a:ext cx="294" cy="546"/>
              </a:xfrm>
              <a:custGeom>
                <a:avLst/>
                <a:gdLst>
                  <a:gd name="T0" fmla="*/ 949 w 137"/>
                  <a:gd name="T1" fmla="*/ 2283 h 258"/>
                  <a:gd name="T2" fmla="*/ 1294 w 137"/>
                  <a:gd name="T3" fmla="*/ 2294 h 258"/>
                  <a:gd name="T4" fmla="*/ 1294 w 137"/>
                  <a:gd name="T5" fmla="*/ 2303 h 258"/>
                  <a:gd name="T6" fmla="*/ 1294 w 137"/>
                  <a:gd name="T7" fmla="*/ 1757 h 258"/>
                  <a:gd name="T8" fmla="*/ 888 w 137"/>
                  <a:gd name="T9" fmla="*/ 245 h 258"/>
                  <a:gd name="T10" fmla="*/ 820 w 137"/>
                  <a:gd name="T11" fmla="*/ 59 h 258"/>
                  <a:gd name="T12" fmla="*/ 820 w 137"/>
                  <a:gd name="T13" fmla="*/ 59 h 258"/>
                  <a:gd name="T14" fmla="*/ 811 w 137"/>
                  <a:gd name="T15" fmla="*/ 49 h 258"/>
                  <a:gd name="T16" fmla="*/ 811 w 137"/>
                  <a:gd name="T17" fmla="*/ 36 h 258"/>
                  <a:gd name="T18" fmla="*/ 406 w 137"/>
                  <a:gd name="T19" fmla="*/ 49 h 258"/>
                  <a:gd name="T20" fmla="*/ 9 w 137"/>
                  <a:gd name="T21" fmla="*/ 220 h 258"/>
                  <a:gd name="T22" fmla="*/ 9 w 137"/>
                  <a:gd name="T23" fmla="*/ 237 h 258"/>
                  <a:gd name="T24" fmla="*/ 19 w 137"/>
                  <a:gd name="T25" fmla="*/ 417 h 258"/>
                  <a:gd name="T26" fmla="*/ 414 w 137"/>
                  <a:gd name="T27" fmla="*/ 2019 h 258"/>
                  <a:gd name="T28" fmla="*/ 612 w 137"/>
                  <a:gd name="T29" fmla="*/ 2444 h 258"/>
                  <a:gd name="T30" fmla="*/ 612 w 137"/>
                  <a:gd name="T31" fmla="*/ 2444 h 258"/>
                  <a:gd name="T32" fmla="*/ 612 w 137"/>
                  <a:gd name="T33" fmla="*/ 2436 h 258"/>
                  <a:gd name="T34" fmla="*/ 949 w 137"/>
                  <a:gd name="T35" fmla="*/ 2283 h 2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258"/>
                  <a:gd name="T56" fmla="*/ 137 w 137"/>
                  <a:gd name="T57" fmla="*/ 258 h 2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258">
                    <a:moveTo>
                      <a:pt x="96" y="241"/>
                    </a:moveTo>
                    <a:cubicBezTo>
                      <a:pt x="114" y="237"/>
                      <a:pt x="130" y="237"/>
                      <a:pt x="131" y="242"/>
                    </a:cubicBezTo>
                    <a:cubicBezTo>
                      <a:pt x="131" y="242"/>
                      <a:pt x="131" y="242"/>
                      <a:pt x="131" y="243"/>
                    </a:cubicBezTo>
                    <a:cubicBezTo>
                      <a:pt x="132" y="235"/>
                      <a:pt x="137" y="207"/>
                      <a:pt x="131" y="185"/>
                    </a:cubicBezTo>
                    <a:cubicBezTo>
                      <a:pt x="90" y="26"/>
                      <a:pt x="90" y="26"/>
                      <a:pt x="90" y="26"/>
                    </a:cubicBezTo>
                    <a:cubicBezTo>
                      <a:pt x="90" y="26"/>
                      <a:pt x="87" y="16"/>
                      <a:pt x="83" y="6"/>
                    </a:cubicBezTo>
                    <a:cubicBezTo>
                      <a:pt x="83" y="6"/>
                      <a:pt x="83" y="6"/>
                      <a:pt x="83" y="6"/>
                    </a:cubicBezTo>
                    <a:cubicBezTo>
                      <a:pt x="82" y="5"/>
                      <a:pt x="82" y="5"/>
                      <a:pt x="82" y="5"/>
                    </a:cubicBezTo>
                    <a:cubicBezTo>
                      <a:pt x="82" y="4"/>
                      <a:pt x="82" y="4"/>
                      <a:pt x="82" y="4"/>
                    </a:cubicBezTo>
                    <a:cubicBezTo>
                      <a:pt x="78" y="0"/>
                      <a:pt x="61" y="0"/>
                      <a:pt x="41" y="5"/>
                    </a:cubicBezTo>
                    <a:cubicBezTo>
                      <a:pt x="19" y="10"/>
                      <a:pt x="0" y="17"/>
                      <a:pt x="1" y="23"/>
                    </a:cubicBezTo>
                    <a:cubicBezTo>
                      <a:pt x="1" y="24"/>
                      <a:pt x="1" y="25"/>
                      <a:pt x="1" y="25"/>
                    </a:cubicBezTo>
                    <a:cubicBezTo>
                      <a:pt x="1" y="27"/>
                      <a:pt x="2" y="44"/>
                      <a:pt x="2" y="44"/>
                    </a:cubicBezTo>
                    <a:cubicBezTo>
                      <a:pt x="42" y="213"/>
                      <a:pt x="42" y="213"/>
                      <a:pt x="42" y="213"/>
                    </a:cubicBezTo>
                    <a:cubicBezTo>
                      <a:pt x="42" y="213"/>
                      <a:pt x="54" y="253"/>
                      <a:pt x="62" y="258"/>
                    </a:cubicBezTo>
                    <a:cubicBezTo>
                      <a:pt x="62" y="258"/>
                      <a:pt x="62" y="258"/>
                      <a:pt x="62" y="258"/>
                    </a:cubicBezTo>
                    <a:cubicBezTo>
                      <a:pt x="62" y="258"/>
                      <a:pt x="62" y="257"/>
                      <a:pt x="62" y="257"/>
                    </a:cubicBezTo>
                    <a:cubicBezTo>
                      <a:pt x="60" y="252"/>
                      <a:pt x="77" y="246"/>
                      <a:pt x="96" y="241"/>
                    </a:cubicBezTo>
                    <a:close/>
                  </a:path>
                </a:pathLst>
              </a:custGeom>
              <a:gradFill rotWithShape="1">
                <a:gsLst>
                  <a:gs pos="0">
                    <a:srgbClr val="E8E8E8"/>
                  </a:gs>
                  <a:gs pos="100000">
                    <a:srgbClr val="80808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17"/>
              <p:cNvSpPr/>
              <p:nvPr/>
            </p:nvSpPr>
            <p:spPr bwMode="gray">
              <a:xfrm>
                <a:off x="1064" y="3147"/>
                <a:ext cx="150" cy="57"/>
              </a:xfrm>
              <a:custGeom>
                <a:avLst/>
                <a:gdLst>
                  <a:gd name="T0" fmla="*/ 442 w 71"/>
                  <a:gd name="T1" fmla="*/ 112 h 27"/>
                  <a:gd name="T2" fmla="*/ 465 w 71"/>
                  <a:gd name="T3" fmla="*/ 196 h 27"/>
                  <a:gd name="T4" fmla="*/ 670 w 71"/>
                  <a:gd name="T5" fmla="*/ 76 h 27"/>
                  <a:gd name="T6" fmla="*/ 670 w 71"/>
                  <a:gd name="T7" fmla="*/ 68 h 27"/>
                  <a:gd name="T8" fmla="*/ 670 w 71"/>
                  <a:gd name="T9" fmla="*/ 57 h 27"/>
                  <a:gd name="T10" fmla="*/ 670 w 71"/>
                  <a:gd name="T11" fmla="*/ 49 h 27"/>
                  <a:gd name="T12" fmla="*/ 340 w 71"/>
                  <a:gd name="T13" fmla="*/ 36 h 27"/>
                  <a:gd name="T14" fmla="*/ 17 w 71"/>
                  <a:gd name="T15" fmla="*/ 188 h 27"/>
                  <a:gd name="T16" fmla="*/ 17 w 71"/>
                  <a:gd name="T17" fmla="*/ 196 h 27"/>
                  <a:gd name="T18" fmla="*/ 304 w 71"/>
                  <a:gd name="T19" fmla="*/ 236 h 27"/>
                  <a:gd name="T20" fmla="*/ 281 w 71"/>
                  <a:gd name="T21" fmla="*/ 160 h 27"/>
                  <a:gd name="T22" fmla="*/ 442 w 71"/>
                  <a:gd name="T23" fmla="*/ 112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27"/>
                  <a:gd name="T38" fmla="*/ 71 w 71"/>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27">
                    <a:moveTo>
                      <a:pt x="47" y="12"/>
                    </a:moveTo>
                    <a:cubicBezTo>
                      <a:pt x="49" y="21"/>
                      <a:pt x="49" y="21"/>
                      <a:pt x="49" y="21"/>
                    </a:cubicBezTo>
                    <a:cubicBezTo>
                      <a:pt x="60" y="17"/>
                      <a:pt x="69" y="12"/>
                      <a:pt x="71" y="8"/>
                    </a:cubicBezTo>
                    <a:cubicBezTo>
                      <a:pt x="71" y="8"/>
                      <a:pt x="71" y="7"/>
                      <a:pt x="71" y="7"/>
                    </a:cubicBezTo>
                    <a:cubicBezTo>
                      <a:pt x="71" y="7"/>
                      <a:pt x="71" y="6"/>
                      <a:pt x="71" y="6"/>
                    </a:cubicBezTo>
                    <a:cubicBezTo>
                      <a:pt x="71" y="5"/>
                      <a:pt x="71" y="5"/>
                      <a:pt x="71" y="5"/>
                    </a:cubicBezTo>
                    <a:cubicBezTo>
                      <a:pt x="70" y="0"/>
                      <a:pt x="54" y="0"/>
                      <a:pt x="36" y="4"/>
                    </a:cubicBezTo>
                    <a:cubicBezTo>
                      <a:pt x="17" y="9"/>
                      <a:pt x="0" y="15"/>
                      <a:pt x="2" y="20"/>
                    </a:cubicBezTo>
                    <a:cubicBezTo>
                      <a:pt x="2" y="20"/>
                      <a:pt x="2" y="21"/>
                      <a:pt x="2" y="21"/>
                    </a:cubicBezTo>
                    <a:cubicBezTo>
                      <a:pt x="5" y="25"/>
                      <a:pt x="18" y="27"/>
                      <a:pt x="32" y="25"/>
                    </a:cubicBezTo>
                    <a:cubicBezTo>
                      <a:pt x="30" y="17"/>
                      <a:pt x="30" y="17"/>
                      <a:pt x="30" y="17"/>
                    </a:cubicBezTo>
                    <a:cubicBezTo>
                      <a:pt x="36" y="13"/>
                      <a:pt x="47" y="12"/>
                      <a:pt x="47" y="12"/>
                    </a:cubicBezTo>
                    <a:close/>
                  </a:path>
                </a:pathLst>
              </a:custGeom>
              <a:gradFill rotWithShape="1">
                <a:gsLst>
                  <a:gs pos="0">
                    <a:srgbClr val="808080"/>
                  </a:gs>
                  <a:gs pos="100000">
                    <a:srgbClr val="5D5D5D"/>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18"/>
              <p:cNvSpPr/>
              <p:nvPr/>
            </p:nvSpPr>
            <p:spPr bwMode="gray">
              <a:xfrm>
                <a:off x="1127" y="3172"/>
                <a:ext cx="108" cy="368"/>
              </a:xfrm>
              <a:custGeom>
                <a:avLst/>
                <a:gdLst>
                  <a:gd name="T0" fmla="*/ 485 w 51"/>
                  <a:gd name="T1" fmla="*/ 1645 h 174"/>
                  <a:gd name="T2" fmla="*/ 180 w 51"/>
                  <a:gd name="T3" fmla="*/ 85 h 174"/>
                  <a:gd name="T4" fmla="*/ 161 w 51"/>
                  <a:gd name="T5" fmla="*/ 0 h 174"/>
                  <a:gd name="T6" fmla="*/ 0 w 51"/>
                  <a:gd name="T7" fmla="*/ 49 h 174"/>
                  <a:gd name="T8" fmla="*/ 17 w 51"/>
                  <a:gd name="T9" fmla="*/ 121 h 174"/>
                  <a:gd name="T10" fmla="*/ 474 w 51"/>
                  <a:gd name="T11" fmla="*/ 1645 h 174"/>
                  <a:gd name="T12" fmla="*/ 485 w 51"/>
                  <a:gd name="T13" fmla="*/ 1645 h 174"/>
                  <a:gd name="T14" fmla="*/ 0 60000 65536"/>
                  <a:gd name="T15" fmla="*/ 0 60000 65536"/>
                  <a:gd name="T16" fmla="*/ 0 60000 65536"/>
                  <a:gd name="T17" fmla="*/ 0 60000 65536"/>
                  <a:gd name="T18" fmla="*/ 0 60000 65536"/>
                  <a:gd name="T19" fmla="*/ 0 60000 65536"/>
                  <a:gd name="T20" fmla="*/ 0 60000 65536"/>
                  <a:gd name="T21" fmla="*/ 0 w 51"/>
                  <a:gd name="T22" fmla="*/ 0 h 174"/>
                  <a:gd name="T23" fmla="*/ 51 w 51"/>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74">
                    <a:moveTo>
                      <a:pt x="51" y="174"/>
                    </a:moveTo>
                    <a:cubicBezTo>
                      <a:pt x="19" y="9"/>
                      <a:pt x="19" y="9"/>
                      <a:pt x="19" y="9"/>
                    </a:cubicBezTo>
                    <a:cubicBezTo>
                      <a:pt x="17" y="0"/>
                      <a:pt x="17" y="0"/>
                      <a:pt x="17" y="0"/>
                    </a:cubicBezTo>
                    <a:cubicBezTo>
                      <a:pt x="17" y="0"/>
                      <a:pt x="6" y="1"/>
                      <a:pt x="0" y="5"/>
                    </a:cubicBezTo>
                    <a:cubicBezTo>
                      <a:pt x="2" y="13"/>
                      <a:pt x="2" y="13"/>
                      <a:pt x="2" y="13"/>
                    </a:cubicBezTo>
                    <a:cubicBezTo>
                      <a:pt x="50" y="174"/>
                      <a:pt x="50" y="174"/>
                      <a:pt x="50" y="174"/>
                    </a:cubicBezTo>
                    <a:lnTo>
                      <a:pt x="51" y="174"/>
                    </a:lnTo>
                    <a:close/>
                  </a:path>
                </a:pathLst>
              </a:custGeom>
              <a:gradFill rotWithShape="1">
                <a:gsLst>
                  <a:gs pos="0">
                    <a:srgbClr val="BFBFBF"/>
                  </a:gs>
                  <a:gs pos="100000">
                    <a:srgbClr val="80808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Group 119"/>
            <p:cNvGrpSpPr/>
            <p:nvPr/>
          </p:nvGrpSpPr>
          <p:grpSpPr bwMode="auto">
            <a:xfrm>
              <a:off x="526" y="1125"/>
              <a:ext cx="692" cy="2039"/>
              <a:chOff x="526" y="1125"/>
              <a:chExt cx="692" cy="2039"/>
            </a:xfrm>
          </p:grpSpPr>
          <p:sp>
            <p:nvSpPr>
              <p:cNvPr id="14" name="Freeform 120"/>
              <p:cNvSpPr/>
              <p:nvPr/>
            </p:nvSpPr>
            <p:spPr bwMode="gray">
              <a:xfrm>
                <a:off x="526" y="1125"/>
                <a:ext cx="316" cy="825"/>
              </a:xfrm>
              <a:custGeom>
                <a:avLst/>
                <a:gdLst/>
                <a:ahLst/>
                <a:cxnLst>
                  <a:cxn ang="0">
                    <a:pos x="70" y="67"/>
                  </a:cxn>
                  <a:cxn ang="0">
                    <a:pos x="28" y="5"/>
                  </a:cxn>
                  <a:cxn ang="0">
                    <a:pos x="8" y="147"/>
                  </a:cxn>
                  <a:cxn ang="0">
                    <a:pos x="113" y="333"/>
                  </a:cxn>
                  <a:cxn ang="0">
                    <a:pos x="149" y="390"/>
                  </a:cxn>
                  <a:cxn ang="0">
                    <a:pos x="145" y="375"/>
                  </a:cxn>
                  <a:cxn ang="0">
                    <a:pos x="70" y="67"/>
                  </a:cxn>
                </a:cxnLst>
                <a:rect l="0" t="0" r="r" b="b"/>
                <a:pathLst>
                  <a:path w="149" h="390">
                    <a:moveTo>
                      <a:pt x="70" y="67"/>
                    </a:moveTo>
                    <a:cubicBezTo>
                      <a:pt x="70" y="67"/>
                      <a:pt x="43" y="0"/>
                      <a:pt x="28" y="5"/>
                    </a:cubicBezTo>
                    <a:cubicBezTo>
                      <a:pt x="14" y="10"/>
                      <a:pt x="0" y="112"/>
                      <a:pt x="8" y="147"/>
                    </a:cubicBezTo>
                    <a:cubicBezTo>
                      <a:pt x="21" y="199"/>
                      <a:pt x="113" y="333"/>
                      <a:pt x="113" y="333"/>
                    </a:cubicBezTo>
                    <a:cubicBezTo>
                      <a:pt x="149" y="390"/>
                      <a:pt x="149" y="390"/>
                      <a:pt x="149" y="390"/>
                    </a:cubicBezTo>
                    <a:cubicBezTo>
                      <a:pt x="145" y="375"/>
                      <a:pt x="145" y="375"/>
                      <a:pt x="145" y="375"/>
                    </a:cubicBezTo>
                    <a:lnTo>
                      <a:pt x="70" y="67"/>
                    </a:lnTo>
                    <a:close/>
                  </a:path>
                </a:pathLst>
              </a:custGeom>
              <a:solidFill>
                <a:srgbClr val="99CC00"/>
              </a:solidFill>
              <a:ln w="9525">
                <a:noFill/>
                <a:round/>
              </a:ln>
            </p:spPr>
            <p:txBody>
              <a:bodyPr/>
              <a:lstStyle/>
              <a:p>
                <a:pPr>
                  <a:defRPr/>
                </a:pPr>
                <a:endParaRPr lang="de-DE"/>
              </a:p>
            </p:txBody>
          </p:sp>
          <p:sp>
            <p:nvSpPr>
              <p:cNvPr id="15" name="Freeform 121"/>
              <p:cNvSpPr/>
              <p:nvPr/>
            </p:nvSpPr>
            <p:spPr bwMode="gray">
              <a:xfrm>
                <a:off x="1214" y="3161"/>
                <a:ext cx="0" cy="3"/>
              </a:xfrm>
              <a:custGeom>
                <a:avLst/>
                <a:gdLst>
                  <a:gd name="T0" fmla="*/ 27 h 1"/>
                  <a:gd name="T1" fmla="*/ 0 h 1"/>
                  <a:gd name="T2" fmla="*/ 27 h 1"/>
                  <a:gd name="T3" fmla="*/ 27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1"/>
                    </a:moveTo>
                    <a:cubicBezTo>
                      <a:pt x="0" y="1"/>
                      <a:pt x="0" y="1"/>
                      <a:pt x="0" y="0"/>
                    </a:cubicBezTo>
                    <a:cubicBezTo>
                      <a:pt x="0" y="0"/>
                      <a:pt x="0" y="1"/>
                      <a:pt x="0" y="1"/>
                    </a:cubicBezTo>
                    <a:cubicBezTo>
                      <a:pt x="0" y="1"/>
                      <a:pt x="0" y="1"/>
                      <a:pt x="0" y="1"/>
                    </a:cubicBezTo>
                    <a:close/>
                  </a:path>
                </a:pathLst>
              </a:custGeom>
              <a:solidFill>
                <a:srgbClr val="F7C8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6" name="Group 122"/>
              <p:cNvGrpSpPr/>
              <p:nvPr/>
            </p:nvGrpSpPr>
            <p:grpSpPr bwMode="auto">
              <a:xfrm>
                <a:off x="949" y="2728"/>
                <a:ext cx="269" cy="364"/>
                <a:chOff x="3018" y="2598"/>
                <a:chExt cx="300" cy="407"/>
              </a:xfrm>
            </p:grpSpPr>
            <p:sp>
              <p:nvSpPr>
                <p:cNvPr id="17" name="Freeform 123"/>
                <p:cNvSpPr/>
                <p:nvPr/>
              </p:nvSpPr>
              <p:spPr bwMode="gray">
                <a:xfrm>
                  <a:off x="3018" y="2598"/>
                  <a:ext cx="215" cy="73"/>
                </a:xfrm>
                <a:custGeom>
                  <a:avLst/>
                  <a:gdLst>
                    <a:gd name="T0" fmla="*/ 1188 w 91"/>
                    <a:gd name="T1" fmla="*/ 172 h 31"/>
                    <a:gd name="T2" fmla="*/ 1188 w 91"/>
                    <a:gd name="T3" fmla="*/ 134 h 31"/>
                    <a:gd name="T4" fmla="*/ 529 w 91"/>
                    <a:gd name="T5" fmla="*/ 66 h 31"/>
                    <a:gd name="T6" fmla="*/ 28 w 91"/>
                    <a:gd name="T7" fmla="*/ 377 h 31"/>
                    <a:gd name="T8" fmla="*/ 40 w 91"/>
                    <a:gd name="T9" fmla="*/ 405 h 31"/>
                    <a:gd name="T10" fmla="*/ 541 w 91"/>
                    <a:gd name="T11" fmla="*/ 134 h 31"/>
                    <a:gd name="T12" fmla="*/ 1188 w 91"/>
                    <a:gd name="T13" fmla="*/ 172 h 31"/>
                    <a:gd name="T14" fmla="*/ 0 60000 65536"/>
                    <a:gd name="T15" fmla="*/ 0 60000 65536"/>
                    <a:gd name="T16" fmla="*/ 0 60000 65536"/>
                    <a:gd name="T17" fmla="*/ 0 60000 65536"/>
                    <a:gd name="T18" fmla="*/ 0 60000 65536"/>
                    <a:gd name="T19" fmla="*/ 0 60000 65536"/>
                    <a:gd name="T20" fmla="*/ 0 60000 65536"/>
                    <a:gd name="T21" fmla="*/ 0 w 91"/>
                    <a:gd name="T22" fmla="*/ 0 h 31"/>
                    <a:gd name="T23" fmla="*/ 91 w 9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31">
                      <a:moveTo>
                        <a:pt x="90" y="13"/>
                      </a:moveTo>
                      <a:cubicBezTo>
                        <a:pt x="91" y="12"/>
                        <a:pt x="90" y="10"/>
                        <a:pt x="90" y="10"/>
                      </a:cubicBezTo>
                      <a:cubicBezTo>
                        <a:pt x="89" y="4"/>
                        <a:pt x="63" y="0"/>
                        <a:pt x="40" y="5"/>
                      </a:cubicBezTo>
                      <a:cubicBezTo>
                        <a:pt x="16" y="11"/>
                        <a:pt x="0" y="23"/>
                        <a:pt x="2" y="29"/>
                      </a:cubicBezTo>
                      <a:cubicBezTo>
                        <a:pt x="2" y="29"/>
                        <a:pt x="2" y="31"/>
                        <a:pt x="3" y="31"/>
                      </a:cubicBezTo>
                      <a:cubicBezTo>
                        <a:pt x="5" y="25"/>
                        <a:pt x="20" y="15"/>
                        <a:pt x="41" y="10"/>
                      </a:cubicBezTo>
                      <a:cubicBezTo>
                        <a:pt x="61" y="5"/>
                        <a:pt x="84" y="8"/>
                        <a:pt x="90" y="13"/>
                      </a:cubicBezTo>
                      <a:close/>
                    </a:path>
                  </a:pathLst>
                </a:custGeom>
                <a:gradFill rotWithShape="1">
                  <a:gsLst>
                    <a:gs pos="0">
                      <a:srgbClr val="2B5476"/>
                    </a:gs>
                    <a:gs pos="50000">
                      <a:srgbClr val="5DB6FF"/>
                    </a:gs>
                    <a:gs pos="100000">
                      <a:srgbClr val="2B5476"/>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24"/>
                <p:cNvSpPr/>
                <p:nvPr/>
              </p:nvSpPr>
              <p:spPr bwMode="gray">
                <a:xfrm>
                  <a:off x="3030" y="2645"/>
                  <a:ext cx="215" cy="74"/>
                </a:xfrm>
                <a:custGeom>
                  <a:avLst/>
                  <a:gdLst>
                    <a:gd name="T0" fmla="*/ 1200 w 91"/>
                    <a:gd name="T1" fmla="*/ 165 h 31"/>
                    <a:gd name="T2" fmla="*/ 1188 w 91"/>
                    <a:gd name="T3" fmla="*/ 119 h 31"/>
                    <a:gd name="T4" fmla="*/ 513 w 91"/>
                    <a:gd name="T5" fmla="*/ 69 h 31"/>
                    <a:gd name="T6" fmla="*/ 12 w 91"/>
                    <a:gd name="T7" fmla="*/ 394 h 31"/>
                    <a:gd name="T8" fmla="*/ 28 w 91"/>
                    <a:gd name="T9" fmla="*/ 423 h 31"/>
                    <a:gd name="T10" fmla="*/ 529 w 91"/>
                    <a:gd name="T11" fmla="*/ 136 h 31"/>
                    <a:gd name="T12" fmla="*/ 1200 w 91"/>
                    <a:gd name="T13" fmla="*/ 165 h 31"/>
                    <a:gd name="T14" fmla="*/ 0 60000 65536"/>
                    <a:gd name="T15" fmla="*/ 0 60000 65536"/>
                    <a:gd name="T16" fmla="*/ 0 60000 65536"/>
                    <a:gd name="T17" fmla="*/ 0 60000 65536"/>
                    <a:gd name="T18" fmla="*/ 0 60000 65536"/>
                    <a:gd name="T19" fmla="*/ 0 60000 65536"/>
                    <a:gd name="T20" fmla="*/ 0 60000 65536"/>
                    <a:gd name="T21" fmla="*/ 0 w 91"/>
                    <a:gd name="T22" fmla="*/ 0 h 31"/>
                    <a:gd name="T23" fmla="*/ 91 w 9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31">
                      <a:moveTo>
                        <a:pt x="91" y="12"/>
                      </a:moveTo>
                      <a:cubicBezTo>
                        <a:pt x="91" y="12"/>
                        <a:pt x="90" y="10"/>
                        <a:pt x="90" y="9"/>
                      </a:cubicBezTo>
                      <a:cubicBezTo>
                        <a:pt x="89" y="3"/>
                        <a:pt x="63" y="0"/>
                        <a:pt x="39" y="5"/>
                      </a:cubicBezTo>
                      <a:cubicBezTo>
                        <a:pt x="16" y="10"/>
                        <a:pt x="0" y="22"/>
                        <a:pt x="1" y="29"/>
                      </a:cubicBezTo>
                      <a:cubicBezTo>
                        <a:pt x="1" y="29"/>
                        <a:pt x="1" y="31"/>
                        <a:pt x="2" y="31"/>
                      </a:cubicBezTo>
                      <a:cubicBezTo>
                        <a:pt x="5" y="25"/>
                        <a:pt x="20" y="14"/>
                        <a:pt x="40" y="10"/>
                      </a:cubicBezTo>
                      <a:cubicBezTo>
                        <a:pt x="61" y="5"/>
                        <a:pt x="84" y="8"/>
                        <a:pt x="91" y="12"/>
                      </a:cubicBezTo>
                      <a:close/>
                    </a:path>
                  </a:pathLst>
                </a:custGeom>
                <a:gradFill rotWithShape="1">
                  <a:gsLst>
                    <a:gs pos="0">
                      <a:srgbClr val="2B5476"/>
                    </a:gs>
                    <a:gs pos="50000">
                      <a:srgbClr val="5DB6FF"/>
                    </a:gs>
                    <a:gs pos="100000">
                      <a:srgbClr val="2B5476"/>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25"/>
                <p:cNvSpPr/>
                <p:nvPr/>
              </p:nvSpPr>
              <p:spPr bwMode="gray">
                <a:xfrm>
                  <a:off x="3039" y="2690"/>
                  <a:ext cx="218" cy="76"/>
                </a:xfrm>
                <a:custGeom>
                  <a:avLst/>
                  <a:gdLst>
                    <a:gd name="T0" fmla="*/ 1225 w 92"/>
                    <a:gd name="T1" fmla="*/ 176 h 32"/>
                    <a:gd name="T2" fmla="*/ 1213 w 92"/>
                    <a:gd name="T3" fmla="*/ 135 h 32"/>
                    <a:gd name="T4" fmla="*/ 533 w 92"/>
                    <a:gd name="T5" fmla="*/ 66 h 32"/>
                    <a:gd name="T6" fmla="*/ 28 w 92"/>
                    <a:gd name="T7" fmla="*/ 389 h 32"/>
                    <a:gd name="T8" fmla="*/ 28 w 92"/>
                    <a:gd name="T9" fmla="*/ 427 h 32"/>
                    <a:gd name="T10" fmla="*/ 545 w 92"/>
                    <a:gd name="T11" fmla="*/ 135 h 32"/>
                    <a:gd name="T12" fmla="*/ 1225 w 92"/>
                    <a:gd name="T13" fmla="*/ 176 h 32"/>
                    <a:gd name="T14" fmla="*/ 0 60000 65536"/>
                    <a:gd name="T15" fmla="*/ 0 60000 65536"/>
                    <a:gd name="T16" fmla="*/ 0 60000 65536"/>
                    <a:gd name="T17" fmla="*/ 0 60000 65536"/>
                    <a:gd name="T18" fmla="*/ 0 60000 65536"/>
                    <a:gd name="T19" fmla="*/ 0 60000 65536"/>
                    <a:gd name="T20" fmla="*/ 0 60000 65536"/>
                    <a:gd name="T21" fmla="*/ 0 w 92"/>
                    <a:gd name="T22" fmla="*/ 0 h 32"/>
                    <a:gd name="T23" fmla="*/ 92 w 9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32">
                      <a:moveTo>
                        <a:pt x="92" y="13"/>
                      </a:moveTo>
                      <a:cubicBezTo>
                        <a:pt x="92" y="12"/>
                        <a:pt x="91" y="10"/>
                        <a:pt x="91" y="10"/>
                      </a:cubicBezTo>
                      <a:cubicBezTo>
                        <a:pt x="90" y="3"/>
                        <a:pt x="64" y="0"/>
                        <a:pt x="40" y="5"/>
                      </a:cubicBezTo>
                      <a:cubicBezTo>
                        <a:pt x="16" y="11"/>
                        <a:pt x="0" y="23"/>
                        <a:pt x="2" y="29"/>
                      </a:cubicBezTo>
                      <a:cubicBezTo>
                        <a:pt x="2" y="30"/>
                        <a:pt x="2" y="31"/>
                        <a:pt x="2" y="32"/>
                      </a:cubicBezTo>
                      <a:cubicBezTo>
                        <a:pt x="5" y="25"/>
                        <a:pt x="20" y="15"/>
                        <a:pt x="41" y="10"/>
                      </a:cubicBezTo>
                      <a:cubicBezTo>
                        <a:pt x="62" y="5"/>
                        <a:pt x="85" y="8"/>
                        <a:pt x="92" y="13"/>
                      </a:cubicBezTo>
                      <a:close/>
                    </a:path>
                  </a:pathLst>
                </a:custGeom>
                <a:gradFill rotWithShape="1">
                  <a:gsLst>
                    <a:gs pos="0">
                      <a:srgbClr val="2B5476"/>
                    </a:gs>
                    <a:gs pos="50000">
                      <a:srgbClr val="5DB6FF"/>
                    </a:gs>
                    <a:gs pos="100000">
                      <a:srgbClr val="2B5476"/>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126"/>
                <p:cNvSpPr/>
                <p:nvPr/>
              </p:nvSpPr>
              <p:spPr bwMode="gray">
                <a:xfrm>
                  <a:off x="3072" y="2832"/>
                  <a:ext cx="222" cy="76"/>
                </a:xfrm>
                <a:custGeom>
                  <a:avLst/>
                  <a:gdLst>
                    <a:gd name="T0" fmla="*/ 1238 w 94"/>
                    <a:gd name="T1" fmla="*/ 176 h 32"/>
                    <a:gd name="T2" fmla="*/ 1228 w 94"/>
                    <a:gd name="T3" fmla="*/ 135 h 32"/>
                    <a:gd name="T4" fmla="*/ 541 w 94"/>
                    <a:gd name="T5" fmla="*/ 78 h 32"/>
                    <a:gd name="T6" fmla="*/ 28 w 94"/>
                    <a:gd name="T7" fmla="*/ 401 h 32"/>
                    <a:gd name="T8" fmla="*/ 40 w 94"/>
                    <a:gd name="T9" fmla="*/ 427 h 32"/>
                    <a:gd name="T10" fmla="*/ 553 w 94"/>
                    <a:gd name="T11" fmla="*/ 135 h 32"/>
                    <a:gd name="T12" fmla="*/ 1238 w 94"/>
                    <a:gd name="T13" fmla="*/ 176 h 32"/>
                    <a:gd name="T14" fmla="*/ 0 60000 65536"/>
                    <a:gd name="T15" fmla="*/ 0 60000 65536"/>
                    <a:gd name="T16" fmla="*/ 0 60000 65536"/>
                    <a:gd name="T17" fmla="*/ 0 60000 65536"/>
                    <a:gd name="T18" fmla="*/ 0 60000 65536"/>
                    <a:gd name="T19" fmla="*/ 0 60000 65536"/>
                    <a:gd name="T20" fmla="*/ 0 60000 65536"/>
                    <a:gd name="T21" fmla="*/ 0 w 94"/>
                    <a:gd name="T22" fmla="*/ 0 h 32"/>
                    <a:gd name="T23" fmla="*/ 94 w 9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2">
                      <a:moveTo>
                        <a:pt x="94" y="13"/>
                      </a:moveTo>
                      <a:cubicBezTo>
                        <a:pt x="94" y="12"/>
                        <a:pt x="93" y="11"/>
                        <a:pt x="93" y="10"/>
                      </a:cubicBezTo>
                      <a:cubicBezTo>
                        <a:pt x="92" y="4"/>
                        <a:pt x="65" y="0"/>
                        <a:pt x="41" y="6"/>
                      </a:cubicBezTo>
                      <a:cubicBezTo>
                        <a:pt x="17" y="11"/>
                        <a:pt x="0" y="23"/>
                        <a:pt x="2" y="30"/>
                      </a:cubicBezTo>
                      <a:cubicBezTo>
                        <a:pt x="2" y="30"/>
                        <a:pt x="2" y="32"/>
                        <a:pt x="3" y="32"/>
                      </a:cubicBezTo>
                      <a:cubicBezTo>
                        <a:pt x="6" y="26"/>
                        <a:pt x="21" y="15"/>
                        <a:pt x="42" y="10"/>
                      </a:cubicBezTo>
                      <a:cubicBezTo>
                        <a:pt x="63" y="5"/>
                        <a:pt x="87" y="8"/>
                        <a:pt x="94" y="13"/>
                      </a:cubicBezTo>
                      <a:close/>
                    </a:path>
                  </a:pathLst>
                </a:custGeom>
                <a:gradFill rotWithShape="1">
                  <a:gsLst>
                    <a:gs pos="0">
                      <a:srgbClr val="2B5476"/>
                    </a:gs>
                    <a:gs pos="50000">
                      <a:srgbClr val="5DB6FF"/>
                    </a:gs>
                    <a:gs pos="100000">
                      <a:srgbClr val="2B5476"/>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127"/>
                <p:cNvSpPr/>
                <p:nvPr/>
              </p:nvSpPr>
              <p:spPr bwMode="gray">
                <a:xfrm>
                  <a:off x="3084" y="2879"/>
                  <a:ext cx="222" cy="78"/>
                </a:xfrm>
                <a:custGeom>
                  <a:avLst/>
                  <a:gdLst>
                    <a:gd name="T0" fmla="*/ 1238 w 94"/>
                    <a:gd name="T1" fmla="*/ 184 h 33"/>
                    <a:gd name="T2" fmla="*/ 1228 w 94"/>
                    <a:gd name="T3" fmla="*/ 144 h 33"/>
                    <a:gd name="T4" fmla="*/ 541 w 94"/>
                    <a:gd name="T5" fmla="*/ 78 h 33"/>
                    <a:gd name="T6" fmla="*/ 28 w 94"/>
                    <a:gd name="T7" fmla="*/ 397 h 33"/>
                    <a:gd name="T8" fmla="*/ 40 w 94"/>
                    <a:gd name="T9" fmla="*/ 435 h 33"/>
                    <a:gd name="T10" fmla="*/ 553 w 94"/>
                    <a:gd name="T11" fmla="*/ 144 h 33"/>
                    <a:gd name="T12" fmla="*/ 1238 w 94"/>
                    <a:gd name="T13" fmla="*/ 184 h 33"/>
                    <a:gd name="T14" fmla="*/ 0 60000 65536"/>
                    <a:gd name="T15" fmla="*/ 0 60000 65536"/>
                    <a:gd name="T16" fmla="*/ 0 60000 65536"/>
                    <a:gd name="T17" fmla="*/ 0 60000 65536"/>
                    <a:gd name="T18" fmla="*/ 0 60000 65536"/>
                    <a:gd name="T19" fmla="*/ 0 60000 65536"/>
                    <a:gd name="T20" fmla="*/ 0 60000 65536"/>
                    <a:gd name="T21" fmla="*/ 0 w 94"/>
                    <a:gd name="T22" fmla="*/ 0 h 33"/>
                    <a:gd name="T23" fmla="*/ 94 w 9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3">
                      <a:moveTo>
                        <a:pt x="94" y="14"/>
                      </a:moveTo>
                      <a:cubicBezTo>
                        <a:pt x="94" y="13"/>
                        <a:pt x="93" y="11"/>
                        <a:pt x="93" y="11"/>
                      </a:cubicBezTo>
                      <a:cubicBezTo>
                        <a:pt x="92" y="4"/>
                        <a:pt x="65" y="0"/>
                        <a:pt x="41" y="6"/>
                      </a:cubicBezTo>
                      <a:cubicBezTo>
                        <a:pt x="17" y="12"/>
                        <a:pt x="0" y="24"/>
                        <a:pt x="2" y="30"/>
                      </a:cubicBezTo>
                      <a:cubicBezTo>
                        <a:pt x="2" y="31"/>
                        <a:pt x="2" y="32"/>
                        <a:pt x="3" y="33"/>
                      </a:cubicBezTo>
                      <a:cubicBezTo>
                        <a:pt x="5" y="26"/>
                        <a:pt x="21" y="16"/>
                        <a:pt x="42" y="11"/>
                      </a:cubicBezTo>
                      <a:cubicBezTo>
                        <a:pt x="63" y="6"/>
                        <a:pt x="87" y="9"/>
                        <a:pt x="94" y="14"/>
                      </a:cubicBezTo>
                      <a:close/>
                    </a:path>
                  </a:pathLst>
                </a:custGeom>
                <a:gradFill rotWithShape="1">
                  <a:gsLst>
                    <a:gs pos="0">
                      <a:srgbClr val="2B5476"/>
                    </a:gs>
                    <a:gs pos="50000">
                      <a:srgbClr val="5DB6FF"/>
                    </a:gs>
                    <a:gs pos="100000">
                      <a:srgbClr val="2B5476"/>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128"/>
                <p:cNvSpPr/>
                <p:nvPr/>
              </p:nvSpPr>
              <p:spPr bwMode="gray">
                <a:xfrm>
                  <a:off x="3096" y="2927"/>
                  <a:ext cx="222" cy="78"/>
                </a:xfrm>
                <a:custGeom>
                  <a:avLst/>
                  <a:gdLst>
                    <a:gd name="T0" fmla="*/ 1228 w 94"/>
                    <a:gd name="T1" fmla="*/ 135 h 33"/>
                    <a:gd name="T2" fmla="*/ 541 w 94"/>
                    <a:gd name="T3" fmla="*/ 78 h 33"/>
                    <a:gd name="T4" fmla="*/ 28 w 94"/>
                    <a:gd name="T5" fmla="*/ 397 h 33"/>
                    <a:gd name="T6" fmla="*/ 28 w 94"/>
                    <a:gd name="T7" fmla="*/ 435 h 33"/>
                    <a:gd name="T8" fmla="*/ 553 w 94"/>
                    <a:gd name="T9" fmla="*/ 135 h 33"/>
                    <a:gd name="T10" fmla="*/ 1228 w 94"/>
                    <a:gd name="T11" fmla="*/ 173 h 33"/>
                    <a:gd name="T12" fmla="*/ 1228 w 94"/>
                    <a:gd name="T13" fmla="*/ 135 h 33"/>
                    <a:gd name="T14" fmla="*/ 0 60000 65536"/>
                    <a:gd name="T15" fmla="*/ 0 60000 65536"/>
                    <a:gd name="T16" fmla="*/ 0 60000 65536"/>
                    <a:gd name="T17" fmla="*/ 0 60000 65536"/>
                    <a:gd name="T18" fmla="*/ 0 60000 65536"/>
                    <a:gd name="T19" fmla="*/ 0 60000 65536"/>
                    <a:gd name="T20" fmla="*/ 0 60000 65536"/>
                    <a:gd name="T21" fmla="*/ 0 w 94"/>
                    <a:gd name="T22" fmla="*/ 0 h 33"/>
                    <a:gd name="T23" fmla="*/ 94 w 9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3">
                      <a:moveTo>
                        <a:pt x="93" y="10"/>
                      </a:moveTo>
                      <a:cubicBezTo>
                        <a:pt x="92" y="4"/>
                        <a:pt x="65" y="0"/>
                        <a:pt x="41" y="6"/>
                      </a:cubicBezTo>
                      <a:cubicBezTo>
                        <a:pt x="17" y="11"/>
                        <a:pt x="0" y="24"/>
                        <a:pt x="2" y="30"/>
                      </a:cubicBezTo>
                      <a:cubicBezTo>
                        <a:pt x="2" y="31"/>
                        <a:pt x="2" y="32"/>
                        <a:pt x="2" y="33"/>
                      </a:cubicBezTo>
                      <a:cubicBezTo>
                        <a:pt x="5" y="26"/>
                        <a:pt x="21" y="15"/>
                        <a:pt x="42" y="10"/>
                      </a:cubicBezTo>
                      <a:cubicBezTo>
                        <a:pt x="63" y="6"/>
                        <a:pt x="87" y="8"/>
                        <a:pt x="93" y="13"/>
                      </a:cubicBezTo>
                      <a:cubicBezTo>
                        <a:pt x="94" y="12"/>
                        <a:pt x="93" y="11"/>
                        <a:pt x="93" y="10"/>
                      </a:cubicBezTo>
                      <a:close/>
                    </a:path>
                  </a:pathLst>
                </a:custGeom>
                <a:gradFill rotWithShape="1">
                  <a:gsLst>
                    <a:gs pos="0">
                      <a:srgbClr val="2B5476"/>
                    </a:gs>
                    <a:gs pos="50000">
                      <a:srgbClr val="5DB6FF"/>
                    </a:gs>
                    <a:gs pos="100000">
                      <a:srgbClr val="2B5476"/>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spTree>
    <p:extLst>
      <p:ext uri="{BB962C8B-B14F-4D97-AF65-F5344CB8AC3E}">
        <p14:creationId xmlns:p14="http://schemas.microsoft.com/office/powerpoint/2010/main" val="752852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8425" y="286893"/>
            <a:ext cx="12190413" cy="768110"/>
            <a:chOff x="0" y="608203"/>
            <a:chExt cx="12190413" cy="768110"/>
          </a:xfrm>
        </p:grpSpPr>
        <p:sp>
          <p:nvSpPr>
            <p:cNvPr id="11" name="矩形 10"/>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8016" y="608203"/>
              <a:ext cx="3255323"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656B87"/>
                  </a:solidFill>
                  <a:latin typeface="华文中宋" panose="02010600040101010101" pitchFamily="2" charset="-122"/>
                  <a:ea typeface="华文中宋" panose="02010600040101010101" pitchFamily="2" charset="-122"/>
                  <a:sym typeface="Arial" panose="020B0604020202020204" pitchFamily="34" charset="0"/>
                </a:rPr>
                <a:t>文本聚类</a:t>
              </a:r>
            </a:p>
          </p:txBody>
        </p:sp>
      </p:grpSp>
      <p:sp>
        <p:nvSpPr>
          <p:cNvPr id="26" name="内容占位符 7"/>
          <p:cNvSpPr txBox="1"/>
          <p:nvPr/>
        </p:nvSpPr>
        <p:spPr>
          <a:xfrm>
            <a:off x="551815" y="1574165"/>
            <a:ext cx="6857365" cy="4418965"/>
          </a:xfrm>
          <a:prstGeom prst="rect">
            <a:avLst/>
          </a:prstGeom>
        </p:spPr>
        <p:txBody>
          <a:bodyPr>
            <a:noAutofit/>
          </a:bodyPr>
          <a:lstStyle>
            <a:lvl1pPr marL="0" indent="0" algn="l" defTabSz="914400" rtl="0" eaLnBrk="1" latinLnBrk="0" hangingPunct="1">
              <a:lnSpc>
                <a:spcPct val="130000"/>
              </a:lnSpc>
              <a:spcBef>
                <a:spcPts val="0"/>
              </a:spcBef>
              <a:spcAft>
                <a:spcPts val="1200"/>
              </a:spcAft>
              <a:buFontTx/>
              <a:buNone/>
              <a:defRPr sz="3200" kern="1200">
                <a:solidFill>
                  <a:schemeClr val="tx1"/>
                </a:solidFill>
                <a:latin typeface="+mn-lt"/>
                <a:ea typeface="+mn-ea"/>
                <a:cs typeface="+mn-cs"/>
              </a:defRPr>
            </a:lvl1pPr>
            <a:lvl2pPr marL="457200" indent="0" algn="l" defTabSz="914400" rtl="0" eaLnBrk="1" latinLnBrk="0" hangingPunct="1">
              <a:lnSpc>
                <a:spcPct val="130000"/>
              </a:lnSpc>
              <a:spcBef>
                <a:spcPts val="0"/>
              </a:spcBef>
              <a:spcAft>
                <a:spcPts val="1200"/>
              </a:spcAft>
              <a:buFontTx/>
              <a:buNone/>
              <a:defRPr sz="2800" kern="1200">
                <a:solidFill>
                  <a:schemeClr val="tx1"/>
                </a:solidFill>
                <a:latin typeface="+mn-lt"/>
                <a:ea typeface="+mn-ea"/>
                <a:cs typeface="+mn-cs"/>
              </a:defRPr>
            </a:lvl2pPr>
            <a:lvl3pPr marL="914400" indent="0" algn="l" defTabSz="914400" rtl="0" eaLnBrk="1" latinLnBrk="0" hangingPunct="1">
              <a:lnSpc>
                <a:spcPct val="130000"/>
              </a:lnSpc>
              <a:spcBef>
                <a:spcPts val="0"/>
              </a:spcBef>
              <a:spcAft>
                <a:spcPts val="1200"/>
              </a:spcAft>
              <a:buFontTx/>
              <a:buNone/>
              <a:defRPr sz="2400" kern="1200">
                <a:solidFill>
                  <a:schemeClr val="tx1"/>
                </a:solidFill>
                <a:latin typeface="+mn-lt"/>
                <a:ea typeface="+mn-ea"/>
                <a:cs typeface="+mn-cs"/>
              </a:defRPr>
            </a:lvl3pPr>
            <a:lvl4pPr marL="13716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4pPr>
            <a:lvl5pPr marL="18288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l"/>
            </a:pPr>
            <a:r>
              <a:rPr lang="zh-CN" altLang="en-US" sz="2400" dirty="0">
                <a:solidFill>
                  <a:schemeClr val="tx1"/>
                </a:solidFill>
                <a:latin typeface="微软雅黑" panose="020B0503020204020204" pitchFamily="34" charset="-122"/>
                <a:ea typeface="微软雅黑" panose="020B0503020204020204" pitchFamily="34" charset="-122"/>
              </a:rPr>
              <a:t>什么是文本聚类</a:t>
            </a:r>
            <a:endParaRPr lang="en-US" altLang="zh-CN" sz="2400" dirty="0">
              <a:solidFill>
                <a:schemeClr val="tx1"/>
              </a:solidFill>
              <a:latin typeface="微软雅黑" panose="020B0503020204020204" pitchFamily="34" charset="-122"/>
              <a:ea typeface="微软雅黑" panose="020B0503020204020204" pitchFamily="34" charset="-122"/>
            </a:endParaRPr>
          </a:p>
          <a:p>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       文本聚类就是将一个个文档由原有的自然语言文字信息转化成数字信息，以高维空间信息点的形式展示出来，通过计算哪些点的距离比较近来将这些点聚成一个簇，簇的中心叫做簇心，一个好的聚类就是要保证簇内点的距离尽量的近，但簇与簇之间的点要尽量的远。</a:t>
            </a:r>
          </a:p>
          <a:p>
            <a:pPr marL="342900" indent="-342900" algn="l">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sym typeface="+mn-ea"/>
              </a:rPr>
              <a:t>文本聚类的难点</a:t>
            </a:r>
          </a:p>
          <a:p>
            <a:pPr algn="l">
              <a:buFont typeface="Wingdings" panose="05000000000000000000" pitchFamily="2" charset="2"/>
            </a:pPr>
            <a:r>
              <a:rPr lang="zh-CN" altLang="en-US" sz="1800" dirty="0">
                <a:solidFill>
                  <a:schemeClr val="tx1"/>
                </a:solidFill>
                <a:latin typeface="微软雅黑" panose="020B0503020204020204" pitchFamily="34" charset="-122"/>
                <a:ea typeface="微软雅黑" panose="020B0503020204020204" pitchFamily="34" charset="-122"/>
                <a:sym typeface="+mn-ea"/>
              </a:rPr>
              <a:t>非监督学习：</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mn-ea"/>
              </a:rPr>
              <a:t>也就是说，聚成几类，怎么聚我们都不知道，只能一点点试出来。但是机器和人的认识和理解是不一样的。</a:t>
            </a:r>
          </a:p>
          <a:p>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 name="Group 110"/>
          <p:cNvGrpSpPr/>
          <p:nvPr/>
        </p:nvGrpSpPr>
        <p:grpSpPr bwMode="auto">
          <a:xfrm flipH="1">
            <a:off x="9200827" y="1406044"/>
            <a:ext cx="1362075" cy="3929062"/>
            <a:chOff x="393" y="1110"/>
            <a:chExt cx="842" cy="2430"/>
          </a:xfrm>
        </p:grpSpPr>
        <p:sp>
          <p:nvSpPr>
            <p:cNvPr id="3" name="Freeform 111"/>
            <p:cNvSpPr/>
            <p:nvPr/>
          </p:nvSpPr>
          <p:spPr bwMode="gray">
            <a:xfrm>
              <a:off x="412" y="1110"/>
              <a:ext cx="815" cy="2109"/>
            </a:xfrm>
            <a:custGeom>
              <a:avLst/>
              <a:gdLst/>
              <a:ahLst/>
              <a:cxnLst>
                <a:cxn ang="0">
                  <a:pos x="379" y="911"/>
                </a:cxn>
                <a:cxn ang="0">
                  <a:pos x="337" y="749"/>
                </a:cxn>
                <a:cxn ang="0">
                  <a:pos x="328" y="727"/>
                </a:cxn>
                <a:cxn ang="0">
                  <a:pos x="215" y="358"/>
                </a:cxn>
                <a:cxn ang="0">
                  <a:pos x="215" y="357"/>
                </a:cxn>
                <a:cxn ang="0">
                  <a:pos x="264" y="193"/>
                </a:cxn>
                <a:cxn ang="0">
                  <a:pos x="277" y="116"/>
                </a:cxn>
                <a:cxn ang="0">
                  <a:pos x="187" y="11"/>
                </a:cxn>
                <a:cxn ang="0">
                  <a:pos x="145" y="59"/>
                </a:cxn>
                <a:cxn ang="0">
                  <a:pos x="138" y="33"/>
                </a:cxn>
                <a:cxn ang="0">
                  <a:pos x="124" y="74"/>
                </a:cxn>
                <a:cxn ang="0">
                  <a:pos x="82" y="12"/>
                </a:cxn>
                <a:cxn ang="0">
                  <a:pos x="75" y="57"/>
                </a:cxn>
                <a:cxn ang="0">
                  <a:pos x="42" y="50"/>
                </a:cxn>
                <a:cxn ang="0">
                  <a:pos x="11" y="111"/>
                </a:cxn>
                <a:cxn ang="0">
                  <a:pos x="11" y="204"/>
                </a:cxn>
                <a:cxn ang="0">
                  <a:pos x="173" y="371"/>
                </a:cxn>
                <a:cxn ang="0">
                  <a:pos x="249" y="751"/>
                </a:cxn>
                <a:cxn ang="0">
                  <a:pos x="250" y="770"/>
                </a:cxn>
                <a:cxn ang="0">
                  <a:pos x="290" y="939"/>
                </a:cxn>
                <a:cxn ang="0">
                  <a:pos x="310" y="984"/>
                </a:cxn>
                <a:cxn ang="0">
                  <a:pos x="379" y="971"/>
                </a:cxn>
                <a:cxn ang="0">
                  <a:pos x="379" y="911"/>
                </a:cxn>
              </a:cxnLst>
              <a:rect l="0" t="0" r="r" b="b"/>
              <a:pathLst>
                <a:path w="385" h="997">
                  <a:moveTo>
                    <a:pt x="379" y="911"/>
                  </a:moveTo>
                  <a:cubicBezTo>
                    <a:pt x="337" y="749"/>
                    <a:pt x="337" y="749"/>
                    <a:pt x="337" y="749"/>
                  </a:cubicBezTo>
                  <a:cubicBezTo>
                    <a:pt x="337" y="749"/>
                    <a:pt x="333" y="736"/>
                    <a:pt x="328" y="727"/>
                  </a:cubicBezTo>
                  <a:cubicBezTo>
                    <a:pt x="215" y="358"/>
                    <a:pt x="215" y="358"/>
                    <a:pt x="215" y="358"/>
                  </a:cubicBezTo>
                  <a:cubicBezTo>
                    <a:pt x="215" y="357"/>
                    <a:pt x="215" y="357"/>
                    <a:pt x="215" y="357"/>
                  </a:cubicBezTo>
                  <a:cubicBezTo>
                    <a:pt x="264" y="193"/>
                    <a:pt x="264" y="193"/>
                    <a:pt x="264" y="193"/>
                  </a:cubicBezTo>
                  <a:cubicBezTo>
                    <a:pt x="276" y="170"/>
                    <a:pt x="277" y="116"/>
                    <a:pt x="277" y="116"/>
                  </a:cubicBezTo>
                  <a:cubicBezTo>
                    <a:pt x="253" y="42"/>
                    <a:pt x="187" y="11"/>
                    <a:pt x="187" y="11"/>
                  </a:cubicBezTo>
                  <a:cubicBezTo>
                    <a:pt x="187" y="11"/>
                    <a:pt x="156" y="46"/>
                    <a:pt x="145" y="59"/>
                  </a:cubicBezTo>
                  <a:cubicBezTo>
                    <a:pt x="144" y="41"/>
                    <a:pt x="138" y="33"/>
                    <a:pt x="138" y="33"/>
                  </a:cubicBezTo>
                  <a:cubicBezTo>
                    <a:pt x="134" y="34"/>
                    <a:pt x="127" y="59"/>
                    <a:pt x="124" y="74"/>
                  </a:cubicBezTo>
                  <a:cubicBezTo>
                    <a:pt x="93" y="0"/>
                    <a:pt x="82" y="12"/>
                    <a:pt x="82" y="12"/>
                  </a:cubicBezTo>
                  <a:cubicBezTo>
                    <a:pt x="75" y="57"/>
                    <a:pt x="75" y="57"/>
                    <a:pt x="75" y="57"/>
                  </a:cubicBezTo>
                  <a:cubicBezTo>
                    <a:pt x="75" y="57"/>
                    <a:pt x="50" y="49"/>
                    <a:pt x="42" y="50"/>
                  </a:cubicBezTo>
                  <a:cubicBezTo>
                    <a:pt x="24" y="52"/>
                    <a:pt x="11" y="111"/>
                    <a:pt x="11" y="111"/>
                  </a:cubicBezTo>
                  <a:cubicBezTo>
                    <a:pt x="0" y="157"/>
                    <a:pt x="0" y="184"/>
                    <a:pt x="11" y="204"/>
                  </a:cubicBezTo>
                  <a:cubicBezTo>
                    <a:pt x="34" y="243"/>
                    <a:pt x="125" y="328"/>
                    <a:pt x="173" y="371"/>
                  </a:cubicBezTo>
                  <a:cubicBezTo>
                    <a:pt x="193" y="469"/>
                    <a:pt x="249" y="752"/>
                    <a:pt x="249" y="751"/>
                  </a:cubicBezTo>
                  <a:cubicBezTo>
                    <a:pt x="249" y="753"/>
                    <a:pt x="250" y="762"/>
                    <a:pt x="250" y="770"/>
                  </a:cubicBezTo>
                  <a:cubicBezTo>
                    <a:pt x="290" y="939"/>
                    <a:pt x="290" y="939"/>
                    <a:pt x="290" y="939"/>
                  </a:cubicBezTo>
                  <a:cubicBezTo>
                    <a:pt x="290" y="939"/>
                    <a:pt x="299" y="971"/>
                    <a:pt x="310" y="984"/>
                  </a:cubicBezTo>
                  <a:cubicBezTo>
                    <a:pt x="310" y="984"/>
                    <a:pt x="351" y="997"/>
                    <a:pt x="379" y="971"/>
                  </a:cubicBezTo>
                  <a:cubicBezTo>
                    <a:pt x="379" y="971"/>
                    <a:pt x="385" y="940"/>
                    <a:pt x="379" y="911"/>
                  </a:cubicBezTo>
                  <a:close/>
                </a:path>
              </a:pathLst>
            </a:custGeom>
            <a:solidFill>
              <a:srgbClr val="99CC00"/>
            </a:solidFill>
            <a:ln w="9525">
              <a:noFill/>
              <a:round/>
            </a:ln>
          </p:spPr>
          <p:txBody>
            <a:bodyPr/>
            <a:lstStyle/>
            <a:p>
              <a:pPr>
                <a:defRPr/>
              </a:pPr>
              <a:endParaRPr lang="de-DE"/>
            </a:p>
          </p:txBody>
        </p:sp>
        <p:grpSp>
          <p:nvGrpSpPr>
            <p:cNvPr id="9" name="Group 112"/>
            <p:cNvGrpSpPr/>
            <p:nvPr/>
          </p:nvGrpSpPr>
          <p:grpSpPr bwMode="auto">
            <a:xfrm>
              <a:off x="393" y="1131"/>
              <a:ext cx="639" cy="1608"/>
              <a:chOff x="393" y="1131"/>
              <a:chExt cx="639" cy="1608"/>
            </a:xfrm>
          </p:grpSpPr>
          <p:sp>
            <p:nvSpPr>
              <p:cNvPr id="24" name="Freeform 113"/>
              <p:cNvSpPr/>
              <p:nvPr/>
            </p:nvSpPr>
            <p:spPr bwMode="gray">
              <a:xfrm>
                <a:off x="674" y="1131"/>
                <a:ext cx="331" cy="823"/>
              </a:xfrm>
              <a:custGeom>
                <a:avLst/>
                <a:gdLst>
                  <a:gd name="T0" fmla="*/ 0 w 156"/>
                  <a:gd name="T1" fmla="*/ 605 h 389"/>
                  <a:gd name="T2" fmla="*/ 755 w 156"/>
                  <a:gd name="T3" fmla="*/ 3666 h 389"/>
                  <a:gd name="T4" fmla="*/ 972 w 156"/>
                  <a:gd name="T5" fmla="*/ 2981 h 389"/>
                  <a:gd name="T6" fmla="*/ 1388 w 156"/>
                  <a:gd name="T7" fmla="*/ 1612 h 389"/>
                  <a:gd name="T8" fmla="*/ 1464 w 156"/>
                  <a:gd name="T9" fmla="*/ 1003 h 389"/>
                  <a:gd name="T10" fmla="*/ 603 w 156"/>
                  <a:gd name="T11" fmla="*/ 8 h 389"/>
                  <a:gd name="T12" fmla="*/ 0 w 156"/>
                  <a:gd name="T13" fmla="*/ 605 h 389"/>
                  <a:gd name="T14" fmla="*/ 0 60000 65536"/>
                  <a:gd name="T15" fmla="*/ 0 60000 65536"/>
                  <a:gd name="T16" fmla="*/ 0 60000 65536"/>
                  <a:gd name="T17" fmla="*/ 0 60000 65536"/>
                  <a:gd name="T18" fmla="*/ 0 60000 65536"/>
                  <a:gd name="T19" fmla="*/ 0 60000 65536"/>
                  <a:gd name="T20" fmla="*/ 0 60000 65536"/>
                  <a:gd name="T21" fmla="*/ 0 w 156"/>
                  <a:gd name="T22" fmla="*/ 0 h 389"/>
                  <a:gd name="T23" fmla="*/ 156 w 156"/>
                  <a:gd name="T24" fmla="*/ 389 h 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89">
                    <a:moveTo>
                      <a:pt x="0" y="64"/>
                    </a:moveTo>
                    <a:cubicBezTo>
                      <a:pt x="0" y="64"/>
                      <a:pt x="66" y="329"/>
                      <a:pt x="79" y="387"/>
                    </a:cubicBezTo>
                    <a:cubicBezTo>
                      <a:pt x="79" y="389"/>
                      <a:pt x="101" y="320"/>
                      <a:pt x="102" y="315"/>
                    </a:cubicBezTo>
                    <a:cubicBezTo>
                      <a:pt x="118" y="266"/>
                      <a:pt x="145" y="170"/>
                      <a:pt x="145" y="170"/>
                    </a:cubicBezTo>
                    <a:cubicBezTo>
                      <a:pt x="145" y="170"/>
                      <a:pt x="156" y="134"/>
                      <a:pt x="153" y="106"/>
                    </a:cubicBezTo>
                    <a:cubicBezTo>
                      <a:pt x="149" y="72"/>
                      <a:pt x="91" y="0"/>
                      <a:pt x="63" y="1"/>
                    </a:cubicBezTo>
                    <a:cubicBezTo>
                      <a:pt x="39" y="2"/>
                      <a:pt x="0" y="64"/>
                      <a:pt x="0" y="64"/>
                    </a:cubicBezTo>
                    <a:close/>
                  </a:path>
                </a:pathLst>
              </a:custGeom>
              <a:gradFill rotWithShape="1">
                <a:gsLst>
                  <a:gs pos="0">
                    <a:srgbClr val="285376"/>
                  </a:gs>
                  <a:gs pos="100000">
                    <a:srgbClr val="57B3F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14"/>
              <p:cNvSpPr/>
              <p:nvPr/>
            </p:nvSpPr>
            <p:spPr bwMode="gray">
              <a:xfrm>
                <a:off x="393" y="1214"/>
                <a:ext cx="639" cy="1525"/>
              </a:xfrm>
              <a:custGeom>
                <a:avLst/>
                <a:gdLst>
                  <a:gd name="T0" fmla="*/ 2454 w 302"/>
                  <a:gd name="T1" fmla="*/ 6823 h 721"/>
                  <a:gd name="T2" fmla="*/ 2861 w 302"/>
                  <a:gd name="T3" fmla="*/ 6720 h 721"/>
                  <a:gd name="T4" fmla="*/ 1925 w 302"/>
                  <a:gd name="T5" fmla="*/ 2980 h 721"/>
                  <a:gd name="T6" fmla="*/ 1195 w 302"/>
                  <a:gd name="T7" fmla="*/ 264 h 721"/>
                  <a:gd name="T8" fmla="*/ 485 w 302"/>
                  <a:gd name="T9" fmla="*/ 8 h 721"/>
                  <a:gd name="T10" fmla="*/ 220 w 302"/>
                  <a:gd name="T11" fmla="*/ 465 h 721"/>
                  <a:gd name="T12" fmla="*/ 188 w 302"/>
                  <a:gd name="T13" fmla="*/ 1468 h 721"/>
                  <a:gd name="T14" fmla="*/ 757 w 302"/>
                  <a:gd name="T15" fmla="*/ 2130 h 721"/>
                  <a:gd name="T16" fmla="*/ 1724 w 302"/>
                  <a:gd name="T17" fmla="*/ 3046 h 721"/>
                  <a:gd name="T18" fmla="*/ 2444 w 302"/>
                  <a:gd name="T19" fmla="*/ 6625 h 721"/>
                  <a:gd name="T20" fmla="*/ 2454 w 302"/>
                  <a:gd name="T21" fmla="*/ 6823 h 7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721"/>
                  <a:gd name="T35" fmla="*/ 302 w 302"/>
                  <a:gd name="T36" fmla="*/ 721 h 7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721">
                    <a:moveTo>
                      <a:pt x="259" y="721"/>
                    </a:moveTo>
                    <a:cubicBezTo>
                      <a:pt x="302" y="710"/>
                      <a:pt x="302" y="710"/>
                      <a:pt x="302" y="710"/>
                    </a:cubicBezTo>
                    <a:cubicBezTo>
                      <a:pt x="203" y="315"/>
                      <a:pt x="203" y="315"/>
                      <a:pt x="203" y="315"/>
                    </a:cubicBezTo>
                    <a:cubicBezTo>
                      <a:pt x="126" y="28"/>
                      <a:pt x="126" y="28"/>
                      <a:pt x="126" y="28"/>
                    </a:cubicBezTo>
                    <a:cubicBezTo>
                      <a:pt x="126" y="28"/>
                      <a:pt x="82" y="0"/>
                      <a:pt x="51" y="1"/>
                    </a:cubicBezTo>
                    <a:cubicBezTo>
                      <a:pt x="51" y="1"/>
                      <a:pt x="37" y="1"/>
                      <a:pt x="23" y="49"/>
                    </a:cubicBezTo>
                    <a:cubicBezTo>
                      <a:pt x="23" y="49"/>
                      <a:pt x="0" y="120"/>
                      <a:pt x="20" y="155"/>
                    </a:cubicBezTo>
                    <a:cubicBezTo>
                      <a:pt x="40" y="189"/>
                      <a:pt x="80" y="225"/>
                      <a:pt x="80" y="225"/>
                    </a:cubicBezTo>
                    <a:cubicBezTo>
                      <a:pt x="80" y="225"/>
                      <a:pt x="157" y="302"/>
                      <a:pt x="182" y="322"/>
                    </a:cubicBezTo>
                    <a:cubicBezTo>
                      <a:pt x="182" y="322"/>
                      <a:pt x="239" y="605"/>
                      <a:pt x="258" y="700"/>
                    </a:cubicBezTo>
                    <a:cubicBezTo>
                      <a:pt x="259" y="705"/>
                      <a:pt x="259" y="718"/>
                      <a:pt x="259" y="721"/>
                    </a:cubicBezTo>
                  </a:path>
                </a:pathLst>
              </a:custGeom>
              <a:gradFill rotWithShape="1">
                <a:gsLst>
                  <a:gs pos="0">
                    <a:srgbClr val="57B3FF"/>
                  </a:gs>
                  <a:gs pos="100000">
                    <a:srgbClr val="285376"/>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0" name="Group 115"/>
            <p:cNvGrpSpPr/>
            <p:nvPr/>
          </p:nvGrpSpPr>
          <p:grpSpPr bwMode="auto">
            <a:xfrm>
              <a:off x="934" y="2646"/>
              <a:ext cx="301" cy="894"/>
              <a:chOff x="934" y="2646"/>
              <a:chExt cx="301" cy="894"/>
            </a:xfrm>
          </p:grpSpPr>
          <p:sp>
            <p:nvSpPr>
              <p:cNvPr id="21" name="Freeform 116"/>
              <p:cNvSpPr/>
              <p:nvPr/>
            </p:nvSpPr>
            <p:spPr bwMode="gray">
              <a:xfrm>
                <a:off x="934" y="2646"/>
                <a:ext cx="294" cy="546"/>
              </a:xfrm>
              <a:custGeom>
                <a:avLst/>
                <a:gdLst>
                  <a:gd name="T0" fmla="*/ 949 w 137"/>
                  <a:gd name="T1" fmla="*/ 2283 h 258"/>
                  <a:gd name="T2" fmla="*/ 1294 w 137"/>
                  <a:gd name="T3" fmla="*/ 2294 h 258"/>
                  <a:gd name="T4" fmla="*/ 1294 w 137"/>
                  <a:gd name="T5" fmla="*/ 2303 h 258"/>
                  <a:gd name="T6" fmla="*/ 1294 w 137"/>
                  <a:gd name="T7" fmla="*/ 1757 h 258"/>
                  <a:gd name="T8" fmla="*/ 888 w 137"/>
                  <a:gd name="T9" fmla="*/ 245 h 258"/>
                  <a:gd name="T10" fmla="*/ 820 w 137"/>
                  <a:gd name="T11" fmla="*/ 59 h 258"/>
                  <a:gd name="T12" fmla="*/ 820 w 137"/>
                  <a:gd name="T13" fmla="*/ 59 h 258"/>
                  <a:gd name="T14" fmla="*/ 811 w 137"/>
                  <a:gd name="T15" fmla="*/ 49 h 258"/>
                  <a:gd name="T16" fmla="*/ 811 w 137"/>
                  <a:gd name="T17" fmla="*/ 36 h 258"/>
                  <a:gd name="T18" fmla="*/ 406 w 137"/>
                  <a:gd name="T19" fmla="*/ 49 h 258"/>
                  <a:gd name="T20" fmla="*/ 9 w 137"/>
                  <a:gd name="T21" fmla="*/ 220 h 258"/>
                  <a:gd name="T22" fmla="*/ 9 w 137"/>
                  <a:gd name="T23" fmla="*/ 237 h 258"/>
                  <a:gd name="T24" fmla="*/ 19 w 137"/>
                  <a:gd name="T25" fmla="*/ 417 h 258"/>
                  <a:gd name="T26" fmla="*/ 414 w 137"/>
                  <a:gd name="T27" fmla="*/ 2019 h 258"/>
                  <a:gd name="T28" fmla="*/ 612 w 137"/>
                  <a:gd name="T29" fmla="*/ 2444 h 258"/>
                  <a:gd name="T30" fmla="*/ 612 w 137"/>
                  <a:gd name="T31" fmla="*/ 2444 h 258"/>
                  <a:gd name="T32" fmla="*/ 612 w 137"/>
                  <a:gd name="T33" fmla="*/ 2436 h 258"/>
                  <a:gd name="T34" fmla="*/ 949 w 137"/>
                  <a:gd name="T35" fmla="*/ 2283 h 2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258"/>
                  <a:gd name="T56" fmla="*/ 137 w 137"/>
                  <a:gd name="T57" fmla="*/ 258 h 2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258">
                    <a:moveTo>
                      <a:pt x="96" y="241"/>
                    </a:moveTo>
                    <a:cubicBezTo>
                      <a:pt x="114" y="237"/>
                      <a:pt x="130" y="237"/>
                      <a:pt x="131" y="242"/>
                    </a:cubicBezTo>
                    <a:cubicBezTo>
                      <a:pt x="131" y="242"/>
                      <a:pt x="131" y="242"/>
                      <a:pt x="131" y="243"/>
                    </a:cubicBezTo>
                    <a:cubicBezTo>
                      <a:pt x="132" y="235"/>
                      <a:pt x="137" y="207"/>
                      <a:pt x="131" y="185"/>
                    </a:cubicBezTo>
                    <a:cubicBezTo>
                      <a:pt x="90" y="26"/>
                      <a:pt x="90" y="26"/>
                      <a:pt x="90" y="26"/>
                    </a:cubicBezTo>
                    <a:cubicBezTo>
                      <a:pt x="90" y="26"/>
                      <a:pt x="87" y="16"/>
                      <a:pt x="83" y="6"/>
                    </a:cubicBezTo>
                    <a:cubicBezTo>
                      <a:pt x="83" y="6"/>
                      <a:pt x="83" y="6"/>
                      <a:pt x="83" y="6"/>
                    </a:cubicBezTo>
                    <a:cubicBezTo>
                      <a:pt x="82" y="5"/>
                      <a:pt x="82" y="5"/>
                      <a:pt x="82" y="5"/>
                    </a:cubicBezTo>
                    <a:cubicBezTo>
                      <a:pt x="82" y="4"/>
                      <a:pt x="82" y="4"/>
                      <a:pt x="82" y="4"/>
                    </a:cubicBezTo>
                    <a:cubicBezTo>
                      <a:pt x="78" y="0"/>
                      <a:pt x="61" y="0"/>
                      <a:pt x="41" y="5"/>
                    </a:cubicBezTo>
                    <a:cubicBezTo>
                      <a:pt x="19" y="10"/>
                      <a:pt x="0" y="17"/>
                      <a:pt x="1" y="23"/>
                    </a:cubicBezTo>
                    <a:cubicBezTo>
                      <a:pt x="1" y="24"/>
                      <a:pt x="1" y="25"/>
                      <a:pt x="1" y="25"/>
                    </a:cubicBezTo>
                    <a:cubicBezTo>
                      <a:pt x="1" y="27"/>
                      <a:pt x="2" y="44"/>
                      <a:pt x="2" y="44"/>
                    </a:cubicBezTo>
                    <a:cubicBezTo>
                      <a:pt x="42" y="213"/>
                      <a:pt x="42" y="213"/>
                      <a:pt x="42" y="213"/>
                    </a:cubicBezTo>
                    <a:cubicBezTo>
                      <a:pt x="42" y="213"/>
                      <a:pt x="54" y="253"/>
                      <a:pt x="62" y="258"/>
                    </a:cubicBezTo>
                    <a:cubicBezTo>
                      <a:pt x="62" y="258"/>
                      <a:pt x="62" y="258"/>
                      <a:pt x="62" y="258"/>
                    </a:cubicBezTo>
                    <a:cubicBezTo>
                      <a:pt x="62" y="258"/>
                      <a:pt x="62" y="257"/>
                      <a:pt x="62" y="257"/>
                    </a:cubicBezTo>
                    <a:cubicBezTo>
                      <a:pt x="60" y="252"/>
                      <a:pt x="77" y="246"/>
                      <a:pt x="96" y="241"/>
                    </a:cubicBezTo>
                    <a:close/>
                  </a:path>
                </a:pathLst>
              </a:custGeom>
              <a:gradFill rotWithShape="1">
                <a:gsLst>
                  <a:gs pos="0">
                    <a:srgbClr val="E8E8E8"/>
                  </a:gs>
                  <a:gs pos="100000">
                    <a:srgbClr val="80808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17"/>
              <p:cNvSpPr/>
              <p:nvPr/>
            </p:nvSpPr>
            <p:spPr bwMode="gray">
              <a:xfrm>
                <a:off x="1064" y="3147"/>
                <a:ext cx="150" cy="57"/>
              </a:xfrm>
              <a:custGeom>
                <a:avLst/>
                <a:gdLst>
                  <a:gd name="T0" fmla="*/ 442 w 71"/>
                  <a:gd name="T1" fmla="*/ 112 h 27"/>
                  <a:gd name="T2" fmla="*/ 465 w 71"/>
                  <a:gd name="T3" fmla="*/ 196 h 27"/>
                  <a:gd name="T4" fmla="*/ 670 w 71"/>
                  <a:gd name="T5" fmla="*/ 76 h 27"/>
                  <a:gd name="T6" fmla="*/ 670 w 71"/>
                  <a:gd name="T7" fmla="*/ 68 h 27"/>
                  <a:gd name="T8" fmla="*/ 670 w 71"/>
                  <a:gd name="T9" fmla="*/ 57 h 27"/>
                  <a:gd name="T10" fmla="*/ 670 w 71"/>
                  <a:gd name="T11" fmla="*/ 49 h 27"/>
                  <a:gd name="T12" fmla="*/ 340 w 71"/>
                  <a:gd name="T13" fmla="*/ 36 h 27"/>
                  <a:gd name="T14" fmla="*/ 17 w 71"/>
                  <a:gd name="T15" fmla="*/ 188 h 27"/>
                  <a:gd name="T16" fmla="*/ 17 w 71"/>
                  <a:gd name="T17" fmla="*/ 196 h 27"/>
                  <a:gd name="T18" fmla="*/ 304 w 71"/>
                  <a:gd name="T19" fmla="*/ 236 h 27"/>
                  <a:gd name="T20" fmla="*/ 281 w 71"/>
                  <a:gd name="T21" fmla="*/ 160 h 27"/>
                  <a:gd name="T22" fmla="*/ 442 w 71"/>
                  <a:gd name="T23" fmla="*/ 112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27"/>
                  <a:gd name="T38" fmla="*/ 71 w 71"/>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27">
                    <a:moveTo>
                      <a:pt x="47" y="12"/>
                    </a:moveTo>
                    <a:cubicBezTo>
                      <a:pt x="49" y="21"/>
                      <a:pt x="49" y="21"/>
                      <a:pt x="49" y="21"/>
                    </a:cubicBezTo>
                    <a:cubicBezTo>
                      <a:pt x="60" y="17"/>
                      <a:pt x="69" y="12"/>
                      <a:pt x="71" y="8"/>
                    </a:cubicBezTo>
                    <a:cubicBezTo>
                      <a:pt x="71" y="8"/>
                      <a:pt x="71" y="7"/>
                      <a:pt x="71" y="7"/>
                    </a:cubicBezTo>
                    <a:cubicBezTo>
                      <a:pt x="71" y="7"/>
                      <a:pt x="71" y="6"/>
                      <a:pt x="71" y="6"/>
                    </a:cubicBezTo>
                    <a:cubicBezTo>
                      <a:pt x="71" y="5"/>
                      <a:pt x="71" y="5"/>
                      <a:pt x="71" y="5"/>
                    </a:cubicBezTo>
                    <a:cubicBezTo>
                      <a:pt x="70" y="0"/>
                      <a:pt x="54" y="0"/>
                      <a:pt x="36" y="4"/>
                    </a:cubicBezTo>
                    <a:cubicBezTo>
                      <a:pt x="17" y="9"/>
                      <a:pt x="0" y="15"/>
                      <a:pt x="2" y="20"/>
                    </a:cubicBezTo>
                    <a:cubicBezTo>
                      <a:pt x="2" y="20"/>
                      <a:pt x="2" y="21"/>
                      <a:pt x="2" y="21"/>
                    </a:cubicBezTo>
                    <a:cubicBezTo>
                      <a:pt x="5" y="25"/>
                      <a:pt x="18" y="27"/>
                      <a:pt x="32" y="25"/>
                    </a:cubicBezTo>
                    <a:cubicBezTo>
                      <a:pt x="30" y="17"/>
                      <a:pt x="30" y="17"/>
                      <a:pt x="30" y="17"/>
                    </a:cubicBezTo>
                    <a:cubicBezTo>
                      <a:pt x="36" y="13"/>
                      <a:pt x="47" y="12"/>
                      <a:pt x="47" y="12"/>
                    </a:cubicBezTo>
                    <a:close/>
                  </a:path>
                </a:pathLst>
              </a:custGeom>
              <a:gradFill rotWithShape="1">
                <a:gsLst>
                  <a:gs pos="0">
                    <a:srgbClr val="808080"/>
                  </a:gs>
                  <a:gs pos="100000">
                    <a:srgbClr val="5D5D5D"/>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18"/>
              <p:cNvSpPr/>
              <p:nvPr/>
            </p:nvSpPr>
            <p:spPr bwMode="gray">
              <a:xfrm>
                <a:off x="1127" y="3172"/>
                <a:ext cx="108" cy="368"/>
              </a:xfrm>
              <a:custGeom>
                <a:avLst/>
                <a:gdLst>
                  <a:gd name="T0" fmla="*/ 485 w 51"/>
                  <a:gd name="T1" fmla="*/ 1645 h 174"/>
                  <a:gd name="T2" fmla="*/ 180 w 51"/>
                  <a:gd name="T3" fmla="*/ 85 h 174"/>
                  <a:gd name="T4" fmla="*/ 161 w 51"/>
                  <a:gd name="T5" fmla="*/ 0 h 174"/>
                  <a:gd name="T6" fmla="*/ 0 w 51"/>
                  <a:gd name="T7" fmla="*/ 49 h 174"/>
                  <a:gd name="T8" fmla="*/ 17 w 51"/>
                  <a:gd name="T9" fmla="*/ 121 h 174"/>
                  <a:gd name="T10" fmla="*/ 474 w 51"/>
                  <a:gd name="T11" fmla="*/ 1645 h 174"/>
                  <a:gd name="T12" fmla="*/ 485 w 51"/>
                  <a:gd name="T13" fmla="*/ 1645 h 174"/>
                  <a:gd name="T14" fmla="*/ 0 60000 65536"/>
                  <a:gd name="T15" fmla="*/ 0 60000 65536"/>
                  <a:gd name="T16" fmla="*/ 0 60000 65536"/>
                  <a:gd name="T17" fmla="*/ 0 60000 65536"/>
                  <a:gd name="T18" fmla="*/ 0 60000 65536"/>
                  <a:gd name="T19" fmla="*/ 0 60000 65536"/>
                  <a:gd name="T20" fmla="*/ 0 60000 65536"/>
                  <a:gd name="T21" fmla="*/ 0 w 51"/>
                  <a:gd name="T22" fmla="*/ 0 h 174"/>
                  <a:gd name="T23" fmla="*/ 51 w 51"/>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74">
                    <a:moveTo>
                      <a:pt x="51" y="174"/>
                    </a:moveTo>
                    <a:cubicBezTo>
                      <a:pt x="19" y="9"/>
                      <a:pt x="19" y="9"/>
                      <a:pt x="19" y="9"/>
                    </a:cubicBezTo>
                    <a:cubicBezTo>
                      <a:pt x="17" y="0"/>
                      <a:pt x="17" y="0"/>
                      <a:pt x="17" y="0"/>
                    </a:cubicBezTo>
                    <a:cubicBezTo>
                      <a:pt x="17" y="0"/>
                      <a:pt x="6" y="1"/>
                      <a:pt x="0" y="5"/>
                    </a:cubicBezTo>
                    <a:cubicBezTo>
                      <a:pt x="2" y="13"/>
                      <a:pt x="2" y="13"/>
                      <a:pt x="2" y="13"/>
                    </a:cubicBezTo>
                    <a:cubicBezTo>
                      <a:pt x="50" y="174"/>
                      <a:pt x="50" y="174"/>
                      <a:pt x="50" y="174"/>
                    </a:cubicBezTo>
                    <a:lnTo>
                      <a:pt x="51" y="174"/>
                    </a:lnTo>
                    <a:close/>
                  </a:path>
                </a:pathLst>
              </a:custGeom>
              <a:gradFill rotWithShape="1">
                <a:gsLst>
                  <a:gs pos="0">
                    <a:srgbClr val="BFBFBF"/>
                  </a:gs>
                  <a:gs pos="100000">
                    <a:srgbClr val="80808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 name="Group 119"/>
            <p:cNvGrpSpPr/>
            <p:nvPr/>
          </p:nvGrpSpPr>
          <p:grpSpPr bwMode="auto">
            <a:xfrm>
              <a:off x="526" y="1125"/>
              <a:ext cx="692" cy="2039"/>
              <a:chOff x="526" y="1125"/>
              <a:chExt cx="692" cy="2039"/>
            </a:xfrm>
          </p:grpSpPr>
          <p:sp>
            <p:nvSpPr>
              <p:cNvPr id="14" name="Freeform 120"/>
              <p:cNvSpPr/>
              <p:nvPr/>
            </p:nvSpPr>
            <p:spPr bwMode="gray">
              <a:xfrm>
                <a:off x="526" y="1125"/>
                <a:ext cx="316" cy="825"/>
              </a:xfrm>
              <a:custGeom>
                <a:avLst/>
                <a:gdLst/>
                <a:ahLst/>
                <a:cxnLst>
                  <a:cxn ang="0">
                    <a:pos x="70" y="67"/>
                  </a:cxn>
                  <a:cxn ang="0">
                    <a:pos x="28" y="5"/>
                  </a:cxn>
                  <a:cxn ang="0">
                    <a:pos x="8" y="147"/>
                  </a:cxn>
                  <a:cxn ang="0">
                    <a:pos x="113" y="333"/>
                  </a:cxn>
                  <a:cxn ang="0">
                    <a:pos x="149" y="390"/>
                  </a:cxn>
                  <a:cxn ang="0">
                    <a:pos x="145" y="375"/>
                  </a:cxn>
                  <a:cxn ang="0">
                    <a:pos x="70" y="67"/>
                  </a:cxn>
                </a:cxnLst>
                <a:rect l="0" t="0" r="r" b="b"/>
                <a:pathLst>
                  <a:path w="149" h="390">
                    <a:moveTo>
                      <a:pt x="70" y="67"/>
                    </a:moveTo>
                    <a:cubicBezTo>
                      <a:pt x="70" y="67"/>
                      <a:pt x="43" y="0"/>
                      <a:pt x="28" y="5"/>
                    </a:cubicBezTo>
                    <a:cubicBezTo>
                      <a:pt x="14" y="10"/>
                      <a:pt x="0" y="112"/>
                      <a:pt x="8" y="147"/>
                    </a:cubicBezTo>
                    <a:cubicBezTo>
                      <a:pt x="21" y="199"/>
                      <a:pt x="113" y="333"/>
                      <a:pt x="113" y="333"/>
                    </a:cubicBezTo>
                    <a:cubicBezTo>
                      <a:pt x="149" y="390"/>
                      <a:pt x="149" y="390"/>
                      <a:pt x="149" y="390"/>
                    </a:cubicBezTo>
                    <a:cubicBezTo>
                      <a:pt x="145" y="375"/>
                      <a:pt x="145" y="375"/>
                      <a:pt x="145" y="375"/>
                    </a:cubicBezTo>
                    <a:lnTo>
                      <a:pt x="70" y="67"/>
                    </a:lnTo>
                    <a:close/>
                  </a:path>
                </a:pathLst>
              </a:custGeom>
              <a:solidFill>
                <a:srgbClr val="99CC00"/>
              </a:solidFill>
              <a:ln w="9525">
                <a:noFill/>
                <a:round/>
              </a:ln>
            </p:spPr>
            <p:txBody>
              <a:bodyPr/>
              <a:lstStyle/>
              <a:p>
                <a:pPr>
                  <a:defRPr/>
                </a:pPr>
                <a:endParaRPr lang="de-DE"/>
              </a:p>
            </p:txBody>
          </p:sp>
          <p:sp>
            <p:nvSpPr>
              <p:cNvPr id="15" name="Freeform 121"/>
              <p:cNvSpPr/>
              <p:nvPr/>
            </p:nvSpPr>
            <p:spPr bwMode="gray">
              <a:xfrm>
                <a:off x="1214" y="3161"/>
                <a:ext cx="0" cy="3"/>
              </a:xfrm>
              <a:custGeom>
                <a:avLst/>
                <a:gdLst>
                  <a:gd name="T0" fmla="*/ 27 h 1"/>
                  <a:gd name="T1" fmla="*/ 0 h 1"/>
                  <a:gd name="T2" fmla="*/ 27 h 1"/>
                  <a:gd name="T3" fmla="*/ 27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1"/>
                    </a:moveTo>
                    <a:cubicBezTo>
                      <a:pt x="0" y="1"/>
                      <a:pt x="0" y="1"/>
                      <a:pt x="0" y="0"/>
                    </a:cubicBezTo>
                    <a:cubicBezTo>
                      <a:pt x="0" y="0"/>
                      <a:pt x="0" y="1"/>
                      <a:pt x="0" y="1"/>
                    </a:cubicBezTo>
                    <a:cubicBezTo>
                      <a:pt x="0" y="1"/>
                      <a:pt x="0" y="1"/>
                      <a:pt x="0" y="1"/>
                    </a:cubicBezTo>
                    <a:close/>
                  </a:path>
                </a:pathLst>
              </a:custGeom>
              <a:solidFill>
                <a:srgbClr val="F7C8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6" name="Group 122"/>
              <p:cNvGrpSpPr/>
              <p:nvPr/>
            </p:nvGrpSpPr>
            <p:grpSpPr bwMode="auto">
              <a:xfrm>
                <a:off x="949" y="2728"/>
                <a:ext cx="269" cy="364"/>
                <a:chOff x="3018" y="2598"/>
                <a:chExt cx="300" cy="407"/>
              </a:xfrm>
            </p:grpSpPr>
            <p:sp>
              <p:nvSpPr>
                <p:cNvPr id="17" name="Freeform 123"/>
                <p:cNvSpPr/>
                <p:nvPr/>
              </p:nvSpPr>
              <p:spPr bwMode="gray">
                <a:xfrm>
                  <a:off x="3018" y="2598"/>
                  <a:ext cx="215" cy="73"/>
                </a:xfrm>
                <a:custGeom>
                  <a:avLst/>
                  <a:gdLst>
                    <a:gd name="T0" fmla="*/ 1188 w 91"/>
                    <a:gd name="T1" fmla="*/ 172 h 31"/>
                    <a:gd name="T2" fmla="*/ 1188 w 91"/>
                    <a:gd name="T3" fmla="*/ 134 h 31"/>
                    <a:gd name="T4" fmla="*/ 529 w 91"/>
                    <a:gd name="T5" fmla="*/ 66 h 31"/>
                    <a:gd name="T6" fmla="*/ 28 w 91"/>
                    <a:gd name="T7" fmla="*/ 377 h 31"/>
                    <a:gd name="T8" fmla="*/ 40 w 91"/>
                    <a:gd name="T9" fmla="*/ 405 h 31"/>
                    <a:gd name="T10" fmla="*/ 541 w 91"/>
                    <a:gd name="T11" fmla="*/ 134 h 31"/>
                    <a:gd name="T12" fmla="*/ 1188 w 91"/>
                    <a:gd name="T13" fmla="*/ 172 h 31"/>
                    <a:gd name="T14" fmla="*/ 0 60000 65536"/>
                    <a:gd name="T15" fmla="*/ 0 60000 65536"/>
                    <a:gd name="T16" fmla="*/ 0 60000 65536"/>
                    <a:gd name="T17" fmla="*/ 0 60000 65536"/>
                    <a:gd name="T18" fmla="*/ 0 60000 65536"/>
                    <a:gd name="T19" fmla="*/ 0 60000 65536"/>
                    <a:gd name="T20" fmla="*/ 0 60000 65536"/>
                    <a:gd name="T21" fmla="*/ 0 w 91"/>
                    <a:gd name="T22" fmla="*/ 0 h 31"/>
                    <a:gd name="T23" fmla="*/ 91 w 9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31">
                      <a:moveTo>
                        <a:pt x="90" y="13"/>
                      </a:moveTo>
                      <a:cubicBezTo>
                        <a:pt x="91" y="12"/>
                        <a:pt x="90" y="10"/>
                        <a:pt x="90" y="10"/>
                      </a:cubicBezTo>
                      <a:cubicBezTo>
                        <a:pt x="89" y="4"/>
                        <a:pt x="63" y="0"/>
                        <a:pt x="40" y="5"/>
                      </a:cubicBezTo>
                      <a:cubicBezTo>
                        <a:pt x="16" y="11"/>
                        <a:pt x="0" y="23"/>
                        <a:pt x="2" y="29"/>
                      </a:cubicBezTo>
                      <a:cubicBezTo>
                        <a:pt x="2" y="29"/>
                        <a:pt x="2" y="31"/>
                        <a:pt x="3" y="31"/>
                      </a:cubicBezTo>
                      <a:cubicBezTo>
                        <a:pt x="5" y="25"/>
                        <a:pt x="20" y="15"/>
                        <a:pt x="41" y="10"/>
                      </a:cubicBezTo>
                      <a:cubicBezTo>
                        <a:pt x="61" y="5"/>
                        <a:pt x="84" y="8"/>
                        <a:pt x="90" y="13"/>
                      </a:cubicBezTo>
                      <a:close/>
                    </a:path>
                  </a:pathLst>
                </a:custGeom>
                <a:gradFill rotWithShape="1">
                  <a:gsLst>
                    <a:gs pos="0">
                      <a:srgbClr val="2B5476"/>
                    </a:gs>
                    <a:gs pos="50000">
                      <a:srgbClr val="5DB6FF"/>
                    </a:gs>
                    <a:gs pos="100000">
                      <a:srgbClr val="2B5476"/>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24"/>
                <p:cNvSpPr/>
                <p:nvPr/>
              </p:nvSpPr>
              <p:spPr bwMode="gray">
                <a:xfrm>
                  <a:off x="3030" y="2645"/>
                  <a:ext cx="215" cy="74"/>
                </a:xfrm>
                <a:custGeom>
                  <a:avLst/>
                  <a:gdLst>
                    <a:gd name="T0" fmla="*/ 1200 w 91"/>
                    <a:gd name="T1" fmla="*/ 165 h 31"/>
                    <a:gd name="T2" fmla="*/ 1188 w 91"/>
                    <a:gd name="T3" fmla="*/ 119 h 31"/>
                    <a:gd name="T4" fmla="*/ 513 w 91"/>
                    <a:gd name="T5" fmla="*/ 69 h 31"/>
                    <a:gd name="T6" fmla="*/ 12 w 91"/>
                    <a:gd name="T7" fmla="*/ 394 h 31"/>
                    <a:gd name="T8" fmla="*/ 28 w 91"/>
                    <a:gd name="T9" fmla="*/ 423 h 31"/>
                    <a:gd name="T10" fmla="*/ 529 w 91"/>
                    <a:gd name="T11" fmla="*/ 136 h 31"/>
                    <a:gd name="T12" fmla="*/ 1200 w 91"/>
                    <a:gd name="T13" fmla="*/ 165 h 31"/>
                    <a:gd name="T14" fmla="*/ 0 60000 65536"/>
                    <a:gd name="T15" fmla="*/ 0 60000 65536"/>
                    <a:gd name="T16" fmla="*/ 0 60000 65536"/>
                    <a:gd name="T17" fmla="*/ 0 60000 65536"/>
                    <a:gd name="T18" fmla="*/ 0 60000 65536"/>
                    <a:gd name="T19" fmla="*/ 0 60000 65536"/>
                    <a:gd name="T20" fmla="*/ 0 60000 65536"/>
                    <a:gd name="T21" fmla="*/ 0 w 91"/>
                    <a:gd name="T22" fmla="*/ 0 h 31"/>
                    <a:gd name="T23" fmla="*/ 91 w 9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31">
                      <a:moveTo>
                        <a:pt x="91" y="12"/>
                      </a:moveTo>
                      <a:cubicBezTo>
                        <a:pt x="91" y="12"/>
                        <a:pt x="90" y="10"/>
                        <a:pt x="90" y="9"/>
                      </a:cubicBezTo>
                      <a:cubicBezTo>
                        <a:pt x="89" y="3"/>
                        <a:pt x="63" y="0"/>
                        <a:pt x="39" y="5"/>
                      </a:cubicBezTo>
                      <a:cubicBezTo>
                        <a:pt x="16" y="10"/>
                        <a:pt x="0" y="22"/>
                        <a:pt x="1" y="29"/>
                      </a:cubicBezTo>
                      <a:cubicBezTo>
                        <a:pt x="1" y="29"/>
                        <a:pt x="1" y="31"/>
                        <a:pt x="2" y="31"/>
                      </a:cubicBezTo>
                      <a:cubicBezTo>
                        <a:pt x="5" y="25"/>
                        <a:pt x="20" y="14"/>
                        <a:pt x="40" y="10"/>
                      </a:cubicBezTo>
                      <a:cubicBezTo>
                        <a:pt x="61" y="5"/>
                        <a:pt x="84" y="8"/>
                        <a:pt x="91" y="12"/>
                      </a:cubicBezTo>
                      <a:close/>
                    </a:path>
                  </a:pathLst>
                </a:custGeom>
                <a:gradFill rotWithShape="1">
                  <a:gsLst>
                    <a:gs pos="0">
                      <a:srgbClr val="2B5476"/>
                    </a:gs>
                    <a:gs pos="50000">
                      <a:srgbClr val="5DB6FF"/>
                    </a:gs>
                    <a:gs pos="100000">
                      <a:srgbClr val="2B5476"/>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25"/>
                <p:cNvSpPr/>
                <p:nvPr/>
              </p:nvSpPr>
              <p:spPr bwMode="gray">
                <a:xfrm>
                  <a:off x="3039" y="2690"/>
                  <a:ext cx="218" cy="76"/>
                </a:xfrm>
                <a:custGeom>
                  <a:avLst/>
                  <a:gdLst>
                    <a:gd name="T0" fmla="*/ 1225 w 92"/>
                    <a:gd name="T1" fmla="*/ 176 h 32"/>
                    <a:gd name="T2" fmla="*/ 1213 w 92"/>
                    <a:gd name="T3" fmla="*/ 135 h 32"/>
                    <a:gd name="T4" fmla="*/ 533 w 92"/>
                    <a:gd name="T5" fmla="*/ 66 h 32"/>
                    <a:gd name="T6" fmla="*/ 28 w 92"/>
                    <a:gd name="T7" fmla="*/ 389 h 32"/>
                    <a:gd name="T8" fmla="*/ 28 w 92"/>
                    <a:gd name="T9" fmla="*/ 427 h 32"/>
                    <a:gd name="T10" fmla="*/ 545 w 92"/>
                    <a:gd name="T11" fmla="*/ 135 h 32"/>
                    <a:gd name="T12" fmla="*/ 1225 w 92"/>
                    <a:gd name="T13" fmla="*/ 176 h 32"/>
                    <a:gd name="T14" fmla="*/ 0 60000 65536"/>
                    <a:gd name="T15" fmla="*/ 0 60000 65536"/>
                    <a:gd name="T16" fmla="*/ 0 60000 65536"/>
                    <a:gd name="T17" fmla="*/ 0 60000 65536"/>
                    <a:gd name="T18" fmla="*/ 0 60000 65536"/>
                    <a:gd name="T19" fmla="*/ 0 60000 65536"/>
                    <a:gd name="T20" fmla="*/ 0 60000 65536"/>
                    <a:gd name="T21" fmla="*/ 0 w 92"/>
                    <a:gd name="T22" fmla="*/ 0 h 32"/>
                    <a:gd name="T23" fmla="*/ 92 w 9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32">
                      <a:moveTo>
                        <a:pt x="92" y="13"/>
                      </a:moveTo>
                      <a:cubicBezTo>
                        <a:pt x="92" y="12"/>
                        <a:pt x="91" y="10"/>
                        <a:pt x="91" y="10"/>
                      </a:cubicBezTo>
                      <a:cubicBezTo>
                        <a:pt x="90" y="3"/>
                        <a:pt x="64" y="0"/>
                        <a:pt x="40" y="5"/>
                      </a:cubicBezTo>
                      <a:cubicBezTo>
                        <a:pt x="16" y="11"/>
                        <a:pt x="0" y="23"/>
                        <a:pt x="2" y="29"/>
                      </a:cubicBezTo>
                      <a:cubicBezTo>
                        <a:pt x="2" y="30"/>
                        <a:pt x="2" y="31"/>
                        <a:pt x="2" y="32"/>
                      </a:cubicBezTo>
                      <a:cubicBezTo>
                        <a:pt x="5" y="25"/>
                        <a:pt x="20" y="15"/>
                        <a:pt x="41" y="10"/>
                      </a:cubicBezTo>
                      <a:cubicBezTo>
                        <a:pt x="62" y="5"/>
                        <a:pt x="85" y="8"/>
                        <a:pt x="92" y="13"/>
                      </a:cubicBezTo>
                      <a:close/>
                    </a:path>
                  </a:pathLst>
                </a:custGeom>
                <a:gradFill rotWithShape="1">
                  <a:gsLst>
                    <a:gs pos="0">
                      <a:srgbClr val="2B5476"/>
                    </a:gs>
                    <a:gs pos="50000">
                      <a:srgbClr val="5DB6FF"/>
                    </a:gs>
                    <a:gs pos="100000">
                      <a:srgbClr val="2B5476"/>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126"/>
                <p:cNvSpPr/>
                <p:nvPr/>
              </p:nvSpPr>
              <p:spPr bwMode="gray">
                <a:xfrm>
                  <a:off x="3072" y="2832"/>
                  <a:ext cx="222" cy="76"/>
                </a:xfrm>
                <a:custGeom>
                  <a:avLst/>
                  <a:gdLst>
                    <a:gd name="T0" fmla="*/ 1238 w 94"/>
                    <a:gd name="T1" fmla="*/ 176 h 32"/>
                    <a:gd name="T2" fmla="*/ 1228 w 94"/>
                    <a:gd name="T3" fmla="*/ 135 h 32"/>
                    <a:gd name="T4" fmla="*/ 541 w 94"/>
                    <a:gd name="T5" fmla="*/ 78 h 32"/>
                    <a:gd name="T6" fmla="*/ 28 w 94"/>
                    <a:gd name="T7" fmla="*/ 401 h 32"/>
                    <a:gd name="T8" fmla="*/ 40 w 94"/>
                    <a:gd name="T9" fmla="*/ 427 h 32"/>
                    <a:gd name="T10" fmla="*/ 553 w 94"/>
                    <a:gd name="T11" fmla="*/ 135 h 32"/>
                    <a:gd name="T12" fmla="*/ 1238 w 94"/>
                    <a:gd name="T13" fmla="*/ 176 h 32"/>
                    <a:gd name="T14" fmla="*/ 0 60000 65536"/>
                    <a:gd name="T15" fmla="*/ 0 60000 65536"/>
                    <a:gd name="T16" fmla="*/ 0 60000 65536"/>
                    <a:gd name="T17" fmla="*/ 0 60000 65536"/>
                    <a:gd name="T18" fmla="*/ 0 60000 65536"/>
                    <a:gd name="T19" fmla="*/ 0 60000 65536"/>
                    <a:gd name="T20" fmla="*/ 0 60000 65536"/>
                    <a:gd name="T21" fmla="*/ 0 w 94"/>
                    <a:gd name="T22" fmla="*/ 0 h 32"/>
                    <a:gd name="T23" fmla="*/ 94 w 9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2">
                      <a:moveTo>
                        <a:pt x="94" y="13"/>
                      </a:moveTo>
                      <a:cubicBezTo>
                        <a:pt x="94" y="12"/>
                        <a:pt x="93" y="11"/>
                        <a:pt x="93" y="10"/>
                      </a:cubicBezTo>
                      <a:cubicBezTo>
                        <a:pt x="92" y="4"/>
                        <a:pt x="65" y="0"/>
                        <a:pt x="41" y="6"/>
                      </a:cubicBezTo>
                      <a:cubicBezTo>
                        <a:pt x="17" y="11"/>
                        <a:pt x="0" y="23"/>
                        <a:pt x="2" y="30"/>
                      </a:cubicBezTo>
                      <a:cubicBezTo>
                        <a:pt x="2" y="30"/>
                        <a:pt x="2" y="32"/>
                        <a:pt x="3" y="32"/>
                      </a:cubicBezTo>
                      <a:cubicBezTo>
                        <a:pt x="6" y="26"/>
                        <a:pt x="21" y="15"/>
                        <a:pt x="42" y="10"/>
                      </a:cubicBezTo>
                      <a:cubicBezTo>
                        <a:pt x="63" y="5"/>
                        <a:pt x="87" y="8"/>
                        <a:pt x="94" y="13"/>
                      </a:cubicBezTo>
                      <a:close/>
                    </a:path>
                  </a:pathLst>
                </a:custGeom>
                <a:gradFill rotWithShape="1">
                  <a:gsLst>
                    <a:gs pos="0">
                      <a:srgbClr val="2B5476"/>
                    </a:gs>
                    <a:gs pos="50000">
                      <a:srgbClr val="5DB6FF"/>
                    </a:gs>
                    <a:gs pos="100000">
                      <a:srgbClr val="2B5476"/>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127"/>
                <p:cNvSpPr/>
                <p:nvPr/>
              </p:nvSpPr>
              <p:spPr bwMode="gray">
                <a:xfrm>
                  <a:off x="3084" y="2879"/>
                  <a:ext cx="222" cy="78"/>
                </a:xfrm>
                <a:custGeom>
                  <a:avLst/>
                  <a:gdLst>
                    <a:gd name="T0" fmla="*/ 1238 w 94"/>
                    <a:gd name="T1" fmla="*/ 184 h 33"/>
                    <a:gd name="T2" fmla="*/ 1228 w 94"/>
                    <a:gd name="T3" fmla="*/ 144 h 33"/>
                    <a:gd name="T4" fmla="*/ 541 w 94"/>
                    <a:gd name="T5" fmla="*/ 78 h 33"/>
                    <a:gd name="T6" fmla="*/ 28 w 94"/>
                    <a:gd name="T7" fmla="*/ 397 h 33"/>
                    <a:gd name="T8" fmla="*/ 40 w 94"/>
                    <a:gd name="T9" fmla="*/ 435 h 33"/>
                    <a:gd name="T10" fmla="*/ 553 w 94"/>
                    <a:gd name="T11" fmla="*/ 144 h 33"/>
                    <a:gd name="T12" fmla="*/ 1238 w 94"/>
                    <a:gd name="T13" fmla="*/ 184 h 33"/>
                    <a:gd name="T14" fmla="*/ 0 60000 65536"/>
                    <a:gd name="T15" fmla="*/ 0 60000 65536"/>
                    <a:gd name="T16" fmla="*/ 0 60000 65536"/>
                    <a:gd name="T17" fmla="*/ 0 60000 65536"/>
                    <a:gd name="T18" fmla="*/ 0 60000 65536"/>
                    <a:gd name="T19" fmla="*/ 0 60000 65536"/>
                    <a:gd name="T20" fmla="*/ 0 60000 65536"/>
                    <a:gd name="T21" fmla="*/ 0 w 94"/>
                    <a:gd name="T22" fmla="*/ 0 h 33"/>
                    <a:gd name="T23" fmla="*/ 94 w 9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3">
                      <a:moveTo>
                        <a:pt x="94" y="14"/>
                      </a:moveTo>
                      <a:cubicBezTo>
                        <a:pt x="94" y="13"/>
                        <a:pt x="93" y="11"/>
                        <a:pt x="93" y="11"/>
                      </a:cubicBezTo>
                      <a:cubicBezTo>
                        <a:pt x="92" y="4"/>
                        <a:pt x="65" y="0"/>
                        <a:pt x="41" y="6"/>
                      </a:cubicBezTo>
                      <a:cubicBezTo>
                        <a:pt x="17" y="12"/>
                        <a:pt x="0" y="24"/>
                        <a:pt x="2" y="30"/>
                      </a:cubicBezTo>
                      <a:cubicBezTo>
                        <a:pt x="2" y="31"/>
                        <a:pt x="2" y="32"/>
                        <a:pt x="3" y="33"/>
                      </a:cubicBezTo>
                      <a:cubicBezTo>
                        <a:pt x="5" y="26"/>
                        <a:pt x="21" y="16"/>
                        <a:pt x="42" y="11"/>
                      </a:cubicBezTo>
                      <a:cubicBezTo>
                        <a:pt x="63" y="6"/>
                        <a:pt x="87" y="9"/>
                        <a:pt x="94" y="14"/>
                      </a:cubicBezTo>
                      <a:close/>
                    </a:path>
                  </a:pathLst>
                </a:custGeom>
                <a:gradFill rotWithShape="1">
                  <a:gsLst>
                    <a:gs pos="0">
                      <a:srgbClr val="2B5476"/>
                    </a:gs>
                    <a:gs pos="50000">
                      <a:srgbClr val="5DB6FF"/>
                    </a:gs>
                    <a:gs pos="100000">
                      <a:srgbClr val="2B5476"/>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128"/>
                <p:cNvSpPr/>
                <p:nvPr/>
              </p:nvSpPr>
              <p:spPr bwMode="gray">
                <a:xfrm>
                  <a:off x="3096" y="2927"/>
                  <a:ext cx="222" cy="78"/>
                </a:xfrm>
                <a:custGeom>
                  <a:avLst/>
                  <a:gdLst>
                    <a:gd name="T0" fmla="*/ 1228 w 94"/>
                    <a:gd name="T1" fmla="*/ 135 h 33"/>
                    <a:gd name="T2" fmla="*/ 541 w 94"/>
                    <a:gd name="T3" fmla="*/ 78 h 33"/>
                    <a:gd name="T4" fmla="*/ 28 w 94"/>
                    <a:gd name="T5" fmla="*/ 397 h 33"/>
                    <a:gd name="T6" fmla="*/ 28 w 94"/>
                    <a:gd name="T7" fmla="*/ 435 h 33"/>
                    <a:gd name="T8" fmla="*/ 553 w 94"/>
                    <a:gd name="T9" fmla="*/ 135 h 33"/>
                    <a:gd name="T10" fmla="*/ 1228 w 94"/>
                    <a:gd name="T11" fmla="*/ 173 h 33"/>
                    <a:gd name="T12" fmla="*/ 1228 w 94"/>
                    <a:gd name="T13" fmla="*/ 135 h 33"/>
                    <a:gd name="T14" fmla="*/ 0 60000 65536"/>
                    <a:gd name="T15" fmla="*/ 0 60000 65536"/>
                    <a:gd name="T16" fmla="*/ 0 60000 65536"/>
                    <a:gd name="T17" fmla="*/ 0 60000 65536"/>
                    <a:gd name="T18" fmla="*/ 0 60000 65536"/>
                    <a:gd name="T19" fmla="*/ 0 60000 65536"/>
                    <a:gd name="T20" fmla="*/ 0 60000 65536"/>
                    <a:gd name="T21" fmla="*/ 0 w 94"/>
                    <a:gd name="T22" fmla="*/ 0 h 33"/>
                    <a:gd name="T23" fmla="*/ 94 w 9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3">
                      <a:moveTo>
                        <a:pt x="93" y="10"/>
                      </a:moveTo>
                      <a:cubicBezTo>
                        <a:pt x="92" y="4"/>
                        <a:pt x="65" y="0"/>
                        <a:pt x="41" y="6"/>
                      </a:cubicBezTo>
                      <a:cubicBezTo>
                        <a:pt x="17" y="11"/>
                        <a:pt x="0" y="24"/>
                        <a:pt x="2" y="30"/>
                      </a:cubicBezTo>
                      <a:cubicBezTo>
                        <a:pt x="2" y="31"/>
                        <a:pt x="2" y="32"/>
                        <a:pt x="2" y="33"/>
                      </a:cubicBezTo>
                      <a:cubicBezTo>
                        <a:pt x="5" y="26"/>
                        <a:pt x="21" y="15"/>
                        <a:pt x="42" y="10"/>
                      </a:cubicBezTo>
                      <a:cubicBezTo>
                        <a:pt x="63" y="6"/>
                        <a:pt x="87" y="8"/>
                        <a:pt x="93" y="13"/>
                      </a:cubicBezTo>
                      <a:cubicBezTo>
                        <a:pt x="94" y="12"/>
                        <a:pt x="93" y="11"/>
                        <a:pt x="93" y="10"/>
                      </a:cubicBezTo>
                      <a:close/>
                    </a:path>
                  </a:pathLst>
                </a:custGeom>
                <a:gradFill rotWithShape="1">
                  <a:gsLst>
                    <a:gs pos="0">
                      <a:srgbClr val="2B5476"/>
                    </a:gs>
                    <a:gs pos="50000">
                      <a:srgbClr val="5DB6FF"/>
                    </a:gs>
                    <a:gs pos="100000">
                      <a:srgbClr val="2B5476"/>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grpSp>
        <p:nvGrpSpPr>
          <p:cNvPr id="30" name="Group 22"/>
          <p:cNvGrpSpPr/>
          <p:nvPr/>
        </p:nvGrpSpPr>
        <p:grpSpPr bwMode="auto">
          <a:xfrm>
            <a:off x="7821052" y="5093489"/>
            <a:ext cx="2805112" cy="614362"/>
            <a:chOff x="1871" y="3263"/>
            <a:chExt cx="1767" cy="387"/>
          </a:xfrm>
          <a:effectLst>
            <a:outerShdw blurRad="76200" dir="13500000" sy="23000" kx="1200000" algn="br" rotWithShape="0">
              <a:prstClr val="black">
                <a:alpha val="20000"/>
              </a:prstClr>
            </a:outerShdw>
          </a:effectLst>
        </p:grpSpPr>
        <p:sp>
          <p:nvSpPr>
            <p:cNvPr id="31" name="Oval 76"/>
            <p:cNvSpPr>
              <a:spLocks noChangeArrowheads="1"/>
            </p:cNvSpPr>
            <p:nvPr/>
          </p:nvSpPr>
          <p:spPr bwMode="gray">
            <a:xfrm>
              <a:off x="2622" y="3387"/>
              <a:ext cx="239" cy="52"/>
            </a:xfrm>
            <a:prstGeom prst="ellipse">
              <a:avLst/>
            </a:prstGeom>
            <a:gradFill rotWithShape="1">
              <a:gsLst>
                <a:gs pos="0">
                  <a:srgbClr val="5C140F"/>
                </a:gs>
                <a:gs pos="100000">
                  <a:srgbClr val="C62C2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cs typeface="Arial" panose="020B0604020202020204" pitchFamily="34" charset="0"/>
              </a:endParaRPr>
            </a:p>
          </p:txBody>
        </p:sp>
        <p:sp>
          <p:nvSpPr>
            <p:cNvPr id="32" name="Freeform 109"/>
            <p:cNvSpPr>
              <a:spLocks noEditPoints="1"/>
            </p:cNvSpPr>
            <p:nvPr/>
          </p:nvSpPr>
          <p:spPr bwMode="gray">
            <a:xfrm>
              <a:off x="1871" y="3263"/>
              <a:ext cx="1767" cy="387"/>
            </a:xfrm>
            <a:custGeom>
              <a:avLst/>
              <a:gdLst>
                <a:gd name="T0" fmla="*/ 2147483647 w 856"/>
                <a:gd name="T1" fmla="*/ 0 h 187"/>
                <a:gd name="T2" fmla="*/ 0 w 856"/>
                <a:gd name="T3" fmla="*/ 2147483647 h 187"/>
                <a:gd name="T4" fmla="*/ 2147483647 w 856"/>
                <a:gd name="T5" fmla="*/ 2147483647 h 187"/>
                <a:gd name="T6" fmla="*/ 2147483647 w 856"/>
                <a:gd name="T7" fmla="*/ 2147483647 h 187"/>
                <a:gd name="T8" fmla="*/ 2147483647 w 856"/>
                <a:gd name="T9" fmla="*/ 0 h 187"/>
                <a:gd name="T10" fmla="*/ 2147483647 w 856"/>
                <a:gd name="T11" fmla="*/ 2147483647 h 187"/>
                <a:gd name="T12" fmla="*/ 2147483647 w 856"/>
                <a:gd name="T13" fmla="*/ 2147483647 h 187"/>
                <a:gd name="T14" fmla="*/ 2147483647 w 856"/>
                <a:gd name="T15" fmla="*/ 2147483647 h 187"/>
                <a:gd name="T16" fmla="*/ 2147483647 w 856"/>
                <a:gd name="T17" fmla="*/ 2147483647 h 187"/>
                <a:gd name="T18" fmla="*/ 2147483647 w 856"/>
                <a:gd name="T19" fmla="*/ 2147483647 h 1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6"/>
                <a:gd name="T31" fmla="*/ 0 h 187"/>
                <a:gd name="T32" fmla="*/ 856 w 856"/>
                <a:gd name="T33" fmla="*/ 187 h 1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6" h="187">
                  <a:moveTo>
                    <a:pt x="428" y="0"/>
                  </a:moveTo>
                  <a:cubicBezTo>
                    <a:pt x="191" y="0"/>
                    <a:pt x="0" y="42"/>
                    <a:pt x="0" y="94"/>
                  </a:cubicBezTo>
                  <a:cubicBezTo>
                    <a:pt x="0" y="145"/>
                    <a:pt x="191" y="187"/>
                    <a:pt x="428" y="187"/>
                  </a:cubicBezTo>
                  <a:cubicBezTo>
                    <a:pt x="664" y="187"/>
                    <a:pt x="856" y="145"/>
                    <a:pt x="856" y="94"/>
                  </a:cubicBezTo>
                  <a:cubicBezTo>
                    <a:pt x="856" y="42"/>
                    <a:pt x="664" y="0"/>
                    <a:pt x="428" y="0"/>
                  </a:cubicBezTo>
                  <a:close/>
                  <a:moveTo>
                    <a:pt x="428" y="128"/>
                  </a:moveTo>
                  <a:cubicBezTo>
                    <a:pt x="250" y="128"/>
                    <a:pt x="105" y="103"/>
                    <a:pt x="105" y="73"/>
                  </a:cubicBezTo>
                  <a:cubicBezTo>
                    <a:pt x="105" y="42"/>
                    <a:pt x="250" y="17"/>
                    <a:pt x="428" y="17"/>
                  </a:cubicBezTo>
                  <a:cubicBezTo>
                    <a:pt x="606" y="17"/>
                    <a:pt x="751" y="42"/>
                    <a:pt x="751" y="73"/>
                  </a:cubicBezTo>
                  <a:cubicBezTo>
                    <a:pt x="751" y="103"/>
                    <a:pt x="606" y="128"/>
                    <a:pt x="428" y="128"/>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extLst>
      <p:ext uri="{BB962C8B-B14F-4D97-AF65-F5344CB8AC3E}">
        <p14:creationId xmlns:p14="http://schemas.microsoft.com/office/powerpoint/2010/main" val="2799873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V="1">
            <a:off x="98425" y="1009284"/>
            <a:ext cx="12190413" cy="45719"/>
          </a:xfrm>
          <a:prstGeom prst="rect">
            <a:avLst/>
          </a:prstGeom>
          <a:solidFill>
            <a:srgbClr val="656B87"/>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566441" y="274828"/>
            <a:ext cx="3255323"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656B87"/>
                </a:solidFill>
                <a:latin typeface="华文中宋" panose="02010600040101010101" pitchFamily="2" charset="-122"/>
                <a:ea typeface="华文中宋" panose="02010600040101010101" pitchFamily="2" charset="-122"/>
                <a:sym typeface="Arial" panose="020B0604020202020204" pitchFamily="34" charset="0"/>
              </a:rPr>
              <a:t>文本聚类</a:t>
            </a:r>
          </a:p>
        </p:txBody>
      </p:sp>
      <p:sp>
        <p:nvSpPr>
          <p:cNvPr id="8" name="矩形 7"/>
          <p:cNvSpPr/>
          <p:nvPr/>
        </p:nvSpPr>
        <p:spPr>
          <a:xfrm>
            <a:off x="3425825" y="1702911"/>
            <a:ext cx="548640" cy="4655348"/>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54911" y="1184910"/>
            <a:ext cx="4484094" cy="518160"/>
          </a:xfrm>
          <a:prstGeom prst="rect">
            <a:avLst/>
          </a:prstGeom>
          <a:noFill/>
        </p:spPr>
        <p:txBody>
          <a:bodyPr wrap="square" rtlCol="0">
            <a:spAutoFit/>
          </a:bodyPr>
          <a:lstStyle/>
          <a:p>
            <a:r>
              <a:rPr lang="zh-CN" altLang="en-US" sz="2800" b="1" dirty="0">
                <a:solidFill>
                  <a:srgbClr val="595959"/>
                </a:solidFill>
                <a:latin typeface="幼圆" panose="02010509060101010101" pitchFamily="49" charset="-122"/>
                <a:ea typeface="幼圆" panose="02010509060101010101" pitchFamily="49" charset="-122"/>
              </a:rPr>
              <a:t>基于划分的方法</a:t>
            </a:r>
            <a:r>
              <a:rPr lang="en-US" altLang="zh-CN" sz="2800" b="1" dirty="0">
                <a:solidFill>
                  <a:srgbClr val="595959"/>
                </a:solidFill>
                <a:latin typeface="幼圆" panose="02010509060101010101" pitchFamily="49" charset="-122"/>
                <a:ea typeface="幼圆" panose="02010509060101010101" pitchFamily="49" charset="-122"/>
              </a:rPr>
              <a:t>K-means</a:t>
            </a:r>
          </a:p>
        </p:txBody>
      </p:sp>
      <p:sp>
        <p:nvSpPr>
          <p:cNvPr id="15" name="文本框 14"/>
          <p:cNvSpPr txBox="1"/>
          <p:nvPr/>
        </p:nvSpPr>
        <p:spPr>
          <a:xfrm>
            <a:off x="3328808" y="2354263"/>
            <a:ext cx="743447" cy="579120"/>
          </a:xfrm>
          <a:prstGeom prst="rect">
            <a:avLst/>
          </a:prstGeom>
          <a:noFill/>
        </p:spPr>
        <p:txBody>
          <a:bodyPr wrap="square" rtlCol="0">
            <a:spAutoFit/>
          </a:bodyPr>
          <a:lstStyle/>
          <a:p>
            <a:r>
              <a:rPr lang="en-US" altLang="zh-CN" sz="3200" dirty="0">
                <a:solidFill>
                  <a:schemeClr val="bg1"/>
                </a:solidFill>
                <a:latin typeface="Broadway" panose="04040905080B02020502" pitchFamily="82" charset="0"/>
              </a:rPr>
              <a:t>02</a:t>
            </a:r>
            <a:endParaRPr lang="zh-CN" altLang="en-US" sz="3200" dirty="0">
              <a:solidFill>
                <a:schemeClr val="bg1"/>
              </a:solidFill>
              <a:latin typeface="Broadway" panose="04040905080B02020502" pitchFamily="82" charset="0"/>
            </a:endParaRPr>
          </a:p>
        </p:txBody>
      </p:sp>
      <p:sp>
        <p:nvSpPr>
          <p:cNvPr id="16" name="文本框 15"/>
          <p:cNvSpPr txBox="1"/>
          <p:nvPr/>
        </p:nvSpPr>
        <p:spPr>
          <a:xfrm>
            <a:off x="3328173" y="1775143"/>
            <a:ext cx="743447" cy="579120"/>
          </a:xfrm>
          <a:prstGeom prst="rect">
            <a:avLst/>
          </a:prstGeom>
          <a:noFill/>
        </p:spPr>
        <p:txBody>
          <a:bodyPr wrap="square" rtlCol="0">
            <a:spAutoFit/>
          </a:bodyPr>
          <a:lstStyle/>
          <a:p>
            <a:r>
              <a:rPr lang="en-US" altLang="zh-CN" sz="3200" dirty="0">
                <a:solidFill>
                  <a:schemeClr val="bg1"/>
                </a:solidFill>
                <a:latin typeface="Broadway" panose="04040905080B02020502" pitchFamily="82" charset="0"/>
              </a:rPr>
              <a:t>01</a:t>
            </a:r>
          </a:p>
        </p:txBody>
      </p:sp>
      <p:sp>
        <p:nvSpPr>
          <p:cNvPr id="17" name="文本框 16"/>
          <p:cNvSpPr txBox="1"/>
          <p:nvPr/>
        </p:nvSpPr>
        <p:spPr>
          <a:xfrm>
            <a:off x="4265930" y="1775460"/>
            <a:ext cx="7636510" cy="457200"/>
          </a:xfrm>
          <a:prstGeom prst="rect">
            <a:avLst/>
          </a:prstGeom>
          <a:noFill/>
        </p:spPr>
        <p:txBody>
          <a:bodyPr wrap="square" rtlCol="0">
            <a:spAutoFit/>
          </a:bodyPr>
          <a:lstStyle/>
          <a:p>
            <a:pPr>
              <a:lnSpc>
                <a:spcPct val="120000"/>
              </a:lnSpc>
            </a:pPr>
            <a:r>
              <a:rPr lang="zh-CN" altLang="en-US" sz="2000" dirty="0">
                <a:solidFill>
                  <a:srgbClr val="595959"/>
                </a:solidFill>
                <a:latin typeface="微软雅黑" panose="020B0503020204020204" pitchFamily="34" charset="-122"/>
                <a:ea typeface="微软雅黑" panose="020B0503020204020204" pitchFamily="34" charset="-122"/>
              </a:rPr>
              <a:t>首先输入</a:t>
            </a:r>
            <a:r>
              <a:rPr lang="en-US" altLang="zh-CN" sz="2000" dirty="0">
                <a:solidFill>
                  <a:srgbClr val="595959"/>
                </a:solidFill>
                <a:latin typeface="微软雅黑" panose="020B0503020204020204" pitchFamily="34" charset="-122"/>
                <a:ea typeface="微软雅黑" panose="020B0503020204020204" pitchFamily="34" charset="-122"/>
              </a:rPr>
              <a:t>k</a:t>
            </a:r>
            <a:r>
              <a:rPr lang="zh-CN" altLang="en-US" sz="2000" dirty="0">
                <a:solidFill>
                  <a:srgbClr val="595959"/>
                </a:solidFill>
                <a:latin typeface="微软雅黑" panose="020B0503020204020204" pitchFamily="34" charset="-122"/>
                <a:ea typeface="微软雅黑" panose="020B0503020204020204" pitchFamily="34" charset="-122"/>
              </a:rPr>
              <a:t>的值，即希望数据经过聚类后所得的的分组个数。</a:t>
            </a:r>
          </a:p>
        </p:txBody>
      </p:sp>
      <p:sp>
        <p:nvSpPr>
          <p:cNvPr id="18" name="文本框 17"/>
          <p:cNvSpPr txBox="1"/>
          <p:nvPr/>
        </p:nvSpPr>
        <p:spPr>
          <a:xfrm>
            <a:off x="4265295" y="2415540"/>
            <a:ext cx="7636510" cy="457200"/>
          </a:xfrm>
          <a:prstGeom prst="rect">
            <a:avLst/>
          </a:prstGeom>
          <a:noFill/>
        </p:spPr>
        <p:txBody>
          <a:bodyPr wrap="square" rtlCol="0">
            <a:spAutoFit/>
          </a:bodyPr>
          <a:lstStyle/>
          <a:p>
            <a:pPr>
              <a:lnSpc>
                <a:spcPct val="120000"/>
              </a:lnSpc>
            </a:pPr>
            <a:r>
              <a:rPr sz="2000" dirty="0">
                <a:solidFill>
                  <a:srgbClr val="595959"/>
                </a:solidFill>
                <a:latin typeface="微软雅黑" panose="020B0503020204020204" pitchFamily="34" charset="-122"/>
                <a:ea typeface="微软雅黑" panose="020B0503020204020204" pitchFamily="34" charset="-122"/>
              </a:rPr>
              <a:t>从数据集中随机选择k个数据点作为</a:t>
            </a:r>
            <a:r>
              <a:rPr lang="zh-CN" sz="2000" dirty="0">
                <a:solidFill>
                  <a:srgbClr val="595959"/>
                </a:solidFill>
                <a:latin typeface="微软雅黑" panose="020B0503020204020204" pitchFamily="34" charset="-122"/>
                <a:ea typeface="微软雅黑" panose="020B0503020204020204" pitchFamily="34" charset="-122"/>
              </a:rPr>
              <a:t>质心（初始大哥）</a:t>
            </a:r>
          </a:p>
        </p:txBody>
      </p:sp>
      <p:sp>
        <p:nvSpPr>
          <p:cNvPr id="19" name="文本框 18"/>
          <p:cNvSpPr txBox="1"/>
          <p:nvPr/>
        </p:nvSpPr>
        <p:spPr>
          <a:xfrm>
            <a:off x="4265930" y="3018155"/>
            <a:ext cx="7636510" cy="822960"/>
          </a:xfrm>
          <a:prstGeom prst="rect">
            <a:avLst/>
          </a:prstGeom>
          <a:noFill/>
        </p:spPr>
        <p:txBody>
          <a:bodyPr wrap="square" rtlCol="0">
            <a:spAutoFit/>
          </a:bodyPr>
          <a:lstStyle/>
          <a:p>
            <a:pPr>
              <a:lnSpc>
                <a:spcPct val="120000"/>
              </a:lnSpc>
            </a:pPr>
            <a:r>
              <a:rPr sz="2000" dirty="0">
                <a:solidFill>
                  <a:srgbClr val="595959"/>
                </a:solidFill>
                <a:latin typeface="微软雅黑" panose="020B0503020204020204" pitchFamily="34" charset="-122"/>
                <a:ea typeface="微软雅黑" panose="020B0503020204020204" pitchFamily="34" charset="-122"/>
              </a:rPr>
              <a:t>对集合中每一个小弟，计算与每一个大哥的距离，离哪个大哥距离近，就跟定哪个大哥。</a:t>
            </a:r>
          </a:p>
        </p:txBody>
      </p:sp>
      <p:sp>
        <p:nvSpPr>
          <p:cNvPr id="20" name="文本框 19"/>
          <p:cNvSpPr txBox="1"/>
          <p:nvPr/>
        </p:nvSpPr>
        <p:spPr>
          <a:xfrm>
            <a:off x="4265295" y="3920490"/>
            <a:ext cx="7635875" cy="822960"/>
          </a:xfrm>
          <a:prstGeom prst="rect">
            <a:avLst/>
          </a:prstGeom>
          <a:noFill/>
        </p:spPr>
        <p:txBody>
          <a:bodyPr wrap="square" rtlCol="0">
            <a:spAutoFit/>
          </a:bodyPr>
          <a:lstStyle/>
          <a:p>
            <a:pPr>
              <a:lnSpc>
                <a:spcPct val="120000"/>
              </a:lnSpc>
            </a:pPr>
            <a:r>
              <a:rPr sz="2000" dirty="0">
                <a:solidFill>
                  <a:srgbClr val="595959"/>
                </a:solidFill>
                <a:latin typeface="微软雅黑" panose="020B0503020204020204" pitchFamily="34" charset="-122"/>
                <a:ea typeface="微软雅黑" panose="020B0503020204020204" pitchFamily="34" charset="-122"/>
              </a:rPr>
              <a:t>这时每一个大哥手下都聚集了一票小弟，这时</a:t>
            </a:r>
            <a:r>
              <a:rPr lang="zh-CN" sz="2000" dirty="0">
                <a:solidFill>
                  <a:srgbClr val="595959"/>
                </a:solidFill>
                <a:latin typeface="微软雅黑" panose="020B0503020204020204" pitchFamily="34" charset="-122"/>
                <a:ea typeface="微软雅黑" panose="020B0503020204020204" pitchFamily="34" charset="-122"/>
              </a:rPr>
              <a:t>从</a:t>
            </a:r>
            <a:r>
              <a:rPr sz="2000" dirty="0">
                <a:solidFill>
                  <a:srgbClr val="595959"/>
                </a:solidFill>
                <a:latin typeface="微软雅黑" panose="020B0503020204020204" pitchFamily="34" charset="-122"/>
                <a:ea typeface="微软雅黑" panose="020B0503020204020204" pitchFamily="34" charset="-122"/>
              </a:rPr>
              <a:t>每一群选出新的大哥（其实是通过算法选出新的质心）。</a:t>
            </a:r>
          </a:p>
        </p:txBody>
      </p:sp>
      <p:sp>
        <p:nvSpPr>
          <p:cNvPr id="21" name="文本框 20"/>
          <p:cNvSpPr txBox="1"/>
          <p:nvPr/>
        </p:nvSpPr>
        <p:spPr>
          <a:xfrm>
            <a:off x="4265930" y="4743450"/>
            <a:ext cx="7635875" cy="822960"/>
          </a:xfrm>
          <a:prstGeom prst="rect">
            <a:avLst/>
          </a:prstGeom>
          <a:noFill/>
        </p:spPr>
        <p:txBody>
          <a:bodyPr wrap="square" rtlCol="0">
            <a:spAutoFit/>
          </a:bodyPr>
          <a:lstStyle/>
          <a:p>
            <a:pPr>
              <a:lnSpc>
                <a:spcPct val="120000"/>
              </a:lnSpc>
            </a:pPr>
            <a:r>
              <a:rPr sz="2000" dirty="0">
                <a:solidFill>
                  <a:srgbClr val="595959"/>
                </a:solidFill>
                <a:latin typeface="微软雅黑" panose="020B0503020204020204" pitchFamily="34" charset="-122"/>
                <a:ea typeface="微软雅黑" panose="020B0503020204020204" pitchFamily="34" charset="-122"/>
              </a:rPr>
              <a:t>如果新大哥和老大哥之间的距离小于某一个设置的阈值</a:t>
            </a:r>
            <a:r>
              <a:rPr lang="zh-CN" sz="2000" dirty="0">
                <a:solidFill>
                  <a:srgbClr val="595959"/>
                </a:solidFill>
                <a:latin typeface="微软雅黑" panose="020B0503020204020204" pitchFamily="34" charset="-122"/>
                <a:ea typeface="微软雅黑" panose="020B0503020204020204" pitchFamily="34" charset="-122"/>
              </a:rPr>
              <a:t>，</a:t>
            </a:r>
            <a:r>
              <a:rPr sz="2000" dirty="0">
                <a:solidFill>
                  <a:srgbClr val="595959"/>
                </a:solidFill>
                <a:latin typeface="微软雅黑" panose="020B0503020204020204" pitchFamily="34" charset="-122"/>
                <a:ea typeface="微软雅黑" panose="020B0503020204020204" pitchFamily="34" charset="-122"/>
              </a:rPr>
              <a:t>可以认为我们进行的聚类已经达到期望的结果，算法终止。</a:t>
            </a:r>
          </a:p>
        </p:txBody>
      </p:sp>
      <p:sp>
        <p:nvSpPr>
          <p:cNvPr id="22" name="文本框 21"/>
          <p:cNvSpPr txBox="1"/>
          <p:nvPr/>
        </p:nvSpPr>
        <p:spPr>
          <a:xfrm>
            <a:off x="4265930" y="5706110"/>
            <a:ext cx="7636510" cy="457200"/>
          </a:xfrm>
          <a:prstGeom prst="rect">
            <a:avLst/>
          </a:prstGeom>
          <a:noFill/>
        </p:spPr>
        <p:txBody>
          <a:bodyPr wrap="square" rtlCol="0">
            <a:spAutoFit/>
          </a:bodyPr>
          <a:lstStyle/>
          <a:p>
            <a:pPr>
              <a:lnSpc>
                <a:spcPct val="120000"/>
              </a:lnSpc>
            </a:pPr>
            <a:r>
              <a:rPr sz="2000" dirty="0">
                <a:solidFill>
                  <a:srgbClr val="595959"/>
                </a:solidFill>
                <a:latin typeface="微软雅黑" panose="020B0503020204020204" pitchFamily="34" charset="-122"/>
                <a:ea typeface="微软雅黑" panose="020B0503020204020204" pitchFamily="34" charset="-122"/>
              </a:rPr>
              <a:t>如果新大哥和老大哥距离变化很大，需要迭代3~5步骤</a:t>
            </a:r>
          </a:p>
        </p:txBody>
      </p:sp>
      <p:sp>
        <p:nvSpPr>
          <p:cNvPr id="23" name="文本框 22"/>
          <p:cNvSpPr txBox="1"/>
          <p:nvPr/>
        </p:nvSpPr>
        <p:spPr>
          <a:xfrm>
            <a:off x="3328173" y="3139758"/>
            <a:ext cx="743447" cy="579120"/>
          </a:xfrm>
          <a:prstGeom prst="rect">
            <a:avLst/>
          </a:prstGeom>
          <a:noFill/>
        </p:spPr>
        <p:txBody>
          <a:bodyPr wrap="square" rtlCol="0">
            <a:spAutoFit/>
          </a:bodyPr>
          <a:lstStyle/>
          <a:p>
            <a:r>
              <a:rPr lang="en-US" altLang="zh-CN" sz="3200" dirty="0">
                <a:solidFill>
                  <a:schemeClr val="bg1"/>
                </a:solidFill>
                <a:latin typeface="Broadway" panose="04040905080B02020502" pitchFamily="82" charset="0"/>
              </a:rPr>
              <a:t>03</a:t>
            </a:r>
            <a:endParaRPr lang="zh-CN" altLang="en-US" sz="3200" dirty="0">
              <a:solidFill>
                <a:schemeClr val="bg1"/>
              </a:solidFill>
              <a:latin typeface="Broadway" panose="04040905080B02020502" pitchFamily="82" charset="0"/>
            </a:endParaRPr>
          </a:p>
        </p:txBody>
      </p:sp>
      <p:sp>
        <p:nvSpPr>
          <p:cNvPr id="24" name="文本框 23"/>
          <p:cNvSpPr txBox="1"/>
          <p:nvPr/>
        </p:nvSpPr>
        <p:spPr>
          <a:xfrm>
            <a:off x="3328173" y="4042093"/>
            <a:ext cx="743447" cy="579120"/>
          </a:xfrm>
          <a:prstGeom prst="rect">
            <a:avLst/>
          </a:prstGeom>
          <a:noFill/>
        </p:spPr>
        <p:txBody>
          <a:bodyPr wrap="square" rtlCol="0">
            <a:spAutoFit/>
          </a:bodyPr>
          <a:lstStyle/>
          <a:p>
            <a:r>
              <a:rPr lang="en-US" altLang="zh-CN" sz="3200" dirty="0">
                <a:solidFill>
                  <a:schemeClr val="bg1"/>
                </a:solidFill>
                <a:latin typeface="Broadway" panose="04040905080B02020502" pitchFamily="82" charset="0"/>
              </a:rPr>
              <a:t>04</a:t>
            </a:r>
            <a:endParaRPr lang="zh-CN" altLang="en-US" sz="3200" dirty="0">
              <a:solidFill>
                <a:schemeClr val="bg1"/>
              </a:solidFill>
              <a:latin typeface="Broadway" panose="04040905080B02020502" pitchFamily="82" charset="0"/>
            </a:endParaRPr>
          </a:p>
        </p:txBody>
      </p:sp>
      <p:sp>
        <p:nvSpPr>
          <p:cNvPr id="25" name="文本框 24"/>
          <p:cNvSpPr txBox="1"/>
          <p:nvPr/>
        </p:nvSpPr>
        <p:spPr>
          <a:xfrm>
            <a:off x="3328173" y="4865053"/>
            <a:ext cx="743447" cy="579120"/>
          </a:xfrm>
          <a:prstGeom prst="rect">
            <a:avLst/>
          </a:prstGeom>
          <a:noFill/>
        </p:spPr>
        <p:txBody>
          <a:bodyPr wrap="square" rtlCol="0">
            <a:spAutoFit/>
          </a:bodyPr>
          <a:lstStyle/>
          <a:p>
            <a:r>
              <a:rPr lang="en-US" altLang="zh-CN" sz="3200" dirty="0">
                <a:solidFill>
                  <a:schemeClr val="bg1"/>
                </a:solidFill>
                <a:latin typeface="Broadway" panose="04040905080B02020502" pitchFamily="82" charset="0"/>
              </a:rPr>
              <a:t>05</a:t>
            </a:r>
            <a:endParaRPr lang="zh-CN" altLang="en-US" sz="3200" dirty="0">
              <a:solidFill>
                <a:schemeClr val="bg1"/>
              </a:solidFill>
              <a:latin typeface="Broadway" panose="04040905080B02020502" pitchFamily="82" charset="0"/>
            </a:endParaRPr>
          </a:p>
        </p:txBody>
      </p:sp>
      <p:sp>
        <p:nvSpPr>
          <p:cNvPr id="26" name="文本框 25"/>
          <p:cNvSpPr txBox="1"/>
          <p:nvPr/>
        </p:nvSpPr>
        <p:spPr>
          <a:xfrm>
            <a:off x="3328808" y="5583873"/>
            <a:ext cx="743447" cy="579120"/>
          </a:xfrm>
          <a:prstGeom prst="rect">
            <a:avLst/>
          </a:prstGeom>
          <a:noFill/>
        </p:spPr>
        <p:txBody>
          <a:bodyPr wrap="square" rtlCol="0">
            <a:spAutoFit/>
          </a:bodyPr>
          <a:lstStyle/>
          <a:p>
            <a:r>
              <a:rPr lang="en-US" altLang="zh-CN" sz="3200" dirty="0">
                <a:solidFill>
                  <a:schemeClr val="bg1"/>
                </a:solidFill>
                <a:latin typeface="Broadway" panose="04040905080B02020502" pitchFamily="82" charset="0"/>
              </a:rPr>
              <a:t>06</a:t>
            </a:r>
            <a:endParaRPr lang="zh-CN" altLang="en-US" sz="3200" dirty="0">
              <a:solidFill>
                <a:schemeClr val="bg1"/>
              </a:solidFill>
              <a:latin typeface="Broadway" panose="04040905080B02020502" pitchFamily="82" charset="0"/>
            </a:endParaRPr>
          </a:p>
        </p:txBody>
      </p:sp>
      <p:sp>
        <p:nvSpPr>
          <p:cNvPr id="27" name="文本框 26"/>
          <p:cNvSpPr txBox="1"/>
          <p:nvPr/>
        </p:nvSpPr>
        <p:spPr>
          <a:xfrm>
            <a:off x="254635" y="3585210"/>
            <a:ext cx="2842895" cy="457200"/>
          </a:xfrm>
          <a:prstGeom prst="rect">
            <a:avLst/>
          </a:prstGeom>
          <a:noFill/>
        </p:spPr>
        <p:txBody>
          <a:bodyPr wrap="square" rtlCol="0">
            <a:spAutoFit/>
          </a:bodyPr>
          <a:lstStyle/>
          <a:p>
            <a:pPr>
              <a:lnSpc>
                <a:spcPct val="120000"/>
              </a:lnSpc>
            </a:pPr>
            <a:r>
              <a:rPr lang="en-US" altLang="zh-CN"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人以群分，物以类聚</a:t>
            </a:r>
            <a:r>
              <a:rPr lang="en-US" altLang="zh-CN" sz="2000" dirty="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975940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泪滴形 10"/>
          <p:cNvSpPr/>
          <p:nvPr/>
        </p:nvSpPr>
        <p:spPr>
          <a:xfrm rot="10800000">
            <a:off x="5782628" y="1945849"/>
            <a:ext cx="1523762" cy="1447574"/>
          </a:xfrm>
          <a:prstGeom prst="teardrop">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泪滴形 2"/>
          <p:cNvSpPr/>
          <p:nvPr/>
        </p:nvSpPr>
        <p:spPr>
          <a:xfrm>
            <a:off x="4259501" y="3393427"/>
            <a:ext cx="1523762" cy="1447574"/>
          </a:xfrm>
          <a:prstGeom prst="teardrop">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571513" y="2257813"/>
            <a:ext cx="1212385" cy="822960"/>
          </a:xfrm>
          <a:prstGeom prst="rect">
            <a:avLst/>
          </a:prstGeom>
          <a:noFill/>
        </p:spPr>
        <p:txBody>
          <a:bodyPr wrap="square" rtlCol="0">
            <a:spAutoFit/>
          </a:bodyPr>
          <a:lstStyle/>
          <a:p>
            <a:r>
              <a:rPr lang="en-US" altLang="zh-CN" sz="4800" dirty="0">
                <a:solidFill>
                  <a:srgbClr val="DB5355"/>
                </a:solidFill>
                <a:latin typeface="Broadway" panose="04040905080B02020502" pitchFamily="82" charset="0"/>
              </a:rPr>
              <a:t>01</a:t>
            </a:r>
            <a:endParaRPr lang="zh-CN" altLang="en-US" sz="4800" dirty="0">
              <a:solidFill>
                <a:srgbClr val="DB5355"/>
              </a:solidFill>
              <a:latin typeface="Broadway" panose="04040905080B02020502" pitchFamily="82" charset="0"/>
            </a:endParaRPr>
          </a:p>
        </p:txBody>
      </p:sp>
      <p:sp>
        <p:nvSpPr>
          <p:cNvPr id="5" name="文本框 4"/>
          <p:cNvSpPr txBox="1"/>
          <p:nvPr/>
        </p:nvSpPr>
        <p:spPr>
          <a:xfrm>
            <a:off x="6094827" y="2257813"/>
            <a:ext cx="1212385" cy="822960"/>
          </a:xfrm>
          <a:prstGeom prst="rect">
            <a:avLst/>
          </a:prstGeom>
          <a:noFill/>
        </p:spPr>
        <p:txBody>
          <a:bodyPr wrap="square" rtlCol="0">
            <a:spAutoFit/>
          </a:bodyPr>
          <a:lstStyle/>
          <a:p>
            <a:r>
              <a:rPr lang="en-US" altLang="zh-CN" sz="4800" dirty="0">
                <a:solidFill>
                  <a:schemeClr val="bg1"/>
                </a:solidFill>
                <a:latin typeface="Broadway" panose="04040905080B02020502" pitchFamily="82" charset="0"/>
              </a:rPr>
              <a:t>02</a:t>
            </a:r>
            <a:endParaRPr lang="zh-CN" altLang="en-US" sz="4800" dirty="0">
              <a:solidFill>
                <a:schemeClr val="bg1"/>
              </a:solidFill>
              <a:latin typeface="Broadway" panose="04040905080B02020502" pitchFamily="82" charset="0"/>
            </a:endParaRPr>
          </a:p>
        </p:txBody>
      </p:sp>
      <p:sp>
        <p:nvSpPr>
          <p:cNvPr id="8" name="文本框 7"/>
          <p:cNvSpPr txBox="1"/>
          <p:nvPr/>
        </p:nvSpPr>
        <p:spPr>
          <a:xfrm>
            <a:off x="4571513" y="3651111"/>
            <a:ext cx="1212385" cy="822960"/>
          </a:xfrm>
          <a:prstGeom prst="rect">
            <a:avLst/>
          </a:prstGeom>
          <a:noFill/>
        </p:spPr>
        <p:txBody>
          <a:bodyPr wrap="square" rtlCol="0">
            <a:spAutoFit/>
          </a:bodyPr>
          <a:lstStyle/>
          <a:p>
            <a:r>
              <a:rPr lang="en-US" altLang="zh-CN" sz="4800" dirty="0">
                <a:solidFill>
                  <a:schemeClr val="bg1"/>
                </a:solidFill>
                <a:latin typeface="Broadway" panose="04040905080B02020502" pitchFamily="82" charset="0"/>
              </a:rPr>
              <a:t>03</a:t>
            </a:r>
            <a:endParaRPr lang="zh-CN" altLang="en-US" sz="4800" dirty="0">
              <a:solidFill>
                <a:schemeClr val="bg1"/>
              </a:solidFill>
              <a:latin typeface="Broadway" panose="04040905080B02020502" pitchFamily="82" charset="0"/>
            </a:endParaRPr>
          </a:p>
        </p:txBody>
      </p:sp>
      <p:sp>
        <p:nvSpPr>
          <p:cNvPr id="9" name="文本框 8"/>
          <p:cNvSpPr txBox="1"/>
          <p:nvPr/>
        </p:nvSpPr>
        <p:spPr>
          <a:xfrm>
            <a:off x="6184997" y="3651111"/>
            <a:ext cx="1212385" cy="822960"/>
          </a:xfrm>
          <a:prstGeom prst="rect">
            <a:avLst/>
          </a:prstGeom>
          <a:noFill/>
        </p:spPr>
        <p:txBody>
          <a:bodyPr wrap="square" rtlCol="0">
            <a:spAutoFit/>
          </a:bodyPr>
          <a:lstStyle/>
          <a:p>
            <a:r>
              <a:rPr lang="en-US" altLang="zh-CN" sz="4800" dirty="0">
                <a:solidFill>
                  <a:srgbClr val="DB5355"/>
                </a:solidFill>
                <a:latin typeface="Broadway" panose="04040905080B02020502" pitchFamily="82" charset="0"/>
              </a:rPr>
              <a:t>04</a:t>
            </a:r>
            <a:endParaRPr lang="zh-CN" altLang="en-US" sz="4800" dirty="0">
              <a:solidFill>
                <a:srgbClr val="DB5355"/>
              </a:solidFill>
              <a:latin typeface="Broadway" panose="04040905080B02020502" pitchFamily="82" charset="0"/>
            </a:endParaRPr>
          </a:p>
        </p:txBody>
      </p:sp>
      <p:sp>
        <p:nvSpPr>
          <p:cNvPr id="13" name="文本框 12"/>
          <p:cNvSpPr txBox="1"/>
          <p:nvPr/>
        </p:nvSpPr>
        <p:spPr>
          <a:xfrm>
            <a:off x="609506" y="2936236"/>
            <a:ext cx="4357959" cy="457200"/>
          </a:xfrm>
          <a:prstGeom prst="rect">
            <a:avLst/>
          </a:prstGeom>
          <a:noFill/>
        </p:spPr>
        <p:txBody>
          <a:bodyPr wrap="square" rtlCol="0">
            <a:spAutoFit/>
          </a:bodyPr>
          <a:lstStyle/>
          <a:p>
            <a:pPr>
              <a:lnSpc>
                <a:spcPct val="120000"/>
              </a:lnSpc>
            </a:pP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cs typeface="Lato Regular"/>
                <a:sym typeface="+mn-ea"/>
              </a:rPr>
              <a:t>       </a:t>
            </a:r>
            <a:r>
              <a:rPr lang="en-US" altLang="zh-CN" sz="2000" dirty="0">
                <a:solidFill>
                  <a:schemeClr val="tx1"/>
                </a:solidFill>
                <a:latin typeface="微软雅黑" panose="020B0503020204020204" pitchFamily="34" charset="-122"/>
                <a:ea typeface="微软雅黑" panose="020B0503020204020204" pitchFamily="34" charset="-122"/>
                <a:cs typeface="Lato Regular"/>
                <a:sym typeface="+mn-ea"/>
              </a:rPr>
              <a:t>个人的经验与感觉</a:t>
            </a:r>
          </a:p>
        </p:txBody>
      </p:sp>
      <p:sp>
        <p:nvSpPr>
          <p:cNvPr id="14" name="文本框 13"/>
          <p:cNvSpPr txBox="1"/>
          <p:nvPr/>
        </p:nvSpPr>
        <p:spPr>
          <a:xfrm>
            <a:off x="518160" y="2258060"/>
            <a:ext cx="4540250" cy="457200"/>
          </a:xfrm>
          <a:prstGeom prst="rect">
            <a:avLst/>
          </a:prstGeom>
          <a:noFill/>
        </p:spPr>
        <p:txBody>
          <a:bodyPr wrap="square" rtlCol="0">
            <a:spAutoFit/>
          </a:bodyPr>
          <a:lstStyle/>
          <a:p>
            <a:pPr>
              <a:lnSpc>
                <a:spcPct val="12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mn-ea"/>
              </a:rPr>
              <a:t>K值怎么定？怎么知道应该几类？</a:t>
            </a:r>
          </a:p>
        </p:txBody>
      </p:sp>
      <p:sp>
        <p:nvSpPr>
          <p:cNvPr id="15" name="文本框 14"/>
          <p:cNvSpPr txBox="1"/>
          <p:nvPr/>
        </p:nvSpPr>
        <p:spPr>
          <a:xfrm>
            <a:off x="7397229" y="4474416"/>
            <a:ext cx="4357959" cy="1554480"/>
          </a:xfrm>
          <a:prstGeom prst="rect">
            <a:avLst/>
          </a:prstGeom>
          <a:noFill/>
        </p:spPr>
        <p:txBody>
          <a:bodyPr wrap="square" rtlCol="0">
            <a:spAutoFit/>
          </a:bodyPr>
          <a:lstStyle/>
          <a:p>
            <a:pPr>
              <a:lnSpc>
                <a:spcPct val="120000"/>
              </a:lnSpc>
            </a:pPr>
            <a:r>
              <a:rPr lang="zh-CN" altLang="en-US" sz="2000" dirty="0">
                <a:solidFill>
                  <a:schemeClr val="tx1"/>
                </a:solidFill>
                <a:latin typeface="微软雅黑" panose="020B0503020204020204" pitchFamily="34" charset="-122"/>
                <a:ea typeface="微软雅黑" panose="020B0503020204020204" pitchFamily="34" charset="-122"/>
              </a:rPr>
              <a:t>这个问题必须不得不提一下数学了</a:t>
            </a:r>
          </a:p>
          <a:p>
            <a:pPr>
              <a:lnSpc>
                <a:spcPct val="120000"/>
              </a:lnSpc>
            </a:pPr>
            <a:r>
              <a:rPr lang="zh-CN" altLang="en-US" sz="2000" dirty="0">
                <a:solidFill>
                  <a:schemeClr val="tx1"/>
                </a:solidFill>
                <a:latin typeface="微软雅黑" panose="020B0503020204020204" pitchFamily="34" charset="-122"/>
                <a:ea typeface="微软雅黑" panose="020B0503020204020204" pitchFamily="34" charset="-122"/>
              </a:rPr>
              <a:t>第一种：欧几里德距离</a:t>
            </a:r>
          </a:p>
          <a:p>
            <a:pPr>
              <a:lnSpc>
                <a:spcPct val="120000"/>
              </a:lnSpc>
            </a:pPr>
            <a:r>
              <a:rPr lang="zh-CN" altLang="en-US" sz="2000" dirty="0">
                <a:solidFill>
                  <a:schemeClr val="tx1"/>
                </a:solidFill>
                <a:latin typeface="微软雅黑" panose="020B0503020204020204" pitchFamily="34" charset="-122"/>
                <a:ea typeface="微软雅黑" panose="020B0503020204020204" pitchFamily="34" charset="-122"/>
              </a:rPr>
              <a:t>第二种：余弦相似度</a:t>
            </a:r>
          </a:p>
          <a:p>
            <a:pPr>
              <a:lnSpc>
                <a:spcPct val="120000"/>
              </a:lnSpc>
            </a:pPr>
            <a:endParaRPr lang="zh-CN" altLang="en-US" sz="2000" dirty="0">
              <a:solidFill>
                <a:srgbClr val="595959"/>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198360" y="3812540"/>
            <a:ext cx="4874895" cy="457200"/>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判断每个点归属哪个质心的距离怎么算？</a:t>
            </a:r>
          </a:p>
        </p:txBody>
      </p:sp>
      <p:sp>
        <p:nvSpPr>
          <p:cNvPr id="17" name="文本框 16"/>
          <p:cNvSpPr txBox="1"/>
          <p:nvPr/>
        </p:nvSpPr>
        <p:spPr>
          <a:xfrm>
            <a:off x="7443004" y="2096477"/>
            <a:ext cx="4357959" cy="1554480"/>
          </a:xfrm>
          <a:prstGeom prst="rect">
            <a:avLst/>
          </a:prstGeom>
          <a:noFill/>
        </p:spPr>
        <p:txBody>
          <a:bodyPr wrap="square" rtlCol="0">
            <a:spAutoFit/>
          </a:bodyPr>
          <a:lstStyle/>
          <a:p>
            <a:pPr>
              <a:lnSpc>
                <a:spcPct val="120000"/>
              </a:lnSpc>
            </a:pPr>
            <a:r>
              <a:rPr lang="en-US" altLang="zh-CN" sz="2000" dirty="0">
                <a:latin typeface="微软雅黑" panose="020B0503020204020204" pitchFamily="34" charset="-122"/>
                <a:ea typeface="微软雅黑" panose="020B0503020204020204" pitchFamily="34" charset="-122"/>
                <a:cs typeface="Lato Regular"/>
                <a:sym typeface="+mn-ea"/>
              </a:rPr>
              <a:t>最常用的方法是随机选</a:t>
            </a:r>
          </a:p>
          <a:p>
            <a:pPr>
              <a:lnSpc>
                <a:spcPct val="120000"/>
              </a:lnSpc>
            </a:pP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rPr>
              <a:t>优化方法：</a:t>
            </a:r>
          </a:p>
          <a:p>
            <a:pPr>
              <a:lnSpc>
                <a:spcPct val="1200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mn-ea"/>
              </a:rPr>
              <a:t>第一种</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mn-ea"/>
              </a:rPr>
              <a:t>是</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mn-ea"/>
              </a:rPr>
              <a:t>选择彼此距离最远的点</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mn-ea"/>
            </a:endParaRPr>
          </a:p>
          <a:p>
            <a:pPr>
              <a:lnSpc>
                <a:spcPct val="12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mn-ea"/>
              </a:rPr>
              <a:t>第二种是靠其它算法</a:t>
            </a:r>
          </a:p>
        </p:txBody>
      </p:sp>
      <p:sp>
        <p:nvSpPr>
          <p:cNvPr id="18" name="文本框 17"/>
          <p:cNvSpPr txBox="1"/>
          <p:nvPr/>
        </p:nvSpPr>
        <p:spPr>
          <a:xfrm>
            <a:off x="7092477" y="1754674"/>
            <a:ext cx="4357959" cy="457200"/>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初始的K个质心怎么选？</a:t>
            </a:r>
          </a:p>
        </p:txBody>
      </p:sp>
      <p:sp>
        <p:nvSpPr>
          <p:cNvPr id="19" name="文本框 18"/>
          <p:cNvSpPr txBox="1"/>
          <p:nvPr/>
        </p:nvSpPr>
        <p:spPr>
          <a:xfrm>
            <a:off x="700244" y="4708277"/>
            <a:ext cx="4357959" cy="1188720"/>
          </a:xfrm>
          <a:prstGeom prst="rect">
            <a:avLst/>
          </a:prstGeom>
          <a:noFill/>
        </p:spPr>
        <p:txBody>
          <a:bodyPr wrap="square" rtlCol="0">
            <a:spAutoFit/>
          </a:bodyPr>
          <a:lstStyle/>
          <a:p>
            <a:pPr>
              <a:lnSpc>
                <a:spcPct val="120000"/>
              </a:lnSpc>
            </a:pPr>
            <a:r>
              <a:rPr lang="zh-CN" altLang="en-US" sz="2000" dirty="0">
                <a:solidFill>
                  <a:schemeClr val="tx1"/>
                </a:solidFill>
                <a:latin typeface="微软雅黑" panose="020B0503020204020204" pitchFamily="34" charset="-122"/>
                <a:ea typeface="微软雅黑" panose="020B0503020204020204" pitchFamily="34" charset="-122"/>
              </a:rPr>
              <a:t>各个维度的算术平均。</a:t>
            </a:r>
          </a:p>
          <a:p>
            <a:pPr>
              <a:lnSpc>
                <a:spcPct val="120000"/>
              </a:lnSpc>
            </a:pPr>
            <a:r>
              <a:rPr lang="zh-CN" altLang="en-US" sz="2000" dirty="0">
                <a:solidFill>
                  <a:schemeClr val="tx1"/>
                </a:solidFill>
                <a:latin typeface="微软雅黑" panose="020B0503020204020204" pitchFamily="34" charset="-122"/>
                <a:ea typeface="微软雅黑" panose="020B0503020204020204" pitchFamily="34" charset="-122"/>
              </a:rPr>
              <a:t>这里要注意，新质心不一定是实际的一个数据点。</a:t>
            </a:r>
          </a:p>
        </p:txBody>
      </p:sp>
      <p:grpSp>
        <p:nvGrpSpPr>
          <p:cNvPr id="2" name="组合 1"/>
          <p:cNvGrpSpPr/>
          <p:nvPr/>
        </p:nvGrpSpPr>
        <p:grpSpPr>
          <a:xfrm>
            <a:off x="-635" y="74803"/>
            <a:ext cx="12190413" cy="792875"/>
            <a:chOff x="0" y="583438"/>
            <a:chExt cx="12190413" cy="792875"/>
          </a:xfrm>
        </p:grpSpPr>
        <p:sp>
          <p:nvSpPr>
            <p:cNvPr id="10" name="矩形 9"/>
            <p:cNvSpPr/>
            <p:nvPr/>
          </p:nvSpPr>
          <p:spPr>
            <a:xfrm flipV="1">
              <a:off x="0" y="1330594"/>
              <a:ext cx="12190413" cy="45719"/>
            </a:xfrm>
            <a:prstGeom prst="rect">
              <a:avLst/>
            </a:prstGeom>
            <a:solidFill>
              <a:srgbClr val="656B87"/>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8016" y="583438"/>
              <a:ext cx="3255323"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656B87"/>
                  </a:solidFill>
                  <a:latin typeface="华文中宋" panose="02010600040101010101" pitchFamily="2" charset="-122"/>
                  <a:ea typeface="华文中宋" panose="02010600040101010101" pitchFamily="2" charset="-122"/>
                  <a:sym typeface="Arial" panose="020B0604020202020204" pitchFamily="34" charset="0"/>
                </a:rPr>
                <a:t>文本聚类</a:t>
              </a:r>
            </a:p>
          </p:txBody>
        </p:sp>
      </p:grpSp>
      <p:sp>
        <p:nvSpPr>
          <p:cNvPr id="7" name="文本框 6"/>
          <p:cNvSpPr txBox="1"/>
          <p:nvPr/>
        </p:nvSpPr>
        <p:spPr>
          <a:xfrm>
            <a:off x="517992" y="4178514"/>
            <a:ext cx="4357959" cy="457200"/>
          </a:xfrm>
          <a:prstGeom prst="rect">
            <a:avLst/>
          </a:prstGeom>
          <a:noFill/>
        </p:spPr>
        <p:txBody>
          <a:bodyPr wrap="square" rtlCol="0">
            <a:spAutoFit/>
          </a:bodyPr>
          <a:lstStyle/>
          <a:p>
            <a:pPr>
              <a:lnSpc>
                <a:spcPct val="12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每一轮迭代如何选出新的质心？</a:t>
            </a:r>
          </a:p>
        </p:txBody>
      </p:sp>
    </p:spTree>
    <p:extLst>
      <p:ext uri="{BB962C8B-B14F-4D97-AF65-F5344CB8AC3E}">
        <p14:creationId xmlns:p14="http://schemas.microsoft.com/office/powerpoint/2010/main" val="18380894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03073"/>
            <a:ext cx="12190413" cy="864630"/>
            <a:chOff x="0" y="511683"/>
            <a:chExt cx="12190413" cy="864630"/>
          </a:xfrm>
        </p:grpSpPr>
        <p:sp>
          <p:nvSpPr>
            <p:cNvPr id="11" name="矩形 10"/>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381" y="511683"/>
              <a:ext cx="3255323"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656B87"/>
                  </a:solidFill>
                  <a:latin typeface="华文中宋" panose="02010600040101010101" pitchFamily="2" charset="-122"/>
                  <a:ea typeface="华文中宋" panose="02010600040101010101" pitchFamily="2" charset="-122"/>
                  <a:sym typeface="Arial" panose="020B0604020202020204" pitchFamily="34" charset="0"/>
                </a:rPr>
                <a:t>文本聚类</a:t>
              </a:r>
            </a:p>
          </p:txBody>
        </p:sp>
      </p:grpSp>
      <p:sp>
        <p:nvSpPr>
          <p:cNvPr id="9" name="3"/>
          <p:cNvSpPr/>
          <p:nvPr/>
        </p:nvSpPr>
        <p:spPr>
          <a:xfrm>
            <a:off x="1073785" y="1859915"/>
            <a:ext cx="10153015" cy="4220210"/>
          </a:xfrm>
          <a:prstGeom prst="rect">
            <a:avLst/>
          </a:prstGeom>
          <a:noFill/>
          <a:ln>
            <a:solidFill>
              <a:srgbClr val="656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0" name="TextBox 19"/>
          <p:cNvSpPr txBox="1"/>
          <p:nvPr/>
        </p:nvSpPr>
        <p:spPr>
          <a:xfrm>
            <a:off x="1408272" y="2094788"/>
            <a:ext cx="3646748" cy="391795"/>
          </a:xfrm>
          <a:prstGeom prst="rect">
            <a:avLst/>
          </a:prstGeom>
          <a:noFill/>
        </p:spPr>
        <p:txBody>
          <a:bodyPr wrap="square" lIns="0" tIns="0" rIns="0" bIns="0" rtlCol="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K-Means的细节问题</a:t>
            </a:r>
          </a:p>
        </p:txBody>
      </p:sp>
      <p:cxnSp>
        <p:nvCxnSpPr>
          <p:cNvPr id="2" name="31"/>
          <p:cNvCxnSpPr/>
          <p:nvPr/>
        </p:nvCxnSpPr>
        <p:spPr>
          <a:xfrm>
            <a:off x="1442085" y="2562225"/>
            <a:ext cx="9428480" cy="21590"/>
          </a:xfrm>
          <a:prstGeom prst="line">
            <a:avLst/>
          </a:prstGeom>
          <a:ln w="12700">
            <a:solidFill>
              <a:srgbClr val="656B87"/>
            </a:solidFill>
            <a:prstDash val="dash"/>
          </a:ln>
        </p:spPr>
        <p:style>
          <a:lnRef idx="1">
            <a:schemeClr val="accent1"/>
          </a:lnRef>
          <a:fillRef idx="0">
            <a:schemeClr val="accent1"/>
          </a:fillRef>
          <a:effectRef idx="0">
            <a:schemeClr val="accent1"/>
          </a:effectRef>
          <a:fontRef idx="minor">
            <a:schemeClr val="tx1"/>
          </a:fontRef>
        </p:style>
      </p:cxnSp>
      <p:sp>
        <p:nvSpPr>
          <p:cNvPr id="14" name="TextBox 106"/>
          <p:cNvSpPr txBox="1"/>
          <p:nvPr/>
        </p:nvSpPr>
        <p:spPr>
          <a:xfrm>
            <a:off x="1267460" y="3046095"/>
            <a:ext cx="9366250" cy="1847850"/>
          </a:xfrm>
          <a:prstGeom prst="rect">
            <a:avLst/>
          </a:prstGeom>
          <a:noFill/>
        </p:spPr>
        <p:txBody>
          <a:bodyPr wrap="square" lIns="0" tIns="0" rIns="0" bIns="0" rtlCol="0">
            <a:spAutoFit/>
          </a:bodyPr>
          <a:lstStyle/>
          <a:p>
            <a:endParaRPr lang="en-US" altLang="zh-CN" dirty="0">
              <a:solidFill>
                <a:schemeClr val="tx1"/>
              </a:solidFill>
              <a:latin typeface="微软雅黑" panose="020B0503020204020204" pitchFamily="34" charset="-122"/>
              <a:ea typeface="微软雅黑" panose="020B0503020204020204" pitchFamily="34" charset="-122"/>
              <a:cs typeface="Lato Regular"/>
            </a:endParaRPr>
          </a:p>
          <a:p>
            <a:r>
              <a:rPr lang="en-US" altLang="zh-CN" dirty="0">
                <a:solidFill>
                  <a:schemeClr val="tx1"/>
                </a:solidFill>
                <a:latin typeface="微软雅黑" panose="020B0503020204020204" pitchFamily="34" charset="-122"/>
                <a:ea typeface="微软雅黑" panose="020B0503020204020204" pitchFamily="34" charset="-122"/>
                <a:cs typeface="Lato Regular"/>
              </a:rPr>
              <a:t>第一种，欧几里德距离，这个距离就是平时我们理解的距离，如果是两个平面上的点，也就是（X1，Y1），和（X2，Y2），那这俩点距离就是√( (x1-x2)^2+(y1-y2)^2） ，如果是三维空间中呢？√( (x1-x2)^2+(y1-y2)^2+(z1-z2)^2 ；推广到高维空间公式就以此类推。可以看出，欧几里德距离真的是数学加减乘除算出来的距离，因此这就是只能用于连续型变量的原因。</a:t>
            </a: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Tree>
    <p:extLst>
      <p:ext uri="{BB962C8B-B14F-4D97-AF65-F5344CB8AC3E}">
        <p14:creationId xmlns:p14="http://schemas.microsoft.com/office/powerpoint/2010/main" val="3512273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03073"/>
            <a:ext cx="12190413" cy="864630"/>
            <a:chOff x="0" y="511683"/>
            <a:chExt cx="12190413" cy="864630"/>
          </a:xfrm>
        </p:grpSpPr>
        <p:sp>
          <p:nvSpPr>
            <p:cNvPr id="11" name="矩形 10"/>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381" y="511683"/>
              <a:ext cx="3255323"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656B87"/>
                  </a:solidFill>
                  <a:latin typeface="华文中宋" panose="02010600040101010101" pitchFamily="2" charset="-122"/>
                  <a:ea typeface="华文中宋" panose="02010600040101010101" pitchFamily="2" charset="-122"/>
                  <a:sym typeface="Arial" panose="020B0604020202020204" pitchFamily="34" charset="0"/>
                </a:rPr>
                <a:t>文本聚类</a:t>
              </a:r>
            </a:p>
          </p:txBody>
        </p:sp>
      </p:grpSp>
      <p:sp>
        <p:nvSpPr>
          <p:cNvPr id="9" name="3"/>
          <p:cNvSpPr/>
          <p:nvPr/>
        </p:nvSpPr>
        <p:spPr>
          <a:xfrm>
            <a:off x="1079500" y="1815465"/>
            <a:ext cx="10153015" cy="4440555"/>
          </a:xfrm>
          <a:prstGeom prst="rect">
            <a:avLst/>
          </a:prstGeom>
          <a:noFill/>
          <a:ln>
            <a:solidFill>
              <a:srgbClr val="656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0" name="TextBox 19"/>
          <p:cNvSpPr txBox="1"/>
          <p:nvPr/>
        </p:nvSpPr>
        <p:spPr>
          <a:xfrm>
            <a:off x="1408272" y="2094788"/>
            <a:ext cx="3646748" cy="391795"/>
          </a:xfrm>
          <a:prstGeom prst="rect">
            <a:avLst/>
          </a:prstGeom>
          <a:noFill/>
        </p:spPr>
        <p:txBody>
          <a:bodyPr wrap="square" lIns="0" tIns="0" rIns="0" bIns="0" rtlCol="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K-Means的细节问题</a:t>
            </a:r>
          </a:p>
        </p:txBody>
      </p:sp>
      <p:cxnSp>
        <p:nvCxnSpPr>
          <p:cNvPr id="2" name="31"/>
          <p:cNvCxnSpPr/>
          <p:nvPr/>
        </p:nvCxnSpPr>
        <p:spPr>
          <a:xfrm>
            <a:off x="1442085" y="2562225"/>
            <a:ext cx="9428480" cy="21590"/>
          </a:xfrm>
          <a:prstGeom prst="line">
            <a:avLst/>
          </a:prstGeom>
          <a:ln w="12700">
            <a:solidFill>
              <a:srgbClr val="656B87"/>
            </a:solidFill>
            <a:prstDash val="dash"/>
          </a:ln>
        </p:spPr>
        <p:style>
          <a:lnRef idx="1">
            <a:schemeClr val="accent1"/>
          </a:lnRef>
          <a:fillRef idx="0">
            <a:schemeClr val="accent1"/>
          </a:fillRef>
          <a:effectRef idx="0">
            <a:schemeClr val="accent1"/>
          </a:effectRef>
          <a:fontRef idx="minor">
            <a:schemeClr val="tx1"/>
          </a:fontRef>
        </p:style>
      </p:cxnSp>
      <p:sp>
        <p:nvSpPr>
          <p:cNvPr id="14" name="TextBox 106"/>
          <p:cNvSpPr txBox="1"/>
          <p:nvPr/>
        </p:nvSpPr>
        <p:spPr>
          <a:xfrm>
            <a:off x="1303655" y="2767965"/>
            <a:ext cx="5698490" cy="3768090"/>
          </a:xfrm>
          <a:prstGeom prst="rect">
            <a:avLst/>
          </a:prstGeom>
          <a:noFill/>
        </p:spPr>
        <p:txBody>
          <a:bodyPr wrap="square" lIns="0" tIns="0" rIns="0" bIns="0" rtlCol="0">
            <a:spAutoFit/>
          </a:bodyPr>
          <a:lstStyle/>
          <a:p>
            <a:endParaRPr lang="en-US" altLang="zh-CN" dirty="0">
              <a:solidFill>
                <a:schemeClr val="tx1"/>
              </a:solidFill>
              <a:latin typeface="微软雅黑" panose="020B0503020204020204" pitchFamily="34" charset="-122"/>
              <a:ea typeface="微软雅黑" panose="020B0503020204020204" pitchFamily="34" charset="-122"/>
              <a:cs typeface="Lato Regular"/>
            </a:endParaRPr>
          </a:p>
          <a:p>
            <a:r>
              <a:rPr lang="en-US" altLang="zh-CN" dirty="0">
                <a:solidFill>
                  <a:schemeClr val="tx1"/>
                </a:solidFill>
                <a:latin typeface="微软雅黑" panose="020B0503020204020204" pitchFamily="34" charset="-122"/>
                <a:ea typeface="微软雅黑" panose="020B0503020204020204" pitchFamily="34" charset="-122"/>
                <a:cs typeface="Lato Regular"/>
              </a:rPr>
              <a:t>第二种，余弦相似度，余弦相似度用向量空间中两个向量夹角的余弦值作为衡量两个个体间差异的大小。相比距离度量，余弦相似度更加注重两个向量在方向上的差异，而非距离或长度上。下图表示余弦相似度的余弦是哪个角的余弦，A，B是三维空间中的两个向量，这两个点与三维空间原点连线形成的角，如果角度越小，说明这两个向量在方向上越接近，在聚类时就归成一类</a:t>
            </a:r>
            <a:r>
              <a:rPr lang="zh-CN" altLang="en-US" dirty="0">
                <a:solidFill>
                  <a:schemeClr val="tx1"/>
                </a:solidFill>
                <a:latin typeface="微软雅黑" panose="020B0503020204020204" pitchFamily="34" charset="-122"/>
                <a:ea typeface="微软雅黑" panose="020B0503020204020204" pitchFamily="34" charset="-122"/>
                <a:cs typeface="Lato Regular"/>
              </a:rPr>
              <a:t>，如右图。</a:t>
            </a: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pic>
        <p:nvPicPr>
          <p:cNvPr id="3" name="图片 2" descr="6e2a0b17-5d32-444b-b573-586ee1e7134e"/>
          <p:cNvPicPr>
            <a:picLocks noChangeAspect="1"/>
          </p:cNvPicPr>
          <p:nvPr/>
        </p:nvPicPr>
        <p:blipFill>
          <a:blip r:embed="rId2"/>
          <a:stretch>
            <a:fillRect/>
          </a:stretch>
        </p:blipFill>
        <p:spPr>
          <a:xfrm>
            <a:off x="7207250" y="2777490"/>
            <a:ext cx="3791585" cy="2886075"/>
          </a:xfrm>
          <a:prstGeom prst="rect">
            <a:avLst/>
          </a:prstGeom>
        </p:spPr>
      </p:pic>
    </p:spTree>
    <p:extLst>
      <p:ext uri="{BB962C8B-B14F-4D97-AF65-F5344CB8AC3E}">
        <p14:creationId xmlns:p14="http://schemas.microsoft.com/office/powerpoint/2010/main" val="1549518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8425" y="262128"/>
            <a:ext cx="12190413" cy="792875"/>
            <a:chOff x="0" y="583438"/>
            <a:chExt cx="12190413" cy="792875"/>
          </a:xfrm>
        </p:grpSpPr>
        <p:sp>
          <p:nvSpPr>
            <p:cNvPr id="11" name="矩形 10"/>
            <p:cNvSpPr/>
            <p:nvPr/>
          </p:nvSpPr>
          <p:spPr>
            <a:xfrm flipV="1">
              <a:off x="0" y="1330594"/>
              <a:ext cx="12190413" cy="45719"/>
            </a:xfrm>
            <a:prstGeom prst="rect">
              <a:avLst/>
            </a:prstGeom>
            <a:solidFill>
              <a:srgbClr val="656B87"/>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8016" y="583438"/>
              <a:ext cx="3255323"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656B87"/>
                  </a:solidFill>
                  <a:latin typeface="华文中宋" panose="02010600040101010101" pitchFamily="2" charset="-122"/>
                  <a:ea typeface="华文中宋" panose="02010600040101010101" pitchFamily="2" charset="-122"/>
                  <a:sym typeface="Arial" panose="020B0604020202020204" pitchFamily="34" charset="0"/>
                </a:rPr>
                <a:t>文本聚类</a:t>
              </a:r>
            </a:p>
          </p:txBody>
        </p:sp>
      </p:grpSp>
      <p:sp>
        <p:nvSpPr>
          <p:cNvPr id="2" name="文本占位符 6"/>
          <p:cNvSpPr txBox="1"/>
          <p:nvPr/>
        </p:nvSpPr>
        <p:spPr>
          <a:xfrm>
            <a:off x="502657" y="1520086"/>
            <a:ext cx="3492612" cy="479822"/>
          </a:xfrm>
          <a:prstGeom prst="rect">
            <a:avLst/>
          </a:prstGeom>
        </p:spPr>
        <p:txBody>
          <a:bodyPr>
            <a:noAutofit/>
          </a:bodyPr>
          <a:lstStyle>
            <a:lvl1pPr marL="0" indent="0" algn="l" defTabSz="914400" rtl="0" eaLnBrk="1" latinLnBrk="0" hangingPunct="1">
              <a:lnSpc>
                <a:spcPct val="130000"/>
              </a:lnSpc>
              <a:spcBef>
                <a:spcPts val="0"/>
              </a:spcBef>
              <a:spcAft>
                <a:spcPts val="1200"/>
              </a:spcAft>
              <a:buFontTx/>
              <a:buNone/>
              <a:defRPr sz="3200" kern="1200">
                <a:solidFill>
                  <a:schemeClr val="tx1"/>
                </a:solidFill>
                <a:latin typeface="+mn-lt"/>
                <a:ea typeface="+mn-ea"/>
                <a:cs typeface="+mn-cs"/>
              </a:defRPr>
            </a:lvl1pPr>
            <a:lvl2pPr marL="457200" indent="0" algn="l" defTabSz="914400" rtl="0" eaLnBrk="1" latinLnBrk="0" hangingPunct="1">
              <a:lnSpc>
                <a:spcPct val="130000"/>
              </a:lnSpc>
              <a:spcBef>
                <a:spcPts val="0"/>
              </a:spcBef>
              <a:spcAft>
                <a:spcPts val="1200"/>
              </a:spcAft>
              <a:buFontTx/>
              <a:buNone/>
              <a:defRPr sz="2800" kern="1200">
                <a:solidFill>
                  <a:schemeClr val="tx1"/>
                </a:solidFill>
                <a:latin typeface="+mn-lt"/>
                <a:ea typeface="+mn-ea"/>
                <a:cs typeface="+mn-cs"/>
              </a:defRPr>
            </a:lvl2pPr>
            <a:lvl3pPr marL="914400" indent="0" algn="l" defTabSz="914400" rtl="0" eaLnBrk="1" latinLnBrk="0" hangingPunct="1">
              <a:lnSpc>
                <a:spcPct val="130000"/>
              </a:lnSpc>
              <a:spcBef>
                <a:spcPts val="0"/>
              </a:spcBef>
              <a:spcAft>
                <a:spcPts val="1200"/>
              </a:spcAft>
              <a:buFontTx/>
              <a:buNone/>
              <a:defRPr sz="2400" kern="1200">
                <a:solidFill>
                  <a:schemeClr val="tx1"/>
                </a:solidFill>
                <a:latin typeface="+mn-lt"/>
                <a:ea typeface="+mn-ea"/>
                <a:cs typeface="+mn-cs"/>
              </a:defRPr>
            </a:lvl3pPr>
            <a:lvl4pPr marL="13716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4pPr>
            <a:lvl5pPr marL="18288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举例说明：</a:t>
            </a:r>
          </a:p>
        </p:txBody>
      </p:sp>
      <p:pic>
        <p:nvPicPr>
          <p:cNvPr id="3" name="图片 2" descr="01b4c439-9dfa-4f55-9172-11b831bddcf0"/>
          <p:cNvPicPr>
            <a:picLocks noChangeAspect="1"/>
          </p:cNvPicPr>
          <p:nvPr/>
        </p:nvPicPr>
        <p:blipFill>
          <a:blip r:embed="rId2"/>
          <a:stretch>
            <a:fillRect/>
          </a:stretch>
        </p:blipFill>
        <p:spPr>
          <a:xfrm>
            <a:off x="622300" y="2691765"/>
            <a:ext cx="4600575" cy="2077085"/>
          </a:xfrm>
          <a:prstGeom prst="rect">
            <a:avLst/>
          </a:prstGeom>
        </p:spPr>
      </p:pic>
      <p:sp>
        <p:nvSpPr>
          <p:cNvPr id="17" name="文本框 16"/>
          <p:cNvSpPr txBox="1"/>
          <p:nvPr/>
        </p:nvSpPr>
        <p:spPr>
          <a:xfrm>
            <a:off x="6981825" y="2038350"/>
            <a:ext cx="4267200" cy="3383280"/>
          </a:xfrm>
          <a:prstGeom prst="rect">
            <a:avLst/>
          </a:prstGeom>
          <a:noFill/>
        </p:spPr>
        <p:txBody>
          <a:bodyPr wrap="square" rtlCol="0">
            <a:spAutoFit/>
          </a:bodyPr>
          <a:lstStyle/>
          <a:p>
            <a:pPr>
              <a:lnSpc>
                <a:spcPct val="120000"/>
              </a:lnSpc>
            </a:pPr>
            <a:r>
              <a:rPr sz="2000" dirty="0">
                <a:solidFill>
                  <a:srgbClr val="595959"/>
                </a:solidFill>
                <a:latin typeface="微软雅黑" panose="020B0503020204020204" pitchFamily="34" charset="-122"/>
                <a:ea typeface="微软雅黑" panose="020B0503020204020204" pitchFamily="34" charset="-122"/>
              </a:rPr>
              <a:t>1.选择初始大哥：我们就选P1和P2</a:t>
            </a:r>
          </a:p>
          <a:p>
            <a:pPr>
              <a:lnSpc>
                <a:spcPct val="120000"/>
              </a:lnSpc>
            </a:pPr>
            <a:endParaRPr sz="2000" dirty="0">
              <a:solidFill>
                <a:srgbClr val="595959"/>
              </a:solidFill>
              <a:latin typeface="微软雅黑" panose="020B0503020204020204" pitchFamily="34" charset="-122"/>
              <a:ea typeface="微软雅黑" panose="020B0503020204020204" pitchFamily="34" charset="-122"/>
            </a:endParaRPr>
          </a:p>
          <a:p>
            <a:pPr>
              <a:lnSpc>
                <a:spcPct val="120000"/>
              </a:lnSpc>
            </a:pPr>
            <a:r>
              <a:rPr sz="2000" dirty="0">
                <a:solidFill>
                  <a:srgbClr val="595959"/>
                </a:solidFill>
                <a:latin typeface="微软雅黑" panose="020B0503020204020204" pitchFamily="34" charset="-122"/>
                <a:ea typeface="微软雅黑" panose="020B0503020204020204" pitchFamily="34" charset="-122"/>
              </a:rPr>
              <a:t>2.计算小弟和大哥的距离：</a:t>
            </a:r>
          </a:p>
          <a:p>
            <a:pPr>
              <a:lnSpc>
                <a:spcPct val="120000"/>
              </a:lnSpc>
            </a:pPr>
            <a:r>
              <a:rPr sz="2000" dirty="0">
                <a:solidFill>
                  <a:srgbClr val="595959"/>
                </a:solidFill>
                <a:latin typeface="微软雅黑" panose="020B0503020204020204" pitchFamily="34" charset="-122"/>
                <a:ea typeface="微软雅黑" panose="020B0503020204020204" pitchFamily="34" charset="-122"/>
              </a:rPr>
              <a:t>P3到P1的距离从图上也能看出来（勾股定理），是√10 = 3.16；</a:t>
            </a:r>
          </a:p>
          <a:p>
            <a:pPr>
              <a:lnSpc>
                <a:spcPct val="120000"/>
              </a:lnSpc>
            </a:pPr>
            <a:r>
              <a:rPr sz="2000" dirty="0">
                <a:solidFill>
                  <a:srgbClr val="595959"/>
                </a:solidFill>
                <a:latin typeface="微软雅黑" panose="020B0503020204020204" pitchFamily="34" charset="-122"/>
                <a:ea typeface="微软雅黑" panose="020B0503020204020204" pitchFamily="34" charset="-122"/>
              </a:rPr>
              <a:t>P3到P2的距离√((3-1)^2+(1-2)^2 = √5 = 2.24</a:t>
            </a:r>
          </a:p>
          <a:p>
            <a:pPr>
              <a:lnSpc>
                <a:spcPct val="120000"/>
              </a:lnSpc>
            </a:pPr>
            <a:r>
              <a:rPr sz="2000" dirty="0">
                <a:solidFill>
                  <a:srgbClr val="595959"/>
                </a:solidFill>
                <a:latin typeface="微软雅黑" panose="020B0503020204020204" pitchFamily="34" charset="-122"/>
                <a:ea typeface="微软雅黑" panose="020B0503020204020204" pitchFamily="34" charset="-122"/>
              </a:rPr>
              <a:t>所以P3离P2更近，P3就跟P2混。同理，P4、P5、P6也这么算，如下：</a:t>
            </a:r>
          </a:p>
        </p:txBody>
      </p:sp>
    </p:spTree>
    <p:extLst>
      <p:ext uri="{BB962C8B-B14F-4D97-AF65-F5344CB8AC3E}">
        <p14:creationId xmlns:p14="http://schemas.microsoft.com/office/powerpoint/2010/main" val="2206119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03073"/>
            <a:ext cx="12190413" cy="864630"/>
            <a:chOff x="0" y="511683"/>
            <a:chExt cx="12190413" cy="864630"/>
          </a:xfrm>
        </p:grpSpPr>
        <p:sp>
          <p:nvSpPr>
            <p:cNvPr id="11" name="矩形 10"/>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11683"/>
              <a:ext cx="3255323"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656B87"/>
                  </a:solidFill>
                  <a:latin typeface="华文中宋" panose="02010600040101010101" pitchFamily="2" charset="-122"/>
                  <a:ea typeface="华文中宋" panose="02010600040101010101" pitchFamily="2" charset="-122"/>
                  <a:sym typeface="Arial" panose="020B0604020202020204" pitchFamily="34" charset="0"/>
                </a:rPr>
                <a:t>文本聚类</a:t>
              </a:r>
            </a:p>
          </p:txBody>
        </p:sp>
      </p:grpSp>
      <p:sp>
        <p:nvSpPr>
          <p:cNvPr id="17" name="文本框 16"/>
          <p:cNvSpPr txBox="1"/>
          <p:nvPr/>
        </p:nvSpPr>
        <p:spPr>
          <a:xfrm>
            <a:off x="6117590" y="2404745"/>
            <a:ext cx="4267200" cy="3383280"/>
          </a:xfrm>
          <a:prstGeom prst="rect">
            <a:avLst/>
          </a:prstGeom>
          <a:noFill/>
        </p:spPr>
        <p:txBody>
          <a:bodyPr wrap="square" rtlCol="0">
            <a:spAutoFit/>
          </a:bodyPr>
          <a:lstStyle/>
          <a:p>
            <a:pPr>
              <a:lnSpc>
                <a:spcPct val="120000"/>
              </a:lnSpc>
            </a:pPr>
            <a:r>
              <a:rPr sz="2000" dirty="0">
                <a:solidFill>
                  <a:srgbClr val="595959"/>
                </a:solidFill>
                <a:latin typeface="微软雅黑" panose="020B0503020204020204" pitchFamily="34" charset="-122"/>
                <a:ea typeface="微软雅黑" panose="020B0503020204020204" pitchFamily="34" charset="-122"/>
              </a:rPr>
              <a:t>P3到P6都跟P2更近，所以第一次站队的结果是：</a:t>
            </a:r>
          </a:p>
          <a:p>
            <a:pPr>
              <a:lnSpc>
                <a:spcPct val="120000"/>
              </a:lnSpc>
            </a:pPr>
            <a:r>
              <a:rPr sz="2000" dirty="0">
                <a:solidFill>
                  <a:srgbClr val="595959"/>
                </a:solidFill>
                <a:latin typeface="微软雅黑" panose="020B0503020204020204" pitchFamily="34" charset="-122"/>
                <a:ea typeface="微软雅黑" panose="020B0503020204020204" pitchFamily="34" charset="-122"/>
              </a:rPr>
              <a:t>组A：P1</a:t>
            </a:r>
          </a:p>
          <a:p>
            <a:pPr>
              <a:lnSpc>
                <a:spcPct val="120000"/>
              </a:lnSpc>
            </a:pPr>
            <a:r>
              <a:rPr sz="2000" dirty="0">
                <a:solidFill>
                  <a:srgbClr val="595959"/>
                </a:solidFill>
                <a:latin typeface="微软雅黑" panose="020B0503020204020204" pitchFamily="34" charset="-122"/>
                <a:ea typeface="微软雅黑" panose="020B0503020204020204" pitchFamily="34" charset="-122"/>
              </a:rPr>
              <a:t>组B：P2、P3、P4、P5、P6</a:t>
            </a:r>
          </a:p>
          <a:p>
            <a:pPr>
              <a:lnSpc>
                <a:spcPct val="120000"/>
              </a:lnSpc>
            </a:pPr>
            <a:endParaRPr sz="2000" dirty="0">
              <a:solidFill>
                <a:srgbClr val="595959"/>
              </a:solidFill>
              <a:latin typeface="微软雅黑" panose="020B0503020204020204" pitchFamily="34" charset="-122"/>
              <a:ea typeface="微软雅黑" panose="020B0503020204020204" pitchFamily="34" charset="-122"/>
            </a:endParaRPr>
          </a:p>
          <a:p>
            <a:pPr>
              <a:lnSpc>
                <a:spcPct val="120000"/>
              </a:lnSpc>
            </a:pPr>
            <a:r>
              <a:rPr lang="en-US" sz="2000" dirty="0">
                <a:solidFill>
                  <a:srgbClr val="595959"/>
                </a:solidFill>
                <a:latin typeface="微软雅黑" panose="020B0503020204020204" pitchFamily="34" charset="-122"/>
                <a:ea typeface="微软雅黑" panose="020B0503020204020204" pitchFamily="34" charset="-122"/>
              </a:rPr>
              <a:t>3.</a:t>
            </a:r>
            <a:r>
              <a:rPr sz="2000" dirty="0">
                <a:solidFill>
                  <a:srgbClr val="595959"/>
                </a:solidFill>
                <a:latin typeface="微软雅黑" panose="020B0503020204020204" pitchFamily="34" charset="-122"/>
                <a:ea typeface="微软雅黑" panose="020B0503020204020204" pitchFamily="34" charset="-122"/>
              </a:rPr>
              <a:t>组A没啥可选的，大哥还是P1自己</a:t>
            </a:r>
          </a:p>
          <a:p>
            <a:pPr>
              <a:lnSpc>
                <a:spcPct val="120000"/>
              </a:lnSpc>
            </a:pPr>
            <a:r>
              <a:rPr sz="2000" dirty="0">
                <a:solidFill>
                  <a:srgbClr val="595959"/>
                </a:solidFill>
                <a:latin typeface="微软雅黑" panose="020B0503020204020204" pitchFamily="34" charset="-122"/>
                <a:ea typeface="微软雅黑" panose="020B0503020204020204" pitchFamily="34" charset="-122"/>
              </a:rPr>
              <a:t>组B有五个人，需要选新大哥</a:t>
            </a:r>
          </a:p>
          <a:p>
            <a:pPr>
              <a:lnSpc>
                <a:spcPct val="120000"/>
              </a:lnSpc>
            </a:pPr>
            <a:endParaRPr sz="2000" dirty="0">
              <a:solidFill>
                <a:srgbClr val="595959"/>
              </a:solidFill>
              <a:latin typeface="微软雅黑" panose="020B0503020204020204" pitchFamily="34" charset="-122"/>
              <a:ea typeface="微软雅黑" panose="020B0503020204020204" pitchFamily="34" charset="-122"/>
            </a:endParaRPr>
          </a:p>
          <a:p>
            <a:pPr>
              <a:lnSpc>
                <a:spcPct val="120000"/>
              </a:lnSpc>
            </a:pPr>
            <a:endParaRPr sz="2000" dirty="0">
              <a:solidFill>
                <a:srgbClr val="595959"/>
              </a:solidFill>
              <a:latin typeface="微软雅黑" panose="020B0503020204020204" pitchFamily="34" charset="-122"/>
              <a:ea typeface="微软雅黑" panose="020B0503020204020204" pitchFamily="34" charset="-122"/>
            </a:endParaRPr>
          </a:p>
        </p:txBody>
      </p:sp>
      <p:sp>
        <p:nvSpPr>
          <p:cNvPr id="2" name="文本占位符 6"/>
          <p:cNvSpPr txBox="1"/>
          <p:nvPr/>
        </p:nvSpPr>
        <p:spPr>
          <a:xfrm>
            <a:off x="502657" y="1520086"/>
            <a:ext cx="3492612" cy="479822"/>
          </a:xfrm>
          <a:prstGeom prst="rect">
            <a:avLst/>
          </a:prstGeom>
        </p:spPr>
        <p:txBody>
          <a:bodyPr>
            <a:noAutofit/>
          </a:bodyPr>
          <a:lstStyle>
            <a:lvl1pPr marL="0" indent="0" algn="l" defTabSz="914400" rtl="0" eaLnBrk="1" latinLnBrk="0" hangingPunct="1">
              <a:lnSpc>
                <a:spcPct val="130000"/>
              </a:lnSpc>
              <a:spcBef>
                <a:spcPts val="0"/>
              </a:spcBef>
              <a:spcAft>
                <a:spcPts val="1200"/>
              </a:spcAft>
              <a:buFontTx/>
              <a:buNone/>
              <a:defRPr sz="3200" kern="1200">
                <a:solidFill>
                  <a:schemeClr val="tx1"/>
                </a:solidFill>
                <a:latin typeface="+mn-lt"/>
                <a:ea typeface="+mn-ea"/>
                <a:cs typeface="+mn-cs"/>
              </a:defRPr>
            </a:lvl1pPr>
            <a:lvl2pPr marL="457200" indent="0" algn="l" defTabSz="914400" rtl="0" eaLnBrk="1" latinLnBrk="0" hangingPunct="1">
              <a:lnSpc>
                <a:spcPct val="130000"/>
              </a:lnSpc>
              <a:spcBef>
                <a:spcPts val="0"/>
              </a:spcBef>
              <a:spcAft>
                <a:spcPts val="1200"/>
              </a:spcAft>
              <a:buFontTx/>
              <a:buNone/>
              <a:defRPr sz="2800" kern="1200">
                <a:solidFill>
                  <a:schemeClr val="tx1"/>
                </a:solidFill>
                <a:latin typeface="+mn-lt"/>
                <a:ea typeface="+mn-ea"/>
                <a:cs typeface="+mn-cs"/>
              </a:defRPr>
            </a:lvl2pPr>
            <a:lvl3pPr marL="914400" indent="0" algn="l" defTabSz="914400" rtl="0" eaLnBrk="1" latinLnBrk="0" hangingPunct="1">
              <a:lnSpc>
                <a:spcPct val="130000"/>
              </a:lnSpc>
              <a:spcBef>
                <a:spcPts val="0"/>
              </a:spcBef>
              <a:spcAft>
                <a:spcPts val="1200"/>
              </a:spcAft>
              <a:buFontTx/>
              <a:buNone/>
              <a:defRPr sz="2400" kern="1200">
                <a:solidFill>
                  <a:schemeClr val="tx1"/>
                </a:solidFill>
                <a:latin typeface="+mn-lt"/>
                <a:ea typeface="+mn-ea"/>
                <a:cs typeface="+mn-cs"/>
              </a:defRPr>
            </a:lvl3pPr>
            <a:lvl4pPr marL="13716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4pPr>
            <a:lvl5pPr marL="18288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举例说明：</a:t>
            </a:r>
          </a:p>
        </p:txBody>
      </p:sp>
      <p:pic>
        <p:nvPicPr>
          <p:cNvPr id="3" name="图片 2" descr="7ac702d1-adcf-4e3f-b827-31da5073c1f6"/>
          <p:cNvPicPr>
            <a:picLocks noChangeAspect="1"/>
          </p:cNvPicPr>
          <p:nvPr/>
        </p:nvPicPr>
        <p:blipFill>
          <a:blip r:embed="rId2"/>
          <a:stretch>
            <a:fillRect/>
          </a:stretch>
        </p:blipFill>
        <p:spPr>
          <a:xfrm>
            <a:off x="2003425" y="2872740"/>
            <a:ext cx="2461895" cy="2195830"/>
          </a:xfrm>
          <a:prstGeom prst="rect">
            <a:avLst/>
          </a:prstGeom>
        </p:spPr>
      </p:pic>
    </p:spTree>
    <p:extLst>
      <p:ext uri="{BB962C8B-B14F-4D97-AF65-F5344CB8AC3E}">
        <p14:creationId xmlns:p14="http://schemas.microsoft.com/office/powerpoint/2010/main" val="2723620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00331"/>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a:t>
              </a:r>
              <a:r>
                <a:rPr lang="zh-CN" altLang="en-US" sz="3200" dirty="0">
                  <a:solidFill>
                    <a:srgbClr val="656B87"/>
                  </a:solidFill>
                  <a:latin typeface="华文中宋" panose="02010600040101010101" pitchFamily="2" charset="-122"/>
                  <a:ea typeface="华文中宋" panose="02010600040101010101" pitchFamily="2" charset="-122"/>
                </a:rPr>
                <a:t>预处理</a:t>
              </a:r>
            </a:p>
          </p:txBody>
        </p:sp>
      </p:grpSp>
      <p:sp>
        <p:nvSpPr>
          <p:cNvPr id="26" name="AutoShape 10">
            <a:extLst>
              <a:ext uri="{FF2B5EF4-FFF2-40B4-BE49-F238E27FC236}">
                <a16:creationId xmlns:a16="http://schemas.microsoft.com/office/drawing/2014/main" xmlns="" id="{C84CC615-8A4F-41E9-94EB-5FE17D600EA3}"/>
              </a:ext>
            </a:extLst>
          </p:cNvPr>
          <p:cNvSpPr>
            <a:spLocks noChangeArrowheads="1"/>
          </p:cNvSpPr>
          <p:nvPr/>
        </p:nvSpPr>
        <p:spPr bwMode="auto">
          <a:xfrm>
            <a:off x="1452994" y="3238313"/>
            <a:ext cx="1742879" cy="910920"/>
          </a:xfrm>
          <a:prstGeom prst="homePlate">
            <a:avLst>
              <a:gd name="adj" fmla="val 30492"/>
            </a:avLst>
          </a:prstGeom>
          <a:solidFill>
            <a:srgbClr val="656B87"/>
          </a:solidFill>
          <a:ln>
            <a:noFill/>
          </a:ln>
        </p:spPr>
        <p:txBody>
          <a:bodyPr vert="horz" wrap="none" anchor="ctr"/>
          <a:lstStyle/>
          <a:p>
            <a:pPr algn="ctr"/>
            <a:r>
              <a:rPr lang="zh-CN" altLang="en-US" sz="2000" dirty="0" smtClean="0">
                <a:solidFill>
                  <a:srgbClr val="F8F8F8"/>
                </a:solidFill>
                <a:latin typeface="微软雅黑" panose="020B0503020204020204" pitchFamily="34" charset="-122"/>
                <a:ea typeface="微软雅黑" panose="020B0503020204020204" pitchFamily="34" charset="-122"/>
              </a:rPr>
              <a:t>文本</a:t>
            </a:r>
            <a:endParaRPr lang="en-US" altLang="zh-CN" sz="2000" dirty="0">
              <a:solidFill>
                <a:srgbClr val="F8F8F8"/>
              </a:solidFill>
              <a:latin typeface="微软雅黑" panose="020B0503020204020204" pitchFamily="34" charset="-122"/>
              <a:ea typeface="微软雅黑" panose="020B0503020204020204" pitchFamily="34" charset="-122"/>
            </a:endParaRPr>
          </a:p>
        </p:txBody>
      </p:sp>
      <p:sp>
        <p:nvSpPr>
          <p:cNvPr id="29" name="AutoShape 10">
            <a:extLst>
              <a:ext uri="{FF2B5EF4-FFF2-40B4-BE49-F238E27FC236}">
                <a16:creationId xmlns:a16="http://schemas.microsoft.com/office/drawing/2014/main" xmlns="" id="{C84CC615-8A4F-41E9-94EB-5FE17D600EA3}"/>
              </a:ext>
            </a:extLst>
          </p:cNvPr>
          <p:cNvSpPr>
            <a:spLocks noChangeArrowheads="1"/>
          </p:cNvSpPr>
          <p:nvPr/>
        </p:nvSpPr>
        <p:spPr bwMode="auto">
          <a:xfrm>
            <a:off x="3388927" y="3238313"/>
            <a:ext cx="1742879" cy="910920"/>
          </a:xfrm>
          <a:prstGeom prst="homePlate">
            <a:avLst>
              <a:gd name="adj" fmla="val 30492"/>
            </a:avLst>
          </a:prstGeom>
          <a:solidFill>
            <a:srgbClr val="656B87"/>
          </a:solidFill>
          <a:ln>
            <a:noFill/>
          </a:ln>
        </p:spPr>
        <p:txBody>
          <a:bodyPr vert="horz" wrap="none" anchor="ctr"/>
          <a:lstStyle/>
          <a:p>
            <a:pPr algn="ctr"/>
            <a:r>
              <a:rPr lang="zh-CN" altLang="en-US" sz="2000" dirty="0">
                <a:solidFill>
                  <a:srgbClr val="F8F8F8"/>
                </a:solidFill>
                <a:latin typeface="微软雅黑" panose="020B0503020204020204" pitchFamily="34" charset="-122"/>
                <a:ea typeface="微软雅黑" panose="020B0503020204020204" pitchFamily="34" charset="-122"/>
              </a:rPr>
              <a:t>处理文本</a:t>
            </a:r>
            <a:r>
              <a:rPr lang="zh-CN" altLang="en-US" sz="2000" dirty="0" smtClean="0">
                <a:solidFill>
                  <a:srgbClr val="F8F8F8"/>
                </a:solidFill>
                <a:latin typeface="微软雅黑" panose="020B0503020204020204" pitchFamily="34" charset="-122"/>
                <a:ea typeface="微软雅黑" panose="020B0503020204020204" pitchFamily="34" charset="-122"/>
              </a:rPr>
              <a:t>标记</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30" name="AutoShape 10">
            <a:extLst>
              <a:ext uri="{FF2B5EF4-FFF2-40B4-BE49-F238E27FC236}">
                <a16:creationId xmlns:a16="http://schemas.microsoft.com/office/drawing/2014/main" xmlns="" id="{C84CC615-8A4F-41E9-94EB-5FE17D600EA3}"/>
              </a:ext>
            </a:extLst>
          </p:cNvPr>
          <p:cNvSpPr>
            <a:spLocks noChangeArrowheads="1"/>
          </p:cNvSpPr>
          <p:nvPr/>
        </p:nvSpPr>
        <p:spPr bwMode="auto">
          <a:xfrm>
            <a:off x="5324860" y="3238313"/>
            <a:ext cx="1742879" cy="910920"/>
          </a:xfrm>
          <a:prstGeom prst="homePlate">
            <a:avLst>
              <a:gd name="adj" fmla="val 30492"/>
            </a:avLst>
          </a:prstGeom>
          <a:solidFill>
            <a:srgbClr val="656B87"/>
          </a:solidFill>
          <a:ln>
            <a:noFill/>
          </a:ln>
        </p:spPr>
        <p:txBody>
          <a:bodyPr vert="horz" wrap="none" anchor="ctr"/>
          <a:lstStyle/>
          <a:p>
            <a:pPr algn="ctr"/>
            <a:r>
              <a:rPr lang="zh-CN" altLang="en-US" sz="2000" dirty="0" smtClean="0">
                <a:solidFill>
                  <a:srgbClr val="F8F8F8"/>
                </a:solidFill>
                <a:latin typeface="微软雅黑" panose="020B0503020204020204" pitchFamily="34" charset="-122"/>
                <a:ea typeface="微软雅黑" panose="020B0503020204020204" pitchFamily="34" charset="-122"/>
              </a:rPr>
              <a:t>分词</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31" name="AutoShape 10">
            <a:extLst>
              <a:ext uri="{FF2B5EF4-FFF2-40B4-BE49-F238E27FC236}">
                <a16:creationId xmlns:a16="http://schemas.microsoft.com/office/drawing/2014/main" xmlns="" id="{C84CC615-8A4F-41E9-94EB-5FE17D600EA3}"/>
              </a:ext>
            </a:extLst>
          </p:cNvPr>
          <p:cNvSpPr>
            <a:spLocks noChangeArrowheads="1"/>
          </p:cNvSpPr>
          <p:nvPr/>
        </p:nvSpPr>
        <p:spPr bwMode="auto">
          <a:xfrm>
            <a:off x="7260793" y="3238313"/>
            <a:ext cx="1742879" cy="910920"/>
          </a:xfrm>
          <a:prstGeom prst="homePlate">
            <a:avLst>
              <a:gd name="adj" fmla="val 30492"/>
            </a:avLst>
          </a:prstGeom>
          <a:solidFill>
            <a:srgbClr val="656B87"/>
          </a:solidFill>
          <a:ln>
            <a:noFill/>
          </a:ln>
        </p:spPr>
        <p:txBody>
          <a:bodyPr vert="horz" wrap="none" anchor="ctr"/>
          <a:lstStyle/>
          <a:p>
            <a:pPr algn="ctr"/>
            <a:r>
              <a:rPr lang="zh-CN" altLang="en-US" sz="2000" dirty="0" smtClean="0">
                <a:solidFill>
                  <a:srgbClr val="F8F8F8"/>
                </a:solidFill>
                <a:latin typeface="微软雅黑" panose="020B0503020204020204" pitchFamily="34" charset="-122"/>
                <a:ea typeface="微软雅黑" panose="020B0503020204020204" pitchFamily="34" charset="-122"/>
              </a:rPr>
              <a:t>去停用词</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32" name="AutoShape 10">
            <a:extLst>
              <a:ext uri="{FF2B5EF4-FFF2-40B4-BE49-F238E27FC236}">
                <a16:creationId xmlns:a16="http://schemas.microsoft.com/office/drawing/2014/main" xmlns="" id="{C84CC615-8A4F-41E9-94EB-5FE17D600EA3}"/>
              </a:ext>
            </a:extLst>
          </p:cNvPr>
          <p:cNvSpPr>
            <a:spLocks noChangeArrowheads="1"/>
          </p:cNvSpPr>
          <p:nvPr/>
        </p:nvSpPr>
        <p:spPr bwMode="auto">
          <a:xfrm>
            <a:off x="9196726" y="3238313"/>
            <a:ext cx="1742879" cy="910920"/>
          </a:xfrm>
          <a:prstGeom prst="homePlate">
            <a:avLst>
              <a:gd name="adj" fmla="val 30492"/>
            </a:avLst>
          </a:prstGeom>
          <a:solidFill>
            <a:srgbClr val="656B87"/>
          </a:solidFill>
          <a:ln>
            <a:noFill/>
          </a:ln>
        </p:spPr>
        <p:txBody>
          <a:bodyPr vert="horz" wrap="none" anchor="ctr"/>
          <a:lstStyle/>
          <a:p>
            <a:pPr algn="ctr"/>
            <a:r>
              <a:rPr lang="zh-CN" altLang="en-US" sz="2000" dirty="0" smtClean="0">
                <a:solidFill>
                  <a:srgbClr val="F8F8F8"/>
                </a:solidFill>
                <a:latin typeface="微软雅黑" panose="020B0503020204020204" pitchFamily="34" charset="-122"/>
                <a:ea typeface="微软雅黑" panose="020B0503020204020204" pitchFamily="34" charset="-122"/>
              </a:rPr>
              <a:t>词集</a:t>
            </a:r>
            <a:r>
              <a:rPr lang="en-US" altLang="zh-CN" sz="2000" dirty="0" smtClean="0">
                <a:solidFill>
                  <a:srgbClr val="F8F8F8"/>
                </a:solidFill>
                <a:latin typeface="微软雅黑" panose="020B0503020204020204" pitchFamily="34" charset="-122"/>
                <a:ea typeface="微软雅黑" panose="020B0503020204020204" pitchFamily="34" charset="-122"/>
              </a:rPr>
              <a:t>/</a:t>
            </a:r>
            <a:r>
              <a:rPr lang="zh-CN" altLang="en-US" sz="2000" dirty="0" smtClean="0">
                <a:solidFill>
                  <a:srgbClr val="F8F8F8"/>
                </a:solidFill>
                <a:latin typeface="微软雅黑" panose="020B0503020204020204" pitchFamily="34" charset="-122"/>
                <a:ea typeface="微软雅黑" panose="020B0503020204020204" pitchFamily="34" charset="-122"/>
              </a:rPr>
              <a:t>词库</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33"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1005043" y="1722120"/>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2800" dirty="0" smtClean="0">
                <a:solidFill>
                  <a:srgbClr val="656B87"/>
                </a:solidFill>
                <a:latin typeface="华文中宋" panose="02010600040101010101" pitchFamily="2" charset="-122"/>
                <a:ea typeface="华文中宋" panose="02010600040101010101" pitchFamily="2" charset="-122"/>
              </a:rPr>
              <a:t>文本预处理流程</a:t>
            </a:r>
            <a:endParaRPr lang="zh-CN" altLang="en-US" sz="2800" dirty="0">
              <a:solidFill>
                <a:srgbClr val="656B87"/>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300" fill="hold"/>
                                        <p:tgtEl>
                                          <p:spTgt spid="26"/>
                                        </p:tgtEl>
                                        <p:attrNameLst>
                                          <p:attrName>ppt_x</p:attrName>
                                        </p:attrNameLst>
                                      </p:cBhvr>
                                      <p:tavLst>
                                        <p:tav tm="0">
                                          <p:val>
                                            <p:strVal val="0-#ppt_w/2"/>
                                          </p:val>
                                        </p:tav>
                                        <p:tav tm="100000">
                                          <p:val>
                                            <p:strVal val="#ppt_x"/>
                                          </p:val>
                                        </p:tav>
                                      </p:tavLst>
                                    </p:anim>
                                    <p:anim calcmode="lin" valueType="num">
                                      <p:cBhvr additive="base">
                                        <p:cTn id="8" dur="3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300" fill="hold"/>
                                        <p:tgtEl>
                                          <p:spTgt spid="29"/>
                                        </p:tgtEl>
                                        <p:attrNameLst>
                                          <p:attrName>ppt_x</p:attrName>
                                        </p:attrNameLst>
                                      </p:cBhvr>
                                      <p:tavLst>
                                        <p:tav tm="0">
                                          <p:val>
                                            <p:strVal val="0-#ppt_w/2"/>
                                          </p:val>
                                        </p:tav>
                                        <p:tav tm="100000">
                                          <p:val>
                                            <p:strVal val="#ppt_x"/>
                                          </p:val>
                                        </p:tav>
                                      </p:tavLst>
                                    </p:anim>
                                    <p:anim calcmode="lin" valueType="num">
                                      <p:cBhvr additive="base">
                                        <p:cTn id="13" dur="30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8"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300" fill="hold"/>
                                        <p:tgtEl>
                                          <p:spTgt spid="30"/>
                                        </p:tgtEl>
                                        <p:attrNameLst>
                                          <p:attrName>ppt_x</p:attrName>
                                        </p:attrNameLst>
                                      </p:cBhvr>
                                      <p:tavLst>
                                        <p:tav tm="0">
                                          <p:val>
                                            <p:strVal val="0-#ppt_w/2"/>
                                          </p:val>
                                        </p:tav>
                                        <p:tav tm="100000">
                                          <p:val>
                                            <p:strVal val="#ppt_x"/>
                                          </p:val>
                                        </p:tav>
                                      </p:tavLst>
                                    </p:anim>
                                    <p:anim calcmode="lin" valueType="num">
                                      <p:cBhvr additive="base">
                                        <p:cTn id="18" dur="300" fill="hold"/>
                                        <p:tgtEl>
                                          <p:spTgt spid="30"/>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300" fill="hold"/>
                                        <p:tgtEl>
                                          <p:spTgt spid="31"/>
                                        </p:tgtEl>
                                        <p:attrNameLst>
                                          <p:attrName>ppt_x</p:attrName>
                                        </p:attrNameLst>
                                      </p:cBhvr>
                                      <p:tavLst>
                                        <p:tav tm="0">
                                          <p:val>
                                            <p:strVal val="0-#ppt_w/2"/>
                                          </p:val>
                                        </p:tav>
                                        <p:tav tm="100000">
                                          <p:val>
                                            <p:strVal val="#ppt_x"/>
                                          </p:val>
                                        </p:tav>
                                      </p:tavLst>
                                    </p:anim>
                                    <p:anim calcmode="lin" valueType="num">
                                      <p:cBhvr additive="base">
                                        <p:cTn id="23" dur="3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200"/>
                            </p:stCondLst>
                            <p:childTnLst>
                              <p:par>
                                <p:cTn id="25" presetID="2" presetClass="entr" presetSubtype="8"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300" fill="hold"/>
                                        <p:tgtEl>
                                          <p:spTgt spid="32"/>
                                        </p:tgtEl>
                                        <p:attrNameLst>
                                          <p:attrName>ppt_x</p:attrName>
                                        </p:attrNameLst>
                                      </p:cBhvr>
                                      <p:tavLst>
                                        <p:tav tm="0">
                                          <p:val>
                                            <p:strVal val="0-#ppt_w/2"/>
                                          </p:val>
                                        </p:tav>
                                        <p:tav tm="100000">
                                          <p:val>
                                            <p:strVal val="#ppt_x"/>
                                          </p:val>
                                        </p:tav>
                                      </p:tavLst>
                                    </p:anim>
                                    <p:anim calcmode="lin" valueType="num">
                                      <p:cBhvr additive="base">
                                        <p:cTn id="28" dur="300" fill="hold"/>
                                        <p:tgtEl>
                                          <p:spTgt spid="32"/>
                                        </p:tgtEl>
                                        <p:attrNameLst>
                                          <p:attrName>ppt_y</p:attrName>
                                        </p:attrNameLst>
                                      </p:cBhvr>
                                      <p:tavLst>
                                        <p:tav tm="0">
                                          <p:val>
                                            <p:strVal val="#ppt_y"/>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31" grpId="0" animBg="1"/>
      <p:bldP spid="32"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74828"/>
            <a:ext cx="12190413" cy="792875"/>
            <a:chOff x="0" y="583438"/>
            <a:chExt cx="12190413" cy="792875"/>
          </a:xfrm>
        </p:grpSpPr>
        <p:sp>
          <p:nvSpPr>
            <p:cNvPr id="11" name="矩形 10"/>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381" y="583438"/>
              <a:ext cx="3255323"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656B87"/>
                  </a:solidFill>
                  <a:latin typeface="华文中宋" panose="02010600040101010101" pitchFamily="2" charset="-122"/>
                  <a:ea typeface="华文中宋" panose="02010600040101010101" pitchFamily="2" charset="-122"/>
                  <a:sym typeface="Arial" panose="020B0604020202020204" pitchFamily="34" charset="0"/>
                </a:rPr>
                <a:t>文本聚类</a:t>
              </a:r>
            </a:p>
          </p:txBody>
        </p:sp>
      </p:grpSp>
      <p:sp>
        <p:nvSpPr>
          <p:cNvPr id="17" name="文本框 16"/>
          <p:cNvSpPr txBox="1"/>
          <p:nvPr/>
        </p:nvSpPr>
        <p:spPr>
          <a:xfrm>
            <a:off x="4850765" y="1659890"/>
            <a:ext cx="6364605" cy="4480560"/>
          </a:xfrm>
          <a:prstGeom prst="rect">
            <a:avLst/>
          </a:prstGeom>
          <a:noFill/>
        </p:spPr>
        <p:txBody>
          <a:bodyPr wrap="square" rtlCol="0">
            <a:spAutoFit/>
          </a:bodyPr>
          <a:lstStyle/>
          <a:p>
            <a:pPr>
              <a:lnSpc>
                <a:spcPct val="120000"/>
              </a:lnSpc>
            </a:pPr>
            <a:r>
              <a:rPr sz="2000" dirty="0">
                <a:solidFill>
                  <a:srgbClr val="595959"/>
                </a:solidFill>
                <a:latin typeface="微软雅黑" panose="020B0503020204020204" pitchFamily="34" charset="-122"/>
                <a:ea typeface="微软雅黑" panose="020B0503020204020204" pitchFamily="34" charset="-122"/>
              </a:rPr>
              <a:t>选大哥的方法是每个人X坐标的平均值和Y坐标的平均值组成的新的点，为新大哥，也就是说这个大哥是“虚拟的”。</a:t>
            </a:r>
          </a:p>
          <a:p>
            <a:pPr>
              <a:lnSpc>
                <a:spcPct val="120000"/>
              </a:lnSpc>
            </a:pPr>
            <a:r>
              <a:rPr sz="2000" dirty="0">
                <a:solidFill>
                  <a:srgbClr val="595959"/>
                </a:solidFill>
                <a:latin typeface="微软雅黑" panose="020B0503020204020204" pitchFamily="34" charset="-122"/>
                <a:ea typeface="微软雅黑" panose="020B0503020204020204" pitchFamily="34" charset="-122"/>
              </a:rPr>
              <a:t>因此，B组选出新大哥的坐标为：P哥（（1+3+8+9+10）/5，（2+1+8+10+7）/5）=（6.2，5.6）。</a:t>
            </a:r>
          </a:p>
          <a:p>
            <a:pPr>
              <a:lnSpc>
                <a:spcPct val="120000"/>
              </a:lnSpc>
            </a:pPr>
            <a:r>
              <a:rPr sz="2000" dirty="0">
                <a:solidFill>
                  <a:srgbClr val="595959"/>
                </a:solidFill>
                <a:latin typeface="微软雅黑" panose="020B0503020204020204" pitchFamily="34" charset="-122"/>
                <a:ea typeface="微软雅黑" panose="020B0503020204020204" pitchFamily="34" charset="-122"/>
              </a:rPr>
              <a:t>综合两组，新大哥为P1（0，0），P哥（6.2，5.6），而P2-P6重新成为小弟</a:t>
            </a:r>
          </a:p>
          <a:p>
            <a:pPr>
              <a:lnSpc>
                <a:spcPct val="120000"/>
              </a:lnSpc>
            </a:pPr>
            <a:r>
              <a:rPr sz="2000" dirty="0">
                <a:solidFill>
                  <a:srgbClr val="595959"/>
                </a:solidFill>
                <a:latin typeface="微软雅黑" panose="020B0503020204020204" pitchFamily="34" charset="-122"/>
                <a:ea typeface="微软雅黑" panose="020B0503020204020204" pitchFamily="34" charset="-122"/>
              </a:rPr>
              <a:t>4.再次计算小弟到大哥的距离</a:t>
            </a:r>
            <a:r>
              <a:rPr lang="zh-CN" sz="2000" dirty="0">
                <a:solidFill>
                  <a:srgbClr val="595959"/>
                </a:solidFill>
                <a:latin typeface="微软雅黑" panose="020B0503020204020204" pitchFamily="34" charset="-122"/>
                <a:ea typeface="微软雅黑" panose="020B0503020204020204" pitchFamily="34" charset="-122"/>
              </a:rPr>
              <a:t>（如右图），得出</a:t>
            </a:r>
            <a:r>
              <a:rPr sz="2000" dirty="0">
                <a:solidFill>
                  <a:srgbClr val="595959"/>
                </a:solidFill>
                <a:latin typeface="微软雅黑" panose="020B0503020204020204" pitchFamily="34" charset="-122"/>
                <a:ea typeface="微软雅黑" panose="020B0503020204020204" pitchFamily="34" charset="-122"/>
              </a:rPr>
              <a:t>第二次站队的结果是：</a:t>
            </a:r>
          </a:p>
          <a:p>
            <a:pPr>
              <a:lnSpc>
                <a:spcPct val="120000"/>
              </a:lnSpc>
            </a:pPr>
            <a:r>
              <a:rPr sz="2000" dirty="0">
                <a:solidFill>
                  <a:srgbClr val="595959"/>
                </a:solidFill>
                <a:latin typeface="微软雅黑" panose="020B0503020204020204" pitchFamily="34" charset="-122"/>
                <a:ea typeface="微软雅黑" panose="020B0503020204020204" pitchFamily="34" charset="-122"/>
              </a:rPr>
              <a:t>组A：P1、P2、P3</a:t>
            </a:r>
          </a:p>
          <a:p>
            <a:pPr>
              <a:lnSpc>
                <a:spcPct val="120000"/>
              </a:lnSpc>
            </a:pPr>
            <a:r>
              <a:rPr sz="2000" dirty="0">
                <a:solidFill>
                  <a:srgbClr val="595959"/>
                </a:solidFill>
                <a:latin typeface="微软雅黑" panose="020B0503020204020204" pitchFamily="34" charset="-122"/>
                <a:ea typeface="微软雅黑" panose="020B0503020204020204" pitchFamily="34" charset="-122"/>
              </a:rPr>
              <a:t>组B：P4、P5、P6（虚拟大哥这时候消失）</a:t>
            </a:r>
          </a:p>
        </p:txBody>
      </p:sp>
      <p:pic>
        <p:nvPicPr>
          <p:cNvPr id="2" name="图片 1" descr="2a29686c-560a-46b6-b661-56084ec7f912"/>
          <p:cNvPicPr>
            <a:picLocks noChangeAspect="1"/>
          </p:cNvPicPr>
          <p:nvPr/>
        </p:nvPicPr>
        <p:blipFill>
          <a:blip r:embed="rId2"/>
          <a:stretch>
            <a:fillRect/>
          </a:stretch>
        </p:blipFill>
        <p:spPr>
          <a:xfrm>
            <a:off x="1491615" y="2430780"/>
            <a:ext cx="2026920" cy="2450465"/>
          </a:xfrm>
          <a:prstGeom prst="rect">
            <a:avLst/>
          </a:prstGeom>
        </p:spPr>
      </p:pic>
      <p:sp>
        <p:nvSpPr>
          <p:cNvPr id="3" name="文本占位符 6"/>
          <p:cNvSpPr txBox="1"/>
          <p:nvPr/>
        </p:nvSpPr>
        <p:spPr>
          <a:xfrm>
            <a:off x="502657" y="1520086"/>
            <a:ext cx="3492612" cy="479822"/>
          </a:xfrm>
          <a:prstGeom prst="rect">
            <a:avLst/>
          </a:prstGeom>
        </p:spPr>
        <p:txBody>
          <a:bodyPr>
            <a:noAutofit/>
          </a:bodyPr>
          <a:lstStyle>
            <a:lvl1pPr marL="0" indent="0" algn="l" defTabSz="914400" rtl="0" eaLnBrk="1" latinLnBrk="0" hangingPunct="1">
              <a:lnSpc>
                <a:spcPct val="130000"/>
              </a:lnSpc>
              <a:spcBef>
                <a:spcPts val="0"/>
              </a:spcBef>
              <a:spcAft>
                <a:spcPts val="1200"/>
              </a:spcAft>
              <a:buFontTx/>
              <a:buNone/>
              <a:defRPr sz="3200" kern="1200">
                <a:solidFill>
                  <a:schemeClr val="tx1"/>
                </a:solidFill>
                <a:latin typeface="+mn-lt"/>
                <a:ea typeface="+mn-ea"/>
                <a:cs typeface="+mn-cs"/>
              </a:defRPr>
            </a:lvl1pPr>
            <a:lvl2pPr marL="457200" indent="0" algn="l" defTabSz="914400" rtl="0" eaLnBrk="1" latinLnBrk="0" hangingPunct="1">
              <a:lnSpc>
                <a:spcPct val="130000"/>
              </a:lnSpc>
              <a:spcBef>
                <a:spcPts val="0"/>
              </a:spcBef>
              <a:spcAft>
                <a:spcPts val="1200"/>
              </a:spcAft>
              <a:buFontTx/>
              <a:buNone/>
              <a:defRPr sz="2800" kern="1200">
                <a:solidFill>
                  <a:schemeClr val="tx1"/>
                </a:solidFill>
                <a:latin typeface="+mn-lt"/>
                <a:ea typeface="+mn-ea"/>
                <a:cs typeface="+mn-cs"/>
              </a:defRPr>
            </a:lvl2pPr>
            <a:lvl3pPr marL="914400" indent="0" algn="l" defTabSz="914400" rtl="0" eaLnBrk="1" latinLnBrk="0" hangingPunct="1">
              <a:lnSpc>
                <a:spcPct val="130000"/>
              </a:lnSpc>
              <a:spcBef>
                <a:spcPts val="0"/>
              </a:spcBef>
              <a:spcAft>
                <a:spcPts val="1200"/>
              </a:spcAft>
              <a:buFontTx/>
              <a:buNone/>
              <a:defRPr sz="2400" kern="1200">
                <a:solidFill>
                  <a:schemeClr val="tx1"/>
                </a:solidFill>
                <a:latin typeface="+mn-lt"/>
                <a:ea typeface="+mn-ea"/>
                <a:cs typeface="+mn-cs"/>
              </a:defRPr>
            </a:lvl3pPr>
            <a:lvl4pPr marL="13716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4pPr>
            <a:lvl5pPr marL="18288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举例说明：</a:t>
            </a:r>
          </a:p>
        </p:txBody>
      </p:sp>
    </p:spTree>
    <p:extLst>
      <p:ext uri="{BB962C8B-B14F-4D97-AF65-F5344CB8AC3E}">
        <p14:creationId xmlns:p14="http://schemas.microsoft.com/office/powerpoint/2010/main" val="15572205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51333"/>
            <a:ext cx="12190413" cy="816370"/>
            <a:chOff x="0" y="559943"/>
            <a:chExt cx="12190413" cy="816370"/>
          </a:xfrm>
        </p:grpSpPr>
        <p:sp>
          <p:nvSpPr>
            <p:cNvPr id="11" name="矩形 10"/>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381" y="559943"/>
              <a:ext cx="3255323"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656B87"/>
                  </a:solidFill>
                  <a:latin typeface="华文中宋" panose="02010600040101010101" pitchFamily="2" charset="-122"/>
                  <a:ea typeface="华文中宋" panose="02010600040101010101" pitchFamily="2" charset="-122"/>
                  <a:sym typeface="Arial" panose="020B0604020202020204" pitchFamily="34" charset="0"/>
                </a:rPr>
                <a:t>文本聚类</a:t>
              </a:r>
            </a:p>
          </p:txBody>
        </p:sp>
      </p:grpSp>
      <p:pic>
        <p:nvPicPr>
          <p:cNvPr id="2" name="图片 1" descr="efa20349-b7d8-4d14-9973-752faebf9123"/>
          <p:cNvPicPr>
            <a:picLocks noChangeAspect="1"/>
          </p:cNvPicPr>
          <p:nvPr/>
        </p:nvPicPr>
        <p:blipFill>
          <a:blip r:embed="rId2"/>
          <a:stretch>
            <a:fillRect/>
          </a:stretch>
        </p:blipFill>
        <p:spPr>
          <a:xfrm>
            <a:off x="1092835" y="2638425"/>
            <a:ext cx="1780540" cy="2157095"/>
          </a:xfrm>
          <a:prstGeom prst="rect">
            <a:avLst/>
          </a:prstGeom>
        </p:spPr>
      </p:pic>
      <p:sp>
        <p:nvSpPr>
          <p:cNvPr id="3" name="文本占位符 6"/>
          <p:cNvSpPr txBox="1"/>
          <p:nvPr/>
        </p:nvSpPr>
        <p:spPr>
          <a:xfrm>
            <a:off x="502657" y="1520086"/>
            <a:ext cx="3492612" cy="479822"/>
          </a:xfrm>
          <a:prstGeom prst="rect">
            <a:avLst/>
          </a:prstGeom>
        </p:spPr>
        <p:txBody>
          <a:bodyPr>
            <a:noAutofit/>
          </a:bodyPr>
          <a:lstStyle>
            <a:lvl1pPr marL="0" indent="0" algn="l" defTabSz="914400" rtl="0" eaLnBrk="1" latinLnBrk="0" hangingPunct="1">
              <a:lnSpc>
                <a:spcPct val="130000"/>
              </a:lnSpc>
              <a:spcBef>
                <a:spcPts val="0"/>
              </a:spcBef>
              <a:spcAft>
                <a:spcPts val="1200"/>
              </a:spcAft>
              <a:buFontTx/>
              <a:buNone/>
              <a:defRPr sz="3200" kern="1200">
                <a:solidFill>
                  <a:schemeClr val="tx1"/>
                </a:solidFill>
                <a:latin typeface="+mn-lt"/>
                <a:ea typeface="+mn-ea"/>
                <a:cs typeface="+mn-cs"/>
              </a:defRPr>
            </a:lvl1pPr>
            <a:lvl2pPr marL="457200" indent="0" algn="l" defTabSz="914400" rtl="0" eaLnBrk="1" latinLnBrk="0" hangingPunct="1">
              <a:lnSpc>
                <a:spcPct val="130000"/>
              </a:lnSpc>
              <a:spcBef>
                <a:spcPts val="0"/>
              </a:spcBef>
              <a:spcAft>
                <a:spcPts val="1200"/>
              </a:spcAft>
              <a:buFontTx/>
              <a:buNone/>
              <a:defRPr sz="2800" kern="1200">
                <a:solidFill>
                  <a:schemeClr val="tx1"/>
                </a:solidFill>
                <a:latin typeface="+mn-lt"/>
                <a:ea typeface="+mn-ea"/>
                <a:cs typeface="+mn-cs"/>
              </a:defRPr>
            </a:lvl2pPr>
            <a:lvl3pPr marL="914400" indent="0" algn="l" defTabSz="914400" rtl="0" eaLnBrk="1" latinLnBrk="0" hangingPunct="1">
              <a:lnSpc>
                <a:spcPct val="130000"/>
              </a:lnSpc>
              <a:spcBef>
                <a:spcPts val="0"/>
              </a:spcBef>
              <a:spcAft>
                <a:spcPts val="1200"/>
              </a:spcAft>
              <a:buFontTx/>
              <a:buNone/>
              <a:defRPr sz="2400" kern="1200">
                <a:solidFill>
                  <a:schemeClr val="tx1"/>
                </a:solidFill>
                <a:latin typeface="+mn-lt"/>
                <a:ea typeface="+mn-ea"/>
                <a:cs typeface="+mn-cs"/>
              </a:defRPr>
            </a:lvl3pPr>
            <a:lvl4pPr marL="13716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4pPr>
            <a:lvl5pPr marL="18288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举例说明：</a:t>
            </a:r>
          </a:p>
        </p:txBody>
      </p:sp>
      <p:sp>
        <p:nvSpPr>
          <p:cNvPr id="17" name="文本框 16"/>
          <p:cNvSpPr txBox="1"/>
          <p:nvPr/>
        </p:nvSpPr>
        <p:spPr>
          <a:xfrm>
            <a:off x="4923155" y="1640205"/>
            <a:ext cx="6113145" cy="4480560"/>
          </a:xfrm>
          <a:prstGeom prst="rect">
            <a:avLst/>
          </a:prstGeom>
          <a:noFill/>
        </p:spPr>
        <p:txBody>
          <a:bodyPr wrap="square" rtlCol="0">
            <a:spAutoFit/>
          </a:bodyPr>
          <a:lstStyle/>
          <a:p>
            <a:pPr>
              <a:lnSpc>
                <a:spcPct val="120000"/>
              </a:lnSpc>
            </a:pPr>
            <a:r>
              <a:rPr sz="2000" dirty="0">
                <a:solidFill>
                  <a:srgbClr val="595959"/>
                </a:solidFill>
                <a:latin typeface="微软雅黑" panose="020B0503020204020204" pitchFamily="34" charset="-122"/>
                <a:ea typeface="微软雅黑" panose="020B0503020204020204" pitchFamily="34" charset="-122"/>
              </a:rPr>
              <a:t>5.第二届大会：</a:t>
            </a:r>
          </a:p>
          <a:p>
            <a:pPr>
              <a:lnSpc>
                <a:spcPct val="120000"/>
              </a:lnSpc>
            </a:pPr>
            <a:r>
              <a:rPr sz="2000" dirty="0">
                <a:solidFill>
                  <a:srgbClr val="595959"/>
                </a:solidFill>
                <a:latin typeface="微软雅黑" panose="020B0503020204020204" pitchFamily="34" charset="-122"/>
                <a:ea typeface="微软雅黑" panose="020B0503020204020204" pitchFamily="34" charset="-122"/>
              </a:rPr>
              <a:t>按照上一届大会的方法选出两个新的虚拟大哥：P哥1（1.33，1） P哥2（9，8.33），P1-P6都成为小弟</a:t>
            </a:r>
          </a:p>
          <a:p>
            <a:pPr>
              <a:lnSpc>
                <a:spcPct val="120000"/>
              </a:lnSpc>
            </a:pPr>
            <a:r>
              <a:rPr sz="2000" dirty="0">
                <a:solidFill>
                  <a:srgbClr val="595959"/>
                </a:solidFill>
                <a:latin typeface="微软雅黑" panose="020B0503020204020204" pitchFamily="34" charset="-122"/>
                <a:ea typeface="微软雅黑" panose="020B0503020204020204" pitchFamily="34" charset="-122"/>
              </a:rPr>
              <a:t>6.第三次计算小弟到大哥的距离</a:t>
            </a:r>
            <a:r>
              <a:rPr lang="zh-CN" sz="2000" dirty="0">
                <a:solidFill>
                  <a:srgbClr val="595959"/>
                </a:solidFill>
                <a:latin typeface="微软雅黑" panose="020B0503020204020204" pitchFamily="34" charset="-122"/>
                <a:ea typeface="微软雅黑" panose="020B0503020204020204" pitchFamily="34" charset="-122"/>
              </a:rPr>
              <a:t>（如右图）</a:t>
            </a:r>
          </a:p>
          <a:p>
            <a:pPr>
              <a:lnSpc>
                <a:spcPct val="120000"/>
              </a:lnSpc>
            </a:pPr>
            <a:r>
              <a:rPr sz="2000" dirty="0">
                <a:solidFill>
                  <a:srgbClr val="595959"/>
                </a:solidFill>
                <a:latin typeface="微软雅黑" panose="020B0503020204020204" pitchFamily="34" charset="-122"/>
                <a:ea typeface="微软雅黑" panose="020B0503020204020204" pitchFamily="34" charset="-122"/>
              </a:rPr>
              <a:t>这时可以看到P1、P2、P3离P哥1更近，P4、P5、P6离P哥2更近，所以第二次站队的结果是：</a:t>
            </a:r>
          </a:p>
          <a:p>
            <a:pPr>
              <a:lnSpc>
                <a:spcPct val="120000"/>
              </a:lnSpc>
            </a:pPr>
            <a:r>
              <a:rPr sz="2000" dirty="0">
                <a:solidFill>
                  <a:srgbClr val="595959"/>
                </a:solidFill>
                <a:latin typeface="微软雅黑" panose="020B0503020204020204" pitchFamily="34" charset="-122"/>
                <a:ea typeface="微软雅黑" panose="020B0503020204020204" pitchFamily="34" charset="-122"/>
              </a:rPr>
              <a:t>组A：P1、P2、P3</a:t>
            </a:r>
          </a:p>
          <a:p>
            <a:pPr>
              <a:lnSpc>
                <a:spcPct val="120000"/>
              </a:lnSpc>
            </a:pPr>
            <a:r>
              <a:rPr sz="2000" dirty="0">
                <a:solidFill>
                  <a:srgbClr val="595959"/>
                </a:solidFill>
                <a:latin typeface="微软雅黑" panose="020B0503020204020204" pitchFamily="34" charset="-122"/>
                <a:ea typeface="微软雅黑" panose="020B0503020204020204" pitchFamily="34" charset="-122"/>
              </a:rPr>
              <a:t>组B：P4、P5、P6</a:t>
            </a:r>
          </a:p>
          <a:p>
            <a:pPr>
              <a:lnSpc>
                <a:spcPct val="120000"/>
              </a:lnSpc>
            </a:pPr>
            <a:r>
              <a:rPr sz="2000" dirty="0">
                <a:solidFill>
                  <a:srgbClr val="595959"/>
                </a:solidFill>
                <a:latin typeface="微软雅黑" panose="020B0503020204020204" pitchFamily="34" charset="-122"/>
                <a:ea typeface="微软雅黑" panose="020B0503020204020204" pitchFamily="34" charset="-122"/>
              </a:rPr>
              <a:t>我们发现，这次站队的结果和上次没有任何变化了，说明已经收敛，聚类结束，聚类结果和我们最开始设想的结果完全一致。</a:t>
            </a:r>
          </a:p>
          <a:p>
            <a:pPr>
              <a:lnSpc>
                <a:spcPct val="120000"/>
              </a:lnSpc>
            </a:pPr>
            <a:endParaRPr sz="2000" dirty="0">
              <a:solidFill>
                <a:srgbClr val="59595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94670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03073"/>
            <a:ext cx="12190413" cy="864630"/>
            <a:chOff x="0" y="511683"/>
            <a:chExt cx="12190413" cy="864630"/>
          </a:xfrm>
        </p:grpSpPr>
        <p:sp>
          <p:nvSpPr>
            <p:cNvPr id="11" name="矩形 10"/>
            <p:cNvSpPr/>
            <p:nvPr/>
          </p:nvSpPr>
          <p:spPr>
            <a:xfrm flipV="1">
              <a:off x="0" y="1330594"/>
              <a:ext cx="12190413" cy="45719"/>
            </a:xfrm>
            <a:prstGeom prst="rect">
              <a:avLst/>
            </a:prstGeom>
            <a:solidFill>
              <a:srgbClr val="656B87"/>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381" y="511683"/>
              <a:ext cx="3255323"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656B87"/>
                  </a:solidFill>
                  <a:latin typeface="华文中宋" panose="02010600040101010101" pitchFamily="2" charset="-122"/>
                  <a:ea typeface="华文中宋" panose="02010600040101010101" pitchFamily="2" charset="-122"/>
                  <a:sym typeface="Arial" panose="020B0604020202020204" pitchFamily="34" charset="0"/>
                </a:rPr>
                <a:t>文本聚类</a:t>
              </a:r>
            </a:p>
          </p:txBody>
        </p:sp>
      </p:grpSp>
      <p:sp>
        <p:nvSpPr>
          <p:cNvPr id="9" name="3"/>
          <p:cNvSpPr/>
          <p:nvPr/>
        </p:nvSpPr>
        <p:spPr>
          <a:xfrm>
            <a:off x="1073785" y="1859915"/>
            <a:ext cx="10153015" cy="4720590"/>
          </a:xfrm>
          <a:prstGeom prst="rect">
            <a:avLst/>
          </a:prstGeom>
          <a:noFill/>
          <a:ln>
            <a:solidFill>
              <a:srgbClr val="656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 name="内容占位符 7"/>
          <p:cNvSpPr txBox="1"/>
          <p:nvPr/>
        </p:nvSpPr>
        <p:spPr>
          <a:xfrm>
            <a:off x="2297430" y="2944495"/>
            <a:ext cx="7593965" cy="2552065"/>
          </a:xfrm>
          <a:prstGeom prst="rect">
            <a:avLst/>
          </a:prstGeom>
        </p:spPr>
        <p:txBody>
          <a:bodyPr>
            <a:normAutofit/>
          </a:bodyPr>
          <a:lstStyle>
            <a:lvl1pPr marL="0" indent="0" algn="l" defTabSz="914400" rtl="0" eaLnBrk="1" latinLnBrk="0" hangingPunct="1">
              <a:lnSpc>
                <a:spcPct val="130000"/>
              </a:lnSpc>
              <a:spcBef>
                <a:spcPts val="0"/>
              </a:spcBef>
              <a:spcAft>
                <a:spcPts val="1200"/>
              </a:spcAft>
              <a:buFontTx/>
              <a:buNone/>
              <a:defRPr sz="3200" kern="1200">
                <a:solidFill>
                  <a:schemeClr val="tx1"/>
                </a:solidFill>
                <a:latin typeface="+mn-lt"/>
                <a:ea typeface="+mn-ea"/>
                <a:cs typeface="+mn-cs"/>
              </a:defRPr>
            </a:lvl1pPr>
            <a:lvl2pPr marL="457200" indent="0" algn="l" defTabSz="914400" rtl="0" eaLnBrk="1" latinLnBrk="0" hangingPunct="1">
              <a:lnSpc>
                <a:spcPct val="130000"/>
              </a:lnSpc>
              <a:spcBef>
                <a:spcPts val="0"/>
              </a:spcBef>
              <a:spcAft>
                <a:spcPts val="1200"/>
              </a:spcAft>
              <a:buFontTx/>
              <a:buNone/>
              <a:defRPr sz="2800" kern="1200">
                <a:solidFill>
                  <a:schemeClr val="tx1"/>
                </a:solidFill>
                <a:latin typeface="+mn-lt"/>
                <a:ea typeface="+mn-ea"/>
                <a:cs typeface="+mn-cs"/>
              </a:defRPr>
            </a:lvl2pPr>
            <a:lvl3pPr marL="914400" indent="0" algn="l" defTabSz="914400" rtl="0" eaLnBrk="1" latinLnBrk="0" hangingPunct="1">
              <a:lnSpc>
                <a:spcPct val="130000"/>
              </a:lnSpc>
              <a:spcBef>
                <a:spcPts val="0"/>
              </a:spcBef>
              <a:spcAft>
                <a:spcPts val="1200"/>
              </a:spcAft>
              <a:buFontTx/>
              <a:buNone/>
              <a:defRPr sz="2400" kern="1200">
                <a:solidFill>
                  <a:schemeClr val="tx1"/>
                </a:solidFill>
                <a:latin typeface="+mn-lt"/>
                <a:ea typeface="+mn-ea"/>
                <a:cs typeface="+mn-cs"/>
              </a:defRPr>
            </a:lvl3pPr>
            <a:lvl4pPr marL="13716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4pPr>
            <a:lvl5pPr marL="18288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6B4F1F"/>
              </a:buClr>
              <a:buFont typeface="Wingdings" panose="05000000000000000000" pitchFamily="2" charset="2"/>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算法最大的特点是</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简单</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好理解</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运算速度快</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，但是只能应用于连续型的数据，并且一定要在聚类前需要手工指定要分成几类。</a:t>
            </a:r>
          </a:p>
        </p:txBody>
      </p:sp>
      <p:sp>
        <p:nvSpPr>
          <p:cNvPr id="10" name="TextBox 19"/>
          <p:cNvSpPr txBox="1"/>
          <p:nvPr/>
        </p:nvSpPr>
        <p:spPr>
          <a:xfrm>
            <a:off x="1408272" y="2094788"/>
            <a:ext cx="3646748" cy="391795"/>
          </a:xfrm>
          <a:prstGeom prst="rect">
            <a:avLst/>
          </a:prstGeom>
          <a:noFill/>
        </p:spPr>
        <p:txBody>
          <a:bodyPr wrap="square" lIns="0" tIns="0" rIns="0" bIns="0" rtlCol="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K-Means总结：</a:t>
            </a:r>
          </a:p>
        </p:txBody>
      </p:sp>
      <p:cxnSp>
        <p:nvCxnSpPr>
          <p:cNvPr id="3" name="31"/>
          <p:cNvCxnSpPr/>
          <p:nvPr/>
        </p:nvCxnSpPr>
        <p:spPr>
          <a:xfrm>
            <a:off x="1442085" y="2562225"/>
            <a:ext cx="9428480" cy="21590"/>
          </a:xfrm>
          <a:prstGeom prst="line">
            <a:avLst/>
          </a:prstGeom>
          <a:noFill/>
          <a:ln w="12700" cap="flat" cmpd="sng" algn="ctr">
            <a:solidFill>
              <a:srgbClr val="656B87"/>
            </a:solidFill>
            <a:prstDash val="dash"/>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40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D6FC20C-FD90-4285-9C6A-46BD48DA8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9"/>
            <a:ext cx="12190413" cy="6857107"/>
          </a:xfrm>
          <a:prstGeom prst="rect">
            <a:avLst/>
          </a:prstGeom>
        </p:spPr>
      </p:pic>
      <p:sp>
        <p:nvSpPr>
          <p:cNvPr id="12" name="矩形 11">
            <a:extLst>
              <a:ext uri="{FF2B5EF4-FFF2-40B4-BE49-F238E27FC236}">
                <a16:creationId xmlns:a16="http://schemas.microsoft.com/office/drawing/2014/main" xmlns="" id="{CF039466-340D-4D07-BEA2-B193958592A1}"/>
              </a:ext>
            </a:extLst>
          </p:cNvPr>
          <p:cNvSpPr/>
          <p:nvPr/>
        </p:nvSpPr>
        <p:spPr>
          <a:xfrm>
            <a:off x="3678615" y="1745394"/>
            <a:ext cx="861774" cy="3080330"/>
          </a:xfrm>
          <a:prstGeom prst="rect">
            <a:avLst/>
          </a:prstGeom>
        </p:spPr>
        <p:txBody>
          <a:bodyPr vert="eaVert" wrap="none">
            <a:spAutoFit/>
          </a:bodyPr>
          <a:lstStyle/>
          <a:p>
            <a:pPr algn="ctr"/>
            <a:r>
              <a:rPr lang="zh-CN" altLang="en-US" sz="4400" dirty="0" smtClean="0">
                <a:solidFill>
                  <a:srgbClr val="656B87"/>
                </a:solidFill>
                <a:latin typeface="华文中宋" panose="02010600040101010101" pitchFamily="2" charset="-122"/>
                <a:ea typeface="华文中宋" panose="02010600040101010101" pitchFamily="2" charset="-122"/>
              </a:rPr>
              <a:t>第</a:t>
            </a:r>
            <a:r>
              <a:rPr lang="zh-CN" altLang="en-US" sz="4400" dirty="0">
                <a:solidFill>
                  <a:srgbClr val="656B87"/>
                </a:solidFill>
                <a:latin typeface="华文中宋" panose="02010600040101010101" pitchFamily="2" charset="-122"/>
                <a:ea typeface="华文中宋" panose="02010600040101010101" pitchFamily="2" charset="-122"/>
              </a:rPr>
              <a:t>四</a:t>
            </a:r>
            <a:r>
              <a:rPr lang="zh-CN" altLang="en-US" sz="4400" dirty="0" smtClean="0">
                <a:solidFill>
                  <a:srgbClr val="656B87"/>
                </a:solidFill>
                <a:latin typeface="华文中宋" panose="02010600040101010101" pitchFamily="2" charset="-122"/>
                <a:ea typeface="华文中宋" panose="02010600040101010101" pitchFamily="2" charset="-122"/>
              </a:rPr>
              <a:t>部分</a:t>
            </a:r>
            <a:endParaRPr lang="zh-CN" altLang="en-US" sz="4400" dirty="0">
              <a:solidFill>
                <a:srgbClr val="656B87"/>
              </a:solidFill>
              <a:latin typeface="华文中宋" panose="02010600040101010101" pitchFamily="2" charset="-122"/>
              <a:ea typeface="华文中宋" panose="02010600040101010101" pitchFamily="2" charset="-122"/>
            </a:endParaRPr>
          </a:p>
        </p:txBody>
      </p:sp>
      <p:cxnSp>
        <p:nvCxnSpPr>
          <p:cNvPr id="13" name="直接连接符 12">
            <a:extLst>
              <a:ext uri="{FF2B5EF4-FFF2-40B4-BE49-F238E27FC236}">
                <a16:creationId xmlns:a16="http://schemas.microsoft.com/office/drawing/2014/main" xmlns="" id="{89C0056C-EC48-42C4-BE53-432A16DEECF5}"/>
              </a:ext>
            </a:extLst>
          </p:cNvPr>
          <p:cNvCxnSpPr>
            <a:cxnSpLocks/>
          </p:cNvCxnSpPr>
          <p:nvPr/>
        </p:nvCxnSpPr>
        <p:spPr>
          <a:xfrm flipV="1">
            <a:off x="4690296" y="1640115"/>
            <a:ext cx="0" cy="3318607"/>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xmlns="" id="{E03D8A41-0EC0-4E91-9230-24A51C744048}"/>
              </a:ext>
            </a:extLst>
          </p:cNvPr>
          <p:cNvGrpSpPr/>
          <p:nvPr/>
        </p:nvGrpSpPr>
        <p:grpSpPr>
          <a:xfrm>
            <a:off x="4840203" y="2782093"/>
            <a:ext cx="4276637" cy="647700"/>
            <a:chOff x="5757309" y="1727020"/>
            <a:chExt cx="2498376" cy="535234"/>
          </a:xfrm>
        </p:grpSpPr>
        <p:sp>
          <p:nvSpPr>
            <p:cNvPr id="16" name="Rectangle 12">
              <a:extLst>
                <a:ext uri="{FF2B5EF4-FFF2-40B4-BE49-F238E27FC236}">
                  <a16:creationId xmlns:a16="http://schemas.microsoft.com/office/drawing/2014/main" xmlns="" id="{CA6F8AF0-2C2A-4ED0-BF44-23B78CC028B9}"/>
                </a:ext>
              </a:extLst>
            </p:cNvPr>
            <p:cNvSpPr>
              <a:spLocks noChangeArrowheads="1"/>
            </p:cNvSpPr>
            <p:nvPr/>
          </p:nvSpPr>
          <p:spPr bwMode="auto">
            <a:xfrm>
              <a:off x="5757309" y="1727020"/>
              <a:ext cx="2498376" cy="535234"/>
            </a:xfrm>
            <a:prstGeom prst="rect">
              <a:avLst/>
            </a:prstGeom>
            <a:noFill/>
            <a:ln>
              <a:solidFill>
                <a:srgbClr val="656B87"/>
              </a:solid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2800" dirty="0">
                <a:solidFill>
                  <a:schemeClr val="bg1"/>
                </a:solidFill>
                <a:latin typeface="华文中宋" panose="02010600040101010101" pitchFamily="2" charset="-122"/>
                <a:ea typeface="华文中宋" panose="02010600040101010101" pitchFamily="2" charset="-122"/>
              </a:endParaRPr>
            </a:p>
          </p:txBody>
        </p:sp>
        <p:sp>
          <p:nvSpPr>
            <p:cNvPr id="18" name="TextBox 105">
              <a:extLst>
                <a:ext uri="{FF2B5EF4-FFF2-40B4-BE49-F238E27FC236}">
                  <a16:creationId xmlns:a16="http://schemas.microsoft.com/office/drawing/2014/main" xmlns="" id="{FBC550F5-26AE-4183-BB7A-CA0781967AE4}"/>
                </a:ext>
              </a:extLst>
            </p:cNvPr>
            <p:cNvSpPr txBox="1">
              <a:spLocks noChangeArrowheads="1"/>
            </p:cNvSpPr>
            <p:nvPr/>
          </p:nvSpPr>
          <p:spPr bwMode="auto">
            <a:xfrm>
              <a:off x="5844575" y="1754676"/>
              <a:ext cx="2111562" cy="413279"/>
            </a:xfrm>
            <a:prstGeom prst="rect">
              <a:avLst/>
            </a:prstGeom>
            <a:noFill/>
            <a:ln w="9525">
              <a:noFill/>
              <a:miter lim="800000"/>
              <a:headEnd/>
              <a:tailEnd/>
            </a:ln>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800" spc="600" dirty="0" smtClean="0">
                  <a:solidFill>
                    <a:srgbClr val="656B87"/>
                  </a:solidFill>
                  <a:latin typeface="华文中宋" panose="02010600040101010101" pitchFamily="2" charset="-122"/>
                  <a:ea typeface="华文中宋" panose="02010600040101010101" pitchFamily="2" charset="-122"/>
                </a:rPr>
                <a:t>文本聚类算法</a:t>
              </a:r>
              <a:endParaRPr lang="en-US" altLang="zh-CN" sz="2800" spc="600" dirty="0" smtClean="0">
                <a:solidFill>
                  <a:srgbClr val="656B87"/>
                </a:solidFill>
                <a:latin typeface="华文中宋" panose="02010600040101010101" pitchFamily="2" charset="-122"/>
                <a:ea typeface="华文中宋" panose="02010600040101010101" pitchFamily="2" charset="-122"/>
              </a:endParaRPr>
            </a:p>
          </p:txBody>
        </p:sp>
      </p:grpSp>
      <p:sp>
        <p:nvSpPr>
          <p:cNvPr id="9" name="椭圆 8">
            <a:extLst>
              <a:ext uri="{FF2B5EF4-FFF2-40B4-BE49-F238E27FC236}">
                <a16:creationId xmlns:a16="http://schemas.microsoft.com/office/drawing/2014/main" xmlns="" id="{A0DE4885-8A02-4956-9223-005E79CA0385}"/>
              </a:ext>
            </a:extLst>
          </p:cNvPr>
          <p:cNvSpPr/>
          <p:nvPr/>
        </p:nvSpPr>
        <p:spPr>
          <a:xfrm>
            <a:off x="6315344" y="3715871"/>
            <a:ext cx="277936" cy="277936"/>
          </a:xfrm>
          <a:prstGeom prst="ellipse">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0" name="文本框 9">
            <a:extLst>
              <a:ext uri="{FF2B5EF4-FFF2-40B4-BE49-F238E27FC236}">
                <a16:creationId xmlns:a16="http://schemas.microsoft.com/office/drawing/2014/main" xmlns="" id="{71B9AE26-7E3C-4221-B9B8-60B8EA29E2AF}"/>
              </a:ext>
            </a:extLst>
          </p:cNvPr>
          <p:cNvSpPr txBox="1"/>
          <p:nvPr/>
        </p:nvSpPr>
        <p:spPr>
          <a:xfrm>
            <a:off x="6647986" y="3655449"/>
            <a:ext cx="1626047" cy="400110"/>
          </a:xfrm>
          <a:prstGeom prst="rect">
            <a:avLst/>
          </a:prstGeom>
          <a:noFill/>
        </p:spPr>
        <p:txBody>
          <a:bodyPr wrap="square" rtlCol="0">
            <a:spAutoFit/>
          </a:bodyPr>
          <a:lstStyle/>
          <a:p>
            <a:r>
              <a:rPr lang="zh-CN" altLang="en-US" sz="2000" dirty="0" smtClean="0">
                <a:solidFill>
                  <a:schemeClr val="bg1">
                    <a:lumMod val="50000"/>
                  </a:schemeClr>
                </a:solidFill>
                <a:latin typeface="华文中宋" panose="02010600040101010101" pitchFamily="2" charset="-122"/>
                <a:ea typeface="华文中宋" panose="02010600040101010101" pitchFamily="2" charset="-122"/>
              </a:rPr>
              <a:t>刘俊艳</a:t>
            </a:r>
            <a:endParaRPr lang="en-US" altLang="zh-CN" sz="2000" dirty="0">
              <a:solidFill>
                <a:schemeClr val="bg1">
                  <a:lumMod val="50000"/>
                </a:schemeClr>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617864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6" presetClass="entr" presetSubtype="2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Horizontal)">
                                      <p:cBhvr>
                                        <p:cTn id="11" dur="750"/>
                                        <p:tgtEl>
                                          <p:spTgt spid="13"/>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childTnLst>
                          </p:cTn>
                        </p:par>
                        <p:par>
                          <p:cTn id="17" fill="hold">
                            <p:stCondLst>
                              <p:cond delay="20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750"/>
                                        <p:tgtEl>
                                          <p:spTgt spid="2"/>
                                        </p:tgtEl>
                                      </p:cBhvr>
                                    </p:animEffect>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750" fill="hold"/>
                                        <p:tgtEl>
                                          <p:spTgt spid="9"/>
                                        </p:tgtEl>
                                        <p:attrNameLst>
                                          <p:attrName>ppt_w</p:attrName>
                                        </p:attrNameLst>
                                      </p:cBhvr>
                                      <p:tavLst>
                                        <p:tav tm="0">
                                          <p:val>
                                            <p:fltVal val="0"/>
                                          </p:val>
                                        </p:tav>
                                        <p:tav tm="100000">
                                          <p:val>
                                            <p:strVal val="#ppt_w"/>
                                          </p:val>
                                        </p:tav>
                                      </p:tavLst>
                                    </p:anim>
                                    <p:anim calcmode="lin" valueType="num">
                                      <p:cBhvr>
                                        <p:cTn id="25" dur="750" fill="hold"/>
                                        <p:tgtEl>
                                          <p:spTgt spid="9"/>
                                        </p:tgtEl>
                                        <p:attrNameLst>
                                          <p:attrName>ppt_h</p:attrName>
                                        </p:attrNameLst>
                                      </p:cBhvr>
                                      <p:tavLst>
                                        <p:tav tm="0">
                                          <p:val>
                                            <p:fltVal val="0"/>
                                          </p:val>
                                        </p:tav>
                                        <p:tav tm="100000">
                                          <p:val>
                                            <p:strVal val="#ppt_h"/>
                                          </p:val>
                                        </p:tav>
                                      </p:tavLst>
                                    </p:anim>
                                    <p:animEffect transition="in" filter="fade">
                                      <p:cBhvr>
                                        <p:cTn id="26" dur="75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26313"/>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文本聚类</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pic>
        <p:nvPicPr>
          <p:cNvPr id="2" name="图片 1"/>
          <p:cNvPicPr>
            <a:picLocks noChangeAspect="1"/>
          </p:cNvPicPr>
          <p:nvPr/>
        </p:nvPicPr>
        <p:blipFill>
          <a:blip r:embed="rId3"/>
          <a:stretch>
            <a:fillRect/>
          </a:stretch>
        </p:blipFill>
        <p:spPr>
          <a:xfrm>
            <a:off x="922204" y="1247593"/>
            <a:ext cx="8332328" cy="5451762"/>
          </a:xfrm>
          <a:prstGeom prst="rect">
            <a:avLst/>
          </a:prstGeom>
        </p:spPr>
      </p:pic>
    </p:spTree>
    <p:extLst>
      <p:ext uri="{BB962C8B-B14F-4D97-AF65-F5344CB8AC3E}">
        <p14:creationId xmlns:p14="http://schemas.microsoft.com/office/powerpoint/2010/main" val="3288967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26313"/>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聚类算法</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pic>
        <p:nvPicPr>
          <p:cNvPr id="3" name="图片 2"/>
          <p:cNvPicPr>
            <a:picLocks noChangeAspect="1"/>
          </p:cNvPicPr>
          <p:nvPr/>
        </p:nvPicPr>
        <p:blipFill>
          <a:blip r:embed="rId3"/>
          <a:stretch>
            <a:fillRect/>
          </a:stretch>
        </p:blipFill>
        <p:spPr>
          <a:xfrm>
            <a:off x="933650" y="1513331"/>
            <a:ext cx="9792131" cy="4877220"/>
          </a:xfrm>
          <a:prstGeom prst="rect">
            <a:avLst/>
          </a:prstGeom>
        </p:spPr>
      </p:pic>
    </p:spTree>
    <p:extLst>
      <p:ext uri="{BB962C8B-B14F-4D97-AF65-F5344CB8AC3E}">
        <p14:creationId xmlns:p14="http://schemas.microsoft.com/office/powerpoint/2010/main" val="241381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336845"/>
            <a:ext cx="12190413" cy="756840"/>
            <a:chOff x="0" y="619473"/>
            <a:chExt cx="12190413" cy="756840"/>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67544" y="6194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dirty="0">
                  <a:solidFill>
                    <a:srgbClr val="656B87"/>
                  </a:solidFill>
                  <a:latin typeface="华文中宋" panose="02010600040101010101" pitchFamily="2" charset="-122"/>
                  <a:ea typeface="华文中宋" panose="02010600040101010101" pitchFamily="2" charset="-122"/>
                </a:rPr>
                <a:t>DBSCAN- </a:t>
              </a:r>
              <a:r>
                <a:rPr lang="zh-CN" altLang="en-US" sz="3200" dirty="0" smtClean="0">
                  <a:solidFill>
                    <a:srgbClr val="656B87"/>
                  </a:solidFill>
                  <a:latin typeface="华文中宋" panose="02010600040101010101" pitchFamily="2" charset="-122"/>
                  <a:ea typeface="华文中宋" panose="02010600040101010101" pitchFamily="2" charset="-122"/>
                </a:rPr>
                <a:t>算法</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pic>
        <p:nvPicPr>
          <p:cNvPr id="2" name="图片 1"/>
          <p:cNvPicPr>
            <a:picLocks noChangeAspect="1"/>
          </p:cNvPicPr>
          <p:nvPr/>
        </p:nvPicPr>
        <p:blipFill>
          <a:blip r:embed="rId3"/>
          <a:stretch>
            <a:fillRect/>
          </a:stretch>
        </p:blipFill>
        <p:spPr>
          <a:xfrm>
            <a:off x="856194" y="1234145"/>
            <a:ext cx="8649546" cy="5551633"/>
          </a:xfrm>
          <a:prstGeom prst="rect">
            <a:avLst/>
          </a:prstGeom>
        </p:spPr>
      </p:pic>
    </p:spTree>
    <p:extLst>
      <p:ext uri="{BB962C8B-B14F-4D97-AF65-F5344CB8AC3E}">
        <p14:creationId xmlns:p14="http://schemas.microsoft.com/office/powerpoint/2010/main" val="3188842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26313"/>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dirty="0">
                  <a:solidFill>
                    <a:srgbClr val="656B87"/>
                  </a:solidFill>
                  <a:latin typeface="华文中宋" panose="02010600040101010101" pitchFamily="2" charset="-122"/>
                  <a:ea typeface="华文中宋" panose="02010600040101010101" pitchFamily="2" charset="-122"/>
                </a:rPr>
                <a:t>DBSCAN- </a:t>
              </a:r>
              <a:r>
                <a:rPr lang="zh-CN" altLang="en-US" sz="3200" dirty="0">
                  <a:solidFill>
                    <a:srgbClr val="656B87"/>
                  </a:solidFill>
                  <a:latin typeface="华文中宋" panose="02010600040101010101" pitchFamily="2" charset="-122"/>
                  <a:ea typeface="华文中宋" panose="02010600040101010101" pitchFamily="2" charset="-122"/>
                </a:rPr>
                <a:t>算法</a:t>
              </a:r>
            </a:p>
          </p:txBody>
        </p:sp>
      </p:grpSp>
      <p:pic>
        <p:nvPicPr>
          <p:cNvPr id="2" name="图片 1"/>
          <p:cNvPicPr>
            <a:picLocks noChangeAspect="1"/>
          </p:cNvPicPr>
          <p:nvPr/>
        </p:nvPicPr>
        <p:blipFill>
          <a:blip r:embed="rId3"/>
          <a:stretch>
            <a:fillRect/>
          </a:stretch>
        </p:blipFill>
        <p:spPr>
          <a:xfrm>
            <a:off x="3571476" y="1533482"/>
            <a:ext cx="4981575" cy="4857750"/>
          </a:xfrm>
          <a:prstGeom prst="rect">
            <a:avLst/>
          </a:prstGeom>
        </p:spPr>
      </p:pic>
    </p:spTree>
    <p:extLst>
      <p:ext uri="{BB962C8B-B14F-4D97-AF65-F5344CB8AC3E}">
        <p14:creationId xmlns:p14="http://schemas.microsoft.com/office/powerpoint/2010/main" val="499587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26313"/>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dirty="0">
                  <a:solidFill>
                    <a:srgbClr val="656B87"/>
                  </a:solidFill>
                  <a:latin typeface="华文中宋" panose="02010600040101010101" pitchFamily="2" charset="-122"/>
                  <a:ea typeface="华文中宋" panose="02010600040101010101" pitchFamily="2" charset="-122"/>
                </a:rPr>
                <a:t>DBSCAN- </a:t>
              </a:r>
              <a:r>
                <a:rPr lang="zh-CN" altLang="en-US" sz="3200" dirty="0">
                  <a:solidFill>
                    <a:srgbClr val="656B87"/>
                  </a:solidFill>
                  <a:latin typeface="华文中宋" panose="02010600040101010101" pitchFamily="2" charset="-122"/>
                  <a:ea typeface="华文中宋" panose="02010600040101010101" pitchFamily="2" charset="-122"/>
                </a:rPr>
                <a:t>算法</a:t>
              </a:r>
            </a:p>
          </p:txBody>
        </p:sp>
      </p:grpSp>
      <p:pic>
        <p:nvPicPr>
          <p:cNvPr id="2" name="图片 1"/>
          <p:cNvPicPr>
            <a:picLocks noChangeAspect="1"/>
          </p:cNvPicPr>
          <p:nvPr/>
        </p:nvPicPr>
        <p:blipFill>
          <a:blip r:embed="rId3"/>
          <a:stretch>
            <a:fillRect/>
          </a:stretch>
        </p:blipFill>
        <p:spPr>
          <a:xfrm>
            <a:off x="916328" y="1317128"/>
            <a:ext cx="8629606" cy="4298521"/>
          </a:xfrm>
          <a:prstGeom prst="rect">
            <a:avLst/>
          </a:prstGeom>
        </p:spPr>
      </p:pic>
    </p:spTree>
    <p:extLst>
      <p:ext uri="{BB962C8B-B14F-4D97-AF65-F5344CB8AC3E}">
        <p14:creationId xmlns:p14="http://schemas.microsoft.com/office/powerpoint/2010/main" val="884567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26313"/>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67544"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dirty="0">
                  <a:solidFill>
                    <a:srgbClr val="656B87"/>
                  </a:solidFill>
                  <a:latin typeface="华文中宋" panose="02010600040101010101" pitchFamily="2" charset="-122"/>
                  <a:ea typeface="华文中宋" panose="02010600040101010101" pitchFamily="2" charset="-122"/>
                </a:rPr>
                <a:t>DBSCAN- </a:t>
              </a:r>
              <a:r>
                <a:rPr lang="zh-CN" altLang="en-US" sz="3200" dirty="0">
                  <a:solidFill>
                    <a:srgbClr val="656B87"/>
                  </a:solidFill>
                  <a:latin typeface="华文中宋" panose="02010600040101010101" pitchFamily="2" charset="-122"/>
                  <a:ea typeface="华文中宋" panose="02010600040101010101" pitchFamily="2" charset="-122"/>
                </a:rPr>
                <a:t>算法</a:t>
              </a:r>
            </a:p>
          </p:txBody>
        </p:sp>
      </p:grpSp>
      <p:pic>
        <p:nvPicPr>
          <p:cNvPr id="2" name="图片 1"/>
          <p:cNvPicPr>
            <a:picLocks noChangeAspect="1"/>
          </p:cNvPicPr>
          <p:nvPr/>
        </p:nvPicPr>
        <p:blipFill>
          <a:blip r:embed="rId3"/>
          <a:stretch>
            <a:fillRect/>
          </a:stretch>
        </p:blipFill>
        <p:spPr>
          <a:xfrm>
            <a:off x="802842" y="1302317"/>
            <a:ext cx="8972189" cy="4803375"/>
          </a:xfrm>
          <a:prstGeom prst="rect">
            <a:avLst/>
          </a:prstGeom>
        </p:spPr>
      </p:pic>
    </p:spTree>
    <p:extLst>
      <p:ext uri="{BB962C8B-B14F-4D97-AF65-F5344CB8AC3E}">
        <p14:creationId xmlns:p14="http://schemas.microsoft.com/office/powerpoint/2010/main" val="1662872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00331"/>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a:t>
              </a:r>
              <a:r>
                <a:rPr lang="zh-CN" altLang="en-US" sz="3200" dirty="0">
                  <a:solidFill>
                    <a:srgbClr val="656B87"/>
                  </a:solidFill>
                  <a:latin typeface="华文中宋" panose="02010600040101010101" pitchFamily="2" charset="-122"/>
                  <a:ea typeface="华文中宋" panose="02010600040101010101" pitchFamily="2" charset="-122"/>
                </a:rPr>
                <a:t>预处理</a:t>
              </a:r>
            </a:p>
          </p:txBody>
        </p:sp>
      </p:grpSp>
      <p:sp>
        <p:nvSpPr>
          <p:cNvPr id="29" name="文本框 28"/>
          <p:cNvSpPr txBox="1"/>
          <p:nvPr/>
        </p:nvSpPr>
        <p:spPr>
          <a:xfrm>
            <a:off x="845207" y="1359512"/>
            <a:ext cx="10078400" cy="1354217"/>
          </a:xfrm>
          <a:prstGeom prst="rect">
            <a:avLst/>
          </a:prstGeom>
          <a:noFill/>
        </p:spPr>
        <p:txBody>
          <a:bodyPr wrap="none" rtlCol="0">
            <a:spAutoFit/>
          </a:bodyPr>
          <a:lstStyle/>
          <a:p>
            <a:r>
              <a:rPr lang="en-US" altLang="zh-CN" sz="2400" b="1" dirty="0">
                <a:solidFill>
                  <a:srgbClr val="656B87"/>
                </a:solidFill>
                <a:latin typeface="Source Sans Pro" charset="0"/>
                <a:ea typeface="Source Sans Pro" charset="0"/>
                <a:cs typeface="Source Sans Pro" charset="0"/>
              </a:rPr>
              <a:t>1</a:t>
            </a:r>
            <a:r>
              <a:rPr lang="en-US" altLang="zh-CN" sz="2400" b="1" dirty="0" smtClean="0">
                <a:solidFill>
                  <a:srgbClr val="656B87"/>
                </a:solidFill>
                <a:latin typeface="Source Sans Pro" charset="0"/>
                <a:ea typeface="Source Sans Pro" charset="0"/>
                <a:cs typeface="Source Sans Pro" charset="0"/>
              </a:rPr>
              <a:t>.  </a:t>
            </a:r>
            <a:r>
              <a:rPr lang="zh-CN" altLang="en-US" sz="2400" b="1" dirty="0" smtClean="0">
                <a:solidFill>
                  <a:srgbClr val="656B87"/>
                </a:solidFill>
                <a:latin typeface="Source Sans Pro" charset="0"/>
                <a:ea typeface="Source Sans Pro" charset="0"/>
                <a:cs typeface="Source Sans Pro" charset="0"/>
              </a:rPr>
              <a:t>处理</a:t>
            </a:r>
            <a:r>
              <a:rPr lang="zh-CN" altLang="en-US" sz="2400" b="1" dirty="0">
                <a:solidFill>
                  <a:srgbClr val="656B87"/>
                </a:solidFill>
                <a:latin typeface="Source Sans Pro" charset="0"/>
                <a:ea typeface="Source Sans Pro" charset="0"/>
                <a:cs typeface="Source Sans Pro" charset="0"/>
              </a:rPr>
              <a:t>文本</a:t>
            </a:r>
            <a:r>
              <a:rPr lang="zh-CN" altLang="en-US" sz="2400" b="1" dirty="0" smtClean="0">
                <a:solidFill>
                  <a:srgbClr val="656B87"/>
                </a:solidFill>
                <a:latin typeface="Source Sans Pro" charset="0"/>
                <a:ea typeface="Source Sans Pro" charset="0"/>
                <a:cs typeface="Source Sans Pro" charset="0"/>
              </a:rPr>
              <a:t>标记</a:t>
            </a:r>
            <a:endParaRPr lang="en-US" altLang="zh-CN" sz="2400" b="1" dirty="0">
              <a:solidFill>
                <a:srgbClr val="656B87"/>
              </a:solidFill>
              <a:latin typeface="Source Sans Pro" charset="0"/>
              <a:ea typeface="Source Sans Pro" charset="0"/>
              <a:cs typeface="Source Sans Pro" charset="0"/>
            </a:endParaRPr>
          </a:p>
          <a:p>
            <a:r>
              <a:rPr lang="en-US" altLang="zh-CN" sz="2000" dirty="0"/>
              <a:t> </a:t>
            </a:r>
            <a:r>
              <a:rPr lang="en-US" altLang="zh-CN" sz="2000" dirty="0" smtClean="0"/>
              <a:t>      </a:t>
            </a:r>
            <a:r>
              <a:rPr lang="zh-CN" altLang="en-US" sz="2000" dirty="0" smtClean="0"/>
              <a:t>文本</a:t>
            </a:r>
            <a:r>
              <a:rPr lang="zh-CN" altLang="en-US" sz="2000" dirty="0"/>
              <a:t>中存在着一些标记，例如数字、标点符号等，这一类标记往往不具有实际意义</a:t>
            </a:r>
            <a:r>
              <a:rPr lang="zh-CN" altLang="en-US" sz="2000" dirty="0" smtClean="0"/>
              <a:t>，</a:t>
            </a:r>
            <a:endParaRPr lang="en-US" altLang="zh-CN" sz="2000" dirty="0" smtClean="0"/>
          </a:p>
          <a:p>
            <a:r>
              <a:rPr lang="zh-CN" altLang="en-US" sz="2000" dirty="0" smtClean="0"/>
              <a:t>也</a:t>
            </a:r>
            <a:r>
              <a:rPr lang="zh-CN" altLang="en-US" sz="2000" dirty="0"/>
              <a:t>不能作为区分文本类别依据。</a:t>
            </a:r>
            <a:endParaRPr lang="en-US" altLang="zh-CN" sz="2000" dirty="0"/>
          </a:p>
          <a:p>
            <a:endParaRPr lang="zh-CN" altLang="en-US" dirty="0"/>
          </a:p>
        </p:txBody>
      </p:sp>
      <p:sp>
        <p:nvSpPr>
          <p:cNvPr id="31" name="文本框 30"/>
          <p:cNvSpPr txBox="1"/>
          <p:nvPr/>
        </p:nvSpPr>
        <p:spPr>
          <a:xfrm>
            <a:off x="845207" y="3005538"/>
            <a:ext cx="9637160" cy="1384995"/>
          </a:xfrm>
          <a:prstGeom prst="rect">
            <a:avLst/>
          </a:prstGeom>
          <a:noFill/>
        </p:spPr>
        <p:txBody>
          <a:bodyPr wrap="square" rtlCol="0">
            <a:spAutoFit/>
          </a:bodyPr>
          <a:lstStyle/>
          <a:p>
            <a:r>
              <a:rPr lang="en-US" altLang="zh-CN" sz="2400" b="1" dirty="0">
                <a:solidFill>
                  <a:srgbClr val="656B87"/>
                </a:solidFill>
                <a:latin typeface="Source Sans Pro" charset="0"/>
                <a:ea typeface="Source Sans Pro" charset="0"/>
                <a:cs typeface="Source Sans Pro" charset="0"/>
              </a:rPr>
              <a:t>2. </a:t>
            </a:r>
            <a:r>
              <a:rPr lang="en-US" altLang="zh-CN" sz="2400" b="1" dirty="0" smtClean="0">
                <a:solidFill>
                  <a:srgbClr val="656B87"/>
                </a:solidFill>
                <a:latin typeface="Source Sans Pro" charset="0"/>
                <a:ea typeface="Source Sans Pro" charset="0"/>
                <a:cs typeface="Source Sans Pro" charset="0"/>
              </a:rPr>
              <a:t> </a:t>
            </a:r>
            <a:r>
              <a:rPr lang="zh-CN" altLang="en-US" sz="2400" b="1" dirty="0" smtClean="0">
                <a:solidFill>
                  <a:srgbClr val="656B87"/>
                </a:solidFill>
                <a:latin typeface="Source Sans Pro" charset="0"/>
                <a:ea typeface="Source Sans Pro" charset="0"/>
                <a:cs typeface="Source Sans Pro" charset="0"/>
              </a:rPr>
              <a:t>分词</a:t>
            </a:r>
            <a:r>
              <a:rPr lang="zh-CN" altLang="en-US" sz="2400" b="1" dirty="0">
                <a:solidFill>
                  <a:srgbClr val="656B87"/>
                </a:solidFill>
                <a:latin typeface="Source Sans Pro" charset="0"/>
                <a:ea typeface="Source Sans Pro" charset="0"/>
                <a:cs typeface="Source Sans Pro" charset="0"/>
              </a:rPr>
              <a:t>处理</a:t>
            </a:r>
            <a:endParaRPr lang="en-US" altLang="zh-CN" sz="2400" b="1" dirty="0">
              <a:solidFill>
                <a:srgbClr val="656B87"/>
              </a:solidFill>
              <a:latin typeface="Source Sans Pro" charset="0"/>
              <a:ea typeface="Source Sans Pro" charset="0"/>
              <a:cs typeface="Source Sans Pro" charset="0"/>
            </a:endParaRPr>
          </a:p>
          <a:p>
            <a:r>
              <a:rPr lang="zh-CN" altLang="en-US" sz="2000" dirty="0"/>
              <a:t>      </a:t>
            </a:r>
            <a:r>
              <a:rPr lang="zh-CN" altLang="en-US" sz="2000" dirty="0" smtClean="0"/>
              <a:t> 英文：词</a:t>
            </a:r>
            <a:r>
              <a:rPr lang="zh-CN" altLang="en-US" sz="2000" dirty="0"/>
              <a:t>与词之间的分隔是通过特定的间隔标记符号实现的</a:t>
            </a:r>
            <a:r>
              <a:rPr lang="zh-CN" altLang="en-US" sz="2000" dirty="0" smtClean="0"/>
              <a:t>，例如</a:t>
            </a:r>
            <a:r>
              <a:rPr lang="zh-CN" altLang="en-US" sz="2000" dirty="0"/>
              <a:t>空格和标点符号等，比较容易实现</a:t>
            </a:r>
            <a:r>
              <a:rPr lang="zh-CN" altLang="en-US" sz="2000" dirty="0" smtClean="0"/>
              <a:t>分词。</a:t>
            </a:r>
            <a:endParaRPr lang="en-US" altLang="zh-CN" sz="2000" dirty="0" smtClean="0"/>
          </a:p>
          <a:p>
            <a:r>
              <a:rPr lang="en-US" altLang="zh-CN" sz="2000" dirty="0"/>
              <a:t> </a:t>
            </a:r>
            <a:r>
              <a:rPr lang="en-US" altLang="zh-CN" sz="2000" dirty="0" smtClean="0"/>
              <a:t>      </a:t>
            </a:r>
            <a:r>
              <a:rPr lang="zh-CN" altLang="en-US" sz="2000" dirty="0" smtClean="0"/>
              <a:t>中文：使用一些分词算法或工具</a:t>
            </a:r>
            <a:r>
              <a:rPr lang="zh-CN" altLang="en-US" sz="2000" dirty="0"/>
              <a:t>。</a:t>
            </a:r>
            <a:endParaRPr lang="zh-CN" altLang="en-US" dirty="0"/>
          </a:p>
        </p:txBody>
      </p:sp>
      <p:sp>
        <p:nvSpPr>
          <p:cNvPr id="32" name="文本框 31"/>
          <p:cNvSpPr txBox="1"/>
          <p:nvPr/>
        </p:nvSpPr>
        <p:spPr>
          <a:xfrm>
            <a:off x="845207" y="4777327"/>
            <a:ext cx="8511304" cy="1692771"/>
          </a:xfrm>
          <a:prstGeom prst="rect">
            <a:avLst/>
          </a:prstGeom>
          <a:noFill/>
        </p:spPr>
        <p:txBody>
          <a:bodyPr wrap="none" rtlCol="0">
            <a:spAutoFit/>
          </a:bodyPr>
          <a:lstStyle/>
          <a:p>
            <a:r>
              <a:rPr lang="en-US" altLang="zh-CN" sz="2400" b="1" dirty="0" smtClean="0">
                <a:solidFill>
                  <a:srgbClr val="656B87"/>
                </a:solidFill>
                <a:latin typeface="Source Sans Pro" charset="0"/>
                <a:ea typeface="Source Sans Pro" charset="0"/>
                <a:cs typeface="Source Sans Pro" charset="0"/>
              </a:rPr>
              <a:t>3.  </a:t>
            </a:r>
            <a:r>
              <a:rPr lang="zh-CN" altLang="en-US" sz="2400" b="1" dirty="0" smtClean="0">
                <a:solidFill>
                  <a:srgbClr val="656B87"/>
                </a:solidFill>
                <a:latin typeface="Source Sans Pro" charset="0"/>
                <a:ea typeface="Source Sans Pro" charset="0"/>
                <a:cs typeface="Source Sans Pro" charset="0"/>
              </a:rPr>
              <a:t>词性</a:t>
            </a:r>
            <a:r>
              <a:rPr lang="zh-CN" altLang="en-US" sz="2400" b="1" dirty="0">
                <a:solidFill>
                  <a:srgbClr val="656B87"/>
                </a:solidFill>
                <a:latin typeface="Source Sans Pro" charset="0"/>
                <a:ea typeface="Source Sans Pro" charset="0"/>
                <a:cs typeface="Source Sans Pro" charset="0"/>
              </a:rPr>
              <a:t>归一化    </a:t>
            </a:r>
            <a:endParaRPr lang="en-US" altLang="zh-CN" sz="2400" b="1" dirty="0">
              <a:solidFill>
                <a:srgbClr val="656B87"/>
              </a:solidFill>
              <a:latin typeface="Source Sans Pro" charset="0"/>
              <a:ea typeface="Source Sans Pro" charset="0"/>
              <a:cs typeface="Source Sans Pro" charset="0"/>
            </a:endParaRPr>
          </a:p>
          <a:p>
            <a:r>
              <a:rPr lang="en-US" altLang="zh-CN" sz="2000" dirty="0" smtClean="0"/>
              <a:t>      (a). Stemming </a:t>
            </a:r>
            <a:r>
              <a:rPr lang="zh-CN" altLang="en-US" sz="2000" dirty="0"/>
              <a:t>词⼲提取：⼀般来说，就是把不影响词性</a:t>
            </a:r>
            <a:r>
              <a:rPr lang="zh-CN" altLang="en-US" sz="2000" dirty="0" smtClean="0"/>
              <a:t>的⼩</a:t>
            </a:r>
            <a:r>
              <a:rPr lang="zh-CN" altLang="en-US" sz="2000" dirty="0"/>
              <a:t>尾巴</a:t>
            </a:r>
            <a:r>
              <a:rPr lang="zh-CN" altLang="en-US" sz="2000" dirty="0" smtClean="0"/>
              <a:t>砍掉</a:t>
            </a:r>
            <a:endParaRPr lang="en-US" altLang="zh-CN" sz="2000" dirty="0" smtClean="0"/>
          </a:p>
          <a:p>
            <a:r>
              <a:rPr lang="en-US" altLang="zh-CN" sz="2000" dirty="0" smtClean="0"/>
              <a:t>         </a:t>
            </a:r>
            <a:r>
              <a:rPr lang="zh-CN" altLang="en-US" sz="2000" dirty="0" smtClean="0"/>
              <a:t>例如：</a:t>
            </a:r>
            <a:r>
              <a:rPr lang="en-US" altLang="zh-CN" sz="2000" dirty="0" smtClean="0"/>
              <a:t>presumably  --&gt; presume</a:t>
            </a:r>
          </a:p>
          <a:p>
            <a:r>
              <a:rPr lang="en-US" altLang="zh-CN" sz="2000" dirty="0"/>
              <a:t> </a:t>
            </a:r>
            <a:r>
              <a:rPr lang="en-US" altLang="zh-CN" sz="2000" dirty="0" smtClean="0"/>
              <a:t>     (b</a:t>
            </a:r>
            <a:r>
              <a:rPr lang="en-US" altLang="zh-CN" sz="2000" dirty="0"/>
              <a:t>). Lemmatization </a:t>
            </a:r>
            <a:r>
              <a:rPr lang="zh-CN" altLang="en-US" sz="2000" dirty="0"/>
              <a:t>词形归⼀：把各种类型的词的变形，都归为⼀个</a:t>
            </a:r>
            <a:r>
              <a:rPr lang="zh-CN" altLang="en-US" sz="2000" dirty="0" smtClean="0"/>
              <a:t>形式</a:t>
            </a:r>
            <a:r>
              <a:rPr lang="en-US" altLang="zh-CN" sz="2000" dirty="0" smtClean="0"/>
              <a:t>.</a:t>
            </a:r>
            <a:endParaRPr lang="zh-CN" altLang="en-US" sz="2000" dirty="0"/>
          </a:p>
          <a:p>
            <a:pPr lvl="1"/>
            <a:r>
              <a:rPr lang="zh-CN" altLang="en-US" sz="2000" dirty="0" smtClean="0"/>
              <a:t>例如：</a:t>
            </a:r>
            <a:r>
              <a:rPr lang="en-US" altLang="zh-CN" sz="2000" dirty="0" smtClean="0"/>
              <a:t>went --&gt; go        dogs --&gt; dog</a:t>
            </a:r>
            <a:endParaRPr lang="zh-CN" altLang="en-US" sz="2000" dirty="0"/>
          </a:p>
        </p:txBody>
      </p:sp>
    </p:spTree>
    <p:extLst>
      <p:ext uri="{BB962C8B-B14F-4D97-AF65-F5344CB8AC3E}">
        <p14:creationId xmlns:p14="http://schemas.microsoft.com/office/powerpoint/2010/main" val="1615510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26313"/>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dirty="0">
                  <a:solidFill>
                    <a:srgbClr val="656B87"/>
                  </a:solidFill>
                  <a:latin typeface="华文中宋" panose="02010600040101010101" pitchFamily="2" charset="-122"/>
                  <a:ea typeface="华文中宋" panose="02010600040101010101" pitchFamily="2" charset="-122"/>
                </a:rPr>
                <a:t>DBSCAN- </a:t>
              </a:r>
              <a:r>
                <a:rPr lang="zh-CN" altLang="en-US" sz="3200" dirty="0">
                  <a:solidFill>
                    <a:srgbClr val="656B87"/>
                  </a:solidFill>
                  <a:latin typeface="华文中宋" panose="02010600040101010101" pitchFamily="2" charset="-122"/>
                  <a:ea typeface="华文中宋" panose="02010600040101010101" pitchFamily="2" charset="-122"/>
                </a:rPr>
                <a:t>算法</a:t>
              </a:r>
            </a:p>
          </p:txBody>
        </p:sp>
      </p:grpSp>
      <p:pic>
        <p:nvPicPr>
          <p:cNvPr id="2" name="图片 1"/>
          <p:cNvPicPr>
            <a:picLocks noChangeAspect="1"/>
          </p:cNvPicPr>
          <p:nvPr/>
        </p:nvPicPr>
        <p:blipFill>
          <a:blip r:embed="rId3"/>
          <a:stretch>
            <a:fillRect/>
          </a:stretch>
        </p:blipFill>
        <p:spPr>
          <a:xfrm>
            <a:off x="1041043" y="1233503"/>
            <a:ext cx="7188557" cy="5516799"/>
          </a:xfrm>
          <a:prstGeom prst="rect">
            <a:avLst/>
          </a:prstGeom>
        </p:spPr>
      </p:pic>
    </p:spTree>
    <p:extLst>
      <p:ext uri="{BB962C8B-B14F-4D97-AF65-F5344CB8AC3E}">
        <p14:creationId xmlns:p14="http://schemas.microsoft.com/office/powerpoint/2010/main" val="957294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26313"/>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dirty="0">
                  <a:solidFill>
                    <a:srgbClr val="656B87"/>
                  </a:solidFill>
                  <a:latin typeface="华文中宋" panose="02010600040101010101" pitchFamily="2" charset="-122"/>
                  <a:ea typeface="华文中宋" panose="02010600040101010101" pitchFamily="2" charset="-122"/>
                </a:rPr>
                <a:t>DBSCAN- </a:t>
              </a:r>
              <a:r>
                <a:rPr lang="zh-CN" altLang="en-US" sz="3200" dirty="0">
                  <a:solidFill>
                    <a:srgbClr val="656B87"/>
                  </a:solidFill>
                  <a:latin typeface="华文中宋" panose="02010600040101010101" pitchFamily="2" charset="-122"/>
                  <a:ea typeface="华文中宋" panose="02010600040101010101" pitchFamily="2" charset="-122"/>
                </a:rPr>
                <a:t>算法</a:t>
              </a:r>
            </a:p>
          </p:txBody>
        </p:sp>
      </p:grpSp>
      <p:pic>
        <p:nvPicPr>
          <p:cNvPr id="2" name="图片 1"/>
          <p:cNvPicPr>
            <a:picLocks noChangeAspect="1"/>
          </p:cNvPicPr>
          <p:nvPr/>
        </p:nvPicPr>
        <p:blipFill>
          <a:blip r:embed="rId3"/>
          <a:stretch>
            <a:fillRect/>
          </a:stretch>
        </p:blipFill>
        <p:spPr>
          <a:xfrm>
            <a:off x="837876" y="1280546"/>
            <a:ext cx="8886825" cy="5343525"/>
          </a:xfrm>
          <a:prstGeom prst="rect">
            <a:avLst/>
          </a:prstGeom>
        </p:spPr>
      </p:pic>
    </p:spTree>
    <p:extLst>
      <p:ext uri="{BB962C8B-B14F-4D97-AF65-F5344CB8AC3E}">
        <p14:creationId xmlns:p14="http://schemas.microsoft.com/office/powerpoint/2010/main" val="1976592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26313"/>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a:solidFill>
                    <a:srgbClr val="656B87"/>
                  </a:solidFill>
                  <a:latin typeface="华文中宋" panose="02010600040101010101" pitchFamily="2" charset="-122"/>
                  <a:ea typeface="华文中宋" panose="02010600040101010101" pitchFamily="2" charset="-122"/>
                </a:rPr>
                <a:t>聚类算法</a:t>
              </a:r>
            </a:p>
          </p:txBody>
        </p:sp>
      </p:grpSp>
      <p:pic>
        <p:nvPicPr>
          <p:cNvPr id="2" name="图片 1"/>
          <p:cNvPicPr>
            <a:picLocks noChangeAspect="1"/>
          </p:cNvPicPr>
          <p:nvPr/>
        </p:nvPicPr>
        <p:blipFill>
          <a:blip r:embed="rId3"/>
          <a:stretch>
            <a:fillRect/>
          </a:stretch>
        </p:blipFill>
        <p:spPr>
          <a:xfrm>
            <a:off x="912192" y="1282222"/>
            <a:ext cx="6855184" cy="5242199"/>
          </a:xfrm>
          <a:prstGeom prst="rect">
            <a:avLst/>
          </a:prstGeom>
        </p:spPr>
      </p:pic>
    </p:spTree>
    <p:extLst>
      <p:ext uri="{BB962C8B-B14F-4D97-AF65-F5344CB8AC3E}">
        <p14:creationId xmlns:p14="http://schemas.microsoft.com/office/powerpoint/2010/main" val="3110596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26313"/>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a:solidFill>
                    <a:srgbClr val="656B87"/>
                  </a:solidFill>
                  <a:latin typeface="华文中宋" panose="02010600040101010101" pitchFamily="2" charset="-122"/>
                  <a:ea typeface="华文中宋" panose="02010600040101010101" pitchFamily="2" charset="-122"/>
                </a:rPr>
                <a:t>聚类算法</a:t>
              </a:r>
            </a:p>
          </p:txBody>
        </p:sp>
      </p:grpSp>
      <p:pic>
        <p:nvPicPr>
          <p:cNvPr id="2" name="图片 1"/>
          <p:cNvPicPr>
            <a:picLocks noChangeAspect="1"/>
          </p:cNvPicPr>
          <p:nvPr/>
        </p:nvPicPr>
        <p:blipFill>
          <a:blip r:embed="rId3"/>
          <a:stretch>
            <a:fillRect/>
          </a:stretch>
        </p:blipFill>
        <p:spPr>
          <a:xfrm>
            <a:off x="908216" y="1200404"/>
            <a:ext cx="7803706" cy="5629040"/>
          </a:xfrm>
          <a:prstGeom prst="rect">
            <a:avLst/>
          </a:prstGeom>
        </p:spPr>
      </p:pic>
    </p:spTree>
    <p:extLst>
      <p:ext uri="{BB962C8B-B14F-4D97-AF65-F5344CB8AC3E}">
        <p14:creationId xmlns:p14="http://schemas.microsoft.com/office/powerpoint/2010/main" val="2779942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43195"/>
            <a:ext cx="12190413" cy="850490"/>
            <a:chOff x="0" y="525823"/>
            <a:chExt cx="12190413" cy="850490"/>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3459153" y="525823"/>
              <a:ext cx="52721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a:solidFill>
                    <a:srgbClr val="656B87"/>
                  </a:solidFill>
                  <a:latin typeface="华文中宋" panose="02010600040101010101" pitchFamily="2" charset="-122"/>
                  <a:ea typeface="华文中宋" panose="02010600040101010101" pitchFamily="2" charset="-122"/>
                </a:rPr>
                <a:t> </a:t>
              </a:r>
              <a:r>
                <a:rPr lang="zh-CN" altLang="en-US" sz="3200" dirty="0" smtClean="0">
                  <a:solidFill>
                    <a:srgbClr val="656B87"/>
                  </a:solidFill>
                  <a:latin typeface="华文中宋" panose="02010600040101010101" pitchFamily="2" charset="-122"/>
                  <a:ea typeface="华文中宋" panose="02010600040101010101" pitchFamily="2" charset="-122"/>
                </a:rPr>
                <a:t>聚类案例</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pic>
        <p:nvPicPr>
          <p:cNvPr id="2" name="图片 1"/>
          <p:cNvPicPr>
            <a:picLocks noChangeAspect="1"/>
          </p:cNvPicPr>
          <p:nvPr/>
        </p:nvPicPr>
        <p:blipFill>
          <a:blip r:embed="rId3"/>
          <a:stretch>
            <a:fillRect/>
          </a:stretch>
        </p:blipFill>
        <p:spPr>
          <a:xfrm>
            <a:off x="961021" y="1165608"/>
            <a:ext cx="7582541" cy="5533206"/>
          </a:xfrm>
          <a:prstGeom prst="rect">
            <a:avLst/>
          </a:prstGeom>
        </p:spPr>
      </p:pic>
    </p:spTree>
    <p:extLst>
      <p:ext uri="{BB962C8B-B14F-4D97-AF65-F5344CB8AC3E}">
        <p14:creationId xmlns:p14="http://schemas.microsoft.com/office/powerpoint/2010/main" val="1856615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26313"/>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a:solidFill>
                    <a:srgbClr val="656B87"/>
                  </a:solidFill>
                  <a:latin typeface="华文中宋" panose="02010600040101010101" pitchFamily="2" charset="-122"/>
                  <a:ea typeface="华文中宋" panose="02010600040101010101" pitchFamily="2" charset="-122"/>
                </a:rPr>
                <a:t>聚类案例</a:t>
              </a:r>
            </a:p>
          </p:txBody>
        </p:sp>
      </p:grpSp>
      <p:pic>
        <p:nvPicPr>
          <p:cNvPr id="2" name="图片 1"/>
          <p:cNvPicPr>
            <a:picLocks noChangeAspect="1"/>
          </p:cNvPicPr>
          <p:nvPr/>
        </p:nvPicPr>
        <p:blipFill>
          <a:blip r:embed="rId3"/>
          <a:stretch>
            <a:fillRect/>
          </a:stretch>
        </p:blipFill>
        <p:spPr>
          <a:xfrm>
            <a:off x="907116" y="1215487"/>
            <a:ext cx="8508189" cy="5402880"/>
          </a:xfrm>
          <a:prstGeom prst="rect">
            <a:avLst/>
          </a:prstGeom>
        </p:spPr>
      </p:pic>
    </p:spTree>
    <p:extLst>
      <p:ext uri="{BB962C8B-B14F-4D97-AF65-F5344CB8AC3E}">
        <p14:creationId xmlns:p14="http://schemas.microsoft.com/office/powerpoint/2010/main" val="2782617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26313"/>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a:solidFill>
                    <a:srgbClr val="656B87"/>
                  </a:solidFill>
                  <a:latin typeface="华文中宋" panose="02010600040101010101" pitchFamily="2" charset="-122"/>
                  <a:ea typeface="华文中宋" panose="02010600040101010101" pitchFamily="2" charset="-122"/>
                </a:rPr>
                <a:t>聚类案例</a:t>
              </a:r>
            </a:p>
          </p:txBody>
        </p:sp>
      </p:grpSp>
      <p:pic>
        <p:nvPicPr>
          <p:cNvPr id="2" name="图片 1"/>
          <p:cNvPicPr>
            <a:picLocks noChangeAspect="1"/>
          </p:cNvPicPr>
          <p:nvPr/>
        </p:nvPicPr>
        <p:blipFill>
          <a:blip r:embed="rId3"/>
          <a:stretch>
            <a:fillRect/>
          </a:stretch>
        </p:blipFill>
        <p:spPr>
          <a:xfrm>
            <a:off x="965365" y="1137212"/>
            <a:ext cx="7716411" cy="5722376"/>
          </a:xfrm>
          <a:prstGeom prst="rect">
            <a:avLst/>
          </a:prstGeom>
        </p:spPr>
      </p:pic>
    </p:spTree>
    <p:extLst>
      <p:ext uri="{BB962C8B-B14F-4D97-AF65-F5344CB8AC3E}">
        <p14:creationId xmlns:p14="http://schemas.microsoft.com/office/powerpoint/2010/main" val="1507041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E86F8E91-6CB2-47BD-80CC-1D8629C6B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文本框 7">
            <a:extLst>
              <a:ext uri="{FF2B5EF4-FFF2-40B4-BE49-F238E27FC236}">
                <a16:creationId xmlns:a16="http://schemas.microsoft.com/office/drawing/2014/main" xmlns="" id="{5F81DB86-1C24-46C9-BEAD-3B6D804CEC37}"/>
              </a:ext>
            </a:extLst>
          </p:cNvPr>
          <p:cNvSpPr txBox="1">
            <a:spLocks noChangeArrowheads="1"/>
          </p:cNvSpPr>
          <p:nvPr/>
        </p:nvSpPr>
        <p:spPr bwMode="auto">
          <a:xfrm>
            <a:off x="4437685" y="2440564"/>
            <a:ext cx="32624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zh-CN" altLang="en-US" sz="6000" dirty="0">
                <a:solidFill>
                  <a:srgbClr val="656B87"/>
                </a:solidFill>
                <a:latin typeface="华文中宋" panose="02010600040101010101" pitchFamily="2" charset="-122"/>
                <a:ea typeface="华文中宋" panose="02010600040101010101" pitchFamily="2" charset="-122"/>
              </a:rPr>
              <a:t>谢谢</a:t>
            </a:r>
            <a:r>
              <a:rPr lang="zh-CN" altLang="en-US" sz="6000" dirty="0" smtClean="0">
                <a:solidFill>
                  <a:srgbClr val="656B87"/>
                </a:solidFill>
                <a:latin typeface="华文中宋" panose="02010600040101010101" pitchFamily="2" charset="-122"/>
                <a:ea typeface="华文中宋" panose="02010600040101010101" pitchFamily="2" charset="-122"/>
              </a:rPr>
              <a:t>观看</a:t>
            </a:r>
            <a:endParaRPr lang="en-US" altLang="zh-CN" sz="6000" dirty="0">
              <a:solidFill>
                <a:srgbClr val="656B87"/>
              </a:solidFill>
              <a:latin typeface="华文中宋" panose="02010600040101010101" pitchFamily="2" charset="-122"/>
              <a:ea typeface="华文中宋" panose="02010600040101010101" pitchFamily="2" charset="-122"/>
            </a:endParaRPr>
          </a:p>
        </p:txBody>
      </p:sp>
      <p:cxnSp>
        <p:nvCxnSpPr>
          <p:cNvPr id="16" name="直接连接符 15">
            <a:extLst>
              <a:ext uri="{FF2B5EF4-FFF2-40B4-BE49-F238E27FC236}">
                <a16:creationId xmlns:a16="http://schemas.microsoft.com/office/drawing/2014/main" xmlns="" id="{96AFBC0E-5915-4B5F-9541-4D175800BE96}"/>
              </a:ext>
            </a:extLst>
          </p:cNvPr>
          <p:cNvCxnSpPr>
            <a:cxnSpLocks/>
          </p:cNvCxnSpPr>
          <p:nvPr/>
        </p:nvCxnSpPr>
        <p:spPr>
          <a:xfrm>
            <a:off x="2911198" y="4020199"/>
            <a:ext cx="6292043" cy="0"/>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2" presetClass="entr" presetSubtype="4" fill="hold" grpId="0" nodeType="afterEffect" p14:presetBounceEnd="33333">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33333">
                                          <p:cBhvr additive="base">
                                            <p:cTn id="11" dur="750" fill="hold"/>
                                            <p:tgtEl>
                                              <p:spTgt spid="13"/>
                                            </p:tgtEl>
                                            <p:attrNameLst>
                                              <p:attrName>ppt_x</p:attrName>
                                            </p:attrNameLst>
                                          </p:cBhvr>
                                          <p:tavLst>
                                            <p:tav tm="0">
                                              <p:val>
                                                <p:strVal val="#ppt_x"/>
                                              </p:val>
                                            </p:tav>
                                            <p:tav tm="100000">
                                              <p:val>
                                                <p:strVal val="#ppt_x"/>
                                              </p:val>
                                            </p:tav>
                                          </p:tavLst>
                                        </p:anim>
                                        <p:anim calcmode="lin" valueType="num" p14:bounceEnd="33333">
                                          <p:cBhvr additive="base">
                                            <p:cTn id="12" dur="75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37"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outVertical)">
                                          <p:cBhvr>
                                            <p:cTn id="1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37"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outVertical)">
                                          <p:cBhvr>
                                            <p:cTn id="1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00331"/>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a:t>
              </a:r>
              <a:r>
                <a:rPr lang="zh-CN" altLang="en-US" sz="3200" dirty="0">
                  <a:solidFill>
                    <a:srgbClr val="656B87"/>
                  </a:solidFill>
                  <a:latin typeface="华文中宋" panose="02010600040101010101" pitchFamily="2" charset="-122"/>
                  <a:ea typeface="华文中宋" panose="02010600040101010101" pitchFamily="2" charset="-122"/>
                </a:rPr>
                <a:t>预处理</a:t>
              </a:r>
            </a:p>
          </p:txBody>
        </p:sp>
      </p:grpSp>
      <p:sp>
        <p:nvSpPr>
          <p:cNvPr id="29" name="文本框 28"/>
          <p:cNvSpPr txBox="1"/>
          <p:nvPr/>
        </p:nvSpPr>
        <p:spPr>
          <a:xfrm>
            <a:off x="872368" y="1549103"/>
            <a:ext cx="8494633" cy="1846659"/>
          </a:xfrm>
          <a:prstGeom prst="rect">
            <a:avLst/>
          </a:prstGeom>
          <a:noFill/>
        </p:spPr>
        <p:txBody>
          <a:bodyPr wrap="none" rtlCol="0">
            <a:spAutoFit/>
          </a:bodyPr>
          <a:lstStyle/>
          <a:p>
            <a:r>
              <a:rPr lang="en-US" altLang="zh-CN" sz="2400" b="1" dirty="0">
                <a:solidFill>
                  <a:srgbClr val="656B87"/>
                </a:solidFill>
                <a:latin typeface="Source Sans Pro" charset="0"/>
                <a:ea typeface="Source Sans Pro" charset="0"/>
                <a:cs typeface="Source Sans Pro" charset="0"/>
              </a:rPr>
              <a:t>4.   </a:t>
            </a:r>
            <a:r>
              <a:rPr lang="zh-CN" altLang="en-US" sz="2400" b="1" dirty="0">
                <a:solidFill>
                  <a:srgbClr val="656B87"/>
                </a:solidFill>
                <a:latin typeface="Source Sans Pro" charset="0"/>
                <a:ea typeface="Source Sans Pro" charset="0"/>
                <a:cs typeface="Source Sans Pro" charset="0"/>
              </a:rPr>
              <a:t>去停用词</a:t>
            </a:r>
            <a:endParaRPr lang="en-US" altLang="zh-CN" sz="2400" b="1" dirty="0">
              <a:solidFill>
                <a:srgbClr val="656B87"/>
              </a:solidFill>
              <a:latin typeface="Source Sans Pro" charset="0"/>
              <a:ea typeface="Source Sans Pro" charset="0"/>
              <a:cs typeface="Source Sans Pro" charset="0"/>
            </a:endParaRPr>
          </a:p>
          <a:p>
            <a:r>
              <a:rPr lang="zh-CN" altLang="en-US" dirty="0"/>
              <a:t>   </a:t>
            </a:r>
            <a:r>
              <a:rPr lang="zh-CN" altLang="en-US" dirty="0" smtClean="0"/>
              <a:t>   </a:t>
            </a:r>
            <a:r>
              <a:rPr lang="zh-CN" altLang="en-US" dirty="0"/>
              <a:t>停用词在这里通常指文本中出现频率很高，但实际意义又不大的词。</a:t>
            </a:r>
            <a:endParaRPr lang="en-US" altLang="zh-CN" dirty="0"/>
          </a:p>
          <a:p>
            <a:r>
              <a:rPr lang="en-US" altLang="zh-CN" dirty="0"/>
              <a:t> </a:t>
            </a:r>
            <a:r>
              <a:rPr lang="en-US" altLang="zh-CN" dirty="0" smtClean="0"/>
              <a:t>     </a:t>
            </a:r>
            <a:r>
              <a:rPr lang="zh-CN" altLang="en-US" dirty="0" smtClean="0"/>
              <a:t>这</a:t>
            </a:r>
            <a:r>
              <a:rPr lang="zh-CN" altLang="en-US" dirty="0"/>
              <a:t>一类主要包括了语气助词、副词、介词、连词等，通常自身并无明确意义，</a:t>
            </a:r>
            <a:endParaRPr lang="en-US" altLang="zh-CN" dirty="0"/>
          </a:p>
          <a:p>
            <a:r>
              <a:rPr lang="zh-CN" altLang="en-US" dirty="0"/>
              <a:t>只有将其放入一个完整的句子中才有一定作用的词语。如常见的“的”、“在”、</a:t>
            </a:r>
            <a:endParaRPr lang="en-US" altLang="zh-CN" dirty="0"/>
          </a:p>
          <a:p>
            <a:r>
              <a:rPr lang="zh-CN" altLang="en-US" dirty="0"/>
              <a:t>“和”、“接着”</a:t>
            </a:r>
            <a:r>
              <a:rPr lang="zh-CN" altLang="en-US" dirty="0" smtClean="0"/>
              <a:t>之类</a:t>
            </a:r>
            <a:r>
              <a:rPr lang="zh-CN" altLang="en-US" dirty="0"/>
              <a:t>。</a:t>
            </a:r>
            <a:endParaRPr lang="en-US" altLang="zh-CN" dirty="0"/>
          </a:p>
          <a:p>
            <a:endParaRPr lang="zh-CN" altLang="en-US" dirty="0"/>
          </a:p>
        </p:txBody>
      </p:sp>
      <p:sp>
        <p:nvSpPr>
          <p:cNvPr id="30" name="文本框 29"/>
          <p:cNvSpPr txBox="1"/>
          <p:nvPr/>
        </p:nvSpPr>
        <p:spPr>
          <a:xfrm>
            <a:off x="872368" y="3395762"/>
            <a:ext cx="4432624" cy="738664"/>
          </a:xfrm>
          <a:prstGeom prst="rect">
            <a:avLst/>
          </a:prstGeom>
          <a:noFill/>
        </p:spPr>
        <p:txBody>
          <a:bodyPr wrap="none" rtlCol="0">
            <a:spAutoFit/>
          </a:bodyPr>
          <a:lstStyle/>
          <a:p>
            <a:r>
              <a:rPr lang="en-US" altLang="zh-CN" sz="2400" b="1" dirty="0">
                <a:solidFill>
                  <a:srgbClr val="656B87"/>
                </a:solidFill>
                <a:latin typeface="Source Sans Pro" charset="0"/>
                <a:ea typeface="Source Sans Pro" charset="0"/>
                <a:cs typeface="Source Sans Pro" charset="0"/>
              </a:rPr>
              <a:t>5.   </a:t>
            </a:r>
            <a:r>
              <a:rPr lang="zh-CN" altLang="en-US" sz="2400" b="1" dirty="0">
                <a:solidFill>
                  <a:srgbClr val="656B87"/>
                </a:solidFill>
                <a:latin typeface="Source Sans Pro" charset="0"/>
                <a:ea typeface="Source Sans Pro" charset="0"/>
                <a:cs typeface="Source Sans Pro" charset="0"/>
              </a:rPr>
              <a:t>词集</a:t>
            </a:r>
            <a:endParaRPr lang="en-US" altLang="zh-CN" sz="2400" b="1" dirty="0">
              <a:solidFill>
                <a:srgbClr val="656B87"/>
              </a:solidFill>
              <a:latin typeface="Source Sans Pro" charset="0"/>
              <a:ea typeface="Source Sans Pro" charset="0"/>
              <a:cs typeface="Source Sans Pro" charset="0"/>
            </a:endParaRPr>
          </a:p>
          <a:p>
            <a:r>
              <a:rPr lang="zh-CN" altLang="en-US" dirty="0"/>
              <a:t>      </a:t>
            </a:r>
            <a:r>
              <a:rPr lang="en-US" altLang="zh-CN" dirty="0" smtClean="0"/>
              <a:t>[“</a:t>
            </a:r>
            <a:r>
              <a:rPr lang="zh-CN" altLang="en-US" dirty="0" smtClean="0"/>
              <a:t>游戏</a:t>
            </a:r>
            <a:r>
              <a:rPr lang="en-US" altLang="zh-CN" dirty="0" smtClean="0"/>
              <a:t>”</a:t>
            </a:r>
            <a:r>
              <a:rPr lang="zh-CN" altLang="en-US" dirty="0" smtClean="0"/>
              <a:t>，</a:t>
            </a:r>
            <a:r>
              <a:rPr lang="en-US" altLang="zh-CN" dirty="0" smtClean="0"/>
              <a:t>“</a:t>
            </a:r>
            <a:r>
              <a:rPr lang="zh-CN" altLang="en-US" dirty="0" smtClean="0"/>
              <a:t>真香</a:t>
            </a:r>
            <a:r>
              <a:rPr lang="en-US" altLang="zh-CN" dirty="0" smtClean="0"/>
              <a:t>”</a:t>
            </a:r>
            <a:r>
              <a:rPr lang="zh-CN" altLang="en-US" dirty="0" smtClean="0"/>
              <a:t>，</a:t>
            </a:r>
            <a:r>
              <a:rPr lang="en-US" altLang="zh-CN" dirty="0" smtClean="0"/>
              <a:t>“</a:t>
            </a:r>
            <a:r>
              <a:rPr lang="zh-CN" altLang="en-US" dirty="0" smtClean="0"/>
              <a:t>分词</a:t>
            </a:r>
            <a:r>
              <a:rPr lang="en-US" altLang="zh-CN" dirty="0" smtClean="0"/>
              <a:t>”</a:t>
            </a:r>
            <a:r>
              <a:rPr lang="zh-CN" altLang="en-US" dirty="0" smtClean="0"/>
              <a:t>，</a:t>
            </a:r>
            <a:r>
              <a:rPr lang="en-US" altLang="zh-CN" dirty="0" smtClean="0"/>
              <a:t>…</a:t>
            </a:r>
            <a:r>
              <a:rPr lang="zh-CN" altLang="en-US" dirty="0" smtClean="0"/>
              <a:t>“处理”</a:t>
            </a:r>
            <a:r>
              <a:rPr lang="en-US" altLang="zh-CN" dirty="0" smtClean="0"/>
              <a:t> ]</a:t>
            </a:r>
            <a:endParaRPr lang="zh-CN" altLang="en-US" dirty="0"/>
          </a:p>
        </p:txBody>
      </p:sp>
    </p:spTree>
    <p:extLst>
      <p:ext uri="{BB962C8B-B14F-4D97-AF65-F5344CB8AC3E}">
        <p14:creationId xmlns:p14="http://schemas.microsoft.com/office/powerpoint/2010/main" val="2007699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00331"/>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文本表征</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pic>
        <p:nvPicPr>
          <p:cNvPr id="7" name="图片 6"/>
          <p:cNvPicPr>
            <a:picLocks noChangeAspect="1"/>
          </p:cNvPicPr>
          <p:nvPr/>
        </p:nvPicPr>
        <p:blipFill>
          <a:blip r:embed="rId3"/>
          <a:stretch>
            <a:fillRect/>
          </a:stretch>
        </p:blipFill>
        <p:spPr>
          <a:xfrm>
            <a:off x="751130" y="1256855"/>
            <a:ext cx="5579752" cy="4673164"/>
          </a:xfrm>
          <a:prstGeom prst="rect">
            <a:avLst/>
          </a:prstGeom>
        </p:spPr>
      </p:pic>
      <p:grpSp>
        <p:nvGrpSpPr>
          <p:cNvPr id="9" name="Group 7">
            <a:extLst>
              <a:ext uri="{FF2B5EF4-FFF2-40B4-BE49-F238E27FC236}">
                <a16:creationId xmlns:a16="http://schemas.microsoft.com/office/drawing/2014/main" xmlns="" id="{3EC57A05-AC4F-4A00-8472-F294738A505D}"/>
              </a:ext>
            </a:extLst>
          </p:cNvPr>
          <p:cNvGrpSpPr/>
          <p:nvPr/>
        </p:nvGrpSpPr>
        <p:grpSpPr>
          <a:xfrm flipH="1">
            <a:off x="6958988" y="1635672"/>
            <a:ext cx="4668792" cy="3915530"/>
            <a:chOff x="7845714" y="1736884"/>
            <a:chExt cx="3501814" cy="1942035"/>
          </a:xfrm>
        </p:grpSpPr>
        <p:grpSp>
          <p:nvGrpSpPr>
            <p:cNvPr id="10" name="Group 35">
              <a:extLst>
                <a:ext uri="{FF2B5EF4-FFF2-40B4-BE49-F238E27FC236}">
                  <a16:creationId xmlns:a16="http://schemas.microsoft.com/office/drawing/2014/main" xmlns="" id="{E5FD1914-8684-42D2-8AA3-98F099981589}"/>
                </a:ext>
              </a:extLst>
            </p:cNvPr>
            <p:cNvGrpSpPr/>
            <p:nvPr/>
          </p:nvGrpSpPr>
          <p:grpSpPr>
            <a:xfrm>
              <a:off x="7845714" y="1736884"/>
              <a:ext cx="3501814" cy="1942035"/>
              <a:chOff x="7541909" y="1631854"/>
              <a:chExt cx="4046955" cy="1942035"/>
            </a:xfrm>
          </p:grpSpPr>
          <p:sp>
            <p:nvSpPr>
              <p:cNvPr id="14" name="Rectangle 29">
                <a:extLst>
                  <a:ext uri="{FF2B5EF4-FFF2-40B4-BE49-F238E27FC236}">
                    <a16:creationId xmlns:a16="http://schemas.microsoft.com/office/drawing/2014/main" xmlns="" id="{CE1E9ED9-CCA3-4F28-A58B-0AC120C37106}"/>
                  </a:ext>
                </a:extLst>
              </p:cNvPr>
              <p:cNvSpPr/>
              <p:nvPr/>
            </p:nvSpPr>
            <p:spPr>
              <a:xfrm>
                <a:off x="7541909" y="1631854"/>
                <a:ext cx="4046955" cy="1942035"/>
              </a:xfrm>
              <a:prstGeom prst="rect">
                <a:avLst/>
              </a:prstGeom>
              <a:noFill/>
              <a:ln w="28575">
                <a:solidFill>
                  <a:srgbClr val="656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Rectangle 33">
                <a:extLst>
                  <a:ext uri="{FF2B5EF4-FFF2-40B4-BE49-F238E27FC236}">
                    <a16:creationId xmlns:a16="http://schemas.microsoft.com/office/drawing/2014/main" xmlns="" id="{7125161D-A494-4ECB-B45F-0AA7DC9550AF}"/>
                  </a:ext>
                </a:extLst>
              </p:cNvPr>
              <p:cNvSpPr/>
              <p:nvPr/>
            </p:nvSpPr>
            <p:spPr>
              <a:xfrm>
                <a:off x="7541909" y="1631854"/>
                <a:ext cx="4046955" cy="435299"/>
              </a:xfrm>
              <a:prstGeom prst="rect">
                <a:avLst/>
              </a:prstGeom>
              <a:solidFill>
                <a:srgbClr val="656B87"/>
              </a:solidFill>
              <a:ln>
                <a:solidFill>
                  <a:srgbClr val="656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文本表征</a:t>
                </a:r>
                <a:endParaRPr lang="en-GB"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Rectangle 34">
              <a:extLst>
                <a:ext uri="{FF2B5EF4-FFF2-40B4-BE49-F238E27FC236}">
                  <a16:creationId xmlns:a16="http://schemas.microsoft.com/office/drawing/2014/main" xmlns="" id="{1AC36B6E-3292-4819-A26E-815F14A18EF1}"/>
                </a:ext>
              </a:extLst>
            </p:cNvPr>
            <p:cNvSpPr/>
            <p:nvPr/>
          </p:nvSpPr>
          <p:spPr>
            <a:xfrm>
              <a:off x="8030006" y="2335466"/>
              <a:ext cx="3133230" cy="1053298"/>
            </a:xfrm>
            <a:prstGeom prst="rect">
              <a:avLst/>
            </a:prstGeom>
            <a:ln>
              <a:noFill/>
            </a:ln>
          </p:spPr>
          <p:txBody>
            <a:bodyPr wrap="square">
              <a:spAutoFit/>
            </a:bodyPr>
            <a:lstStyle/>
            <a:p>
              <a:r>
                <a:rPr lang="zh-CN" altLang="en-US" sz="2000" dirty="0">
                  <a:latin typeface="微软雅黑" panose="020B0503020204020204" pitchFamily="34" charset="-122"/>
                  <a:ea typeface="微软雅黑" panose="020B0503020204020204" pitchFamily="34" charset="-122"/>
                  <a:cs typeface="Lato Regular"/>
                </a:rPr>
                <a:t>即如何从文字中抽取出特征，通过这些特征来表示相应的文本，利用这些特征数据进行分析。不同的文本表示形式可以选择不同的表示模型，如向量空间模型、概率模型、语言模型等。</a:t>
              </a: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spTree>
    <p:extLst>
      <p:ext uri="{BB962C8B-B14F-4D97-AF65-F5344CB8AC3E}">
        <p14:creationId xmlns:p14="http://schemas.microsoft.com/office/powerpoint/2010/main" val="47474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00331"/>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zh-CN" altLang="en-US" sz="3200" dirty="0" smtClean="0">
                  <a:solidFill>
                    <a:srgbClr val="656B87"/>
                  </a:solidFill>
                  <a:latin typeface="华文中宋" panose="02010600040101010101" pitchFamily="2" charset="-122"/>
                  <a:ea typeface="华文中宋" panose="02010600040101010101" pitchFamily="2" charset="-122"/>
                </a:rPr>
                <a:t>文本表征</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sp>
        <p:nvSpPr>
          <p:cNvPr id="7" name="文本框 6"/>
          <p:cNvSpPr txBox="1"/>
          <p:nvPr/>
        </p:nvSpPr>
        <p:spPr>
          <a:xfrm>
            <a:off x="872368" y="1507082"/>
            <a:ext cx="7577859" cy="1723549"/>
          </a:xfrm>
          <a:prstGeom prst="rect">
            <a:avLst/>
          </a:prstGeom>
          <a:noFill/>
        </p:spPr>
        <p:txBody>
          <a:bodyPr wrap="square" rtlCol="0">
            <a:spAutoFit/>
          </a:bodyPr>
          <a:lstStyle/>
          <a:p>
            <a:r>
              <a:rPr lang="en-US" altLang="zh-CN" sz="2800" b="1" dirty="0">
                <a:solidFill>
                  <a:srgbClr val="656B87"/>
                </a:solidFill>
                <a:latin typeface="Source Sans Pro" charset="0"/>
                <a:ea typeface="Source Sans Pro" charset="0"/>
                <a:cs typeface="Source Sans Pro" charset="0"/>
              </a:rPr>
              <a:t>1.</a:t>
            </a:r>
            <a:r>
              <a:rPr lang="zh-CN" altLang="en-US" sz="2800" b="1" dirty="0">
                <a:solidFill>
                  <a:srgbClr val="656B87"/>
                </a:solidFill>
                <a:latin typeface="Source Sans Pro" charset="0"/>
                <a:ea typeface="Source Sans Pro" charset="0"/>
                <a:cs typeface="Source Sans Pro" charset="0"/>
              </a:rPr>
              <a:t>离散表示</a:t>
            </a:r>
            <a:endParaRPr lang="en-US" altLang="zh-CN" sz="2800" b="1" dirty="0">
              <a:solidFill>
                <a:srgbClr val="656B87"/>
              </a:solidFill>
              <a:latin typeface="Source Sans Pro" charset="0"/>
              <a:ea typeface="Source Sans Pro" charset="0"/>
              <a:cs typeface="Source Sans Pro" charset="0"/>
            </a:endParaRPr>
          </a:p>
          <a:p>
            <a:r>
              <a:rPr lang="en-US" altLang="zh-CN" sz="2000" b="1" dirty="0"/>
              <a:t> </a:t>
            </a:r>
            <a:r>
              <a:rPr lang="en-US" altLang="zh-CN" sz="2000" b="1" dirty="0" smtClean="0"/>
              <a:t>    </a:t>
            </a:r>
            <a:r>
              <a:rPr lang="en-US" altLang="zh-CN" sz="2000" dirty="0" smtClean="0">
                <a:solidFill>
                  <a:srgbClr val="656B87"/>
                </a:solidFill>
                <a:latin typeface="Source Sans Pro" charset="0"/>
                <a:ea typeface="Source Sans Pro" charset="0"/>
                <a:cs typeface="Source Sans Pro" charset="0"/>
              </a:rPr>
              <a:t>1</a:t>
            </a:r>
            <a:r>
              <a:rPr lang="zh-CN" altLang="en-US" sz="2000" dirty="0">
                <a:solidFill>
                  <a:srgbClr val="656B87"/>
                </a:solidFill>
                <a:latin typeface="Source Sans Pro" charset="0"/>
                <a:ea typeface="Source Sans Pro" charset="0"/>
                <a:cs typeface="Source Sans Pro" charset="0"/>
              </a:rPr>
              <a:t>、</a:t>
            </a:r>
            <a:r>
              <a:rPr lang="en-US" altLang="zh-CN" sz="2000" dirty="0">
                <a:solidFill>
                  <a:srgbClr val="656B87"/>
                </a:solidFill>
                <a:latin typeface="Source Sans Pro" charset="0"/>
                <a:ea typeface="Source Sans Pro" charset="0"/>
                <a:cs typeface="Source Sans Pro" charset="0"/>
              </a:rPr>
              <a:t>One-hot</a:t>
            </a:r>
            <a:r>
              <a:rPr lang="zh-CN" altLang="en-US" sz="2000" dirty="0">
                <a:solidFill>
                  <a:srgbClr val="656B87"/>
                </a:solidFill>
                <a:latin typeface="Source Sans Pro" charset="0"/>
                <a:ea typeface="Source Sans Pro" charset="0"/>
                <a:cs typeface="Source Sans Pro" charset="0"/>
              </a:rPr>
              <a:t>编码 </a:t>
            </a:r>
            <a:endParaRPr lang="en-US" altLang="zh-CN" sz="2000" dirty="0">
              <a:solidFill>
                <a:srgbClr val="656B87"/>
              </a:solidFill>
              <a:latin typeface="Source Sans Pro" charset="0"/>
              <a:ea typeface="Source Sans Pro" charset="0"/>
              <a:cs typeface="Source Sans Pro" charset="0"/>
            </a:endParaRPr>
          </a:p>
          <a:p>
            <a:r>
              <a:rPr lang="en-US" altLang="zh-CN" sz="2000" dirty="0">
                <a:solidFill>
                  <a:srgbClr val="656B87"/>
                </a:solidFill>
                <a:latin typeface="Source Sans Pro" charset="0"/>
                <a:ea typeface="Source Sans Pro" charset="0"/>
                <a:cs typeface="Source Sans Pro" charset="0"/>
              </a:rPr>
              <a:t>   </a:t>
            </a:r>
            <a:r>
              <a:rPr lang="zh-CN" altLang="en-US" sz="2000" dirty="0">
                <a:solidFill>
                  <a:srgbClr val="656B87"/>
                </a:solidFill>
                <a:latin typeface="Source Sans Pro" charset="0"/>
                <a:ea typeface="Source Sans Pro" charset="0"/>
                <a:cs typeface="Source Sans Pro" charset="0"/>
              </a:rPr>
              <a:t> </a:t>
            </a:r>
            <a:r>
              <a:rPr lang="en-US" altLang="zh-CN" sz="2000" dirty="0">
                <a:solidFill>
                  <a:srgbClr val="656B87"/>
                </a:solidFill>
                <a:latin typeface="Source Sans Pro" charset="0"/>
                <a:ea typeface="Source Sans Pro" charset="0"/>
                <a:cs typeface="Source Sans Pro" charset="0"/>
              </a:rPr>
              <a:t>2</a:t>
            </a:r>
            <a:r>
              <a:rPr lang="zh-CN" altLang="en-US" sz="2000" dirty="0">
                <a:solidFill>
                  <a:srgbClr val="656B87"/>
                </a:solidFill>
                <a:latin typeface="Source Sans Pro" charset="0"/>
                <a:ea typeface="Source Sans Pro" charset="0"/>
                <a:cs typeface="Source Sans Pro" charset="0"/>
              </a:rPr>
              <a:t>、词袋模型 </a:t>
            </a:r>
            <a:endParaRPr lang="en-US" altLang="zh-CN" sz="2000" dirty="0">
              <a:solidFill>
                <a:srgbClr val="656B87"/>
              </a:solidFill>
              <a:latin typeface="Source Sans Pro" charset="0"/>
              <a:ea typeface="Source Sans Pro" charset="0"/>
              <a:cs typeface="Source Sans Pro" charset="0"/>
            </a:endParaRPr>
          </a:p>
          <a:p>
            <a:r>
              <a:rPr lang="zh-CN" altLang="en-US" sz="2000" dirty="0">
                <a:solidFill>
                  <a:srgbClr val="656B87"/>
                </a:solidFill>
                <a:latin typeface="Source Sans Pro" charset="0"/>
                <a:ea typeface="Source Sans Pro" charset="0"/>
                <a:cs typeface="Source Sans Pro" charset="0"/>
              </a:rPr>
              <a:t>    </a:t>
            </a:r>
            <a:r>
              <a:rPr lang="en-US" altLang="zh-CN" sz="2000" dirty="0">
                <a:solidFill>
                  <a:srgbClr val="656B87"/>
                </a:solidFill>
                <a:latin typeface="Source Sans Pro" charset="0"/>
                <a:ea typeface="Source Sans Pro" charset="0"/>
                <a:cs typeface="Source Sans Pro" charset="0"/>
              </a:rPr>
              <a:t>3</a:t>
            </a:r>
            <a:r>
              <a:rPr lang="zh-CN" altLang="en-US" sz="2000" dirty="0">
                <a:solidFill>
                  <a:srgbClr val="656B87"/>
                </a:solidFill>
                <a:latin typeface="Source Sans Pro" charset="0"/>
                <a:ea typeface="Source Sans Pro" charset="0"/>
                <a:cs typeface="Source Sans Pro" charset="0"/>
              </a:rPr>
              <a:t>、</a:t>
            </a:r>
            <a:r>
              <a:rPr lang="en-US" altLang="zh-CN" sz="2000" dirty="0">
                <a:solidFill>
                  <a:srgbClr val="656B87"/>
                </a:solidFill>
                <a:latin typeface="Source Sans Pro" charset="0"/>
                <a:ea typeface="Source Sans Pro" charset="0"/>
                <a:cs typeface="Source Sans Pro" charset="0"/>
              </a:rPr>
              <a:t>N-gram</a:t>
            </a:r>
            <a:endParaRPr lang="zh-CN" altLang="en-US" sz="2000" dirty="0">
              <a:solidFill>
                <a:srgbClr val="656B87"/>
              </a:solidFill>
              <a:latin typeface="Source Sans Pro" charset="0"/>
              <a:ea typeface="Source Sans Pro" charset="0"/>
              <a:cs typeface="Source Sans Pro" charset="0"/>
            </a:endParaRPr>
          </a:p>
          <a:p>
            <a:endParaRPr lang="zh-CN" altLang="en-US" dirty="0"/>
          </a:p>
        </p:txBody>
      </p:sp>
      <p:sp>
        <p:nvSpPr>
          <p:cNvPr id="9" name="文本框 8"/>
          <p:cNvSpPr txBox="1"/>
          <p:nvPr/>
        </p:nvSpPr>
        <p:spPr>
          <a:xfrm>
            <a:off x="872368" y="3230631"/>
            <a:ext cx="7577859" cy="2154436"/>
          </a:xfrm>
          <a:prstGeom prst="rect">
            <a:avLst/>
          </a:prstGeom>
          <a:noFill/>
        </p:spPr>
        <p:txBody>
          <a:bodyPr wrap="square" rtlCol="0">
            <a:spAutoFit/>
          </a:bodyPr>
          <a:lstStyle/>
          <a:p>
            <a:r>
              <a:rPr lang="en-US" altLang="zh-CN" sz="2800" b="1" dirty="0">
                <a:solidFill>
                  <a:srgbClr val="656B87"/>
                </a:solidFill>
                <a:latin typeface="Source Sans Pro" charset="0"/>
                <a:ea typeface="Source Sans Pro" charset="0"/>
                <a:cs typeface="Source Sans Pro" charset="0"/>
              </a:rPr>
              <a:t>2.</a:t>
            </a:r>
            <a:r>
              <a:rPr lang="zh-CN" altLang="en-US" sz="2800" b="1" dirty="0">
                <a:solidFill>
                  <a:srgbClr val="656B87"/>
                </a:solidFill>
                <a:latin typeface="Source Sans Pro" charset="0"/>
                <a:ea typeface="Source Sans Pro" charset="0"/>
                <a:cs typeface="Source Sans Pro" charset="0"/>
              </a:rPr>
              <a:t>分布式表示</a:t>
            </a:r>
            <a:endParaRPr lang="en-US" altLang="zh-CN" sz="2800" b="1" dirty="0">
              <a:solidFill>
                <a:srgbClr val="656B87"/>
              </a:solidFill>
              <a:latin typeface="Source Sans Pro" charset="0"/>
              <a:ea typeface="Source Sans Pro" charset="0"/>
              <a:cs typeface="Source Sans Pro" charset="0"/>
            </a:endParaRPr>
          </a:p>
          <a:p>
            <a:r>
              <a:rPr lang="en-US" altLang="zh-CN" sz="2000" b="1" dirty="0"/>
              <a:t> </a:t>
            </a:r>
            <a:r>
              <a:rPr lang="en-US" altLang="zh-CN" sz="2000" b="1" dirty="0" smtClean="0"/>
              <a:t>   </a:t>
            </a:r>
            <a:r>
              <a:rPr lang="en-US" altLang="zh-CN" sz="2000" dirty="0">
                <a:solidFill>
                  <a:srgbClr val="656B87"/>
                </a:solidFill>
                <a:latin typeface="Source Sans Pro" charset="0"/>
                <a:ea typeface="Source Sans Pro" charset="0"/>
                <a:cs typeface="Source Sans Pro" charset="0"/>
              </a:rPr>
              <a:t>1</a:t>
            </a:r>
            <a:r>
              <a:rPr lang="zh-CN" altLang="en-US" sz="2000" dirty="0">
                <a:solidFill>
                  <a:srgbClr val="656B87"/>
                </a:solidFill>
                <a:latin typeface="Source Sans Pro" charset="0"/>
                <a:ea typeface="Source Sans Pro" charset="0"/>
                <a:cs typeface="Source Sans Pro" charset="0"/>
              </a:rPr>
              <a:t>、共现矩阵</a:t>
            </a:r>
            <a:endParaRPr lang="en-US" altLang="zh-CN" sz="2000" dirty="0">
              <a:solidFill>
                <a:srgbClr val="656B87"/>
              </a:solidFill>
              <a:latin typeface="Source Sans Pro" charset="0"/>
              <a:ea typeface="Source Sans Pro" charset="0"/>
              <a:cs typeface="Source Sans Pro" charset="0"/>
            </a:endParaRPr>
          </a:p>
          <a:p>
            <a:r>
              <a:rPr lang="zh-CN" altLang="en-US" sz="2000" dirty="0">
                <a:solidFill>
                  <a:srgbClr val="656B87"/>
                </a:solidFill>
                <a:latin typeface="Source Sans Pro" charset="0"/>
                <a:ea typeface="Source Sans Pro" charset="0"/>
                <a:cs typeface="Source Sans Pro" charset="0"/>
              </a:rPr>
              <a:t>    </a:t>
            </a:r>
            <a:r>
              <a:rPr lang="en-US" altLang="zh-CN" sz="2000" dirty="0">
                <a:solidFill>
                  <a:srgbClr val="656B87"/>
                </a:solidFill>
                <a:latin typeface="Source Sans Pro" charset="0"/>
                <a:ea typeface="Source Sans Pro" charset="0"/>
                <a:cs typeface="Source Sans Pro" charset="0"/>
              </a:rPr>
              <a:t>2</a:t>
            </a:r>
            <a:r>
              <a:rPr lang="zh-CN" altLang="en-US" sz="2000" dirty="0">
                <a:solidFill>
                  <a:srgbClr val="656B87"/>
                </a:solidFill>
                <a:latin typeface="Source Sans Pro" charset="0"/>
                <a:ea typeface="Source Sans Pro" charset="0"/>
                <a:cs typeface="Source Sans Pro" charset="0"/>
              </a:rPr>
              <a:t>、</a:t>
            </a:r>
            <a:r>
              <a:rPr lang="en-US" altLang="zh-CN" sz="2000" dirty="0">
                <a:solidFill>
                  <a:srgbClr val="656B87"/>
                </a:solidFill>
                <a:latin typeface="Source Sans Pro" charset="0"/>
                <a:ea typeface="Source Sans Pro" charset="0"/>
                <a:cs typeface="Source Sans Pro" charset="0"/>
              </a:rPr>
              <a:t>NNLM (Neural Network Language model)</a:t>
            </a:r>
            <a:r>
              <a:rPr lang="zh-CN" altLang="en-US" sz="2000" dirty="0">
                <a:solidFill>
                  <a:srgbClr val="656B87"/>
                </a:solidFill>
                <a:latin typeface="Source Sans Pro" charset="0"/>
                <a:ea typeface="Source Sans Pro" charset="0"/>
                <a:cs typeface="Source Sans Pro" charset="0"/>
              </a:rPr>
              <a:t>   </a:t>
            </a:r>
            <a:endParaRPr lang="en-US" altLang="zh-CN" sz="2000" dirty="0">
              <a:solidFill>
                <a:srgbClr val="656B87"/>
              </a:solidFill>
              <a:latin typeface="Source Sans Pro" charset="0"/>
              <a:ea typeface="Source Sans Pro" charset="0"/>
              <a:cs typeface="Source Sans Pro" charset="0"/>
            </a:endParaRPr>
          </a:p>
          <a:p>
            <a:r>
              <a:rPr lang="en-US" altLang="zh-CN" sz="2000" dirty="0">
                <a:solidFill>
                  <a:srgbClr val="656B87"/>
                </a:solidFill>
                <a:latin typeface="Source Sans Pro" charset="0"/>
                <a:ea typeface="Source Sans Pro" charset="0"/>
                <a:cs typeface="Source Sans Pro" charset="0"/>
              </a:rPr>
              <a:t>   </a:t>
            </a:r>
            <a:r>
              <a:rPr lang="zh-CN" altLang="en-US" sz="2000" dirty="0">
                <a:solidFill>
                  <a:srgbClr val="656B87"/>
                </a:solidFill>
                <a:latin typeface="Source Sans Pro" charset="0"/>
                <a:ea typeface="Source Sans Pro" charset="0"/>
                <a:cs typeface="Source Sans Pro" charset="0"/>
              </a:rPr>
              <a:t> </a:t>
            </a:r>
            <a:r>
              <a:rPr lang="en-US" altLang="zh-CN" sz="2000" dirty="0">
                <a:solidFill>
                  <a:srgbClr val="656B87"/>
                </a:solidFill>
                <a:latin typeface="Source Sans Pro" charset="0"/>
                <a:ea typeface="Source Sans Pro" charset="0"/>
                <a:cs typeface="Source Sans Pro" charset="0"/>
              </a:rPr>
              <a:t>3</a:t>
            </a:r>
            <a:r>
              <a:rPr lang="zh-CN" altLang="en-US" sz="2000" dirty="0">
                <a:solidFill>
                  <a:srgbClr val="656B87"/>
                </a:solidFill>
                <a:latin typeface="Source Sans Pro" charset="0"/>
                <a:ea typeface="Source Sans Pro" charset="0"/>
                <a:cs typeface="Source Sans Pro" charset="0"/>
              </a:rPr>
              <a:t>、</a:t>
            </a:r>
            <a:r>
              <a:rPr lang="en-US" altLang="zh-CN" sz="2000" dirty="0">
                <a:solidFill>
                  <a:srgbClr val="656B87"/>
                </a:solidFill>
                <a:latin typeface="Source Sans Pro" charset="0"/>
                <a:ea typeface="Source Sans Pro" charset="0"/>
                <a:cs typeface="Source Sans Pro" charset="0"/>
              </a:rPr>
              <a:t>Word2Vec</a:t>
            </a:r>
            <a:r>
              <a:rPr lang="zh-CN" altLang="en-US" sz="2000" dirty="0">
                <a:solidFill>
                  <a:srgbClr val="656B87"/>
                </a:solidFill>
                <a:latin typeface="Source Sans Pro" charset="0"/>
                <a:ea typeface="Source Sans Pro" charset="0"/>
                <a:cs typeface="Source Sans Pro" charset="0"/>
              </a:rPr>
              <a:t> </a:t>
            </a:r>
            <a:r>
              <a:rPr lang="zh-CN" altLang="en-US" sz="2800" dirty="0"/>
              <a:t/>
            </a:r>
            <a:br>
              <a:rPr lang="zh-CN" altLang="en-US" sz="2800" dirty="0"/>
            </a:br>
            <a:endParaRPr lang="zh-CN" altLang="en-US" sz="2800" b="1" dirty="0"/>
          </a:p>
          <a:p>
            <a:endParaRPr lang="zh-CN" altLang="en-US" dirty="0"/>
          </a:p>
        </p:txBody>
      </p:sp>
    </p:spTree>
    <p:extLst>
      <p:ext uri="{BB962C8B-B14F-4D97-AF65-F5344CB8AC3E}">
        <p14:creationId xmlns:p14="http://schemas.microsoft.com/office/powerpoint/2010/main" val="75968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00331"/>
            <a:ext cx="12190413" cy="867372"/>
            <a:chOff x="0" y="508941"/>
            <a:chExt cx="12190413" cy="8673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65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34603" y="50894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dirty="0">
                  <a:solidFill>
                    <a:srgbClr val="656B87"/>
                  </a:solidFill>
                  <a:latin typeface="华文中宋" panose="02010600040101010101" pitchFamily="2" charset="-122"/>
                  <a:ea typeface="华文中宋" panose="02010600040101010101" pitchFamily="2" charset="-122"/>
                </a:rPr>
                <a:t>One-hot</a:t>
              </a:r>
              <a:r>
                <a:rPr lang="zh-CN" altLang="en-US" sz="3200" dirty="0" smtClean="0">
                  <a:solidFill>
                    <a:srgbClr val="656B87"/>
                  </a:solidFill>
                  <a:latin typeface="华文中宋" panose="02010600040101010101" pitchFamily="2" charset="-122"/>
                  <a:ea typeface="华文中宋" panose="02010600040101010101" pitchFamily="2" charset="-122"/>
                </a:rPr>
                <a:t>编码</a:t>
              </a:r>
              <a:endParaRPr lang="zh-CN" altLang="en-US" sz="3200" dirty="0">
                <a:solidFill>
                  <a:srgbClr val="656B87"/>
                </a:solidFill>
                <a:latin typeface="华文中宋" panose="02010600040101010101" pitchFamily="2" charset="-122"/>
                <a:ea typeface="华文中宋" panose="02010600040101010101" pitchFamily="2" charset="-122"/>
              </a:endParaRPr>
            </a:p>
          </p:txBody>
        </p:sp>
      </p:grpSp>
      <p:sp>
        <p:nvSpPr>
          <p:cNvPr id="10" name="文本框 9"/>
          <p:cNvSpPr txBox="1"/>
          <p:nvPr/>
        </p:nvSpPr>
        <p:spPr>
          <a:xfrm>
            <a:off x="1219199" y="1428109"/>
            <a:ext cx="7577859" cy="1015663"/>
          </a:xfrm>
          <a:prstGeom prst="rect">
            <a:avLst/>
          </a:prstGeom>
          <a:noFill/>
        </p:spPr>
        <p:txBody>
          <a:bodyPr wrap="square" rtlCol="0">
            <a:spAutoFit/>
          </a:bodyPr>
          <a:lstStyle/>
          <a:p>
            <a:r>
              <a:rPr lang="en-US" altLang="zh-CN" sz="2000" dirty="0"/>
              <a:t> </a:t>
            </a:r>
            <a:r>
              <a:rPr lang="en-US" altLang="zh-CN" sz="2000" dirty="0" smtClean="0"/>
              <a:t>        one-hot</a:t>
            </a:r>
            <a:r>
              <a:rPr lang="zh-CN" altLang="en-US" sz="2000" dirty="0" smtClean="0"/>
              <a:t>编码就时把</a:t>
            </a:r>
            <a:r>
              <a:rPr lang="zh-CN" altLang="en-US" sz="2000" dirty="0"/>
              <a:t>每个词表示为一个长向量。这个向量的维度是词表大小，向量中只有一个维度的值为</a:t>
            </a:r>
            <a:r>
              <a:rPr lang="en-US" altLang="zh-CN" sz="2000" dirty="0"/>
              <a:t>1</a:t>
            </a:r>
            <a:r>
              <a:rPr lang="zh-CN" altLang="en-US" sz="2000" dirty="0"/>
              <a:t>，其余维度为</a:t>
            </a:r>
            <a:r>
              <a:rPr lang="en-US" altLang="zh-CN" sz="2000" dirty="0"/>
              <a:t>0</a:t>
            </a:r>
            <a:r>
              <a:rPr lang="zh-CN" altLang="en-US" sz="2000" dirty="0"/>
              <a:t>，这个维度就代表了当前的词。</a:t>
            </a:r>
            <a:r>
              <a:rPr lang="zh-CN" altLang="en-US" dirty="0"/>
              <a:t> </a:t>
            </a:r>
          </a:p>
        </p:txBody>
      </p:sp>
      <p:sp>
        <p:nvSpPr>
          <p:cNvPr id="13" name="文本框 12"/>
          <p:cNvSpPr txBox="1"/>
          <p:nvPr/>
        </p:nvSpPr>
        <p:spPr>
          <a:xfrm>
            <a:off x="1137005" y="3633287"/>
            <a:ext cx="8701058" cy="1938992"/>
          </a:xfrm>
          <a:prstGeom prst="rect">
            <a:avLst/>
          </a:prstGeom>
          <a:noFill/>
        </p:spPr>
        <p:txBody>
          <a:bodyPr wrap="square" rtlCol="0">
            <a:spAutoFit/>
          </a:bodyPr>
          <a:lstStyle/>
          <a:p>
            <a:r>
              <a:rPr lang="zh-CN" altLang="en-US" sz="2000" dirty="0" smtClean="0"/>
              <a:t>构造词典：</a:t>
            </a:r>
            <a:endParaRPr lang="zh-CN" altLang="en-US" sz="2000" dirty="0"/>
          </a:p>
          <a:p>
            <a:r>
              <a:rPr lang="en-US" altLang="zh-CN" sz="2000" dirty="0"/>
              <a:t>{"John": 1, "likes": 2, "to": 3, "watch": 4, "movies": 5, "also</a:t>
            </a:r>
            <a:r>
              <a:rPr lang="en-US" altLang="zh-CN" sz="2000" dirty="0" smtClean="0"/>
              <a:t>":6</a:t>
            </a:r>
            <a:r>
              <a:rPr lang="en-US" altLang="zh-CN" sz="2000" dirty="0"/>
              <a:t>, "football": 7, "games": 8, "Mary": 9, "too": 10</a:t>
            </a:r>
            <a:r>
              <a:rPr lang="en-US" altLang="zh-CN" sz="2000" dirty="0" smtClean="0"/>
              <a:t>}</a:t>
            </a:r>
          </a:p>
          <a:p>
            <a:endParaRPr lang="en-US" altLang="zh-CN" sz="2000" dirty="0" smtClean="0"/>
          </a:p>
          <a:p>
            <a:r>
              <a:rPr lang="en-US" altLang="zh-CN" sz="2000" dirty="0" smtClean="0"/>
              <a:t>["</a:t>
            </a:r>
            <a:r>
              <a:rPr lang="en-US" altLang="zh-CN" sz="2000" dirty="0"/>
              <a:t>John</a:t>
            </a:r>
            <a:r>
              <a:rPr lang="en-US" altLang="zh-CN" sz="2000" dirty="0" smtClean="0"/>
              <a:t>", </a:t>
            </a:r>
            <a:r>
              <a:rPr lang="en-US" altLang="zh-CN" sz="2000" dirty="0"/>
              <a:t>"likes</a:t>
            </a:r>
            <a:r>
              <a:rPr lang="en-US" altLang="zh-CN" sz="2000" dirty="0" smtClean="0"/>
              <a:t>", </a:t>
            </a:r>
            <a:r>
              <a:rPr lang="en-US" altLang="zh-CN" sz="2000" dirty="0"/>
              <a:t>"to</a:t>
            </a:r>
            <a:r>
              <a:rPr lang="en-US" altLang="zh-CN" sz="2000" dirty="0" smtClean="0"/>
              <a:t>", </a:t>
            </a:r>
            <a:r>
              <a:rPr lang="en-US" altLang="zh-CN" sz="2000" dirty="0"/>
              <a:t>"watch</a:t>
            </a:r>
            <a:r>
              <a:rPr lang="en-US" altLang="zh-CN" sz="2000" dirty="0" smtClean="0"/>
              <a:t>", </a:t>
            </a:r>
            <a:r>
              <a:rPr lang="en-US" altLang="zh-CN" sz="2000" dirty="0"/>
              <a:t>"movies</a:t>
            </a:r>
            <a:r>
              <a:rPr lang="en-US" altLang="zh-CN" sz="2000" dirty="0" smtClean="0"/>
              <a:t>", </a:t>
            </a:r>
            <a:r>
              <a:rPr lang="en-US" altLang="zh-CN" sz="2000" dirty="0"/>
              <a:t>"also</a:t>
            </a:r>
            <a:r>
              <a:rPr lang="en-US" altLang="zh-CN" sz="2000" dirty="0" smtClean="0"/>
              <a:t>", </a:t>
            </a:r>
            <a:r>
              <a:rPr lang="en-US" altLang="zh-CN" sz="2000" dirty="0"/>
              <a:t>"</a:t>
            </a:r>
            <a:r>
              <a:rPr lang="en-US" altLang="zh-CN" sz="2000" dirty="0" err="1"/>
              <a:t>football</a:t>
            </a:r>
            <a:r>
              <a:rPr lang="en-US" altLang="zh-CN" sz="2000" dirty="0" err="1" smtClean="0"/>
              <a:t>","</a:t>
            </a:r>
            <a:r>
              <a:rPr lang="en-US" altLang="zh-CN" sz="2000" dirty="0" err="1"/>
              <a:t>games</a:t>
            </a:r>
            <a:r>
              <a:rPr lang="en-US" altLang="zh-CN" sz="2000" dirty="0" smtClean="0"/>
              <a:t>", </a:t>
            </a:r>
            <a:r>
              <a:rPr lang="en-US" altLang="zh-CN" sz="2000" dirty="0"/>
              <a:t>"Mary</a:t>
            </a:r>
            <a:r>
              <a:rPr lang="en-US" altLang="zh-CN" sz="2000" dirty="0" smtClean="0"/>
              <a:t>", </a:t>
            </a:r>
            <a:r>
              <a:rPr lang="en-US" altLang="zh-CN" sz="2000" dirty="0"/>
              <a:t>"</a:t>
            </a:r>
            <a:r>
              <a:rPr lang="en-US" altLang="zh-CN" sz="2000" dirty="0" smtClean="0"/>
              <a:t>too“]</a:t>
            </a:r>
            <a:endParaRPr lang="zh-CN" altLang="en-US" sz="2000" dirty="0"/>
          </a:p>
          <a:p>
            <a:endParaRPr lang="zh-CN" altLang="en-US" sz="2000" dirty="0"/>
          </a:p>
        </p:txBody>
      </p:sp>
      <p:sp>
        <p:nvSpPr>
          <p:cNvPr id="14" name="文本框 13"/>
          <p:cNvSpPr txBox="1"/>
          <p:nvPr/>
        </p:nvSpPr>
        <p:spPr>
          <a:xfrm>
            <a:off x="1219198" y="2604123"/>
            <a:ext cx="5507277" cy="400110"/>
          </a:xfrm>
          <a:prstGeom prst="rect">
            <a:avLst/>
          </a:prstGeom>
          <a:noFill/>
        </p:spPr>
        <p:txBody>
          <a:bodyPr wrap="none" rtlCol="0">
            <a:spAutoFit/>
          </a:bodyPr>
          <a:lstStyle/>
          <a:p>
            <a:r>
              <a:rPr lang="zh-CN" altLang="en-US" sz="2000" dirty="0" smtClean="0"/>
              <a:t>文本</a:t>
            </a:r>
            <a:r>
              <a:rPr lang="en-US" altLang="zh-CN" sz="2000" dirty="0" smtClean="0"/>
              <a:t>1</a:t>
            </a:r>
            <a:r>
              <a:rPr lang="zh-CN" altLang="en-US" sz="2000" dirty="0" smtClean="0"/>
              <a:t>：</a:t>
            </a:r>
            <a:r>
              <a:rPr lang="en-US" altLang="zh-CN" sz="2000" dirty="0" smtClean="0"/>
              <a:t>John </a:t>
            </a:r>
            <a:r>
              <a:rPr lang="en-US" altLang="zh-CN" sz="2000" dirty="0"/>
              <a:t>likes to watch movies. Mary likes too.</a:t>
            </a:r>
            <a:endParaRPr lang="zh-CN" altLang="en-US" sz="2000" dirty="0"/>
          </a:p>
        </p:txBody>
      </p:sp>
      <p:sp>
        <p:nvSpPr>
          <p:cNvPr id="15" name="文本框 14"/>
          <p:cNvSpPr txBox="1"/>
          <p:nvPr/>
        </p:nvSpPr>
        <p:spPr>
          <a:xfrm>
            <a:off x="1219198" y="3017993"/>
            <a:ext cx="5180777" cy="400110"/>
          </a:xfrm>
          <a:prstGeom prst="rect">
            <a:avLst/>
          </a:prstGeom>
          <a:noFill/>
        </p:spPr>
        <p:txBody>
          <a:bodyPr wrap="none" rtlCol="0">
            <a:spAutoFit/>
          </a:bodyPr>
          <a:lstStyle/>
          <a:p>
            <a:r>
              <a:rPr lang="zh-CN" altLang="en-US" sz="2000" dirty="0" smtClean="0"/>
              <a:t>文本</a:t>
            </a:r>
            <a:r>
              <a:rPr lang="en-US" altLang="zh-CN" sz="2000" dirty="0" smtClean="0"/>
              <a:t>2</a:t>
            </a:r>
            <a:r>
              <a:rPr lang="zh-CN" altLang="en-US" sz="2000" dirty="0" smtClean="0"/>
              <a:t>：</a:t>
            </a:r>
            <a:r>
              <a:rPr lang="en-US" altLang="zh-CN" sz="2000" dirty="0"/>
              <a:t>John also likes to watch football games.</a:t>
            </a:r>
            <a:endParaRPr lang="zh-CN" altLang="en-US" sz="2000" dirty="0"/>
          </a:p>
        </p:txBody>
      </p:sp>
      <p:sp>
        <p:nvSpPr>
          <p:cNvPr id="16" name="矩形 15"/>
          <p:cNvSpPr/>
          <p:nvPr/>
        </p:nvSpPr>
        <p:spPr>
          <a:xfrm>
            <a:off x="1219198" y="5321967"/>
            <a:ext cx="6096000" cy="1323439"/>
          </a:xfrm>
          <a:prstGeom prst="rect">
            <a:avLst/>
          </a:prstGeom>
        </p:spPr>
        <p:txBody>
          <a:bodyPr>
            <a:spAutoFit/>
          </a:bodyPr>
          <a:lstStyle/>
          <a:p>
            <a:r>
              <a:rPr lang="en-US" altLang="zh-CN" sz="2000" dirty="0" smtClean="0"/>
              <a:t>One-hot</a:t>
            </a:r>
            <a:r>
              <a:rPr lang="zh-CN" altLang="en-US" sz="2000" dirty="0" smtClean="0"/>
              <a:t>表示：</a:t>
            </a:r>
            <a:endParaRPr lang="en-US" altLang="zh-CN" sz="2000" dirty="0" smtClean="0"/>
          </a:p>
          <a:p>
            <a:r>
              <a:rPr lang="zh-CN" altLang="en-US" sz="2000" dirty="0" smtClean="0"/>
              <a:t>John</a:t>
            </a:r>
            <a:r>
              <a:rPr lang="zh-CN" altLang="en-US" sz="2000" dirty="0"/>
              <a:t>: [1, 0, 0, 0, 0, 0, 0, 0, 0, 0]</a:t>
            </a:r>
          </a:p>
          <a:p>
            <a:r>
              <a:rPr lang="zh-CN" altLang="en-US" sz="2000" dirty="0"/>
              <a:t>likes: [0, 1, 0, 0, 0, 0, 0, 0, 0, 0]</a:t>
            </a:r>
          </a:p>
          <a:p>
            <a:r>
              <a:rPr lang="zh-CN" altLang="en-US" sz="2000" dirty="0"/>
              <a:t>too : [0, 0, 0, 0, 0, 0, 0, 0, 0, 1]</a:t>
            </a:r>
          </a:p>
        </p:txBody>
      </p:sp>
    </p:spTree>
    <p:extLst>
      <p:ext uri="{BB962C8B-B14F-4D97-AF65-F5344CB8AC3E}">
        <p14:creationId xmlns:p14="http://schemas.microsoft.com/office/powerpoint/2010/main" val="2308453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5301</TotalTime>
  <Words>3649</Words>
  <Application>Microsoft Office PowerPoint</Application>
  <PresentationFormat>自定义</PresentationFormat>
  <Paragraphs>415</Paragraphs>
  <Slides>57</Slides>
  <Notes>42</Notes>
  <HiddenSlides>0</HiddenSlides>
  <MMClips>1</MMClips>
  <ScaleCrop>false</ScaleCrop>
  <HeadingPairs>
    <vt:vector size="6" baseType="variant">
      <vt:variant>
        <vt:lpstr>已用的字体</vt:lpstr>
      </vt:variant>
      <vt:variant>
        <vt:i4>20</vt:i4>
      </vt:variant>
      <vt:variant>
        <vt:lpstr>主题</vt:lpstr>
      </vt:variant>
      <vt:variant>
        <vt:i4>10</vt:i4>
      </vt:variant>
      <vt:variant>
        <vt:lpstr>幻灯片标题</vt:lpstr>
      </vt:variant>
      <vt:variant>
        <vt:i4>57</vt:i4>
      </vt:variant>
    </vt:vector>
  </HeadingPairs>
  <TitlesOfParts>
    <vt:vector size="87" baseType="lpstr">
      <vt:lpstr>-apple-system</vt:lpstr>
      <vt:lpstr>ITC Avant Garde Std Bk</vt:lpstr>
      <vt:lpstr>Lato Regular</vt:lpstr>
      <vt:lpstr>LiHei Pro</vt:lpstr>
      <vt:lpstr>Open Sans Extrabold</vt:lpstr>
      <vt:lpstr>Open Sans Light</vt:lpstr>
      <vt:lpstr>Signika</vt:lpstr>
      <vt:lpstr>Source Sans Pro</vt:lpstr>
      <vt:lpstr>等线</vt:lpstr>
      <vt:lpstr>等线 Light</vt:lpstr>
      <vt:lpstr>华文中宋</vt:lpstr>
      <vt:lpstr>迷你简汉真广标</vt:lpstr>
      <vt:lpstr>宋体</vt:lpstr>
      <vt:lpstr>微软雅黑</vt:lpstr>
      <vt:lpstr>幼圆</vt:lpstr>
      <vt:lpstr>Arial</vt:lpstr>
      <vt:lpstr>Broadway</vt:lpstr>
      <vt:lpstr>Calibri</vt:lpstr>
      <vt:lpstr>Impact</vt:lpstr>
      <vt:lpstr>Wingdings</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lzj</dc:creator>
  <cp:lastModifiedBy>刘 兆友</cp:lastModifiedBy>
  <cp:revision>3216</cp:revision>
  <dcterms:created xsi:type="dcterms:W3CDTF">2015-12-01T09:06:39Z</dcterms:created>
  <dcterms:modified xsi:type="dcterms:W3CDTF">2018-11-08T04:52:46Z</dcterms:modified>
</cp:coreProperties>
</file>