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Lst>
  <p:notesMasterIdLst>
    <p:notesMasterId r:id="rId41"/>
  </p:notesMasterIdLst>
  <p:handoutMasterIdLst>
    <p:handoutMasterId r:id="rId42"/>
  </p:handoutMasterIdLst>
  <p:sldIdLst>
    <p:sldId id="667" r:id="rId3"/>
    <p:sldId id="701" r:id="rId4"/>
    <p:sldId id="702" r:id="rId5"/>
    <p:sldId id="703" r:id="rId6"/>
    <p:sldId id="704" r:id="rId7"/>
    <p:sldId id="705" r:id="rId8"/>
    <p:sldId id="706" r:id="rId9"/>
    <p:sldId id="707" r:id="rId10"/>
    <p:sldId id="708" r:id="rId11"/>
    <p:sldId id="692" r:id="rId12"/>
    <p:sldId id="693" r:id="rId13"/>
    <p:sldId id="672" r:id="rId14"/>
    <p:sldId id="694" r:id="rId15"/>
    <p:sldId id="695" r:id="rId16"/>
    <p:sldId id="696" r:id="rId17"/>
    <p:sldId id="697" r:id="rId18"/>
    <p:sldId id="698" r:id="rId19"/>
    <p:sldId id="673" r:id="rId20"/>
    <p:sldId id="699" r:id="rId21"/>
    <p:sldId id="700" r:id="rId22"/>
    <p:sldId id="650" r:id="rId23"/>
    <p:sldId id="683" r:id="rId24"/>
    <p:sldId id="685" r:id="rId25"/>
    <p:sldId id="651" r:id="rId26"/>
    <p:sldId id="263" r:id="rId27"/>
    <p:sldId id="264" r:id="rId28"/>
    <p:sldId id="266" r:id="rId29"/>
    <p:sldId id="274" r:id="rId30"/>
    <p:sldId id="275" r:id="rId31"/>
    <p:sldId id="271" r:id="rId32"/>
    <p:sldId id="262" r:id="rId33"/>
    <p:sldId id="653" r:id="rId34"/>
    <p:sldId id="654" r:id="rId35"/>
    <p:sldId id="655" r:id="rId36"/>
    <p:sldId id="656" r:id="rId37"/>
    <p:sldId id="657" r:id="rId38"/>
    <p:sldId id="658" r:id="rId39"/>
    <p:sldId id="644" r:id="rId40"/>
  </p:sldIdLst>
  <p:sldSz cx="9144000" cy="6858000" type="screen4x3"/>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概述" id="{D3237187-2606-43E5-A980-1B98B81C1FEB}">
          <p14:sldIdLst>
            <p14:sldId id="667"/>
            <p14:sldId id="701"/>
            <p14:sldId id="702"/>
            <p14:sldId id="703"/>
            <p14:sldId id="704"/>
            <p14:sldId id="705"/>
            <p14:sldId id="706"/>
            <p14:sldId id="707"/>
            <p14:sldId id="708"/>
          </p14:sldIdLst>
        </p14:section>
        <p14:section name="方法" id="{3535FBEB-3242-40DB-831C-AFCADBB4EAD4}">
          <p14:sldIdLst>
            <p14:sldId id="692"/>
            <p14:sldId id="693"/>
            <p14:sldId id="672"/>
            <p14:sldId id="694"/>
            <p14:sldId id="695"/>
            <p14:sldId id="696"/>
            <p14:sldId id="697"/>
            <p14:sldId id="698"/>
            <p14:sldId id="673"/>
            <p14:sldId id="699"/>
            <p14:sldId id="700"/>
            <p14:sldId id="650"/>
            <p14:sldId id="683"/>
            <p14:sldId id="685"/>
            <p14:sldId id="651"/>
            <p14:sldId id="263"/>
            <p14:sldId id="264"/>
            <p14:sldId id="266"/>
            <p14:sldId id="274"/>
            <p14:sldId id="275"/>
            <p14:sldId id="271"/>
            <p14:sldId id="262"/>
            <p14:sldId id="653"/>
            <p14:sldId id="654"/>
            <p14:sldId id="655"/>
            <p14:sldId id="656"/>
            <p14:sldId id="657"/>
            <p14:sldId id="658"/>
            <p14:sldId id="644"/>
          </p14:sldIdLst>
        </p14:section>
      </p14:sectionLst>
    </p:ext>
    <p:ext uri="{EFAFB233-063F-42B5-8137-9DF3F51BA10A}">
      <p15:sldGuideLst xmlns:p15="http://schemas.microsoft.com/office/powerpoint/2012/main">
        <p15:guide id="1" orient="horz" pos="2225">
          <p15:clr>
            <a:srgbClr val="A4A3A4"/>
          </p15:clr>
        </p15:guide>
        <p15:guide id="2" pos="28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6" clrIdx="0"/>
  <p:cmAuthor id="2" name="惠 宁" initials="惠" lastIdx="1" clrIdx="1">
    <p:extLst>
      <p:ext uri="{19B8F6BF-5375-455C-9EA6-DF929625EA0E}">
        <p15:presenceInfo xmlns:p15="http://schemas.microsoft.com/office/powerpoint/2012/main" userId="68a7ec37c9011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9AD"/>
    <a:srgbClr val="F0F0F0"/>
    <a:srgbClr val="FFF5CC"/>
    <a:srgbClr val="C7FFF0"/>
    <a:srgbClr val="E6E6E6"/>
    <a:srgbClr val="FFFFFF"/>
    <a:srgbClr val="66FFFF"/>
    <a:srgbClr val="0BCEF5"/>
    <a:srgbClr val="FFFF99"/>
    <a:srgbClr val="B4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1105" autoAdjust="0"/>
  </p:normalViewPr>
  <p:slideViewPr>
    <p:cSldViewPr showGuides="1">
      <p:cViewPr varScale="1">
        <p:scale>
          <a:sx n="73" d="100"/>
          <a:sy n="73" d="100"/>
        </p:scale>
        <p:origin x="1308" y="66"/>
      </p:cViewPr>
      <p:guideLst>
        <p:guide orient="horz" pos="2225"/>
        <p:guide pos="283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[处理后的数据源.xlsx]Sheet8!数据透视表4</c:name>
    <c:fmtId val="-1"/>
  </c:pivotSource>
  <c:chart>
    <c:autoTitleDeleted val="1"/>
    <c:pivotFmts>
      <c:pivotFmt>
        <c:idx val="0"/>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6"/>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7"/>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0"/>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2"/>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3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6949740606796893E-2"/>
          <c:y val="8.4346499512570922E-2"/>
          <c:w val="0.92305025939320318"/>
          <c:h val="0.87101070584862827"/>
        </c:manualLayout>
      </c:layout>
      <c:lineChart>
        <c:grouping val="standard"/>
        <c:varyColors val="0"/>
        <c:ser>
          <c:idx val="0"/>
          <c:order val="0"/>
          <c:tx>
            <c:strRef>
              <c:f>Sheet8!$B$3</c:f>
              <c:strCache>
                <c:ptCount val="1"/>
                <c:pt idx="0">
                  <c:v>汇总</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Sheet8!$A$4:$A$12</c:f>
              <c:strCache>
                <c:ptCount val="8"/>
                <c:pt idx="0">
                  <c:v>11月27日</c:v>
                </c:pt>
                <c:pt idx="1">
                  <c:v>11月28日</c:v>
                </c:pt>
                <c:pt idx="2">
                  <c:v>11月29日</c:v>
                </c:pt>
                <c:pt idx="3">
                  <c:v>11月30日</c:v>
                </c:pt>
                <c:pt idx="4">
                  <c:v>12月1日</c:v>
                </c:pt>
                <c:pt idx="5">
                  <c:v>12月2日</c:v>
                </c:pt>
                <c:pt idx="6">
                  <c:v>12月3日</c:v>
                </c:pt>
                <c:pt idx="7">
                  <c:v>12月4日</c:v>
                </c:pt>
              </c:strCache>
            </c:strRef>
          </c:cat>
          <c:val>
            <c:numRef>
              <c:f>Sheet8!$B$4:$B$12</c:f>
              <c:numCache>
                <c:formatCode>General</c:formatCode>
                <c:ptCount val="8"/>
                <c:pt idx="0">
                  <c:v>625</c:v>
                </c:pt>
                <c:pt idx="1">
                  <c:v>427</c:v>
                </c:pt>
                <c:pt idx="2">
                  <c:v>1074</c:v>
                </c:pt>
                <c:pt idx="3">
                  <c:v>706</c:v>
                </c:pt>
                <c:pt idx="4">
                  <c:v>464</c:v>
                </c:pt>
                <c:pt idx="5">
                  <c:v>28</c:v>
                </c:pt>
                <c:pt idx="6">
                  <c:v>18</c:v>
                </c:pt>
                <c:pt idx="7">
                  <c:v>1</c:v>
                </c:pt>
              </c:numCache>
            </c:numRef>
          </c:val>
          <c:smooth val="0"/>
          <c:extLst>
            <c:ext xmlns:c16="http://schemas.microsoft.com/office/drawing/2014/chart" uri="{C3380CC4-5D6E-409C-BE32-E72D297353CC}">
              <c16:uniqueId val="{00000000-0D1A-4C7D-A1B9-995D86F0557A}"/>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85486079"/>
        <c:axId val="647292639"/>
      </c:lineChart>
      <c:catAx>
        <c:axId val="685486079"/>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zh-CN"/>
          </a:p>
        </c:txPr>
        <c:crossAx val="647292639"/>
        <c:crosses val="autoZero"/>
        <c:auto val="1"/>
        <c:lblAlgn val="ctr"/>
        <c:lblOffset val="100"/>
        <c:noMultiLvlLbl val="0"/>
      </c:catAx>
      <c:valAx>
        <c:axId val="647292639"/>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zh-CN"/>
          </a:p>
        </c:txPr>
        <c:crossAx val="685486079"/>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[处理后的数据源.xlsx]Sheet8!数据透视表4</c:name>
    <c:fmtId val="46"/>
  </c:pivotSource>
  <c:chart>
    <c:autoTitleDeleted val="1"/>
    <c:pivotFmts>
      <c:pivotFmt>
        <c:idx val="0"/>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6"/>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7"/>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8"/>
        <c:dLbl>
          <c:idx val="0"/>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0"/>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3"/>
      </c:pivotFmt>
      <c:pivotFmt>
        <c:idx val="34"/>
      </c:pivotFmt>
      <c:pivotFmt>
        <c:idx val="35"/>
      </c:pivotFmt>
      <c:pivotFmt>
        <c:idx val="36"/>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5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4"/>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5"/>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57"/>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8"/>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0"/>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4"/>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7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Sheet8!$B$3:$B$4</c:f>
              <c:strCache>
                <c:ptCount val="1"/>
                <c:pt idx="0">
                  <c:v>股市</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Sheet8!$B$5:$B$12</c:f>
              <c:numCache>
                <c:formatCode>General</c:formatCode>
                <c:ptCount val="7"/>
                <c:pt idx="0">
                  <c:v>208</c:v>
                </c:pt>
                <c:pt idx="1">
                  <c:v>130</c:v>
                </c:pt>
                <c:pt idx="2">
                  <c:v>228</c:v>
                </c:pt>
                <c:pt idx="3">
                  <c:v>130</c:v>
                </c:pt>
                <c:pt idx="4">
                  <c:v>214</c:v>
                </c:pt>
                <c:pt idx="5">
                  <c:v>8</c:v>
                </c:pt>
                <c:pt idx="6">
                  <c:v>2</c:v>
                </c:pt>
              </c:numCache>
            </c:numRef>
          </c:val>
          <c:smooth val="0"/>
          <c:extLst>
            <c:ext xmlns:c16="http://schemas.microsoft.com/office/drawing/2014/chart" uri="{C3380CC4-5D6E-409C-BE32-E72D297353CC}">
              <c16:uniqueId val="{00000000-0A47-4FBF-BFB1-0C28419DD424}"/>
            </c:ext>
          </c:extLst>
        </c:ser>
        <c:ser>
          <c:idx val="1"/>
          <c:order val="1"/>
          <c:tx>
            <c:strRef>
              <c:f>Sheet8!$C$3:$C$4</c:f>
              <c:strCache>
                <c:ptCount val="1"/>
                <c:pt idx="0">
                  <c:v>警方</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Sheet8!$C$5:$C$12</c:f>
              <c:numCache>
                <c:formatCode>General</c:formatCode>
                <c:ptCount val="7"/>
                <c:pt idx="0">
                  <c:v>6</c:v>
                </c:pt>
                <c:pt idx="1">
                  <c:v>93</c:v>
                </c:pt>
                <c:pt idx="2">
                  <c:v>266</c:v>
                </c:pt>
                <c:pt idx="3">
                  <c:v>21</c:v>
                </c:pt>
                <c:pt idx="4">
                  <c:v>4</c:v>
                </c:pt>
              </c:numCache>
            </c:numRef>
          </c:val>
          <c:smooth val="0"/>
          <c:extLst>
            <c:ext xmlns:c16="http://schemas.microsoft.com/office/drawing/2014/chart" uri="{C3380CC4-5D6E-409C-BE32-E72D297353CC}">
              <c16:uniqueId val="{00000001-0A47-4FBF-BFB1-0C28419DD424}"/>
            </c:ext>
          </c:extLst>
        </c:ser>
        <c:ser>
          <c:idx val="2"/>
          <c:order val="2"/>
          <c:tx>
            <c:strRef>
              <c:f>Sheet8!$D$3:$D$4</c:f>
              <c:strCache>
                <c:ptCount val="1"/>
                <c:pt idx="0">
                  <c:v>调查</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Sheet8!$D$5:$D$12</c:f>
              <c:numCache>
                <c:formatCode>General</c:formatCode>
                <c:ptCount val="7"/>
                <c:pt idx="0">
                  <c:v>7</c:v>
                </c:pt>
                <c:pt idx="1">
                  <c:v>4</c:v>
                </c:pt>
                <c:pt idx="2">
                  <c:v>149</c:v>
                </c:pt>
                <c:pt idx="3">
                  <c:v>198</c:v>
                </c:pt>
                <c:pt idx="4">
                  <c:v>11</c:v>
                </c:pt>
                <c:pt idx="5">
                  <c:v>1</c:v>
                </c:pt>
              </c:numCache>
            </c:numRef>
          </c:val>
          <c:smooth val="0"/>
          <c:extLst>
            <c:ext xmlns:c16="http://schemas.microsoft.com/office/drawing/2014/chart" uri="{C3380CC4-5D6E-409C-BE32-E72D297353CC}">
              <c16:uniqueId val="{00000002-0A47-4FBF-BFB1-0C28419DD424}"/>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85486079"/>
        <c:axId val="647292639"/>
      </c:lineChart>
      <c:catAx>
        <c:axId val="68548607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zh-CN"/>
          </a:p>
        </c:txPr>
        <c:crossAx val="647292639"/>
        <c:crosses val="autoZero"/>
        <c:auto val="1"/>
        <c:lblAlgn val="ctr"/>
        <c:lblOffset val="100"/>
        <c:noMultiLvlLbl val="0"/>
      </c:catAx>
      <c:valAx>
        <c:axId val="6472926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zh-CN"/>
          </a:p>
        </c:txPr>
        <c:crossAx val="685486079"/>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zh-CN"/>
          </a:p>
        </c:txPr>
      </c:dTable>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[处理后的数据源.xlsx]Sheet8!数据透视表4</c:name>
    <c:fmtId val="55"/>
  </c:pivotSource>
  <c:chart>
    <c:autoTitleDeleted val="1"/>
    <c:pivotFmts>
      <c:pivotFmt>
        <c:idx val="0"/>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6"/>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7"/>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8"/>
        <c:dLbl>
          <c:idx val="0"/>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0"/>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3"/>
      </c:pivotFmt>
      <c:pivotFmt>
        <c:idx val="34"/>
      </c:pivotFmt>
      <c:pivotFmt>
        <c:idx val="35"/>
      </c:pivotFmt>
      <c:pivotFmt>
        <c:idx val="36"/>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51"/>
      </c:pivotFmt>
      <c:pivotFmt>
        <c:idx val="5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pPr>
            <a:solidFill>
              <a:schemeClr val="accent1"/>
            </a:solidFill>
            <a:ln w="9525" cap="flat" cmpd="sng" algn="ctr">
              <a:solidFill>
                <a:schemeClr val="accent1"/>
              </a:solidFill>
              <a:round/>
            </a:ln>
            <a:effectLst/>
          </c:spPr>
        </c:marker>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4"/>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5"/>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57"/>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8"/>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0"/>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3"/>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4"/>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6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6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2"/>
            </a:solidFill>
            <a:ln w="9525" cap="flat" cmpd="sng" algn="ctr">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7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2225" cap="rnd" cmpd="sng" algn="ctr">
            <a:solidFill>
              <a:schemeClr val="accent1"/>
            </a:solidFill>
            <a:round/>
          </a:ln>
          <a:effectLst/>
        </c:spPr>
        <c:marker>
          <c:symbol val="circle"/>
          <c:size val="4"/>
          <c:spPr>
            <a:solidFill>
              <a:schemeClr val="accent3"/>
            </a:solidFill>
            <a:ln w="9525" cap="flat" cmpd="sng" algn="ctr">
              <a:solidFill>
                <a:schemeClr val="accent3"/>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Sheet8!$B$3:$B$4</c:f>
              <c:strCache>
                <c:ptCount val="1"/>
                <c:pt idx="0">
                  <c:v>道歉</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Sheet8!$B$5:$B$12</c:f>
              <c:numCache>
                <c:formatCode>General</c:formatCode>
                <c:ptCount val="7"/>
                <c:pt idx="0">
                  <c:v>2</c:v>
                </c:pt>
                <c:pt idx="1">
                  <c:v>1</c:v>
                </c:pt>
                <c:pt idx="2">
                  <c:v>152</c:v>
                </c:pt>
                <c:pt idx="3">
                  <c:v>2</c:v>
                </c:pt>
                <c:pt idx="4">
                  <c:v>6</c:v>
                </c:pt>
                <c:pt idx="5">
                  <c:v>1</c:v>
                </c:pt>
                <c:pt idx="6">
                  <c:v>2</c:v>
                </c:pt>
              </c:numCache>
            </c:numRef>
          </c:val>
          <c:smooth val="0"/>
          <c:extLst>
            <c:ext xmlns:c16="http://schemas.microsoft.com/office/drawing/2014/chart" uri="{C3380CC4-5D6E-409C-BE32-E72D297353CC}">
              <c16:uniqueId val="{00000000-C34F-4F5C-9255-B804D720A6D9}"/>
            </c:ext>
          </c:extLst>
        </c:ser>
        <c:ser>
          <c:idx val="1"/>
          <c:order val="1"/>
          <c:tx>
            <c:strRef>
              <c:f>Sheet8!$C$3:$C$4</c:f>
              <c:strCache>
                <c:ptCount val="1"/>
                <c:pt idx="0">
                  <c:v>警方</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Sheet8!$C$5:$C$12</c:f>
              <c:numCache>
                <c:formatCode>General</c:formatCode>
                <c:ptCount val="7"/>
                <c:pt idx="0">
                  <c:v>6</c:v>
                </c:pt>
                <c:pt idx="1">
                  <c:v>93</c:v>
                </c:pt>
                <c:pt idx="2">
                  <c:v>266</c:v>
                </c:pt>
                <c:pt idx="3">
                  <c:v>21</c:v>
                </c:pt>
                <c:pt idx="4">
                  <c:v>4</c:v>
                </c:pt>
              </c:numCache>
            </c:numRef>
          </c:val>
          <c:smooth val="0"/>
          <c:extLst>
            <c:ext xmlns:c16="http://schemas.microsoft.com/office/drawing/2014/chart" uri="{C3380CC4-5D6E-409C-BE32-E72D297353CC}">
              <c16:uniqueId val="{00000001-C34F-4F5C-9255-B804D720A6D9}"/>
            </c:ext>
          </c:extLst>
        </c:ser>
        <c:ser>
          <c:idx val="2"/>
          <c:order val="2"/>
          <c:tx>
            <c:strRef>
              <c:f>Sheet8!$D$3:$D$4</c:f>
              <c:strCache>
                <c:ptCount val="1"/>
                <c:pt idx="0">
                  <c:v>调查</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Sheet8!$A$5:$A$12</c:f>
              <c:strCache>
                <c:ptCount val="7"/>
                <c:pt idx="0">
                  <c:v>11月27日</c:v>
                </c:pt>
                <c:pt idx="1">
                  <c:v>11月28日</c:v>
                </c:pt>
                <c:pt idx="2">
                  <c:v>11月29日</c:v>
                </c:pt>
                <c:pt idx="3">
                  <c:v>11月30日</c:v>
                </c:pt>
                <c:pt idx="4">
                  <c:v>12月1日</c:v>
                </c:pt>
                <c:pt idx="5">
                  <c:v>12月2日</c:v>
                </c:pt>
                <c:pt idx="6">
                  <c:v>12月3日</c:v>
                </c:pt>
              </c:strCache>
            </c:strRef>
          </c:cat>
          <c:val>
            <c:numRef>
              <c:f>Sheet8!$D$5:$D$12</c:f>
              <c:numCache>
                <c:formatCode>General</c:formatCode>
                <c:ptCount val="7"/>
                <c:pt idx="0">
                  <c:v>7</c:v>
                </c:pt>
                <c:pt idx="1">
                  <c:v>4</c:v>
                </c:pt>
                <c:pt idx="2">
                  <c:v>149</c:v>
                </c:pt>
                <c:pt idx="3">
                  <c:v>198</c:v>
                </c:pt>
                <c:pt idx="4">
                  <c:v>11</c:v>
                </c:pt>
                <c:pt idx="5">
                  <c:v>1</c:v>
                </c:pt>
              </c:numCache>
            </c:numRef>
          </c:val>
          <c:smooth val="0"/>
          <c:extLst>
            <c:ext xmlns:c16="http://schemas.microsoft.com/office/drawing/2014/chart" uri="{C3380CC4-5D6E-409C-BE32-E72D297353CC}">
              <c16:uniqueId val="{00000002-C34F-4F5C-9255-B804D720A6D9}"/>
            </c:ext>
          </c:extLst>
        </c:ser>
        <c:dLbls>
          <c:dLblPos val="t"/>
          <c:showLegendKey val="0"/>
          <c:showVal val="1"/>
          <c:showCatName val="0"/>
          <c:showSerName val="0"/>
          <c:showPercent val="0"/>
          <c:showBubbleSize val="0"/>
        </c:dLbls>
        <c:smooth val="0"/>
        <c:axId val="685486079"/>
        <c:axId val="647292639"/>
      </c:lineChart>
      <c:catAx>
        <c:axId val="68548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47292639"/>
        <c:crosses val="autoZero"/>
        <c:auto val="1"/>
        <c:lblAlgn val="ctr"/>
        <c:lblOffset val="100"/>
        <c:noMultiLvlLbl val="0"/>
      </c:catAx>
      <c:valAx>
        <c:axId val="64729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854860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[处理后的数据源.xlsx]Sheet8!数据透视表4</c:name>
    <c:fmtId val="42"/>
  </c:pivotSource>
  <c:chart>
    <c:autoTitleDeleted val="1"/>
    <c:pivotFmts>
      <c:pivotFmt>
        <c:idx val="0"/>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6"/>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7"/>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0"/>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1"/>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2"/>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3"/>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4"/>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5"/>
        <c:dLbl>
          <c:idx val="0"/>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extLst>
            <c:ext xmlns:c15="http://schemas.microsoft.com/office/drawing/2012/chart" uri="{CE6537A1-D6FC-4f65-9D91-7224C49458BB}"/>
          </c:extLst>
        </c:dLbl>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pivotFmt>
      <c:pivotFmt>
        <c:idx val="5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Lst>
        </c:dLbl>
      </c:pivotFmt>
      <c:pivotFmt>
        <c:idx val="5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Lst>
        </c:dLbl>
      </c:pivotFmt>
      <c:pivotFmt>
        <c:idx val="5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pivotFmt>
    </c:pivotFmts>
    <c:plotArea>
      <c:layout/>
      <c:lineChart>
        <c:grouping val="standard"/>
        <c:varyColors val="0"/>
        <c:ser>
          <c:idx val="0"/>
          <c:order val="0"/>
          <c:tx>
            <c:strRef>
              <c:f>Sheet8!$B$3:$B$4</c:f>
              <c:strCache>
                <c:ptCount val="1"/>
                <c:pt idx="0">
                  <c:v>负面</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Sheet8!$A$5:$A$13</c:f>
              <c:strCache>
                <c:ptCount val="8"/>
                <c:pt idx="0">
                  <c:v>11月27日</c:v>
                </c:pt>
                <c:pt idx="1">
                  <c:v>11月28日</c:v>
                </c:pt>
                <c:pt idx="2">
                  <c:v>11月29日</c:v>
                </c:pt>
                <c:pt idx="3">
                  <c:v>11月30日</c:v>
                </c:pt>
                <c:pt idx="4">
                  <c:v>12月1日</c:v>
                </c:pt>
                <c:pt idx="5">
                  <c:v>12月2日</c:v>
                </c:pt>
                <c:pt idx="6">
                  <c:v>12月3日</c:v>
                </c:pt>
                <c:pt idx="7">
                  <c:v>12月4日</c:v>
                </c:pt>
              </c:strCache>
            </c:strRef>
          </c:cat>
          <c:val>
            <c:numRef>
              <c:f>Sheet8!$B$5:$B$13</c:f>
              <c:numCache>
                <c:formatCode>General</c:formatCode>
                <c:ptCount val="8"/>
                <c:pt idx="0">
                  <c:v>429</c:v>
                </c:pt>
                <c:pt idx="1">
                  <c:v>236</c:v>
                </c:pt>
                <c:pt idx="2">
                  <c:v>875</c:v>
                </c:pt>
                <c:pt idx="3">
                  <c:v>443</c:v>
                </c:pt>
                <c:pt idx="4">
                  <c:v>232</c:v>
                </c:pt>
                <c:pt idx="5">
                  <c:v>21</c:v>
                </c:pt>
                <c:pt idx="6">
                  <c:v>13</c:v>
                </c:pt>
              </c:numCache>
            </c:numRef>
          </c:val>
          <c:smooth val="0"/>
          <c:extLst>
            <c:ext xmlns:c16="http://schemas.microsoft.com/office/drawing/2014/chart" uri="{C3380CC4-5D6E-409C-BE32-E72D297353CC}">
              <c16:uniqueId val="{00000000-9471-4842-8830-42E17C1684AA}"/>
            </c:ext>
          </c:extLst>
        </c:ser>
        <c:ser>
          <c:idx val="1"/>
          <c:order val="1"/>
          <c:tx>
            <c:strRef>
              <c:f>Sheet8!$C$3:$C$4</c:f>
              <c:strCache>
                <c:ptCount val="1"/>
                <c:pt idx="0">
                  <c:v>正面</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delete val="1"/>
          </c:dLbls>
          <c:cat>
            <c:strRef>
              <c:f>Sheet8!$A$5:$A$13</c:f>
              <c:strCache>
                <c:ptCount val="8"/>
                <c:pt idx="0">
                  <c:v>11月27日</c:v>
                </c:pt>
                <c:pt idx="1">
                  <c:v>11月28日</c:v>
                </c:pt>
                <c:pt idx="2">
                  <c:v>11月29日</c:v>
                </c:pt>
                <c:pt idx="3">
                  <c:v>11月30日</c:v>
                </c:pt>
                <c:pt idx="4">
                  <c:v>12月1日</c:v>
                </c:pt>
                <c:pt idx="5">
                  <c:v>12月2日</c:v>
                </c:pt>
                <c:pt idx="6">
                  <c:v>12月3日</c:v>
                </c:pt>
                <c:pt idx="7">
                  <c:v>12月4日</c:v>
                </c:pt>
              </c:strCache>
            </c:strRef>
          </c:cat>
          <c:val>
            <c:numRef>
              <c:f>Sheet8!$C$5:$C$13</c:f>
              <c:numCache>
                <c:formatCode>General</c:formatCode>
                <c:ptCount val="8"/>
                <c:pt idx="0">
                  <c:v>196</c:v>
                </c:pt>
                <c:pt idx="1">
                  <c:v>191</c:v>
                </c:pt>
                <c:pt idx="2">
                  <c:v>199</c:v>
                </c:pt>
                <c:pt idx="3">
                  <c:v>263</c:v>
                </c:pt>
                <c:pt idx="4">
                  <c:v>232</c:v>
                </c:pt>
                <c:pt idx="5">
                  <c:v>7</c:v>
                </c:pt>
                <c:pt idx="6">
                  <c:v>5</c:v>
                </c:pt>
                <c:pt idx="7">
                  <c:v>1</c:v>
                </c:pt>
              </c:numCache>
            </c:numRef>
          </c:val>
          <c:smooth val="0"/>
          <c:extLst>
            <c:ext xmlns:c16="http://schemas.microsoft.com/office/drawing/2014/chart" uri="{C3380CC4-5D6E-409C-BE32-E72D297353CC}">
              <c16:uniqueId val="{00000001-9471-4842-8830-42E17C1684AA}"/>
            </c:ext>
          </c:extLst>
        </c:ser>
        <c:dLbls>
          <c:dLblPos val="t"/>
          <c:showLegendKey val="0"/>
          <c:showVal val="1"/>
          <c:showCatName val="0"/>
          <c:showSerName val="0"/>
          <c:showPercent val="0"/>
          <c:showBubbleSize val="0"/>
        </c:dLbls>
        <c:smooth val="0"/>
        <c:axId val="685486079"/>
        <c:axId val="647292639"/>
      </c:lineChart>
      <c:catAx>
        <c:axId val="685486079"/>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zh-CN" altLang="en-US"/>
                  <a:t>日期</a:t>
                </a:r>
                <a:endParaRPr lang="zh-CN"/>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7292639"/>
        <c:crosses val="autoZero"/>
        <c:auto val="1"/>
        <c:lblAlgn val="ctr"/>
        <c:lblOffset val="100"/>
        <c:noMultiLvlLbl val="0"/>
      </c:catAx>
      <c:valAx>
        <c:axId val="647292639"/>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zh-CN"/>
                  <a:t>报道量（篇）</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8548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1-06T20:59:39.987"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32B8D4A2-C5B7-41EE-9458-A1094CD8BBB7}" type="datetimeFigureOut">
              <a:rPr lang="zh-CN" altLang="en-US" smtClean="0"/>
              <a:t>2018/11/6</a:t>
            </a:fld>
            <a:endParaRPr lang="zh-CN" altLang="en-US"/>
          </a:p>
        </p:txBody>
      </p:sp>
      <p:sp>
        <p:nvSpPr>
          <p:cNvPr id="4" name="页脚占位符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FD89A14A-A03C-4CF4-97D7-A410AE7C6B5E}" type="slidenum">
              <a:rPr lang="zh-CN" altLang="en-US" smtClean="0"/>
              <a:t>‹#›</a:t>
            </a:fld>
            <a:endParaRPr lang="zh-CN" altLang="en-US"/>
          </a:p>
        </p:txBody>
      </p:sp>
    </p:spTree>
    <p:extLst>
      <p:ext uri="{BB962C8B-B14F-4D97-AF65-F5344CB8AC3E}">
        <p14:creationId xmlns:p14="http://schemas.microsoft.com/office/powerpoint/2010/main" val="172423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98A7EA97-B7F9-4A14-BEBE-461C31714BA7}" type="datetimeFigureOut">
              <a:rPr lang="zh-CN" altLang="en-US" smtClean="0"/>
              <a:t>2018/11/6</a:t>
            </a:fld>
            <a:endParaRPr lang="zh-CN" altLang="en-US"/>
          </a:p>
        </p:txBody>
      </p:sp>
      <p:sp>
        <p:nvSpPr>
          <p:cNvPr id="4" name="幻灯片图像占位符 3"/>
          <p:cNvSpPr>
            <a:spLocks noGrp="1" noRot="1" noChangeAspect="1"/>
          </p:cNvSpPr>
          <p:nvPr>
            <p:ph type="sldImg" idx="2"/>
          </p:nvPr>
        </p:nvSpPr>
        <p:spPr>
          <a:xfrm>
            <a:off x="3264430" y="509588"/>
            <a:ext cx="3399367"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F940804A-A160-47EB-B5EC-D7AF1DD6551D}" type="slidenum">
              <a:rPr lang="zh-CN" altLang="en-US" smtClean="0"/>
              <a:t>‹#›</a:t>
            </a:fld>
            <a:endParaRPr lang="zh-CN" altLang="en-US"/>
          </a:p>
        </p:txBody>
      </p:sp>
    </p:spTree>
    <p:extLst>
      <p:ext uri="{BB962C8B-B14F-4D97-AF65-F5344CB8AC3E}">
        <p14:creationId xmlns:p14="http://schemas.microsoft.com/office/powerpoint/2010/main" val="334913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r.dlut.edu.cn/EmotionOntologyDownloa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双十一马上就要来到了，相信大家或多或少的都会在淘宝、京东上买一些东西，可能要剁手了，买完就要吃土了。那么在我们确定买东西的之前，我们是不是会去看一下商品的评价，然后再去做判断呢？上面的第一张图是京东</a:t>
            </a:r>
            <a:r>
              <a:rPr lang="en-US" altLang="zh-CN" dirty="0"/>
              <a:t>kindle</a:t>
            </a:r>
            <a:r>
              <a:rPr lang="zh-CN" altLang="en-US" dirty="0"/>
              <a:t>的一个评价截图，另一张图是去哪儿网的一家酒店的住客评价。我们可以很轻易的通过评论来看出商品的好坏，那么计算机能否做到同样的事情呢？这就涉及到我们组今天和大家分享的内容</a:t>
            </a:r>
            <a:r>
              <a:rPr lang="en-US" altLang="zh-CN" dirty="0"/>
              <a:t>——</a:t>
            </a:r>
            <a:r>
              <a:rPr lang="zh-CN" altLang="en-US" dirty="0"/>
              <a:t>情感分析。</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960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比如：</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程</a:t>
            </a:r>
            <a:r>
              <a:rPr lang="zh-CN" altLang="zh-CN" sz="1200" b="1" kern="1200" dirty="0">
                <a:solidFill>
                  <a:schemeClr val="tx1"/>
                </a:solidFill>
                <a:effectLst/>
                <a:latin typeface="+mn-lt"/>
                <a:ea typeface="+mn-ea"/>
                <a:cs typeface="+mn-cs"/>
              </a:rPr>
              <a:t>度副词 </a:t>
            </a:r>
            <a:r>
              <a:rPr lang="zh-CN" altLang="zh-CN" sz="1200" kern="1200" dirty="0">
                <a:solidFill>
                  <a:schemeClr val="tx1"/>
                </a:solidFill>
                <a:effectLst/>
                <a:latin typeface="+mn-lt"/>
                <a:ea typeface="+mn-ea"/>
                <a:cs typeface="+mn-cs"/>
              </a:rPr>
              <a:t>比如</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非常</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极其</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等，会对情感有增强作用，最终影响整个短语或句子的总体情感倾向</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2.</a:t>
            </a:r>
            <a:r>
              <a:rPr lang="zh-CN" altLang="zh-CN" sz="1200" b="1" kern="1200" dirty="0">
                <a:solidFill>
                  <a:schemeClr val="tx1"/>
                </a:solidFill>
                <a:effectLst/>
                <a:latin typeface="+mn-lt"/>
                <a:ea typeface="+mn-ea"/>
                <a:cs typeface="+mn-cs"/>
              </a:rPr>
              <a:t>行业情感词典</a:t>
            </a:r>
            <a:r>
              <a:rPr lang="zh-CN" altLang="zh-CN" sz="1200" kern="1200" dirty="0">
                <a:solidFill>
                  <a:schemeClr val="tx1"/>
                </a:solidFill>
                <a:effectLst/>
                <a:latin typeface="+mn-lt"/>
                <a:ea typeface="+mn-ea"/>
                <a:cs typeface="+mn-cs"/>
              </a:rPr>
              <a:t>，即只在某些特定领域具有情感倾向的词，比如对于汽车，</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塑料感</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底盘硬</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其实是表达负面情感</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800" b="1" kern="1200" dirty="0">
                <a:solidFill>
                  <a:schemeClr val="tx1"/>
                </a:solidFill>
                <a:effectLst/>
                <a:latin typeface="+mn-lt"/>
                <a:ea typeface="+mn-ea"/>
                <a:cs typeface="+mn-cs"/>
              </a:rPr>
              <a:t>设置一些规则</a:t>
            </a:r>
            <a:r>
              <a:rPr lang="zh-CN" altLang="zh-CN" sz="1200" kern="1200" dirty="0">
                <a:solidFill>
                  <a:schemeClr val="tx1"/>
                </a:solidFill>
                <a:effectLst/>
                <a:latin typeface="+mn-lt"/>
                <a:ea typeface="+mn-ea"/>
                <a:cs typeface="+mn-cs"/>
              </a:rPr>
              <a:t>来计算文本的情感倾向，比如每遇到一个正面情感词则</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分，遇到负面情感词则</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分，遇到否定词则乘以</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将情感反转，遇到程度副词则将情感分数乘以一个放大系数。最后根据计算出的分数判断情感倾向，分数为正数则判断为正面情感，负数则判定为负面情感，正负相抵则判定为中性</a:t>
            </a: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11</a:t>
            </a:fld>
            <a:endParaRPr lang="zh-CN" altLang="en-US"/>
          </a:p>
        </p:txBody>
      </p:sp>
    </p:spTree>
    <p:extLst>
      <p:ext uri="{BB962C8B-B14F-4D97-AF65-F5344CB8AC3E}">
        <p14:creationId xmlns:p14="http://schemas.microsoft.com/office/powerpoint/2010/main" val="90999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方法一示例</a:t>
            </a:r>
          </a:p>
        </p:txBody>
      </p:sp>
      <p:sp>
        <p:nvSpPr>
          <p:cNvPr id="4" name="灯片编号占位符 3"/>
          <p:cNvSpPr>
            <a:spLocks noGrp="1"/>
          </p:cNvSpPr>
          <p:nvPr>
            <p:ph type="sldNum" sz="quarter" idx="5"/>
          </p:nvPr>
        </p:nvSpPr>
        <p:spPr/>
        <p:txBody>
          <a:bodyPr/>
          <a:lstStyle/>
          <a:p>
            <a:fld id="{F940804A-A160-47EB-B5EC-D7AF1DD6551D}" type="slidenum">
              <a:rPr lang="zh-CN" altLang="en-US" smtClean="0"/>
              <a:t>12</a:t>
            </a:fld>
            <a:endParaRPr lang="zh-CN" altLang="en-US"/>
          </a:p>
        </p:txBody>
      </p:sp>
    </p:spTree>
    <p:extLst>
      <p:ext uri="{BB962C8B-B14F-4D97-AF65-F5344CB8AC3E}">
        <p14:creationId xmlns:p14="http://schemas.microsoft.com/office/powerpoint/2010/main" val="200726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随着大家认识到情感词典对分类准确率的影响重大，</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又因为情感词典的构建十分复杂，费时费力， 更多的研究者将工作方向转换到情感词典的自动化构建上</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词典的匹配过程</a:t>
            </a:r>
            <a:r>
              <a:rPr lang="zh-CN" altLang="zh-CN" sz="1200" kern="1200" dirty="0">
                <a:solidFill>
                  <a:schemeClr val="tx1"/>
                </a:solidFill>
                <a:effectLst/>
                <a:latin typeface="+mn-lt"/>
                <a:ea typeface="+mn-ea"/>
                <a:cs typeface="+mn-cs"/>
              </a:rPr>
              <a:t>需要</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完全精确匹配，因此</a:t>
            </a:r>
            <a:r>
              <a:rPr lang="zh-CN" altLang="zh-CN" sz="1200" b="1" kern="1200" dirty="0">
                <a:solidFill>
                  <a:schemeClr val="tx1"/>
                </a:solidFill>
                <a:effectLst/>
                <a:latin typeface="+mn-lt"/>
                <a:ea typeface="+mn-ea"/>
                <a:cs typeface="+mn-cs"/>
              </a:rPr>
              <a:t>召回率</a:t>
            </a:r>
            <a:r>
              <a:rPr lang="zh-CN" altLang="zh-CN" sz="1200" kern="1200" dirty="0">
                <a:solidFill>
                  <a:schemeClr val="tx1"/>
                </a:solidFill>
                <a:effectLst/>
                <a:latin typeface="+mn-lt"/>
                <a:ea typeface="+mn-ea"/>
                <a:cs typeface="+mn-cs"/>
              </a:rPr>
              <a:t>比较差。同一个含义可以有很多种表述方式，尤其在情感分析领域，</a:t>
            </a:r>
            <a:r>
              <a:rPr lang="zh-CN" altLang="en-US" sz="1200" kern="1200" dirty="0">
                <a:solidFill>
                  <a:schemeClr val="tx1"/>
                </a:solidFill>
                <a:effectLst/>
                <a:latin typeface="+mn-lt"/>
                <a:ea typeface="+mn-ea"/>
                <a:cs typeface="+mn-cs"/>
              </a:rPr>
              <a:t>例如 </a:t>
            </a:r>
            <a:r>
              <a:rPr lang="zh-CN" altLang="zh-CN" sz="1200" kern="1200" dirty="0">
                <a:solidFill>
                  <a:schemeClr val="tx1"/>
                </a:solidFill>
                <a:effectLst/>
                <a:latin typeface="+mn-lt"/>
                <a:ea typeface="+mn-ea"/>
                <a:cs typeface="+mn-cs"/>
              </a:rPr>
              <a:t>常常出现双重否定等复杂句式，</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规则必须设计得足够复杂才能进行识别。此外，</a:t>
            </a:r>
            <a:r>
              <a:rPr lang="zh-CN" altLang="zh-CN" sz="1200" b="1" kern="1200" dirty="0">
                <a:solidFill>
                  <a:schemeClr val="tx1"/>
                </a:solidFill>
                <a:effectLst/>
                <a:latin typeface="+mn-lt"/>
                <a:ea typeface="+mn-ea"/>
                <a:cs typeface="+mn-cs"/>
              </a:rPr>
              <a:t>当</a:t>
            </a:r>
            <a:r>
              <a:rPr lang="zh-CN" altLang="en-US" sz="1200" b="1" kern="1200" dirty="0">
                <a:solidFill>
                  <a:schemeClr val="tx1"/>
                </a:solidFill>
                <a:effectLst/>
                <a:latin typeface="+mn-lt"/>
                <a:ea typeface="+mn-ea"/>
                <a:cs typeface="+mn-cs"/>
              </a:rPr>
              <a:t>匹配的</a:t>
            </a:r>
            <a:r>
              <a:rPr lang="zh-CN" altLang="zh-CN" sz="1200" b="1" kern="1200" dirty="0">
                <a:solidFill>
                  <a:schemeClr val="tx1"/>
                </a:solidFill>
                <a:effectLst/>
                <a:latin typeface="+mn-lt"/>
                <a:ea typeface="+mn-ea"/>
                <a:cs typeface="+mn-cs"/>
              </a:rPr>
              <a:t>规则比较多的时候，不同规则</a:t>
            </a:r>
            <a:r>
              <a:rPr lang="zh-CN" altLang="en-US" sz="1200" b="1" kern="1200" dirty="0">
                <a:solidFill>
                  <a:schemeClr val="tx1"/>
                </a:solidFill>
                <a:effectLst/>
                <a:latin typeface="+mn-lt"/>
                <a:ea typeface="+mn-ea"/>
                <a:cs typeface="+mn-cs"/>
              </a:rPr>
              <a:t>之间</a:t>
            </a:r>
            <a:r>
              <a:rPr lang="zh-CN" altLang="zh-CN" sz="1200" b="1" kern="1200" dirty="0">
                <a:solidFill>
                  <a:schemeClr val="tx1"/>
                </a:solidFill>
                <a:effectLst/>
                <a:latin typeface="+mn-lt"/>
                <a:ea typeface="+mn-ea"/>
                <a:cs typeface="+mn-cs"/>
              </a:rPr>
              <a:t>往往会发生互相冲突</a:t>
            </a:r>
            <a:r>
              <a:rPr lang="zh-CN" altLang="zh-CN" sz="1200" kern="1200" dirty="0">
                <a:solidFill>
                  <a:schemeClr val="tx1"/>
                </a:solidFill>
                <a:effectLst/>
                <a:latin typeface="+mn-lt"/>
                <a:ea typeface="+mn-ea"/>
                <a:cs typeface="+mn-cs"/>
              </a:rPr>
              <a:t>，会导致准确率下降</a:t>
            </a: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13</a:t>
            </a:fld>
            <a:endParaRPr lang="zh-CN" altLang="en-US"/>
          </a:p>
        </p:txBody>
      </p:sp>
    </p:spTree>
    <p:extLst>
      <p:ext uri="{BB962C8B-B14F-4D97-AF65-F5344CB8AC3E}">
        <p14:creationId xmlns:p14="http://schemas.microsoft.com/office/powerpoint/2010/main" val="368146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基于语义词典的方法</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：先收集小规模的带有情感标记的词语集 和 未标注的词表， 通过已有的词典资源，查找词表中词语的同义词和反义词来扩展次词语集，发现的新词语被加入词表中。这个过程会一直迭代到没有新的词语出现。</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14</a:t>
            </a:fld>
            <a:endParaRPr lang="zh-CN" altLang="en-US"/>
          </a:p>
        </p:txBody>
      </p:sp>
    </p:spTree>
    <p:extLst>
      <p:ext uri="{BB962C8B-B14F-4D97-AF65-F5344CB8AC3E}">
        <p14:creationId xmlns:p14="http://schemas.microsoft.com/office/powerpoint/2010/main" val="198680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最常用的也是最简单的特征是词袋模型（</a:t>
            </a:r>
            <a:r>
              <a:rPr lang="en-US" altLang="zh-CN" sz="1200" kern="1200" dirty="0">
                <a:solidFill>
                  <a:schemeClr val="tx1"/>
                </a:solidFill>
                <a:effectLst/>
                <a:latin typeface="+mn-lt"/>
                <a:ea typeface="+mn-ea"/>
                <a:cs typeface="+mn-cs"/>
              </a:rPr>
              <a:t>bag of words</a:t>
            </a:r>
            <a:r>
              <a:rPr lang="zh-CN" altLang="zh-CN" sz="1200" kern="1200" dirty="0">
                <a:solidFill>
                  <a:schemeClr val="tx1"/>
                </a:solidFill>
                <a:effectLst/>
                <a:latin typeface="+mn-lt"/>
                <a:ea typeface="+mn-ea"/>
                <a:cs typeface="+mn-cs"/>
              </a:rPr>
              <a:t>），即将文本转换为基于词语的一个向量，向量的每一维度是一个词语，词语可以基于分词得到，也可以基于</a:t>
            </a:r>
            <a:r>
              <a:rPr lang="en-US" altLang="zh-CN" sz="1200" kern="1200" dirty="0">
                <a:solidFill>
                  <a:schemeClr val="tx1"/>
                </a:solidFill>
                <a:effectLst/>
                <a:latin typeface="+mn-lt"/>
                <a:ea typeface="+mn-ea"/>
                <a:cs typeface="+mn-cs"/>
              </a:rPr>
              <a:t>N-Gram</a:t>
            </a:r>
            <a:r>
              <a:rPr lang="zh-CN" altLang="zh-CN" sz="1200" kern="1200" dirty="0">
                <a:solidFill>
                  <a:schemeClr val="tx1"/>
                </a:solidFill>
                <a:effectLst/>
                <a:latin typeface="+mn-lt"/>
                <a:ea typeface="+mn-ea"/>
                <a:cs typeface="+mn-cs"/>
              </a:rPr>
              <a:t>模型得到。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a:solidFill>
                  <a:schemeClr val="tx1"/>
                </a:solidFill>
                <a:effectLst/>
                <a:latin typeface="+mn-lt"/>
                <a:ea typeface="+mn-ea"/>
                <a:cs typeface="+mn-cs"/>
              </a:rPr>
              <a:t>每一维度的特征取值也可以有多种计算法方式</a:t>
            </a:r>
            <a:r>
              <a:rPr lang="zh-CN" altLang="zh-CN" sz="1200" kern="1200" dirty="0">
                <a:solidFill>
                  <a:schemeClr val="tx1"/>
                </a:solidFill>
                <a:effectLst/>
                <a:latin typeface="+mn-lt"/>
                <a:ea typeface="+mn-ea"/>
                <a:cs typeface="+mn-cs"/>
              </a:rPr>
              <a:t>，比如经典的</a:t>
            </a:r>
            <a:r>
              <a:rPr lang="en-US" altLang="zh-CN" sz="1200" kern="1200" dirty="0">
                <a:solidFill>
                  <a:schemeClr val="tx1"/>
                </a:solidFill>
                <a:effectLst/>
                <a:latin typeface="+mn-lt"/>
                <a:ea typeface="+mn-ea"/>
                <a:cs typeface="+mn-cs"/>
              </a:rPr>
              <a:t>one-hot</a:t>
            </a:r>
            <a:r>
              <a:rPr lang="zh-CN" altLang="zh-CN" sz="1200" kern="1200" dirty="0">
                <a:solidFill>
                  <a:schemeClr val="tx1"/>
                </a:solidFill>
                <a:effectLst/>
                <a:latin typeface="+mn-lt"/>
                <a:ea typeface="+mn-ea"/>
                <a:cs typeface="+mn-cs"/>
              </a:rPr>
              <a:t>编码和</a:t>
            </a:r>
            <a:r>
              <a:rPr lang="en-US" altLang="zh-CN" sz="1200" kern="1200" dirty="0" err="1">
                <a:solidFill>
                  <a:schemeClr val="tx1"/>
                </a:solidFill>
                <a:effectLst/>
                <a:latin typeface="+mn-lt"/>
                <a:ea typeface="+mn-ea"/>
                <a:cs typeface="+mn-cs"/>
              </a:rPr>
              <a:t>tf-idf</a:t>
            </a:r>
            <a:r>
              <a:rPr lang="zh-CN" altLang="zh-CN" sz="1200" kern="1200" dirty="0">
                <a:solidFill>
                  <a:schemeClr val="tx1"/>
                </a:solidFill>
                <a:effectLst/>
                <a:latin typeface="+mn-lt"/>
                <a:ea typeface="+mn-ea"/>
                <a:cs typeface="+mn-cs"/>
              </a:rPr>
              <a:t>值</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15</a:t>
            </a:fld>
            <a:endParaRPr lang="zh-CN" altLang="en-US"/>
          </a:p>
        </p:txBody>
      </p:sp>
    </p:spTree>
    <p:extLst>
      <p:ext uri="{BB962C8B-B14F-4D97-AF65-F5344CB8AC3E}">
        <p14:creationId xmlns:p14="http://schemas.microsoft.com/office/powerpoint/2010/main" val="49465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在相同的特征下，如果只使用简单分类器，那选择不同的分类算法，效果差别不会太大。</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要做好特征工程，非常依赖于人的先验知识，即需要我们对数据进行足够深入的观察和分析，把那些对区分正负面情感最有用的特征一个一个找出来</a:t>
            </a: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另外的一种分类方法：基于树模型的无监督情感分析</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通过评论数据对词项的频繁项集进行挖掘，生成频繁模式树，主要是消极和积极两大类频繁项集</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在进行分类的过程中，通过两个频繁项集对单词序列进行词项分组，分别计算两种情感极性的分值和情感偏向，最终分类</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16</a:t>
            </a:fld>
            <a:endParaRPr lang="zh-CN" altLang="en-US"/>
          </a:p>
        </p:txBody>
      </p:sp>
    </p:spTree>
    <p:extLst>
      <p:ext uri="{BB962C8B-B14F-4D97-AF65-F5344CB8AC3E}">
        <p14:creationId xmlns:p14="http://schemas.microsoft.com/office/powerpoint/2010/main" val="363332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a:t>
            </a:r>
            <a:r>
              <a:rPr lang="en-US" altLang="zh-CN" dirty="0"/>
              <a:t>google</a:t>
            </a:r>
            <a:r>
              <a:rPr lang="zh-CN" altLang="en-US" dirty="0"/>
              <a:t>的</a:t>
            </a:r>
            <a:r>
              <a:rPr lang="en-US" altLang="zh-CN" dirty="0"/>
              <a:t>word2vec</a:t>
            </a:r>
            <a:r>
              <a:rPr lang="zh-CN" altLang="en-US" dirty="0"/>
              <a:t>算法是目前应用最广泛的词向量生成算法，实践证明其效果是非常可靠的，尤其是在衡量两个词语的相似度方面。</a:t>
            </a:r>
            <a:endParaRPr lang="en-US" altLang="zh-CN" dirty="0"/>
          </a:p>
          <a:p>
            <a:r>
              <a:rPr lang="en-US" altLang="zh-CN" dirty="0"/>
              <a:t>Word2vec</a:t>
            </a:r>
            <a:r>
              <a:rPr lang="zh-CN" altLang="en-US" dirty="0"/>
              <a:t>算法包含了</a:t>
            </a:r>
            <a:r>
              <a:rPr lang="en-US" altLang="zh-CN" dirty="0"/>
              <a:t>CBOW</a:t>
            </a:r>
            <a:r>
              <a:rPr lang="zh-CN" altLang="en-US" dirty="0"/>
              <a:t>（</a:t>
            </a:r>
            <a:r>
              <a:rPr lang="en-US" altLang="zh-CN" dirty="0"/>
              <a:t>Continuous Bag-of-Word</a:t>
            </a:r>
            <a:r>
              <a:rPr lang="zh-CN" altLang="en-US" dirty="0"/>
              <a:t>）模型和</a:t>
            </a:r>
            <a:r>
              <a:rPr lang="en-US" altLang="zh-CN" dirty="0"/>
              <a:t>Skip-gram</a:t>
            </a:r>
            <a:r>
              <a:rPr lang="zh-CN" altLang="en-US" dirty="0"/>
              <a:t>（</a:t>
            </a:r>
            <a:r>
              <a:rPr lang="en-US" altLang="zh-CN" dirty="0"/>
              <a:t>Continuous Skip-gram</a:t>
            </a:r>
            <a:r>
              <a:rPr lang="zh-CN" altLang="en-US" dirty="0"/>
              <a:t>）模型。简单而言，</a:t>
            </a:r>
            <a:r>
              <a:rPr lang="en-US" altLang="zh-CN" dirty="0"/>
              <a:t>CBOW</a:t>
            </a:r>
            <a:r>
              <a:rPr lang="zh-CN" altLang="en-US" dirty="0"/>
              <a:t>模型的作用是已知当前词</a:t>
            </a:r>
            <a:r>
              <a:rPr lang="en-US" altLang="zh-CN" dirty="0" err="1"/>
              <a:t>Wt</a:t>
            </a:r>
            <a:r>
              <a:rPr lang="zh-CN" altLang="en-US" dirty="0"/>
              <a:t>的上下文环境（</a:t>
            </a:r>
            <a:r>
              <a:rPr lang="en-US" altLang="zh-CN" dirty="0"/>
              <a:t>Wt-2</a:t>
            </a:r>
            <a:r>
              <a:rPr lang="zh-CN" altLang="en-US" dirty="0"/>
              <a:t>，</a:t>
            </a:r>
            <a:r>
              <a:rPr lang="en-US" altLang="zh-CN" dirty="0"/>
              <a:t>Wt-1</a:t>
            </a:r>
            <a:r>
              <a:rPr lang="zh-CN" altLang="en-US" dirty="0"/>
              <a:t>，</a:t>
            </a:r>
            <a:r>
              <a:rPr lang="en-US" altLang="zh-CN" dirty="0"/>
              <a:t>Wt+1</a:t>
            </a:r>
            <a:r>
              <a:rPr lang="zh-CN" altLang="en-US" dirty="0"/>
              <a:t>，</a:t>
            </a:r>
            <a:r>
              <a:rPr lang="en-US" altLang="zh-CN" dirty="0"/>
              <a:t>Wt+2</a:t>
            </a:r>
            <a:r>
              <a:rPr lang="zh-CN" altLang="en-US" dirty="0"/>
              <a:t>）来预测当前词，</a:t>
            </a:r>
            <a:r>
              <a:rPr lang="en-US" altLang="zh-CN" dirty="0"/>
              <a:t>Skip-gram</a:t>
            </a:r>
            <a:r>
              <a:rPr lang="zh-CN" altLang="en-US" dirty="0"/>
              <a:t>模型的作用是根据当前词</a:t>
            </a:r>
            <a:r>
              <a:rPr lang="en-US" altLang="zh-CN" dirty="0" err="1"/>
              <a:t>Wt</a:t>
            </a:r>
            <a:r>
              <a:rPr lang="zh-CN" altLang="en-US" dirty="0"/>
              <a:t>来预测上下文（</a:t>
            </a:r>
            <a:r>
              <a:rPr lang="en-US" altLang="zh-CN" dirty="0"/>
              <a:t>Wt-2</a:t>
            </a:r>
            <a:r>
              <a:rPr lang="zh-CN" altLang="en-US" dirty="0"/>
              <a:t>，</a:t>
            </a:r>
            <a:r>
              <a:rPr lang="en-US" altLang="zh-CN" dirty="0"/>
              <a:t>Wt-1</a:t>
            </a:r>
            <a:r>
              <a:rPr lang="zh-CN" altLang="en-US" dirty="0"/>
              <a:t>，</a:t>
            </a:r>
            <a:r>
              <a:rPr lang="en-US" altLang="zh-CN" dirty="0"/>
              <a:t>Wt+1</a:t>
            </a:r>
            <a:r>
              <a:rPr lang="zh-CN" altLang="en-US" dirty="0"/>
              <a:t>，</a:t>
            </a:r>
            <a:r>
              <a:rPr lang="en-US" altLang="zh-CN" dirty="0"/>
              <a:t>Wt+2</a:t>
            </a:r>
            <a:r>
              <a:rPr lang="zh-CN" altLang="en-US" dirty="0"/>
              <a:t>）。</a:t>
            </a:r>
            <a:endParaRPr lang="en-US" altLang="zh-CN" dirty="0"/>
          </a:p>
          <a:p>
            <a:r>
              <a:rPr lang="zh-CN" altLang="en-US" dirty="0"/>
              <a:t>因此，</a:t>
            </a:r>
            <a:r>
              <a:rPr lang="zh-CN" altLang="en-US" b="1" dirty="0"/>
              <a:t>每个词向量事实上是基于词语的上下文来生成的，也就具备了词袋模型所不具备的表意能力</a:t>
            </a:r>
            <a:r>
              <a:rPr lang="zh-CN" altLang="en-US" dirty="0"/>
              <a:t>。</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词转成固定维度的词向量之后，一个文本也就自然而然可以形成一个矩阵。以矩阵作为输入的深度学习算法，</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第一个想到的自然是在图像识别领域获得过成功的卷积神经网络（</a:t>
            </a:r>
            <a:r>
              <a:rPr lang="en-US" altLang="zh-CN" sz="1200" kern="1200" dirty="0">
                <a:solidFill>
                  <a:schemeClr val="tx1"/>
                </a:solidFill>
                <a:effectLst/>
                <a:latin typeface="+mn-lt"/>
                <a:ea typeface="+mn-ea"/>
                <a:cs typeface="+mn-cs"/>
              </a:rPr>
              <a:t>CNN</a:t>
            </a:r>
            <a:r>
              <a:rPr lang="zh-CN" altLang="zh-CN" sz="1200" kern="1200" dirty="0">
                <a:solidFill>
                  <a:schemeClr val="tx1"/>
                </a:solidFill>
                <a:effectLst/>
                <a:latin typeface="+mn-lt"/>
                <a:ea typeface="+mn-ea"/>
                <a:cs typeface="+mn-cs"/>
              </a:rPr>
              <a:t>）。但</a:t>
            </a:r>
            <a:r>
              <a:rPr lang="en-US" altLang="zh-CN" sz="1200" kern="1200" dirty="0">
                <a:solidFill>
                  <a:schemeClr val="tx1"/>
                </a:solidFill>
                <a:effectLst/>
                <a:latin typeface="+mn-lt"/>
                <a:ea typeface="+mn-ea"/>
                <a:cs typeface="+mn-cs"/>
              </a:rPr>
              <a:t>CNN</a:t>
            </a:r>
            <a:r>
              <a:rPr lang="zh-CN" altLang="zh-CN" sz="1200" kern="1200" dirty="0">
                <a:solidFill>
                  <a:schemeClr val="tx1"/>
                </a:solidFill>
                <a:effectLst/>
                <a:latin typeface="+mn-lt"/>
                <a:ea typeface="+mn-ea"/>
                <a:cs typeface="+mn-cs"/>
              </a:rPr>
              <a:t>在文本挖掘领域的运用具有一定局限性，因其</a:t>
            </a:r>
            <a:r>
              <a:rPr lang="zh-CN" altLang="zh-CN" sz="1200" b="1" kern="1200" dirty="0">
                <a:solidFill>
                  <a:schemeClr val="tx1"/>
                </a:solidFill>
                <a:effectLst/>
                <a:latin typeface="+mn-lt"/>
                <a:ea typeface="+mn-ea"/>
                <a:cs typeface="+mn-cs"/>
              </a:rPr>
              <a:t>每层内部的节点之间是没有连接的，即又丢失了词与词之间的联系。</a:t>
            </a:r>
            <a:r>
              <a:rPr lang="en-US" altLang="zh-CN" sz="1200" b="1" kern="1200" dirty="0">
                <a:solidFill>
                  <a:schemeClr val="tx1"/>
                </a:solidFill>
                <a:effectLst/>
                <a:latin typeface="+mn-lt"/>
                <a:ea typeface="+mn-ea"/>
                <a:cs typeface="+mn-cs"/>
              </a:rPr>
              <a:t>  </a:t>
            </a:r>
            <a:r>
              <a:rPr lang="zh-CN" altLang="zh-CN" sz="1200" b="1" kern="1200" dirty="0">
                <a:solidFill>
                  <a:schemeClr val="tx1"/>
                </a:solidFill>
                <a:effectLst/>
                <a:latin typeface="+mn-lt"/>
                <a:ea typeface="+mn-ea"/>
                <a:cs typeface="+mn-cs"/>
              </a:rPr>
              <a:t>词语的上下文关系对文本挖掘是至关重要的</a:t>
            </a:r>
            <a:r>
              <a:rPr lang="zh-CN" altLang="zh-CN" sz="1200" kern="1200" dirty="0">
                <a:solidFill>
                  <a:schemeClr val="tx1"/>
                </a:solidFill>
                <a:effectLst/>
                <a:latin typeface="+mn-lt"/>
                <a:ea typeface="+mn-ea"/>
                <a:cs typeface="+mn-cs"/>
              </a:rPr>
              <a:t>，尤其对情感分析，情感词（</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喜欢</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）和否定词（</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不</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）、程度词（</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很</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）的搭配会对情感倾向产生根本性的影响。）因此目前比较广泛使用的是</a:t>
            </a:r>
            <a:r>
              <a:rPr lang="en-US" altLang="zh-CN" sz="1200" kern="1200" dirty="0">
                <a:solidFill>
                  <a:schemeClr val="tx1"/>
                </a:solidFill>
                <a:effectLst/>
                <a:latin typeface="+mn-lt"/>
                <a:ea typeface="+mn-ea"/>
                <a:cs typeface="+mn-cs"/>
              </a:rPr>
              <a:t>LSTM</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Long Short-Term Memory</a:t>
            </a:r>
            <a:r>
              <a:rPr lang="zh-CN" altLang="zh-CN" sz="1200" kern="1200" dirty="0">
                <a:solidFill>
                  <a:schemeClr val="tx1"/>
                </a:solidFill>
                <a:effectLst/>
                <a:latin typeface="+mn-lt"/>
                <a:ea typeface="+mn-ea"/>
                <a:cs typeface="+mn-cs"/>
              </a:rPr>
              <a:t>，长短时记忆），</a:t>
            </a:r>
            <a:r>
              <a:rPr lang="en-US" altLang="zh-CN" sz="1200" kern="1200" dirty="0">
                <a:solidFill>
                  <a:schemeClr val="tx1"/>
                </a:solidFill>
                <a:effectLst/>
                <a:latin typeface="+mn-lt"/>
                <a:ea typeface="+mn-ea"/>
                <a:cs typeface="+mn-cs"/>
              </a:rPr>
              <a:t>LSTM</a:t>
            </a:r>
            <a:r>
              <a:rPr lang="zh-CN" altLang="zh-CN" sz="1200" kern="1200" dirty="0">
                <a:solidFill>
                  <a:schemeClr val="tx1"/>
                </a:solidFill>
                <a:effectLst/>
                <a:latin typeface="+mn-lt"/>
                <a:ea typeface="+mn-ea"/>
                <a:cs typeface="+mn-cs"/>
              </a:rPr>
              <a:t>能够</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记住</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较长距离范围内的上下文对当前节点的影响</a:t>
            </a: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17</a:t>
            </a:fld>
            <a:endParaRPr lang="zh-CN" altLang="en-US"/>
          </a:p>
        </p:txBody>
      </p:sp>
    </p:spTree>
    <p:extLst>
      <p:ext uri="{BB962C8B-B14F-4D97-AF65-F5344CB8AC3E}">
        <p14:creationId xmlns:p14="http://schemas.microsoft.com/office/powerpoint/2010/main" val="307931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基于目标的情感分类：</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target mention(e.g. positive, negative, neutral) </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将目标提及分别连接到每一词的词嵌入表示中，作为输入向量喂给双向的</a:t>
            </a:r>
            <a:r>
              <a:rPr lang="en-US" altLang="zh-CN" sz="1200" b="0" i="0" kern="1200" dirty="0" err="1">
                <a:solidFill>
                  <a:schemeClr val="tx1"/>
                </a:solidFill>
                <a:effectLst/>
                <a:latin typeface="+mn-lt"/>
                <a:ea typeface="+mn-ea"/>
                <a:cs typeface="+mn-cs"/>
              </a:rPr>
              <a:t>LSTm</a:t>
            </a:r>
            <a:r>
              <a:rPr lang="zh-CN" altLang="en-US" sz="1200" b="0" i="0" kern="1200" dirty="0">
                <a:solidFill>
                  <a:schemeClr val="tx1"/>
                </a:solidFill>
                <a:effectLst/>
                <a:latin typeface="+mn-lt"/>
                <a:ea typeface="+mn-ea"/>
                <a:cs typeface="+mn-cs"/>
              </a:rPr>
              <a:t>模型，实现分类</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940804A-A160-47EB-B5EC-D7AF1DD6551D}" type="slidenum">
              <a:rPr lang="zh-CN" altLang="en-US" smtClean="0"/>
              <a:t>18</a:t>
            </a:fld>
            <a:endParaRPr lang="zh-CN" altLang="en-US"/>
          </a:p>
        </p:txBody>
      </p:sp>
    </p:spTree>
    <p:extLst>
      <p:ext uri="{BB962C8B-B14F-4D97-AF65-F5344CB8AC3E}">
        <p14:creationId xmlns:p14="http://schemas.microsoft.com/office/powerpoint/2010/main" val="185222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基于目标的情感分类：</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target mention</a:t>
            </a:r>
          </a:p>
          <a:p>
            <a:r>
              <a:rPr lang="en-US" altLang="zh-CN" sz="1200" b="0" i="0" kern="1200" dirty="0">
                <a:solidFill>
                  <a:schemeClr val="tx1"/>
                </a:solidFill>
                <a:effectLst/>
                <a:latin typeface="+mn-lt"/>
                <a:ea typeface="+mn-ea"/>
                <a:cs typeface="+mn-cs"/>
              </a:rPr>
              <a:t>(e.g. positive, negative, neutral) </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将目标提及分别连接到每一词的词嵌入中，作为输入向量喂给双向的</a:t>
            </a:r>
            <a:r>
              <a:rPr lang="en-US" altLang="zh-CN" sz="1200" b="0" i="0" kern="1200" dirty="0" err="1">
                <a:solidFill>
                  <a:schemeClr val="tx1"/>
                </a:solidFill>
                <a:effectLst/>
                <a:latin typeface="+mn-lt"/>
                <a:ea typeface="+mn-ea"/>
                <a:cs typeface="+mn-cs"/>
              </a:rPr>
              <a:t>LSTm</a:t>
            </a:r>
            <a:r>
              <a:rPr lang="zh-CN" altLang="en-US" sz="1200" b="0" i="0" kern="1200" dirty="0">
                <a:solidFill>
                  <a:schemeClr val="tx1"/>
                </a:solidFill>
                <a:effectLst/>
                <a:latin typeface="+mn-lt"/>
                <a:ea typeface="+mn-ea"/>
                <a:cs typeface="+mn-cs"/>
              </a:rPr>
              <a:t>模型，进行分类</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940804A-A160-47EB-B5EC-D7AF1DD6551D}" type="slidenum">
              <a:rPr lang="zh-CN" altLang="en-US" smtClean="0"/>
              <a:t>19</a:t>
            </a:fld>
            <a:endParaRPr lang="zh-CN" altLang="en-US"/>
          </a:p>
        </p:txBody>
      </p:sp>
    </p:spTree>
    <p:extLst>
      <p:ext uri="{BB962C8B-B14F-4D97-AF65-F5344CB8AC3E}">
        <p14:creationId xmlns:p14="http://schemas.microsoft.com/office/powerpoint/2010/main" val="146662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普遍应用的词袋模型隐含了一个假设，即词语之间的语义是相互独立的，因而丢失了文本的上下文信息。但真实情况往往并非如此，同一个词语在不同的语义环境下是可以具有不同语义的。词袋模型还会导致向量空间特别大，一般都是数十万维。对于评论这种短文本，转换成的向量会特别稀疏，也造成了模型的不稳定性**）</a:t>
            </a:r>
          </a:p>
        </p:txBody>
      </p:sp>
      <p:sp>
        <p:nvSpPr>
          <p:cNvPr id="4" name="灯片编号占位符 3"/>
          <p:cNvSpPr>
            <a:spLocks noGrp="1"/>
          </p:cNvSpPr>
          <p:nvPr>
            <p:ph type="sldNum" sz="quarter" idx="5"/>
          </p:nvPr>
        </p:nvSpPr>
        <p:spPr/>
        <p:txBody>
          <a:bodyPr/>
          <a:lstStyle/>
          <a:p>
            <a:fld id="{F940804A-A160-47EB-B5EC-D7AF1DD6551D}" type="slidenum">
              <a:rPr lang="zh-CN" altLang="en-US" smtClean="0"/>
              <a:t>20</a:t>
            </a:fld>
            <a:endParaRPr lang="zh-CN" altLang="en-US"/>
          </a:p>
        </p:txBody>
      </p:sp>
    </p:spTree>
    <p:extLst>
      <p:ext uri="{BB962C8B-B14F-4D97-AF65-F5344CB8AC3E}">
        <p14:creationId xmlns:p14="http://schemas.microsoft.com/office/powerpoint/2010/main" val="99651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580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从古代 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防民之口甚于防川</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，到现在的网络时代，</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每个人都有了自己的麦克风</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社会舆情反映人心的向背，影响着人们的行动和局势的发展，在造成或转移社会风气方面具有不可估量的影响</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23</a:t>
            </a:fld>
            <a:endParaRPr lang="zh-CN" altLang="en-US"/>
          </a:p>
        </p:txBody>
      </p:sp>
    </p:spTree>
    <p:extLst>
      <p:ext uri="{BB962C8B-B14F-4D97-AF65-F5344CB8AC3E}">
        <p14:creationId xmlns:p14="http://schemas.microsoft.com/office/powerpoint/2010/main" val="382859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从古代 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防民之口甚于防川</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，到现在的网络时代，</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每个人都有了自己的麦克风</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社会舆情反映人心的向背，影响着人们的行动和局势的发展，在造成或转移社会风气方面具有不可估量的影响</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24</a:t>
            </a:fld>
            <a:endParaRPr lang="zh-CN" altLang="en-US"/>
          </a:p>
        </p:txBody>
      </p:sp>
    </p:spTree>
    <p:extLst>
      <p:ext uri="{BB962C8B-B14F-4D97-AF65-F5344CB8AC3E}">
        <p14:creationId xmlns:p14="http://schemas.microsoft.com/office/powerpoint/2010/main" val="10048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27</a:t>
            </a:fld>
            <a:endParaRPr lang="zh-CN" altLang="en-US"/>
          </a:p>
        </p:txBody>
      </p:sp>
    </p:spTree>
    <p:extLst>
      <p:ext uri="{BB962C8B-B14F-4D97-AF65-F5344CB8AC3E}">
        <p14:creationId xmlns:p14="http://schemas.microsoft.com/office/powerpoint/2010/main" val="256568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3F06B1-D4CA-4DEB-9DAA-E3DF5710B73F}" type="slidenum">
              <a:rPr lang="zh-CN" altLang="en-US" smtClean="0"/>
              <a:t>31</a:t>
            </a:fld>
            <a:endParaRPr lang="zh-CN" altLang="en-US"/>
          </a:p>
        </p:txBody>
      </p:sp>
    </p:spTree>
    <p:extLst>
      <p:ext uri="{BB962C8B-B14F-4D97-AF65-F5344CB8AC3E}">
        <p14:creationId xmlns:p14="http://schemas.microsoft.com/office/powerpoint/2010/main" val="250797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32</a:t>
            </a:fld>
            <a:endParaRPr lang="zh-CN" altLang="en-US"/>
          </a:p>
        </p:txBody>
      </p:sp>
    </p:spTree>
    <p:extLst>
      <p:ext uri="{BB962C8B-B14F-4D97-AF65-F5344CB8AC3E}">
        <p14:creationId xmlns:p14="http://schemas.microsoft.com/office/powerpoint/2010/main" val="380474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33</a:t>
            </a:fld>
            <a:endParaRPr lang="zh-CN" altLang="en-US"/>
          </a:p>
        </p:txBody>
      </p:sp>
    </p:spTree>
    <p:extLst>
      <p:ext uri="{BB962C8B-B14F-4D97-AF65-F5344CB8AC3E}">
        <p14:creationId xmlns:p14="http://schemas.microsoft.com/office/powerpoint/2010/main" val="380888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34</a:t>
            </a:fld>
            <a:endParaRPr lang="zh-CN" altLang="en-US"/>
          </a:p>
        </p:txBody>
      </p:sp>
    </p:spTree>
    <p:extLst>
      <p:ext uri="{BB962C8B-B14F-4D97-AF65-F5344CB8AC3E}">
        <p14:creationId xmlns:p14="http://schemas.microsoft.com/office/powerpoint/2010/main" val="3208290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40804A-A160-47EB-B5EC-D7AF1DD6551D}" type="slidenum">
              <a:rPr lang="zh-CN" altLang="en-US" smtClean="0"/>
              <a:t>38</a:t>
            </a:fld>
            <a:endParaRPr lang="zh-CN" altLang="en-US"/>
          </a:p>
        </p:txBody>
      </p:sp>
    </p:spTree>
    <p:extLst>
      <p:ext uri="{BB962C8B-B14F-4D97-AF65-F5344CB8AC3E}">
        <p14:creationId xmlns:p14="http://schemas.microsoft.com/office/powerpoint/2010/main" val="412428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2215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是让电脑去做这件事</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889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那么，首先，我们先来思考为什么要做情感分析？</a:t>
            </a:r>
            <a:endParaRPr lang="en-US" altLang="zh-CN" dirty="0"/>
          </a:p>
          <a:p>
            <a:endParaRPr lang="en-US" altLang="zh-CN" dirty="0"/>
          </a:p>
          <a:p>
            <a:r>
              <a:rPr lang="zh-CN" altLang="en-US" dirty="0"/>
              <a:t>如今，如果一个人想购买消费产品，其不再局限于问一个人的朋友和家人的意见，因为有很多用户评论和对产品讨论在网络上的公共论坛，我们可以在评论中找出我们想知道的问题，可能还会有令人意想不到的收获。对于一个组织，它可能不再需要进行调查，民意调查和重点人群，以收集公众的意见，因为有丰盈这样的信息公开。</a:t>
            </a:r>
            <a:endParaRPr lang="en-US" altLang="zh-CN" dirty="0"/>
          </a:p>
          <a:p>
            <a:endParaRPr lang="en-US" altLang="zh-CN" dirty="0"/>
          </a:p>
          <a:p>
            <a:r>
              <a:rPr lang="zh-CN" altLang="en-US" dirty="0"/>
              <a:t>同样对于社会来说，听取每个民众的意见是体现民主的一个重要方式。</a:t>
            </a:r>
            <a:endParaRPr lang="en-US" altLang="zh-CN" dirty="0"/>
          </a:p>
          <a:p>
            <a:r>
              <a:rPr lang="zh-CN" altLang="en-US" dirty="0"/>
              <a:t>因此，了解其他人的情感，对于个人、企业、社会而言都具有明显的价值，无论是帮助决策、还是提升效益等。</a:t>
            </a:r>
            <a:endParaRPr lang="en-US" altLang="zh-CN" dirty="0"/>
          </a:p>
          <a:p>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221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b="1" dirty="0"/>
              <a:t>“情感计算</a:t>
            </a:r>
            <a:r>
              <a:rPr lang="en-US" altLang="zh-CN" b="1" dirty="0"/>
              <a:t>(Affective Computing)”</a:t>
            </a:r>
            <a:r>
              <a:rPr lang="zh-CN" altLang="en-US" b="1" dirty="0"/>
              <a:t>由美国麻省理工大学的</a:t>
            </a:r>
            <a:r>
              <a:rPr lang="en-US" altLang="zh-CN" b="1" dirty="0"/>
              <a:t>Picard</a:t>
            </a:r>
            <a:r>
              <a:rPr lang="zh-CN" altLang="en-US" b="1" dirty="0"/>
              <a:t>教授在</a:t>
            </a:r>
            <a:r>
              <a:rPr lang="en-US" altLang="zh-CN" b="1" dirty="0"/>
              <a:t>1997</a:t>
            </a:r>
            <a:r>
              <a:rPr lang="zh-CN" altLang="en-US" b="1" dirty="0"/>
              <a:t>年首次提出之后，赋予计算机</a:t>
            </a:r>
            <a:r>
              <a:rPr lang="en-US" altLang="zh-CN" b="1" dirty="0"/>
              <a:t>(</a:t>
            </a:r>
            <a:r>
              <a:rPr lang="zh-CN" altLang="en-US" b="1" dirty="0"/>
              <a:t>机器</a:t>
            </a:r>
            <a:r>
              <a:rPr lang="en-US" altLang="zh-CN" b="1" dirty="0"/>
              <a:t>)</a:t>
            </a:r>
            <a:r>
              <a:rPr lang="zh-CN" altLang="en-US" b="1" dirty="0"/>
              <a:t>情感能力的研究渐渐得到了人们的关注。她指出情感计算是与情感相关，来源于情感或能够对情感施加影响的计算。</a:t>
            </a:r>
            <a:r>
              <a:rPr lang="en-US" altLang="zh-CN" dirty="0"/>
              <a:t>(</a:t>
            </a:r>
            <a:r>
              <a:rPr lang="zh-CN" altLang="en-US" dirty="0"/>
              <a:t>中国科学院自动化研究所的胡包刚等人也通过自己的研究，提出了对情感计算的定义：“情感计算的目的是通过赋予计算机识别、理解、表达和适应人的情感的能力来建立和谐人机环境，并使计算机具有更高的、全面的智能”。</a:t>
            </a:r>
            <a:r>
              <a:rPr lang="en-US" altLang="zh-CN" dirty="0"/>
              <a:t>)</a:t>
            </a:r>
            <a:endParaRPr lang="zh-CN" altLang="en-US" dirty="0"/>
          </a:p>
          <a:p>
            <a:r>
              <a:rPr lang="en-US" altLang="zh-CN" dirty="0"/>
              <a:t>Nasukawa, T. and Yi, J. (2003) Dave K, Lawrence S, Pennock D M. </a:t>
            </a:r>
          </a:p>
          <a:p>
            <a:r>
              <a:rPr lang="en-US" altLang="zh-CN" dirty="0"/>
              <a:t>2000</a:t>
            </a:r>
            <a:r>
              <a:rPr lang="zh-CN" altLang="en-US" dirty="0"/>
              <a:t>，</a:t>
            </a:r>
            <a:r>
              <a:rPr lang="en-US" altLang="zh-CN" dirty="0"/>
              <a:t>Wiebe</a:t>
            </a:r>
            <a:r>
              <a:rPr lang="zh-CN" altLang="en-US" dirty="0"/>
              <a:t>等从主观句和客观句分类的角度研究了客户情感分类，提出了主客观句的分类方法。</a:t>
            </a:r>
            <a:endParaRPr lang="en-US" altLang="zh-CN" dirty="0"/>
          </a:p>
          <a:p>
            <a:r>
              <a:rPr lang="zh-CN" altLang="en-US" dirty="0"/>
              <a:t>在</a:t>
            </a:r>
            <a:r>
              <a:rPr lang="en-US" altLang="zh-CN" dirty="0"/>
              <a:t>2001</a:t>
            </a:r>
            <a:r>
              <a:rPr lang="zh-CN" altLang="en-US" dirty="0"/>
              <a:t>，</a:t>
            </a:r>
            <a:r>
              <a:rPr lang="en-US" altLang="zh-CN" dirty="0" err="1"/>
              <a:t>Sanji</a:t>
            </a:r>
            <a:r>
              <a:rPr lang="en-US" altLang="zh-CN" dirty="0"/>
              <a:t> Ranjan Das</a:t>
            </a:r>
            <a:r>
              <a:rPr lang="zh-CN" altLang="en-US" dirty="0"/>
              <a:t>等人针对</a:t>
            </a:r>
            <a:r>
              <a:rPr lang="en-US" altLang="zh-CN" dirty="0"/>
              <a:t>Yahoo</a:t>
            </a:r>
            <a:r>
              <a:rPr lang="zh-CN" altLang="en-US" dirty="0"/>
              <a:t>网站股票留言板中的评论进行了研究，提取了投资者对于关注股票的态度；</a:t>
            </a:r>
            <a:endParaRPr lang="en-US" altLang="zh-CN" dirty="0"/>
          </a:p>
          <a:p>
            <a:r>
              <a:rPr lang="en-US" altLang="zh-CN" dirty="0"/>
              <a:t>2002</a:t>
            </a:r>
            <a:r>
              <a:rPr lang="zh-CN" altLang="en-US" dirty="0"/>
              <a:t>，</a:t>
            </a:r>
            <a:r>
              <a:rPr lang="en-US" altLang="zh-CN" dirty="0"/>
              <a:t>Bo Pang</a:t>
            </a:r>
            <a:r>
              <a:rPr lang="zh-CN" altLang="en-US" dirty="0"/>
              <a:t>等利用机器学习方法研究了文本形式评论的情感分析；</a:t>
            </a:r>
            <a:r>
              <a:rPr lang="en-US" altLang="zh-CN" dirty="0"/>
              <a:t>Turney</a:t>
            </a:r>
            <a:r>
              <a:rPr lang="zh-CN" altLang="en-US" dirty="0"/>
              <a:t>等人基于语义方法，研究了汽车、电影、银行和旅游目的地等商品和服务的客户评论。</a:t>
            </a:r>
            <a:endParaRPr lang="en-US" altLang="zh-CN" dirty="0"/>
          </a:p>
          <a:p>
            <a:r>
              <a:rPr lang="en-US" altLang="zh-CN" dirty="0"/>
              <a:t>2005,2006</a:t>
            </a:r>
            <a:r>
              <a:rPr lang="zh-CN" altLang="en-US" dirty="0"/>
              <a:t>，叶强、李一军等探索了中文环境下的情感分析理论与方法。</a:t>
            </a:r>
            <a:endParaRPr lang="en-US" altLang="zh-CN" dirty="0"/>
          </a:p>
          <a:p>
            <a:r>
              <a:rPr lang="zh-CN" altLang="en-US" sz="1200" b="0" i="0" kern="1200" dirty="0">
                <a:solidFill>
                  <a:schemeClr val="tx1"/>
                </a:solidFill>
                <a:effectLst/>
                <a:latin typeface="+mn-lt"/>
                <a:ea typeface="+mn-ea"/>
                <a:cs typeface="+mn-cs"/>
              </a:rPr>
              <a:t>哈工大秦兵老师，秦老师多年从事自然语言处理的研究，获得国内第一个关于文本情感分析方面的自然科学基金重点项目</a:t>
            </a:r>
          </a:p>
          <a:p>
            <a:r>
              <a:rPr lang="zh-CN" altLang="en-US" sz="1200" b="0" i="0" kern="1200" dirty="0">
                <a:solidFill>
                  <a:schemeClr val="tx1"/>
                </a:solidFill>
                <a:effectLst/>
                <a:latin typeface="+mn-lt"/>
                <a:ea typeface="+mn-ea"/>
                <a:cs typeface="+mn-cs"/>
              </a:rPr>
              <a:t>大连理工林鸿飞老师，在细粒度情感分析方面做出了很多贡献，其中独立整理标注完成的</a:t>
            </a:r>
            <a:r>
              <a:rPr lang="zh-CN" altLang="en-US" sz="1200" b="0" i="0" u="none" strike="noStrike" kern="1200" dirty="0">
                <a:solidFill>
                  <a:schemeClr val="tx1"/>
                </a:solidFill>
                <a:effectLst/>
                <a:latin typeface="+mn-lt"/>
                <a:ea typeface="+mn-ea"/>
                <a:cs typeface="+mn-cs"/>
                <a:hlinkClick r:id="rId3"/>
              </a:rPr>
              <a:t>情感词汇本体库</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清华孙茂松，早年以中文分词研究成果闻名</a:t>
            </a:r>
          </a:p>
          <a:p>
            <a:endParaRPr lang="en-US" altLang="zh-CN" dirty="0"/>
          </a:p>
          <a:p>
            <a:endParaRPr lang="en-US" altLang="zh-CN" dirty="0"/>
          </a:p>
          <a:p>
            <a:r>
              <a:rPr lang="zh-CN" altLang="en-US" sz="1200" dirty="0"/>
              <a:t>该领域的发展和快速起步得益于网络上的社交媒体，例如产品评论，论坛讨论以及微博，微信的快速发展。</a:t>
            </a:r>
            <a:endParaRPr lang="en-US" altLang="zh-CN" sz="1200" dirty="0"/>
          </a:p>
          <a:p>
            <a:r>
              <a:rPr lang="zh-CN" altLang="en-US" sz="1200" dirty="0"/>
              <a:t>自</a:t>
            </a:r>
            <a:r>
              <a:rPr lang="en-US" altLang="zh-CN" sz="1200" dirty="0"/>
              <a:t>2000</a:t>
            </a:r>
            <a:r>
              <a:rPr lang="zh-CN" altLang="en-US" sz="1200" dirty="0"/>
              <a:t>年初以来，情感分析已经成为自然语言处理（</a:t>
            </a:r>
            <a:r>
              <a:rPr lang="en-US" altLang="zh-CN" sz="1200" dirty="0"/>
              <a:t>NLP</a:t>
            </a:r>
            <a:r>
              <a:rPr lang="zh-CN" altLang="en-US" sz="1200" dirty="0"/>
              <a:t>）中最活跃的的研究领域之一。</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091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按照处理文本的类别不同</a:t>
            </a:r>
            <a:r>
              <a:rPr lang="en-US" altLang="zh-CN" dirty="0"/>
              <a:t>,</a:t>
            </a:r>
            <a:r>
              <a:rPr lang="zh-CN" altLang="en-US" dirty="0"/>
              <a:t>可分为基于新闻评论的情感分析和基于产品评论的情感分析</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551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r>
              <a:rPr lang="zh-CN" altLang="en-US" dirty="0"/>
              <a:t>高级任务里面，可以提句子的细粒度情感分析</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0804A-A160-47EB-B5EC-D7AF1DD655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502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40804A-A160-47EB-B5EC-D7AF1DD6551D}" type="slidenum">
              <a:rPr lang="zh-CN" altLang="en-US" smtClean="0"/>
              <a:t>10</a:t>
            </a:fld>
            <a:endParaRPr lang="zh-CN" altLang="en-US"/>
          </a:p>
        </p:txBody>
      </p:sp>
    </p:spTree>
    <p:extLst>
      <p:ext uri="{BB962C8B-B14F-4D97-AF65-F5344CB8AC3E}">
        <p14:creationId xmlns:p14="http://schemas.microsoft.com/office/powerpoint/2010/main" val="351799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7" name="矩形 6"/>
          <p:cNvSpPr/>
          <p:nvPr userDrawn="1"/>
        </p:nvSpPr>
        <p:spPr>
          <a:xfrm>
            <a:off x="0" y="-1"/>
            <a:ext cx="9252520" cy="688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ie 4"/>
          <p:cNvSpPr/>
          <p:nvPr/>
        </p:nvSpPr>
        <p:spPr>
          <a:xfrm rot="5400000" flipH="1" flipV="1">
            <a:off x="-623887" y="2597151"/>
            <a:ext cx="1247774" cy="1663700"/>
          </a:xfrm>
          <a:prstGeom prst="pie">
            <a:avLst>
              <a:gd name="adj1" fmla="val 0"/>
              <a:gd name="adj2" fmla="val 10782358"/>
            </a:avLst>
          </a:prstGeom>
          <a:solidFill>
            <a:srgbClr val="1399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Pie 4"/>
          <p:cNvSpPr/>
          <p:nvPr/>
        </p:nvSpPr>
        <p:spPr>
          <a:xfrm rot="16200000" flipV="1">
            <a:off x="8520113" y="2594329"/>
            <a:ext cx="1247774" cy="1663700"/>
          </a:xfrm>
          <a:prstGeom prst="pie">
            <a:avLst>
              <a:gd name="adj1" fmla="val 0"/>
              <a:gd name="adj2" fmla="val 10782358"/>
            </a:avLst>
          </a:prstGeom>
          <a:solidFill>
            <a:srgbClr val="1399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c mockup layout">
    <p:spTree>
      <p:nvGrpSpPr>
        <p:cNvPr id="1" name=""/>
        <p:cNvGrpSpPr/>
        <p:nvPr/>
      </p:nvGrpSpPr>
      <p:grpSpPr>
        <a:xfrm>
          <a:off x="0" y="0"/>
          <a:ext cx="0" cy="0"/>
          <a:chOff x="0" y="0"/>
          <a:chExt cx="0" cy="0"/>
        </a:xfrm>
      </p:grpSpPr>
      <p:pic>
        <p:nvPicPr>
          <p:cNvPr id="17" name="Picture 16" descr="iMac-Flat-Mocku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803400"/>
            <a:ext cx="4038600" cy="4359243"/>
          </a:xfrm>
          <a:prstGeom prst="rect">
            <a:avLst/>
          </a:prstGeom>
        </p:spPr>
      </p:pic>
      <p:sp>
        <p:nvSpPr>
          <p:cNvPr id="19" name="Picture Placeholder 9"/>
          <p:cNvSpPr>
            <a:spLocks noGrp="1"/>
          </p:cNvSpPr>
          <p:nvPr>
            <p:ph type="pic" sz="quarter" idx="24"/>
          </p:nvPr>
        </p:nvSpPr>
        <p:spPr>
          <a:xfrm>
            <a:off x="2895600" y="2108200"/>
            <a:ext cx="3581400" cy="2743200"/>
          </a:xfrm>
        </p:spPr>
        <p:txBody>
          <a:bodyPr/>
          <a:lstStyle/>
          <a:p>
            <a:r>
              <a:rPr lang="zh-CN" altLang="en-US"/>
              <a:t>单击图标添加图片</a:t>
            </a:r>
            <a:endParaRPr lang="en-US"/>
          </a:p>
        </p:txBody>
      </p:sp>
      <p:sp>
        <p:nvSpPr>
          <p:cNvPr id="8"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1"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2"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Content Layout">
    <p:spTree>
      <p:nvGrpSpPr>
        <p:cNvPr id="1" name=""/>
        <p:cNvGrpSpPr/>
        <p:nvPr/>
      </p:nvGrpSpPr>
      <p:grpSpPr>
        <a:xfrm>
          <a:off x="0" y="0"/>
          <a:ext cx="0" cy="0"/>
          <a:chOff x="0" y="0"/>
          <a:chExt cx="0" cy="0"/>
        </a:xfrm>
      </p:grpSpPr>
      <p:sp>
        <p:nvSpPr>
          <p:cNvPr id="7" name="Content Placeholder 13"/>
          <p:cNvSpPr>
            <a:spLocks noGrp="1"/>
          </p:cNvSpPr>
          <p:nvPr>
            <p:ph sz="quarter" idx="13" hasCustomPrompt="1"/>
          </p:nvPr>
        </p:nvSpPr>
        <p:spPr>
          <a:xfrm>
            <a:off x="609600" y="2743200"/>
            <a:ext cx="2362200" cy="3022600"/>
          </a:xfrm>
        </p:spPr>
        <p:txBody>
          <a:bodyPr>
            <a:normAutofit/>
          </a:bodyPr>
          <a:lstStyle>
            <a:lvl1pPr algn="l">
              <a:lnSpc>
                <a:spcPts val="1400"/>
              </a:lnSpc>
              <a:buNone/>
              <a:defRPr sz="1400">
                <a:solidFill>
                  <a:srgbClr val="7F7F7F"/>
                </a:solidFill>
                <a:latin typeface="Calibri" panose="020F0502020204030204"/>
                <a:cs typeface="Calibri" panose="020F0502020204030204"/>
              </a:defRPr>
            </a:lvl1pPr>
          </a:lstStyle>
          <a:p>
            <a:pPr lvl="0"/>
            <a:r>
              <a:rPr lang="zh-CN" altLang="en-US"/>
              <a:t>编辑母版文本样式</a:t>
            </a:r>
          </a:p>
        </p:txBody>
      </p:sp>
      <p:sp>
        <p:nvSpPr>
          <p:cNvPr id="8" name="Content Placeholder 38"/>
          <p:cNvSpPr>
            <a:spLocks noGrp="1"/>
          </p:cNvSpPr>
          <p:nvPr>
            <p:ph sz="quarter" idx="39" hasCustomPrompt="1"/>
          </p:nvPr>
        </p:nvSpPr>
        <p:spPr>
          <a:xfrm>
            <a:off x="1139952" y="2108200"/>
            <a:ext cx="1984248" cy="463296"/>
          </a:xfrm>
          <a:prstGeom prst="rect">
            <a:avLst/>
          </a:prstGeom>
          <a:noFill/>
          <a:ln>
            <a:noFill/>
          </a:ln>
        </p:spPr>
        <p:txBody>
          <a:bodyPr anchor="ctr">
            <a:noAutofit/>
          </a:bodyPr>
          <a:lstStyle>
            <a:lvl1pPr algn="l">
              <a:buNone/>
              <a:defRPr sz="1865" b="0" i="0">
                <a:solidFill>
                  <a:srgbClr val="1399EE"/>
                </a:solidFill>
                <a:latin typeface="Glegoo"/>
                <a:ea typeface="Calibri" panose="020F0502020204030204"/>
                <a:cs typeface="Glegoo"/>
              </a:defRPr>
            </a:lvl1pPr>
          </a:lstStyle>
          <a:p>
            <a:pPr lvl="0"/>
            <a:r>
              <a:rPr lang="zh-CN" altLang="en-US"/>
              <a:t>编辑母版文本样式</a:t>
            </a:r>
          </a:p>
        </p:txBody>
      </p:sp>
      <p:sp>
        <p:nvSpPr>
          <p:cNvPr id="9" name="Content Placeholder 13"/>
          <p:cNvSpPr>
            <a:spLocks noGrp="1"/>
          </p:cNvSpPr>
          <p:nvPr>
            <p:ph sz="quarter" idx="42" hasCustomPrompt="1"/>
          </p:nvPr>
        </p:nvSpPr>
        <p:spPr>
          <a:xfrm>
            <a:off x="3429000" y="2743200"/>
            <a:ext cx="2362200" cy="3022600"/>
          </a:xfrm>
        </p:spPr>
        <p:txBody>
          <a:bodyPr>
            <a:normAutofit/>
          </a:bodyPr>
          <a:lstStyle>
            <a:lvl1pPr algn="l">
              <a:lnSpc>
                <a:spcPts val="1400"/>
              </a:lnSpc>
              <a:buNone/>
              <a:defRPr sz="1400">
                <a:solidFill>
                  <a:srgbClr val="7F7F7F"/>
                </a:solidFill>
                <a:latin typeface="Calibri" panose="020F0502020204030204"/>
                <a:cs typeface="Calibri" panose="020F0502020204030204"/>
              </a:defRPr>
            </a:lvl1pPr>
          </a:lstStyle>
          <a:p>
            <a:pPr lvl="0"/>
            <a:r>
              <a:rPr lang="zh-CN" altLang="en-US"/>
              <a:t>编辑母版文本样式</a:t>
            </a:r>
          </a:p>
        </p:txBody>
      </p:sp>
      <p:sp>
        <p:nvSpPr>
          <p:cNvPr id="10" name="Content Placeholder 13"/>
          <p:cNvSpPr>
            <a:spLocks noGrp="1"/>
          </p:cNvSpPr>
          <p:nvPr>
            <p:ph sz="quarter" idx="43" hasCustomPrompt="1"/>
          </p:nvPr>
        </p:nvSpPr>
        <p:spPr>
          <a:xfrm>
            <a:off x="6324600" y="2743200"/>
            <a:ext cx="2362200" cy="3022600"/>
          </a:xfrm>
        </p:spPr>
        <p:txBody>
          <a:bodyPr>
            <a:normAutofit/>
          </a:bodyPr>
          <a:lstStyle>
            <a:lvl1pPr algn="l">
              <a:lnSpc>
                <a:spcPts val="1400"/>
              </a:lnSpc>
              <a:buNone/>
              <a:defRPr sz="1400">
                <a:solidFill>
                  <a:srgbClr val="7F7F7F"/>
                </a:solidFill>
                <a:latin typeface="Calibri" panose="020F0502020204030204"/>
                <a:cs typeface="Calibri" panose="020F0502020204030204"/>
              </a:defRPr>
            </a:lvl1pPr>
          </a:lstStyle>
          <a:p>
            <a:pPr lvl="0"/>
            <a:r>
              <a:rPr lang="zh-CN" altLang="en-US"/>
              <a:t>编辑母版文本样式</a:t>
            </a:r>
          </a:p>
        </p:txBody>
      </p:sp>
      <p:sp>
        <p:nvSpPr>
          <p:cNvPr id="11" name="Content Placeholder 38"/>
          <p:cNvSpPr>
            <a:spLocks noGrp="1"/>
          </p:cNvSpPr>
          <p:nvPr>
            <p:ph sz="quarter" idx="60" hasCustomPrompt="1"/>
          </p:nvPr>
        </p:nvSpPr>
        <p:spPr>
          <a:xfrm>
            <a:off x="3886200" y="2108200"/>
            <a:ext cx="1984248" cy="463296"/>
          </a:xfrm>
          <a:prstGeom prst="rect">
            <a:avLst/>
          </a:prstGeom>
          <a:noFill/>
          <a:ln>
            <a:noFill/>
          </a:ln>
        </p:spPr>
        <p:txBody>
          <a:bodyPr anchor="ctr">
            <a:noAutofit/>
          </a:bodyPr>
          <a:lstStyle>
            <a:lvl1pPr algn="l">
              <a:buNone/>
              <a:defRPr sz="1865" b="0" i="0">
                <a:solidFill>
                  <a:srgbClr val="1399EE"/>
                </a:solidFill>
                <a:latin typeface="Glegoo"/>
                <a:ea typeface="Calibri" panose="020F0502020204030204"/>
                <a:cs typeface="Glegoo"/>
              </a:defRPr>
            </a:lvl1pPr>
          </a:lstStyle>
          <a:p>
            <a:pPr lvl="0"/>
            <a:r>
              <a:rPr lang="zh-CN" altLang="en-US"/>
              <a:t>编辑母版文本样式</a:t>
            </a:r>
          </a:p>
        </p:txBody>
      </p:sp>
      <p:sp>
        <p:nvSpPr>
          <p:cNvPr id="12" name="Content Placeholder 38"/>
          <p:cNvSpPr>
            <a:spLocks noGrp="1"/>
          </p:cNvSpPr>
          <p:nvPr>
            <p:ph sz="quarter" idx="61" hasCustomPrompt="1"/>
          </p:nvPr>
        </p:nvSpPr>
        <p:spPr>
          <a:xfrm>
            <a:off x="6781800" y="2108200"/>
            <a:ext cx="1984248" cy="463296"/>
          </a:xfrm>
          <a:prstGeom prst="rect">
            <a:avLst/>
          </a:prstGeom>
          <a:noFill/>
          <a:ln>
            <a:noFill/>
          </a:ln>
        </p:spPr>
        <p:txBody>
          <a:bodyPr anchor="ctr">
            <a:noAutofit/>
          </a:bodyPr>
          <a:lstStyle>
            <a:lvl1pPr algn="l">
              <a:buNone/>
              <a:defRPr sz="1865" b="0" i="0">
                <a:solidFill>
                  <a:srgbClr val="1399EE"/>
                </a:solidFill>
                <a:latin typeface="Glegoo"/>
                <a:ea typeface="Calibri" panose="020F0502020204030204"/>
                <a:cs typeface="Glegoo"/>
              </a:defRPr>
            </a:lvl1pPr>
          </a:lstStyle>
          <a:p>
            <a:pPr lvl="0"/>
            <a:r>
              <a:rPr lang="zh-CN" altLang="en-US"/>
              <a:t>编辑母版文本样式</a:t>
            </a:r>
          </a:p>
        </p:txBody>
      </p:sp>
      <p:sp>
        <p:nvSpPr>
          <p:cNvPr id="13"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6"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7"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4"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sting layout">
    <p:spTree>
      <p:nvGrpSpPr>
        <p:cNvPr id="1" name=""/>
        <p:cNvGrpSpPr/>
        <p:nvPr/>
      </p:nvGrpSpPr>
      <p:grpSpPr>
        <a:xfrm>
          <a:off x="0" y="0"/>
          <a:ext cx="0" cy="0"/>
          <a:chOff x="0" y="0"/>
          <a:chExt cx="0" cy="0"/>
        </a:xfrm>
      </p:grpSpPr>
      <p:sp>
        <p:nvSpPr>
          <p:cNvPr id="7" name="Text Placeholder 13"/>
          <p:cNvSpPr>
            <a:spLocks noGrp="1"/>
          </p:cNvSpPr>
          <p:nvPr>
            <p:ph type="body" sz="quarter" idx="47" hasCustomPrompt="1"/>
          </p:nvPr>
        </p:nvSpPr>
        <p:spPr>
          <a:xfrm>
            <a:off x="989964" y="2078567"/>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8" name="Text Placeholder 13"/>
          <p:cNvSpPr>
            <a:spLocks noGrp="1"/>
          </p:cNvSpPr>
          <p:nvPr>
            <p:ph type="body" sz="quarter" idx="48" hasCustomPrompt="1"/>
          </p:nvPr>
        </p:nvSpPr>
        <p:spPr>
          <a:xfrm>
            <a:off x="990283" y="27897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9" name="Text Placeholder 13"/>
          <p:cNvSpPr>
            <a:spLocks noGrp="1"/>
          </p:cNvSpPr>
          <p:nvPr>
            <p:ph type="body" sz="quarter" idx="49" hasCustomPrompt="1"/>
          </p:nvPr>
        </p:nvSpPr>
        <p:spPr>
          <a:xfrm>
            <a:off x="990600" y="36025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10" name="Text Placeholder 13"/>
          <p:cNvSpPr>
            <a:spLocks noGrp="1"/>
          </p:cNvSpPr>
          <p:nvPr>
            <p:ph type="body" sz="quarter" idx="50" hasCustomPrompt="1"/>
          </p:nvPr>
        </p:nvSpPr>
        <p:spPr>
          <a:xfrm>
            <a:off x="990600" y="4313768"/>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11" name="Text Placeholder 13"/>
          <p:cNvSpPr>
            <a:spLocks noGrp="1"/>
          </p:cNvSpPr>
          <p:nvPr>
            <p:ph type="body" sz="quarter" idx="51" hasCustomPrompt="1"/>
          </p:nvPr>
        </p:nvSpPr>
        <p:spPr>
          <a:xfrm>
            <a:off x="990600" y="50249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12" name="Content Placeholder 6"/>
          <p:cNvSpPr>
            <a:spLocks noGrp="1"/>
          </p:cNvSpPr>
          <p:nvPr>
            <p:ph sz="quarter" idx="55" hasCustomPrompt="1"/>
          </p:nvPr>
        </p:nvSpPr>
        <p:spPr>
          <a:xfrm>
            <a:off x="533400" y="20066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17" name="Text Placeholder 13"/>
          <p:cNvSpPr>
            <a:spLocks noGrp="1"/>
          </p:cNvSpPr>
          <p:nvPr>
            <p:ph type="body" sz="quarter" idx="60" hasCustomPrompt="1"/>
          </p:nvPr>
        </p:nvSpPr>
        <p:spPr>
          <a:xfrm>
            <a:off x="5181283" y="2078567"/>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18" name="Text Placeholder 13"/>
          <p:cNvSpPr>
            <a:spLocks noGrp="1"/>
          </p:cNvSpPr>
          <p:nvPr>
            <p:ph type="body" sz="quarter" idx="61" hasCustomPrompt="1"/>
          </p:nvPr>
        </p:nvSpPr>
        <p:spPr>
          <a:xfrm>
            <a:off x="5181600" y="27897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19" name="Text Placeholder 13"/>
          <p:cNvSpPr>
            <a:spLocks noGrp="1"/>
          </p:cNvSpPr>
          <p:nvPr>
            <p:ph type="body" sz="quarter" idx="62" hasCustomPrompt="1"/>
          </p:nvPr>
        </p:nvSpPr>
        <p:spPr>
          <a:xfrm>
            <a:off x="5181600" y="36025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20" name="Text Placeholder 13"/>
          <p:cNvSpPr>
            <a:spLocks noGrp="1"/>
          </p:cNvSpPr>
          <p:nvPr>
            <p:ph type="body" sz="quarter" idx="63" hasCustomPrompt="1"/>
          </p:nvPr>
        </p:nvSpPr>
        <p:spPr>
          <a:xfrm>
            <a:off x="5181600" y="4313768"/>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21" name="Text Placeholder 13"/>
          <p:cNvSpPr>
            <a:spLocks noGrp="1"/>
          </p:cNvSpPr>
          <p:nvPr>
            <p:ph type="body" sz="quarter" idx="64" hasCustomPrompt="1"/>
          </p:nvPr>
        </p:nvSpPr>
        <p:spPr>
          <a:xfrm>
            <a:off x="5181600" y="5024969"/>
            <a:ext cx="3048000" cy="537633"/>
          </a:xfrm>
        </p:spPr>
        <p:txBody>
          <a:bodyPr anchor="ctr">
            <a:normAutofit/>
          </a:bodyPr>
          <a:lstStyle>
            <a:lvl1pPr marL="0" indent="0">
              <a:lnSpc>
                <a:spcPts val="1400"/>
              </a:lnSpc>
              <a:buFontTx/>
              <a:buNone/>
              <a:defRPr sz="1400" b="0">
                <a:solidFill>
                  <a:srgbClr val="7F7F7F"/>
                </a:solidFill>
                <a:latin typeface="Calibri" panose="020F0502020204030204"/>
                <a:ea typeface="Calibri" panose="020F0502020204030204"/>
                <a:cs typeface="Calibri" panose="020F0502020204030204"/>
              </a:defRPr>
            </a:lvl1pPr>
          </a:lstStyle>
          <a:p>
            <a:pPr lvl="0"/>
            <a:r>
              <a:rPr lang="zh-CN" altLang="en-US"/>
              <a:t>编辑母版文本样式</a:t>
            </a:r>
          </a:p>
        </p:txBody>
      </p:sp>
      <p:sp>
        <p:nvSpPr>
          <p:cNvPr id="27" name="Content Placeholder 6"/>
          <p:cNvSpPr>
            <a:spLocks noGrp="1"/>
          </p:cNvSpPr>
          <p:nvPr>
            <p:ph sz="quarter" idx="65" hasCustomPrompt="1"/>
          </p:nvPr>
        </p:nvSpPr>
        <p:spPr>
          <a:xfrm>
            <a:off x="533400" y="273812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28" name="Content Placeholder 6"/>
          <p:cNvSpPr>
            <a:spLocks noGrp="1"/>
          </p:cNvSpPr>
          <p:nvPr>
            <p:ph sz="quarter" idx="66" hasCustomPrompt="1"/>
          </p:nvPr>
        </p:nvSpPr>
        <p:spPr>
          <a:xfrm>
            <a:off x="533400" y="35306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29" name="Content Placeholder 6"/>
          <p:cNvSpPr>
            <a:spLocks noGrp="1"/>
          </p:cNvSpPr>
          <p:nvPr>
            <p:ph sz="quarter" idx="67" hasCustomPrompt="1"/>
          </p:nvPr>
        </p:nvSpPr>
        <p:spPr>
          <a:xfrm>
            <a:off x="533400" y="42418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0" name="Content Placeholder 6"/>
          <p:cNvSpPr>
            <a:spLocks noGrp="1"/>
          </p:cNvSpPr>
          <p:nvPr>
            <p:ph sz="quarter" idx="68" hasCustomPrompt="1"/>
          </p:nvPr>
        </p:nvSpPr>
        <p:spPr>
          <a:xfrm>
            <a:off x="533400" y="49530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1" name="Content Placeholder 6"/>
          <p:cNvSpPr>
            <a:spLocks noGrp="1"/>
          </p:cNvSpPr>
          <p:nvPr>
            <p:ph sz="quarter" idx="69" hasCustomPrompt="1"/>
          </p:nvPr>
        </p:nvSpPr>
        <p:spPr>
          <a:xfrm>
            <a:off x="4693920" y="20066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2" name="Content Placeholder 6"/>
          <p:cNvSpPr>
            <a:spLocks noGrp="1"/>
          </p:cNvSpPr>
          <p:nvPr>
            <p:ph sz="quarter" idx="70" hasCustomPrompt="1"/>
          </p:nvPr>
        </p:nvSpPr>
        <p:spPr>
          <a:xfrm>
            <a:off x="4693920" y="273812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3" name="Content Placeholder 6"/>
          <p:cNvSpPr>
            <a:spLocks noGrp="1"/>
          </p:cNvSpPr>
          <p:nvPr>
            <p:ph sz="quarter" idx="71" hasCustomPrompt="1"/>
          </p:nvPr>
        </p:nvSpPr>
        <p:spPr>
          <a:xfrm>
            <a:off x="4693920" y="35306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4" name="Content Placeholder 6"/>
          <p:cNvSpPr>
            <a:spLocks noGrp="1"/>
          </p:cNvSpPr>
          <p:nvPr>
            <p:ph sz="quarter" idx="72" hasCustomPrompt="1"/>
          </p:nvPr>
        </p:nvSpPr>
        <p:spPr>
          <a:xfrm>
            <a:off x="4693920" y="42418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35" name="Content Placeholder 6"/>
          <p:cNvSpPr>
            <a:spLocks noGrp="1"/>
          </p:cNvSpPr>
          <p:nvPr>
            <p:ph sz="quarter" idx="73" hasCustomPrompt="1"/>
          </p:nvPr>
        </p:nvSpPr>
        <p:spPr>
          <a:xfrm>
            <a:off x="4693920" y="4953000"/>
            <a:ext cx="411480" cy="548640"/>
          </a:xfrm>
          <a:prstGeom prst="ellipse">
            <a:avLst/>
          </a:prstGeom>
          <a:solidFill>
            <a:srgbClr val="48597F"/>
          </a:solidFill>
        </p:spPr>
        <p:txBody>
          <a:bodyPr anchor="ctr">
            <a:noAutofit/>
          </a:bodyPr>
          <a:lstStyle>
            <a:lvl1pPr marL="0" indent="0" algn="ctr">
              <a:buFontTx/>
              <a:buNone/>
              <a:defRPr sz="1865" b="0" i="0">
                <a:solidFill>
                  <a:schemeClr val="bg1"/>
                </a:solidFill>
                <a:latin typeface="Glegoo"/>
                <a:ea typeface="Calibri" panose="020F0502020204030204"/>
                <a:cs typeface="Glegoo"/>
              </a:defRPr>
            </a:lvl1pPr>
          </a:lstStyle>
          <a:p>
            <a:pPr lvl="0"/>
            <a:r>
              <a:rPr lang="en-US" dirty="0"/>
              <a:t>1</a:t>
            </a:r>
          </a:p>
        </p:txBody>
      </p:sp>
      <p:sp>
        <p:nvSpPr>
          <p:cNvPr id="26"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38"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39"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25"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8" name="Text Placeholder 2"/>
          <p:cNvSpPr>
            <a:spLocks noGrp="1"/>
          </p:cNvSpPr>
          <p:nvPr>
            <p:ph type="body" sz="quarter" idx="33" hasCustomPrompt="1"/>
          </p:nvPr>
        </p:nvSpPr>
        <p:spPr>
          <a:xfrm>
            <a:off x="838200" y="1945640"/>
            <a:ext cx="2133600" cy="365760"/>
          </a:xfrm>
        </p:spPr>
        <p:txBody>
          <a:bodyPr>
            <a:noAutofit/>
          </a:bodyPr>
          <a:lstStyle>
            <a:lvl1pPr marL="0" indent="0">
              <a:buNone/>
              <a:defRPr sz="1600" b="0" i="0">
                <a:solidFill>
                  <a:srgbClr val="1399EE"/>
                </a:solidFill>
                <a:latin typeface="Glegoo"/>
                <a:cs typeface="Glegoo"/>
              </a:defRPr>
            </a:lvl1pPr>
          </a:lstStyle>
          <a:p>
            <a:pPr lvl="0"/>
            <a:r>
              <a:rPr lang="zh-CN" altLang="en-US"/>
              <a:t>编辑母版文本样式</a:t>
            </a:r>
          </a:p>
        </p:txBody>
      </p:sp>
      <p:sp>
        <p:nvSpPr>
          <p:cNvPr id="9" name="Text Placeholder 14"/>
          <p:cNvSpPr>
            <a:spLocks noGrp="1"/>
          </p:cNvSpPr>
          <p:nvPr>
            <p:ph type="body" sz="quarter" idx="34" hasCustomPrompt="1"/>
          </p:nvPr>
        </p:nvSpPr>
        <p:spPr>
          <a:xfrm>
            <a:off x="838200" y="2209800"/>
            <a:ext cx="2819400" cy="812800"/>
          </a:xfrm>
        </p:spPr>
        <p:txBody>
          <a:bodyPr>
            <a:normAutofit/>
          </a:bodyPr>
          <a:lstStyle>
            <a:lvl1pPr marL="0" indent="0">
              <a:buFontTx/>
              <a:buNone/>
              <a:defRPr sz="1400">
                <a:solidFill>
                  <a:srgbClr val="7F7F7F"/>
                </a:solidFill>
                <a:latin typeface="Calibri" panose="020F0502020204030204"/>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0" name="Text Placeholder 2"/>
          <p:cNvSpPr>
            <a:spLocks noGrp="1"/>
          </p:cNvSpPr>
          <p:nvPr>
            <p:ph type="body" sz="quarter" idx="35" hasCustomPrompt="1"/>
          </p:nvPr>
        </p:nvSpPr>
        <p:spPr>
          <a:xfrm>
            <a:off x="838200" y="3368040"/>
            <a:ext cx="2133600" cy="365760"/>
          </a:xfrm>
        </p:spPr>
        <p:txBody>
          <a:bodyPr>
            <a:noAutofit/>
          </a:bodyPr>
          <a:lstStyle>
            <a:lvl1pPr marL="0" indent="0">
              <a:buNone/>
              <a:defRPr sz="1600" b="0" i="0">
                <a:solidFill>
                  <a:srgbClr val="1399EE"/>
                </a:solidFill>
                <a:latin typeface="Glegoo"/>
                <a:cs typeface="Glegoo"/>
              </a:defRPr>
            </a:lvl1pPr>
          </a:lstStyle>
          <a:p>
            <a:pPr lvl="0"/>
            <a:r>
              <a:rPr lang="zh-CN" altLang="en-US"/>
              <a:t>编辑母版文本样式</a:t>
            </a:r>
          </a:p>
        </p:txBody>
      </p:sp>
      <p:sp>
        <p:nvSpPr>
          <p:cNvPr id="11" name="Text Placeholder 14"/>
          <p:cNvSpPr>
            <a:spLocks noGrp="1"/>
          </p:cNvSpPr>
          <p:nvPr>
            <p:ph type="body" sz="quarter" idx="36" hasCustomPrompt="1"/>
          </p:nvPr>
        </p:nvSpPr>
        <p:spPr>
          <a:xfrm>
            <a:off x="838200" y="3632200"/>
            <a:ext cx="2819400" cy="812800"/>
          </a:xfrm>
        </p:spPr>
        <p:txBody>
          <a:bodyPr>
            <a:normAutofit/>
          </a:bodyPr>
          <a:lstStyle>
            <a:lvl1pPr marL="0" indent="0">
              <a:buFontTx/>
              <a:buNone/>
              <a:defRPr sz="1400">
                <a:solidFill>
                  <a:srgbClr val="7F7F7F"/>
                </a:solidFill>
                <a:latin typeface="Calibri" panose="020F0502020204030204"/>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2" name="Text Placeholder 2"/>
          <p:cNvSpPr>
            <a:spLocks noGrp="1"/>
          </p:cNvSpPr>
          <p:nvPr>
            <p:ph type="body" sz="quarter" idx="37" hasCustomPrompt="1"/>
          </p:nvPr>
        </p:nvSpPr>
        <p:spPr>
          <a:xfrm>
            <a:off x="838200" y="4790440"/>
            <a:ext cx="2133600" cy="365760"/>
          </a:xfrm>
        </p:spPr>
        <p:txBody>
          <a:bodyPr>
            <a:noAutofit/>
          </a:bodyPr>
          <a:lstStyle>
            <a:lvl1pPr marL="0" indent="0">
              <a:buNone/>
              <a:defRPr sz="1600" b="0" i="0">
                <a:solidFill>
                  <a:srgbClr val="1399EE"/>
                </a:solidFill>
                <a:latin typeface="Glegoo"/>
                <a:cs typeface="Glegoo"/>
              </a:defRPr>
            </a:lvl1pPr>
          </a:lstStyle>
          <a:p>
            <a:pPr lvl="0"/>
            <a:r>
              <a:rPr lang="zh-CN" altLang="en-US"/>
              <a:t>编辑母版文本样式</a:t>
            </a:r>
          </a:p>
        </p:txBody>
      </p:sp>
      <p:sp>
        <p:nvSpPr>
          <p:cNvPr id="13" name="Text Placeholder 14"/>
          <p:cNvSpPr>
            <a:spLocks noGrp="1"/>
          </p:cNvSpPr>
          <p:nvPr>
            <p:ph type="body" sz="quarter" idx="38" hasCustomPrompt="1"/>
          </p:nvPr>
        </p:nvSpPr>
        <p:spPr>
          <a:xfrm>
            <a:off x="838200" y="5054600"/>
            <a:ext cx="2819400" cy="812800"/>
          </a:xfrm>
        </p:spPr>
        <p:txBody>
          <a:bodyPr>
            <a:normAutofit/>
          </a:bodyPr>
          <a:lstStyle>
            <a:lvl1pPr marL="0" indent="0">
              <a:buFontTx/>
              <a:buNone/>
              <a:defRPr sz="1400">
                <a:solidFill>
                  <a:srgbClr val="7F7F7F"/>
                </a:solidFill>
                <a:latin typeface="Calibri" panose="020F0502020204030204"/>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4"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7"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8"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5"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0" name="Rectangle 9"/>
          <p:cNvSpPr/>
          <p:nvPr/>
        </p:nvSpPr>
        <p:spPr>
          <a:xfrm>
            <a:off x="0" y="304800"/>
            <a:ext cx="9144000" cy="3022600"/>
          </a:xfrm>
          <a:prstGeom prst="rect">
            <a:avLst/>
          </a:prstGeom>
          <a:solidFill>
            <a:srgbClr val="485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a:endParaRPr>
          </a:p>
        </p:txBody>
      </p:sp>
      <p:sp>
        <p:nvSpPr>
          <p:cNvPr id="2" name="Title 1"/>
          <p:cNvSpPr>
            <a:spLocks noGrp="1"/>
          </p:cNvSpPr>
          <p:nvPr>
            <p:ph type="title"/>
          </p:nvPr>
        </p:nvSpPr>
        <p:spPr>
          <a:xfrm>
            <a:off x="533400" y="685800"/>
            <a:ext cx="3657600" cy="1828800"/>
          </a:xfrm>
        </p:spPr>
        <p:txBody>
          <a:bodyPr>
            <a:normAutofit/>
          </a:bodyPr>
          <a:lstStyle>
            <a:lvl1pPr algn="l">
              <a:defRPr sz="3735" b="1" i="0">
                <a:solidFill>
                  <a:schemeClr val="bg1"/>
                </a:solidFill>
                <a:latin typeface="Glegoo"/>
                <a:cs typeface="Glegoo"/>
              </a:defRPr>
            </a:lvl1pPr>
          </a:lstStyle>
          <a:p>
            <a:r>
              <a:rPr lang="zh-CN" altLang="en-US"/>
              <a:t>单击此处编辑母版标题样式</a:t>
            </a:r>
            <a:endParaRPr lang="en-US" dirty="0"/>
          </a:p>
        </p:txBody>
      </p:sp>
      <p:sp>
        <p:nvSpPr>
          <p:cNvPr id="17" name="Picture Placeholder 16"/>
          <p:cNvSpPr>
            <a:spLocks noGrp="1"/>
          </p:cNvSpPr>
          <p:nvPr>
            <p:ph type="pic" sz="quarter" idx="59"/>
          </p:nvPr>
        </p:nvSpPr>
        <p:spPr>
          <a:xfrm>
            <a:off x="0" y="3225800"/>
            <a:ext cx="9144000" cy="3632200"/>
          </a:xfrm>
        </p:spPr>
        <p:txBody>
          <a:bodyPr>
            <a:normAutofit/>
          </a:bodyPr>
          <a:lstStyle>
            <a:lvl1pPr>
              <a:defRPr sz="1865">
                <a:solidFill>
                  <a:srgbClr val="17375E"/>
                </a:solidFill>
              </a:defRPr>
            </a:lvl1pPr>
          </a:lstStyle>
          <a:p>
            <a:r>
              <a:rPr lang="zh-CN" altLang="en-US"/>
              <a:t>单击图标添加图片</a:t>
            </a:r>
            <a:endParaRPr lang="en-US"/>
          </a:p>
        </p:txBody>
      </p:sp>
      <p:sp>
        <p:nvSpPr>
          <p:cNvPr id="12" name="Text Placeholder 18"/>
          <p:cNvSpPr>
            <a:spLocks noGrp="1"/>
          </p:cNvSpPr>
          <p:nvPr>
            <p:ph type="body" sz="quarter" idx="62" hasCustomPrompt="1"/>
          </p:nvPr>
        </p:nvSpPr>
        <p:spPr>
          <a:xfrm>
            <a:off x="3469120" y="1498600"/>
            <a:ext cx="2093480" cy="1198880"/>
          </a:xfrm>
        </p:spPr>
        <p:txBody>
          <a:bodyPr>
            <a:noAutofit/>
          </a:bodyPr>
          <a:lstStyle>
            <a:lvl1pPr marL="0" indent="0">
              <a:buFontTx/>
              <a:buNone/>
              <a:defRPr sz="1335">
                <a:solidFill>
                  <a:schemeClr val="bg1"/>
                </a:solidFill>
              </a:defRPr>
            </a:lvl1pPr>
            <a:lvl2pPr marL="609600" indent="0">
              <a:buFontTx/>
              <a:buNone/>
              <a:defRPr sz="1465"/>
            </a:lvl2pPr>
            <a:lvl3pPr marL="1219200" indent="0">
              <a:buFontTx/>
              <a:buNone/>
              <a:defRPr sz="1465"/>
            </a:lvl3pPr>
            <a:lvl4pPr marL="1828800" indent="0">
              <a:buFontTx/>
              <a:buNone/>
              <a:defRPr sz="1465"/>
            </a:lvl4pPr>
            <a:lvl5pPr marL="2438400" indent="0">
              <a:buFontTx/>
              <a:buNone/>
              <a:defRPr sz="1465"/>
            </a:lvl5pPr>
          </a:lstStyle>
          <a:p>
            <a:pPr lvl="0"/>
            <a:r>
              <a:rPr lang="zh-CN" altLang="en-US"/>
              <a:t>编辑母版文本样式</a:t>
            </a:r>
          </a:p>
        </p:txBody>
      </p:sp>
      <p:sp>
        <p:nvSpPr>
          <p:cNvPr id="14" name="Text Placeholder 18"/>
          <p:cNvSpPr>
            <a:spLocks noGrp="1"/>
          </p:cNvSpPr>
          <p:nvPr>
            <p:ph type="body" sz="quarter" idx="63" hasCustomPrompt="1"/>
          </p:nvPr>
        </p:nvSpPr>
        <p:spPr>
          <a:xfrm>
            <a:off x="6212320" y="1498600"/>
            <a:ext cx="2093480" cy="1198880"/>
          </a:xfrm>
        </p:spPr>
        <p:txBody>
          <a:bodyPr>
            <a:noAutofit/>
          </a:bodyPr>
          <a:lstStyle>
            <a:lvl1pPr marL="0" indent="0">
              <a:buFontTx/>
              <a:buNone/>
              <a:defRPr sz="1335">
                <a:solidFill>
                  <a:schemeClr val="bg1"/>
                </a:solidFill>
              </a:defRPr>
            </a:lvl1pPr>
            <a:lvl2pPr marL="609600" indent="0">
              <a:buFontTx/>
              <a:buNone/>
              <a:defRPr sz="1465"/>
            </a:lvl2pPr>
            <a:lvl3pPr marL="1219200" indent="0">
              <a:buFontTx/>
              <a:buNone/>
              <a:defRPr sz="1465"/>
            </a:lvl3pPr>
            <a:lvl4pPr marL="1828800" indent="0">
              <a:buFontTx/>
              <a:buNone/>
              <a:defRPr sz="1465"/>
            </a:lvl4pPr>
            <a:lvl5pPr marL="2438400" indent="0">
              <a:buFontTx/>
              <a:buNone/>
              <a:defRPr sz="1465"/>
            </a:lvl5pPr>
          </a:lstStyle>
          <a:p>
            <a:pPr lvl="0"/>
            <a:r>
              <a:rPr lang="zh-CN" altLang="en-US"/>
              <a:t>编辑母版文本样式</a:t>
            </a:r>
          </a:p>
        </p:txBody>
      </p:sp>
      <p:sp>
        <p:nvSpPr>
          <p:cNvPr id="7"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Image layou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2006600"/>
            <a:ext cx="2133600" cy="1828800"/>
          </a:xfrm>
        </p:spPr>
        <p:txBody>
          <a:bodyPr>
            <a:normAutofit/>
          </a:bodyPr>
          <a:lstStyle>
            <a:lvl1pPr marL="0" indent="0">
              <a:buFontTx/>
              <a:buNone/>
              <a:defRPr sz="1465">
                <a:solidFill>
                  <a:srgbClr val="17252F"/>
                </a:solidFill>
              </a:defRPr>
            </a:lvl1pPr>
          </a:lstStyle>
          <a:p>
            <a:r>
              <a:rPr lang="zh-CN" altLang="en-US"/>
              <a:t>单击图标添加图片</a:t>
            </a:r>
            <a:endParaRPr lang="en-US"/>
          </a:p>
        </p:txBody>
      </p:sp>
      <p:sp>
        <p:nvSpPr>
          <p:cNvPr id="8" name="Picture Placeholder 3"/>
          <p:cNvSpPr>
            <a:spLocks noGrp="1"/>
          </p:cNvSpPr>
          <p:nvPr>
            <p:ph type="pic" sz="quarter" idx="57"/>
          </p:nvPr>
        </p:nvSpPr>
        <p:spPr>
          <a:xfrm>
            <a:off x="2760663" y="2006600"/>
            <a:ext cx="2133600" cy="1828800"/>
          </a:xfrm>
        </p:spPr>
        <p:txBody>
          <a:bodyPr>
            <a:normAutofit/>
          </a:bodyPr>
          <a:lstStyle>
            <a:lvl1pPr marL="0" indent="0">
              <a:buFontTx/>
              <a:buNone/>
              <a:defRPr sz="1465">
                <a:solidFill>
                  <a:srgbClr val="17252F"/>
                </a:solidFill>
              </a:defRPr>
            </a:lvl1pPr>
          </a:lstStyle>
          <a:p>
            <a:r>
              <a:rPr lang="zh-CN" altLang="en-US"/>
              <a:t>单击图标添加图片</a:t>
            </a:r>
            <a:endParaRPr lang="en-US"/>
          </a:p>
        </p:txBody>
      </p:sp>
      <p:sp>
        <p:nvSpPr>
          <p:cNvPr id="9" name="Picture Placeholder 3"/>
          <p:cNvSpPr>
            <a:spLocks noGrp="1"/>
          </p:cNvSpPr>
          <p:nvPr>
            <p:ph type="pic" sz="quarter" idx="58"/>
          </p:nvPr>
        </p:nvSpPr>
        <p:spPr>
          <a:xfrm>
            <a:off x="533400" y="3937000"/>
            <a:ext cx="2133600" cy="1828800"/>
          </a:xfrm>
        </p:spPr>
        <p:txBody>
          <a:bodyPr>
            <a:normAutofit/>
          </a:bodyPr>
          <a:lstStyle>
            <a:lvl1pPr marL="0" indent="0">
              <a:buFontTx/>
              <a:buNone/>
              <a:defRPr sz="1465">
                <a:solidFill>
                  <a:srgbClr val="17252F"/>
                </a:solidFill>
              </a:defRPr>
            </a:lvl1pPr>
          </a:lstStyle>
          <a:p>
            <a:r>
              <a:rPr lang="zh-CN" altLang="en-US"/>
              <a:t>单击图标添加图片</a:t>
            </a:r>
            <a:endParaRPr lang="en-US"/>
          </a:p>
        </p:txBody>
      </p:sp>
      <p:sp>
        <p:nvSpPr>
          <p:cNvPr id="10" name="Picture Placeholder 3"/>
          <p:cNvSpPr>
            <a:spLocks noGrp="1"/>
          </p:cNvSpPr>
          <p:nvPr>
            <p:ph type="pic" sz="quarter" idx="59"/>
          </p:nvPr>
        </p:nvSpPr>
        <p:spPr>
          <a:xfrm>
            <a:off x="2760663" y="3937000"/>
            <a:ext cx="2133600" cy="1828800"/>
          </a:xfrm>
        </p:spPr>
        <p:txBody>
          <a:bodyPr>
            <a:normAutofit/>
          </a:bodyPr>
          <a:lstStyle>
            <a:lvl1pPr marL="0" indent="0">
              <a:buFontTx/>
              <a:buNone/>
              <a:defRPr sz="1465">
                <a:solidFill>
                  <a:srgbClr val="17252F"/>
                </a:solidFill>
              </a:defRPr>
            </a:lvl1pPr>
          </a:lstStyle>
          <a:p>
            <a:r>
              <a:rPr lang="zh-CN" altLang="en-US"/>
              <a:t>单击图标添加图片</a:t>
            </a:r>
            <a:endParaRPr lang="en-US"/>
          </a:p>
        </p:txBody>
      </p:sp>
      <p:sp>
        <p:nvSpPr>
          <p:cNvPr id="11"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4"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5"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2"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3"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Image Layout 3">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533400" y="0"/>
            <a:ext cx="4343400" cy="6858000"/>
          </a:xfrm>
        </p:spPr>
        <p:txBody>
          <a:bodyPr/>
          <a:lstStyle/>
          <a:p>
            <a:r>
              <a:rPr lang="zh-CN" altLang="en-US"/>
              <a:t>单击图标添加图片</a:t>
            </a:r>
            <a:endParaRPr lang="en-US" dirty="0"/>
          </a:p>
        </p:txBody>
      </p:sp>
      <p:sp>
        <p:nvSpPr>
          <p:cNvPr id="7" name="Title 1"/>
          <p:cNvSpPr>
            <a:spLocks noGrp="1"/>
          </p:cNvSpPr>
          <p:nvPr>
            <p:ph type="title"/>
          </p:nvPr>
        </p:nvSpPr>
        <p:spPr>
          <a:xfrm>
            <a:off x="5105400" y="889000"/>
            <a:ext cx="3581400" cy="1143000"/>
          </a:xfrm>
        </p:spPr>
        <p:txBody>
          <a:bodyPr>
            <a:normAutofit/>
          </a:bodyPr>
          <a:lstStyle>
            <a:lvl1pPr algn="l">
              <a:defRPr sz="3735">
                <a:solidFill>
                  <a:srgbClr val="48597F"/>
                </a:solidFill>
                <a:latin typeface="Lato Light"/>
                <a:cs typeface="Lato Light"/>
              </a:defRPr>
            </a:lvl1pPr>
          </a:lstStyle>
          <a:p>
            <a:r>
              <a:rPr lang="zh-CN" altLang="en-US"/>
              <a:t>单击此处编辑母版标题样式</a:t>
            </a:r>
            <a:endParaRPr lang="en-US" dirty="0"/>
          </a:p>
        </p:txBody>
      </p:sp>
      <p:sp>
        <p:nvSpPr>
          <p:cNvPr id="8" name="Text Placeholder 17"/>
          <p:cNvSpPr>
            <a:spLocks noGrp="1"/>
          </p:cNvSpPr>
          <p:nvPr>
            <p:ph type="body" sz="quarter" idx="23" hasCustomPrompt="1"/>
          </p:nvPr>
        </p:nvSpPr>
        <p:spPr>
          <a:xfrm>
            <a:off x="5105401" y="1676400"/>
            <a:ext cx="2188633" cy="431800"/>
          </a:xfrm>
        </p:spPr>
        <p:txBody>
          <a:bodyPr>
            <a:noAutofit/>
          </a:bodyPr>
          <a:lstStyle>
            <a:lvl1pPr marL="0" indent="0" algn="l">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5"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5400"/>
            <a:ext cx="9144000" cy="6883400"/>
          </a:xfrm>
        </p:spPr>
        <p:txBody>
          <a:bodyPr/>
          <a:lstStyle/>
          <a:p>
            <a:r>
              <a:rPr lang="zh-CN" altLang="en-US"/>
              <a:t>单击图标添加图片</a:t>
            </a:r>
            <a:endParaRPr lang="en-US"/>
          </a:p>
        </p:txBody>
      </p:sp>
      <p:sp>
        <p:nvSpPr>
          <p:cNvPr id="3"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6858000"/>
          </a:xfrm>
        </p:spPr>
        <p:txBody>
          <a:bodyPr/>
          <a:lstStyle/>
          <a:p>
            <a:r>
              <a:rPr lang="zh-CN" altLang="en-US"/>
              <a:t>单击图标添加图片</a:t>
            </a:r>
            <a:endParaRPr lang="en-US"/>
          </a:p>
        </p:txBody>
      </p:sp>
      <p:sp>
        <p:nvSpPr>
          <p:cNvPr id="18" name="Text Placeholder 17"/>
          <p:cNvSpPr>
            <a:spLocks noGrp="1"/>
          </p:cNvSpPr>
          <p:nvPr>
            <p:ph type="body" sz="quarter" idx="15" hasCustomPrompt="1"/>
          </p:nvPr>
        </p:nvSpPr>
        <p:spPr>
          <a:xfrm>
            <a:off x="5029200" y="2717800"/>
            <a:ext cx="3505200" cy="1320800"/>
          </a:xfrm>
        </p:spPr>
        <p:txBody>
          <a:bodyPr>
            <a:noAutofit/>
          </a:bodyPr>
          <a:lstStyle>
            <a:lvl1pPr marL="0" indent="0">
              <a:buFontTx/>
              <a:buNone/>
              <a:defRPr sz="1400">
                <a:solidFill>
                  <a:srgbClr val="7F7F7F"/>
                </a:solidFill>
              </a:defRPr>
            </a:lvl1pPr>
            <a:lvl2pPr marL="609600" indent="0">
              <a:buFontTx/>
              <a:buNone/>
              <a:defRPr sz="1465"/>
            </a:lvl2pPr>
            <a:lvl3pPr marL="1219200" indent="0">
              <a:buFontTx/>
              <a:buNone/>
              <a:defRPr sz="1465"/>
            </a:lvl3pPr>
            <a:lvl4pPr marL="1828800" indent="0">
              <a:buFontTx/>
              <a:buNone/>
              <a:defRPr sz="1465"/>
            </a:lvl4pPr>
            <a:lvl5pPr marL="2438400" indent="0">
              <a:buFontTx/>
              <a:buNone/>
              <a:defRPr sz="1465"/>
            </a:lvl5pPr>
          </a:lstStyle>
          <a:p>
            <a:pPr lvl="0"/>
            <a:r>
              <a:rPr lang="zh-CN" altLang="en-US"/>
              <a:t>编辑母版文本样式</a:t>
            </a:r>
          </a:p>
        </p:txBody>
      </p:sp>
      <p:sp>
        <p:nvSpPr>
          <p:cNvPr id="20" name="Content Placeholder 19"/>
          <p:cNvSpPr>
            <a:spLocks noGrp="1"/>
          </p:cNvSpPr>
          <p:nvPr>
            <p:ph sz="quarter" idx="16" hasCustomPrompt="1"/>
          </p:nvPr>
        </p:nvSpPr>
        <p:spPr>
          <a:xfrm>
            <a:off x="5791200" y="4241805"/>
            <a:ext cx="2438400" cy="410633"/>
          </a:xfrm>
          <a:prstGeom prst="rect">
            <a:avLst/>
          </a:prstGeom>
          <a:noFill/>
        </p:spPr>
        <p:txBody>
          <a:bodyPr>
            <a:noAutofit/>
          </a:bodyPr>
          <a:lstStyle>
            <a:lvl1pPr marL="0" indent="0">
              <a:buFontTx/>
              <a:buNone/>
              <a:defRPr sz="1400">
                <a:solidFill>
                  <a:srgbClr val="7F7F7F"/>
                </a:solidFill>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21" name="Content Placeholder 19"/>
          <p:cNvSpPr>
            <a:spLocks noGrp="1"/>
          </p:cNvSpPr>
          <p:nvPr>
            <p:ph sz="quarter" idx="17" hasCustomPrompt="1"/>
          </p:nvPr>
        </p:nvSpPr>
        <p:spPr>
          <a:xfrm>
            <a:off x="5791200" y="4942444"/>
            <a:ext cx="2438400" cy="620159"/>
          </a:xfrm>
          <a:prstGeom prst="rect">
            <a:avLst/>
          </a:prstGeom>
          <a:noFill/>
        </p:spPr>
        <p:txBody>
          <a:bodyPr>
            <a:noAutofit/>
          </a:bodyPr>
          <a:lstStyle>
            <a:lvl1pPr marL="0" indent="0">
              <a:buFontTx/>
              <a:buNone/>
              <a:defRPr sz="1400">
                <a:solidFill>
                  <a:srgbClr val="7F7F7F"/>
                </a:solidFill>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23" name="Text Placeholder 22"/>
          <p:cNvSpPr>
            <a:spLocks noGrp="1"/>
          </p:cNvSpPr>
          <p:nvPr>
            <p:ph type="body" sz="quarter" idx="18" hasCustomPrompt="1"/>
          </p:nvPr>
        </p:nvSpPr>
        <p:spPr>
          <a:xfrm>
            <a:off x="5029200" y="2413005"/>
            <a:ext cx="3505200" cy="476249"/>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sz="1735">
                <a:latin typeface="Open Sans" pitchFamily="34" charset="0"/>
                <a:ea typeface="Open Sans" pitchFamily="34" charset="0"/>
                <a:cs typeface="Open Sans" pitchFamily="34" charset="0"/>
              </a:defRPr>
            </a:lvl2pPr>
            <a:lvl3pPr marL="1219200" indent="0">
              <a:buFontTx/>
              <a:buNone/>
              <a:defRPr sz="1735">
                <a:latin typeface="Open Sans" pitchFamily="34" charset="0"/>
                <a:ea typeface="Open Sans" pitchFamily="34" charset="0"/>
                <a:cs typeface="Open Sans" pitchFamily="34" charset="0"/>
              </a:defRPr>
            </a:lvl3pPr>
            <a:lvl4pPr marL="1828800" indent="0">
              <a:buFontTx/>
              <a:buNone/>
              <a:defRPr sz="1735">
                <a:latin typeface="Open Sans" pitchFamily="34" charset="0"/>
                <a:ea typeface="Open Sans" pitchFamily="34" charset="0"/>
                <a:cs typeface="Open Sans" pitchFamily="34" charset="0"/>
              </a:defRPr>
            </a:lvl4pPr>
            <a:lvl5pPr marL="2438400" indent="0">
              <a:buFontTx/>
              <a:buNone/>
              <a:defRPr sz="1735">
                <a:latin typeface="Open Sans" pitchFamily="34" charset="0"/>
                <a:ea typeface="Open Sans" pitchFamily="34" charset="0"/>
                <a:cs typeface="Open Sans" pitchFamily="34" charset="0"/>
              </a:defRPr>
            </a:lvl5pPr>
          </a:lstStyle>
          <a:p>
            <a:pPr lvl="0"/>
            <a:r>
              <a:rPr lang="zh-CN" altLang="en-US"/>
              <a:t>编辑母版文本样式</a:t>
            </a:r>
          </a:p>
        </p:txBody>
      </p:sp>
      <p:sp>
        <p:nvSpPr>
          <p:cNvPr id="11" name="Title 1"/>
          <p:cNvSpPr>
            <a:spLocks noGrp="1"/>
          </p:cNvSpPr>
          <p:nvPr>
            <p:ph type="title"/>
          </p:nvPr>
        </p:nvSpPr>
        <p:spPr>
          <a:xfrm>
            <a:off x="5105400" y="889000"/>
            <a:ext cx="3581400" cy="1143000"/>
          </a:xfrm>
        </p:spPr>
        <p:txBody>
          <a:bodyPr>
            <a:normAutofit/>
          </a:bodyPr>
          <a:lstStyle>
            <a:lvl1pPr algn="l">
              <a:defRPr sz="3735">
                <a:solidFill>
                  <a:srgbClr val="48597F"/>
                </a:solidFill>
                <a:latin typeface="Lato Light"/>
                <a:cs typeface="Lato Light"/>
              </a:defRPr>
            </a:lvl1pPr>
          </a:lstStyle>
          <a:p>
            <a:r>
              <a:rPr lang="zh-CN" altLang="en-US"/>
              <a:t>单击此处编辑母版标题样式</a:t>
            </a:r>
            <a:endParaRPr lang="en-US" dirty="0"/>
          </a:p>
        </p:txBody>
      </p:sp>
      <p:sp>
        <p:nvSpPr>
          <p:cNvPr id="13" name="Text Placeholder 17"/>
          <p:cNvSpPr>
            <a:spLocks noGrp="1"/>
          </p:cNvSpPr>
          <p:nvPr>
            <p:ph type="body" sz="quarter" idx="23" hasCustomPrompt="1"/>
          </p:nvPr>
        </p:nvSpPr>
        <p:spPr>
          <a:xfrm>
            <a:off x="5105401" y="1676400"/>
            <a:ext cx="2188633" cy="431800"/>
          </a:xfrm>
        </p:spPr>
        <p:txBody>
          <a:bodyPr>
            <a:noAutofit/>
          </a:bodyPr>
          <a:lstStyle>
            <a:lvl1pPr marL="0" indent="0" algn="l">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9"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
        <p:nvSpPr>
          <p:cNvPr id="2" name="矩形 1"/>
          <p:cNvSpPr/>
          <p:nvPr userDrawn="1"/>
        </p:nvSpPr>
        <p:spPr>
          <a:xfrm>
            <a:off x="0" y="-1"/>
            <a:ext cx="9144000" cy="688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44596"/>
            <a:ext cx="9144000" cy="1044677"/>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452669"/>
            <a:ext cx="2600325" cy="800100"/>
          </a:xfrm>
          <a:prstGeom prst="rect">
            <a:avLst/>
          </a:prstGeom>
        </p:spPr>
      </p:pic>
      <p:cxnSp>
        <p:nvCxnSpPr>
          <p:cNvPr id="9" name="直接连接符 8"/>
          <p:cNvCxnSpPr/>
          <p:nvPr userDrawn="1"/>
        </p:nvCxnSpPr>
        <p:spPr>
          <a:xfrm>
            <a:off x="734911" y="2084851"/>
            <a:ext cx="7818189" cy="0"/>
          </a:xfrm>
          <a:prstGeom prst="line">
            <a:avLst/>
          </a:prstGeom>
          <a:ln>
            <a:solidFill>
              <a:srgbClr val="C00000"/>
            </a:solidFill>
            <a:prstDash val="sysDot"/>
          </a:ln>
          <a:effectLst>
            <a:outerShdw blurRad="40000" dist="20000" dir="5400000" rotWithShape="0">
              <a:srgbClr val="00B0F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直接连接符 9"/>
          <p:cNvCxnSpPr/>
          <p:nvPr userDrawn="1"/>
        </p:nvCxnSpPr>
        <p:spPr>
          <a:xfrm>
            <a:off x="755576" y="3813043"/>
            <a:ext cx="7818189" cy="0"/>
          </a:xfrm>
          <a:prstGeom prst="line">
            <a:avLst/>
          </a:prstGeom>
          <a:ln>
            <a:solidFill>
              <a:srgbClr val="C00000"/>
            </a:solidFill>
            <a:prstDash val="sysDot"/>
          </a:ln>
          <a:effectLst>
            <a:outerShdw blurRad="40000" dist="20000" dir="5400000" rotWithShape="0">
              <a:srgbClr val="00B0F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cxnSp>
        <p:nvCxnSpPr>
          <p:cNvPr id="8" name="Straight Connector 7"/>
          <p:cNvCxnSpPr/>
          <p:nvPr/>
        </p:nvCxnSpPr>
        <p:spPr>
          <a:xfrm>
            <a:off x="4572000" y="2450053"/>
            <a:ext cx="0" cy="22079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hasCustomPrompt="1"/>
          </p:nvPr>
        </p:nvSpPr>
        <p:spPr>
          <a:xfrm>
            <a:off x="609601" y="2481785"/>
            <a:ext cx="2987675" cy="854087"/>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12" name="Text Placeholder 7"/>
          <p:cNvSpPr>
            <a:spLocks noGrp="1"/>
          </p:cNvSpPr>
          <p:nvPr>
            <p:ph type="body" sz="quarter" idx="16" hasCustomPrompt="1"/>
          </p:nvPr>
        </p:nvSpPr>
        <p:spPr>
          <a:xfrm>
            <a:off x="625476" y="2116667"/>
            <a:ext cx="2459037" cy="499533"/>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sz="1865">
                <a:solidFill>
                  <a:srgbClr val="0070C0"/>
                </a:solidFill>
              </a:defRPr>
            </a:lvl2pPr>
            <a:lvl3pPr marL="1219200" indent="0">
              <a:buFontTx/>
              <a:buNone/>
              <a:defRPr sz="1865">
                <a:solidFill>
                  <a:srgbClr val="0070C0"/>
                </a:solidFill>
              </a:defRPr>
            </a:lvl3pPr>
            <a:lvl4pPr marL="1828800" indent="0">
              <a:buFontTx/>
              <a:buNone/>
              <a:defRPr sz="1865">
                <a:solidFill>
                  <a:srgbClr val="0070C0"/>
                </a:solidFill>
              </a:defRPr>
            </a:lvl4pPr>
            <a:lvl5pPr marL="2438400" indent="0">
              <a:buFontTx/>
              <a:buNone/>
              <a:defRPr sz="1865">
                <a:solidFill>
                  <a:srgbClr val="0070C0"/>
                </a:solidFill>
              </a:defRPr>
            </a:lvl5pPr>
          </a:lstStyle>
          <a:p>
            <a:pPr lvl="0"/>
            <a:r>
              <a:rPr lang="zh-CN" altLang="en-US"/>
              <a:t>编辑母版文本样式</a:t>
            </a:r>
          </a:p>
        </p:txBody>
      </p:sp>
      <p:sp>
        <p:nvSpPr>
          <p:cNvPr id="13" name="Text Placeholder 4"/>
          <p:cNvSpPr>
            <a:spLocks noGrp="1"/>
          </p:cNvSpPr>
          <p:nvPr>
            <p:ph type="body" sz="quarter" idx="17" hasCustomPrompt="1"/>
          </p:nvPr>
        </p:nvSpPr>
        <p:spPr>
          <a:xfrm>
            <a:off x="5257805" y="2473319"/>
            <a:ext cx="2987675" cy="854087"/>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14" name="Text Placeholder 7"/>
          <p:cNvSpPr>
            <a:spLocks noGrp="1"/>
          </p:cNvSpPr>
          <p:nvPr>
            <p:ph type="body" sz="quarter" idx="18" hasCustomPrompt="1"/>
          </p:nvPr>
        </p:nvSpPr>
        <p:spPr>
          <a:xfrm>
            <a:off x="5273680" y="2108199"/>
            <a:ext cx="2459037" cy="499533"/>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sz="1865">
                <a:solidFill>
                  <a:srgbClr val="0070C0"/>
                </a:solidFill>
              </a:defRPr>
            </a:lvl2pPr>
            <a:lvl3pPr marL="1219200" indent="0">
              <a:buFontTx/>
              <a:buNone/>
              <a:defRPr sz="1865">
                <a:solidFill>
                  <a:srgbClr val="0070C0"/>
                </a:solidFill>
              </a:defRPr>
            </a:lvl3pPr>
            <a:lvl4pPr marL="1828800" indent="0">
              <a:buFontTx/>
              <a:buNone/>
              <a:defRPr sz="1865">
                <a:solidFill>
                  <a:srgbClr val="0070C0"/>
                </a:solidFill>
              </a:defRPr>
            </a:lvl4pPr>
            <a:lvl5pPr marL="2438400" indent="0">
              <a:buFontTx/>
              <a:buNone/>
              <a:defRPr sz="1865">
                <a:solidFill>
                  <a:srgbClr val="0070C0"/>
                </a:solidFill>
              </a:defRPr>
            </a:lvl5pPr>
          </a:lstStyle>
          <a:p>
            <a:pPr lvl="0"/>
            <a:r>
              <a:rPr lang="zh-CN" altLang="en-US"/>
              <a:t>编辑母版文本样式</a:t>
            </a:r>
          </a:p>
        </p:txBody>
      </p:sp>
      <p:sp>
        <p:nvSpPr>
          <p:cNvPr id="15"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8"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9"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0"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1" y="2616205"/>
            <a:ext cx="3924300" cy="3100916"/>
          </a:xfrm>
          <a:prstGeom prst="roundRect">
            <a:avLst>
              <a:gd name="adj" fmla="val 0"/>
            </a:avLst>
          </a:prstGeom>
        </p:spPr>
        <p:txBody>
          <a:bodyPr>
            <a:normAutofit/>
          </a:bodyPr>
          <a:lstStyle>
            <a:lvl1pPr marL="0" indent="0">
              <a:buFontTx/>
              <a:buNone/>
              <a:defRPr sz="2135">
                <a:solidFill>
                  <a:srgbClr val="17252F"/>
                </a:solidFill>
              </a:defRPr>
            </a:lvl1pPr>
          </a:lstStyle>
          <a:p>
            <a:r>
              <a:rPr lang="zh-CN" altLang="en-US"/>
              <a:t>单击图标添加图片</a:t>
            </a:r>
            <a:endParaRPr lang="en-US" dirty="0"/>
          </a:p>
        </p:txBody>
      </p:sp>
      <p:sp>
        <p:nvSpPr>
          <p:cNvPr id="8" name="Text Placeholder 19"/>
          <p:cNvSpPr>
            <a:spLocks noGrp="1"/>
          </p:cNvSpPr>
          <p:nvPr>
            <p:ph type="body" sz="quarter" idx="14" hasCustomPrompt="1"/>
          </p:nvPr>
        </p:nvSpPr>
        <p:spPr>
          <a:xfrm>
            <a:off x="1219200" y="3130553"/>
            <a:ext cx="2971800" cy="1111249"/>
          </a:xfrm>
        </p:spPr>
        <p:txBody>
          <a:bodyPr>
            <a:normAutofit/>
          </a:bodyPr>
          <a:lstStyle>
            <a:lvl1pPr marL="0" indent="0">
              <a:lnSpc>
                <a:spcPts val="1400"/>
              </a:lnSpc>
              <a:buFontTx/>
              <a:buNone/>
              <a:defRPr sz="1335">
                <a:solidFill>
                  <a:srgbClr val="7F7F7F"/>
                </a:solidFill>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9" name="Text Placeholder 21"/>
          <p:cNvSpPr>
            <a:spLocks noGrp="1"/>
          </p:cNvSpPr>
          <p:nvPr>
            <p:ph type="body" sz="quarter" idx="15" hasCustomPrompt="1"/>
          </p:nvPr>
        </p:nvSpPr>
        <p:spPr>
          <a:xfrm>
            <a:off x="457200" y="1672169"/>
            <a:ext cx="8229600" cy="639233"/>
          </a:xfrm>
        </p:spPr>
        <p:txBody>
          <a:bodyPr>
            <a:noAutofit/>
          </a:bodyPr>
          <a:lstStyle>
            <a:lvl1pPr marL="0" indent="0" algn="ctr">
              <a:lnSpc>
                <a:spcPts val="1500"/>
              </a:lnSpc>
              <a:buNone/>
              <a:defRPr sz="1400">
                <a:solidFill>
                  <a:srgbClr val="595959"/>
                </a:solidFill>
              </a:defRPr>
            </a:lvl1pPr>
            <a:lvl2pPr marL="609600" indent="0" algn="ctr">
              <a:buNone/>
              <a:defRPr sz="1465"/>
            </a:lvl2pPr>
            <a:lvl3pPr marL="1219200" indent="0" algn="ctr">
              <a:buNone/>
              <a:defRPr sz="1465"/>
            </a:lvl3pPr>
            <a:lvl4pPr marL="1828800" indent="0" algn="ctr">
              <a:buNone/>
              <a:defRPr sz="1465"/>
            </a:lvl4pPr>
            <a:lvl5pPr marL="2438400" indent="0" algn="ctr">
              <a:buNone/>
              <a:defRPr sz="1465"/>
            </a:lvl5pPr>
          </a:lstStyle>
          <a:p>
            <a:pPr lvl="0"/>
            <a:r>
              <a:rPr lang="zh-CN" altLang="en-US"/>
              <a:t>编辑母版文本样式</a:t>
            </a:r>
          </a:p>
        </p:txBody>
      </p:sp>
      <p:sp>
        <p:nvSpPr>
          <p:cNvPr id="10" name="Text Placeholder 23"/>
          <p:cNvSpPr>
            <a:spLocks noGrp="1"/>
          </p:cNvSpPr>
          <p:nvPr>
            <p:ph type="body" sz="quarter" idx="16" hasCustomPrompt="1"/>
          </p:nvPr>
        </p:nvSpPr>
        <p:spPr>
          <a:xfrm>
            <a:off x="1219200" y="2825749"/>
            <a:ext cx="1828800" cy="476251"/>
          </a:xfrm>
        </p:spPr>
        <p:txBody>
          <a:bodyPr>
            <a:noAutofit/>
          </a:bodyPr>
          <a:lstStyle>
            <a:lvl1pPr marL="0" indent="0">
              <a:buFontTx/>
              <a:buNone/>
              <a:defRPr sz="1600" b="0" i="0">
                <a:solidFill>
                  <a:srgbClr val="1399EE"/>
                </a:solidFill>
                <a:latin typeface="Glegoo"/>
                <a:ea typeface="Calibri" panose="020F0502020204030204"/>
                <a:cs typeface="Glegoo"/>
              </a:defRPr>
            </a:lvl1pPr>
          </a:lstStyle>
          <a:p>
            <a:pPr lvl="0"/>
            <a:r>
              <a:rPr lang="zh-CN" altLang="en-US"/>
              <a:t>编辑母版文本样式</a:t>
            </a:r>
          </a:p>
        </p:txBody>
      </p:sp>
      <p:sp>
        <p:nvSpPr>
          <p:cNvPr id="11" name="Text Placeholder 19"/>
          <p:cNvSpPr>
            <a:spLocks noGrp="1"/>
          </p:cNvSpPr>
          <p:nvPr>
            <p:ph type="body" sz="quarter" idx="17" hasCustomPrompt="1"/>
          </p:nvPr>
        </p:nvSpPr>
        <p:spPr>
          <a:xfrm>
            <a:off x="1219200" y="4546603"/>
            <a:ext cx="2971800" cy="1111249"/>
          </a:xfrm>
        </p:spPr>
        <p:txBody>
          <a:bodyPr>
            <a:normAutofit/>
          </a:bodyPr>
          <a:lstStyle>
            <a:lvl1pPr marL="0" indent="0">
              <a:lnSpc>
                <a:spcPts val="1400"/>
              </a:lnSpc>
              <a:buFontTx/>
              <a:buNone/>
              <a:defRPr sz="1335">
                <a:solidFill>
                  <a:srgbClr val="7F7F7F"/>
                </a:solidFill>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2" name="Text Placeholder 23"/>
          <p:cNvSpPr>
            <a:spLocks noGrp="1"/>
          </p:cNvSpPr>
          <p:nvPr>
            <p:ph type="body" sz="quarter" idx="18" hasCustomPrompt="1"/>
          </p:nvPr>
        </p:nvSpPr>
        <p:spPr>
          <a:xfrm>
            <a:off x="1219200" y="4241800"/>
            <a:ext cx="1828800" cy="476251"/>
          </a:xfrm>
        </p:spPr>
        <p:txBody>
          <a:bodyPr>
            <a:noAutofit/>
          </a:bodyPr>
          <a:lstStyle>
            <a:lvl1pPr marL="0" indent="0">
              <a:buFontTx/>
              <a:buNone/>
              <a:defRPr sz="1600" b="0" i="0">
                <a:solidFill>
                  <a:srgbClr val="1399EE"/>
                </a:solidFill>
                <a:latin typeface="Glegoo"/>
                <a:ea typeface="Calibri" panose="020F0502020204030204"/>
                <a:cs typeface="Glegoo"/>
              </a:defRPr>
            </a:lvl1pPr>
          </a:lstStyle>
          <a:p>
            <a:pPr lvl="0"/>
            <a:r>
              <a:rPr lang="zh-CN" altLang="en-US"/>
              <a:t>编辑母版文本样式</a:t>
            </a:r>
          </a:p>
        </p:txBody>
      </p:sp>
      <p:sp>
        <p:nvSpPr>
          <p:cNvPr id="13"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6"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7"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4"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6" name="Text Placeholder 5"/>
          <p:cNvSpPr>
            <a:spLocks noGrp="1"/>
          </p:cNvSpPr>
          <p:nvPr>
            <p:ph type="body" sz="quarter" idx="68" hasCustomPrompt="1"/>
          </p:nvPr>
        </p:nvSpPr>
        <p:spPr>
          <a:xfrm>
            <a:off x="1219202" y="4946651"/>
            <a:ext cx="1843231" cy="711200"/>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32" name="Text Placeholder 5"/>
          <p:cNvSpPr>
            <a:spLocks noGrp="1"/>
          </p:cNvSpPr>
          <p:nvPr>
            <p:ph type="body" sz="quarter" idx="69" hasCustomPrompt="1"/>
          </p:nvPr>
        </p:nvSpPr>
        <p:spPr>
          <a:xfrm>
            <a:off x="2819400" y="4953000"/>
            <a:ext cx="1613027" cy="711200"/>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12" name="Text Placeholder 11"/>
          <p:cNvSpPr>
            <a:spLocks noGrp="1"/>
          </p:cNvSpPr>
          <p:nvPr>
            <p:ph type="body" sz="quarter" idx="70" hasCustomPrompt="1"/>
          </p:nvPr>
        </p:nvSpPr>
        <p:spPr>
          <a:xfrm>
            <a:off x="1206359" y="4241800"/>
            <a:ext cx="1830387" cy="400051"/>
          </a:xfrm>
        </p:spPr>
        <p:txBody>
          <a:bodyPr>
            <a:noAutofit/>
          </a:bodyPr>
          <a:lstStyle>
            <a:lvl1pPr marL="0" indent="0">
              <a:buFontTx/>
              <a:buNone/>
              <a:defRPr sz="1600" b="0" i="0">
                <a:solidFill>
                  <a:srgbClr val="1399EE"/>
                </a:solidFill>
                <a:latin typeface="Glegoo"/>
                <a:cs typeface="Glegoo"/>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zh-CN" altLang="en-US"/>
              <a:t>编辑母版文本样式</a:t>
            </a:r>
          </a:p>
        </p:txBody>
      </p:sp>
      <p:sp>
        <p:nvSpPr>
          <p:cNvPr id="14" name="Text Placeholder 13"/>
          <p:cNvSpPr>
            <a:spLocks noGrp="1"/>
          </p:cNvSpPr>
          <p:nvPr>
            <p:ph type="body" sz="quarter" idx="71" hasCustomPrompt="1"/>
          </p:nvPr>
        </p:nvSpPr>
        <p:spPr>
          <a:xfrm>
            <a:off x="1219200" y="4480984"/>
            <a:ext cx="1097280" cy="309033"/>
          </a:xfrm>
        </p:spPr>
        <p:txBody>
          <a:bodyPr>
            <a:noAutofit/>
          </a:bodyPr>
          <a:lstStyle>
            <a:lvl1pPr marL="0" indent="0">
              <a:buFontTx/>
              <a:buNone/>
              <a:defRPr sz="1200">
                <a:solidFill>
                  <a:srgbClr val="7F7F7F"/>
                </a:solidFill>
                <a:latin typeface="Calibri" panose="020F0502020204030204"/>
                <a:ea typeface="Calibri" panose="020F0502020204030204"/>
              </a:defRPr>
            </a:lvl1pPr>
          </a:lstStyle>
          <a:p>
            <a:pPr lvl="0"/>
            <a:r>
              <a:rPr lang="zh-CN" altLang="en-US"/>
              <a:t>编辑母版文本样式</a:t>
            </a:r>
          </a:p>
        </p:txBody>
      </p:sp>
      <p:sp>
        <p:nvSpPr>
          <p:cNvPr id="35" name="Text Placeholder 11"/>
          <p:cNvSpPr>
            <a:spLocks noGrp="1"/>
          </p:cNvSpPr>
          <p:nvPr>
            <p:ph type="body" sz="quarter" idx="72" hasCustomPrompt="1"/>
          </p:nvPr>
        </p:nvSpPr>
        <p:spPr>
          <a:xfrm>
            <a:off x="2819401" y="4241800"/>
            <a:ext cx="1601787" cy="400051"/>
          </a:xfrm>
        </p:spPr>
        <p:txBody>
          <a:bodyPr>
            <a:noAutofit/>
          </a:bodyPr>
          <a:lstStyle>
            <a:lvl1pPr marL="0" indent="0">
              <a:buFontTx/>
              <a:buNone/>
              <a:defRPr sz="1600" b="0" i="0">
                <a:solidFill>
                  <a:srgbClr val="1399EE"/>
                </a:solidFill>
                <a:latin typeface="Glegoo"/>
                <a:cs typeface="Glegoo"/>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zh-CN" altLang="en-US"/>
              <a:t>编辑母版文本样式</a:t>
            </a:r>
          </a:p>
        </p:txBody>
      </p:sp>
      <p:sp>
        <p:nvSpPr>
          <p:cNvPr id="36" name="Text Placeholder 13"/>
          <p:cNvSpPr>
            <a:spLocks noGrp="1"/>
          </p:cNvSpPr>
          <p:nvPr>
            <p:ph type="body" sz="quarter" idx="73" hasCustomPrompt="1"/>
          </p:nvPr>
        </p:nvSpPr>
        <p:spPr>
          <a:xfrm>
            <a:off x="2832243" y="4480984"/>
            <a:ext cx="1097280" cy="309033"/>
          </a:xfrm>
        </p:spPr>
        <p:txBody>
          <a:bodyPr>
            <a:noAutofit/>
          </a:bodyPr>
          <a:lstStyle>
            <a:lvl1pPr marL="0" indent="0">
              <a:buFontTx/>
              <a:buNone/>
              <a:defRPr sz="1200">
                <a:solidFill>
                  <a:srgbClr val="7F7F7F"/>
                </a:solidFill>
                <a:latin typeface="Calibri" panose="020F0502020204030204"/>
                <a:ea typeface="Calibri" panose="020F0502020204030204"/>
              </a:defRPr>
            </a:lvl1pPr>
          </a:lstStyle>
          <a:p>
            <a:pPr lvl="0"/>
            <a:r>
              <a:rPr lang="zh-CN" altLang="en-US"/>
              <a:t>编辑母版文本样式</a:t>
            </a:r>
          </a:p>
        </p:txBody>
      </p:sp>
      <p:sp>
        <p:nvSpPr>
          <p:cNvPr id="38" name="Text Placeholder 5"/>
          <p:cNvSpPr>
            <a:spLocks noGrp="1"/>
          </p:cNvSpPr>
          <p:nvPr>
            <p:ph type="body" sz="quarter" idx="74" hasCustomPrompt="1"/>
          </p:nvPr>
        </p:nvSpPr>
        <p:spPr>
          <a:xfrm>
            <a:off x="4419600" y="4953000"/>
            <a:ext cx="1675229" cy="711200"/>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39" name="Text Placeholder 11"/>
          <p:cNvSpPr>
            <a:spLocks noGrp="1"/>
          </p:cNvSpPr>
          <p:nvPr>
            <p:ph type="body" sz="quarter" idx="75" hasCustomPrompt="1"/>
          </p:nvPr>
        </p:nvSpPr>
        <p:spPr>
          <a:xfrm>
            <a:off x="4419600" y="4241800"/>
            <a:ext cx="1663557" cy="400051"/>
          </a:xfrm>
        </p:spPr>
        <p:txBody>
          <a:bodyPr>
            <a:noAutofit/>
          </a:bodyPr>
          <a:lstStyle>
            <a:lvl1pPr marL="0" indent="0">
              <a:buFontTx/>
              <a:buNone/>
              <a:defRPr sz="1600" b="0" i="0">
                <a:solidFill>
                  <a:srgbClr val="1399EE"/>
                </a:solidFill>
                <a:latin typeface="Glegoo"/>
                <a:cs typeface="Glegoo"/>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zh-CN" altLang="en-US"/>
              <a:t>编辑母版文本样式</a:t>
            </a:r>
          </a:p>
        </p:txBody>
      </p:sp>
      <p:sp>
        <p:nvSpPr>
          <p:cNvPr id="40" name="Text Placeholder 13"/>
          <p:cNvSpPr>
            <a:spLocks noGrp="1"/>
          </p:cNvSpPr>
          <p:nvPr>
            <p:ph type="body" sz="quarter" idx="76" hasCustomPrompt="1"/>
          </p:nvPr>
        </p:nvSpPr>
        <p:spPr>
          <a:xfrm>
            <a:off x="4432443" y="4480984"/>
            <a:ext cx="1097280" cy="309033"/>
          </a:xfrm>
        </p:spPr>
        <p:txBody>
          <a:bodyPr>
            <a:noAutofit/>
          </a:bodyPr>
          <a:lstStyle>
            <a:lvl1pPr marL="0" indent="0">
              <a:buFontTx/>
              <a:buNone/>
              <a:defRPr sz="1200">
                <a:solidFill>
                  <a:srgbClr val="7F7F7F"/>
                </a:solidFill>
                <a:latin typeface="Calibri" panose="020F0502020204030204"/>
                <a:ea typeface="Calibri" panose="020F0502020204030204"/>
              </a:defRPr>
            </a:lvl1pPr>
          </a:lstStyle>
          <a:p>
            <a:pPr lvl="0"/>
            <a:r>
              <a:rPr lang="zh-CN" altLang="en-US"/>
              <a:t>编辑母版文本样式</a:t>
            </a:r>
          </a:p>
        </p:txBody>
      </p:sp>
      <p:sp>
        <p:nvSpPr>
          <p:cNvPr id="41" name="Text Placeholder 5"/>
          <p:cNvSpPr>
            <a:spLocks noGrp="1"/>
          </p:cNvSpPr>
          <p:nvPr>
            <p:ph type="body" sz="quarter" idx="77" hasCustomPrompt="1"/>
          </p:nvPr>
        </p:nvSpPr>
        <p:spPr>
          <a:xfrm>
            <a:off x="5943601" y="4953000"/>
            <a:ext cx="1751964" cy="711200"/>
          </a:xfrm>
        </p:spPr>
        <p:txBody>
          <a:bodyPr>
            <a:normAutofit/>
          </a:bodyPr>
          <a:lstStyle>
            <a:lvl1pPr marL="0" indent="0">
              <a:buFontTx/>
              <a:buNone/>
              <a:defRPr sz="1400">
                <a:solidFill>
                  <a:srgbClr val="7F7F7F"/>
                </a:solidFill>
              </a:defRPr>
            </a:lvl1pPr>
          </a:lstStyle>
          <a:p>
            <a:pPr lvl="0"/>
            <a:r>
              <a:rPr lang="zh-CN" altLang="en-US"/>
              <a:t>编辑母版文本样式</a:t>
            </a:r>
          </a:p>
        </p:txBody>
      </p:sp>
      <p:sp>
        <p:nvSpPr>
          <p:cNvPr id="42" name="Text Placeholder 11"/>
          <p:cNvSpPr>
            <a:spLocks noGrp="1"/>
          </p:cNvSpPr>
          <p:nvPr>
            <p:ph type="body" sz="quarter" idx="78" hasCustomPrompt="1"/>
          </p:nvPr>
        </p:nvSpPr>
        <p:spPr>
          <a:xfrm>
            <a:off x="5943600" y="4241800"/>
            <a:ext cx="1739757" cy="400051"/>
          </a:xfrm>
        </p:spPr>
        <p:txBody>
          <a:bodyPr>
            <a:noAutofit/>
          </a:bodyPr>
          <a:lstStyle>
            <a:lvl1pPr marL="0" indent="0">
              <a:buFontTx/>
              <a:buNone/>
              <a:defRPr sz="1600" b="0" i="0">
                <a:solidFill>
                  <a:srgbClr val="1399EE"/>
                </a:solidFill>
                <a:latin typeface="Glegoo"/>
                <a:cs typeface="Glegoo"/>
              </a:defRPr>
            </a:lvl1pPr>
            <a:lvl2pPr>
              <a:defRPr sz="1400">
                <a:latin typeface="Mission Gothic Regular" pitchFamily="50" charset="0"/>
              </a:defRPr>
            </a:lvl2pPr>
            <a:lvl3pPr>
              <a:defRPr sz="1400">
                <a:latin typeface="Mission Gothic Regular" pitchFamily="50" charset="0"/>
              </a:defRPr>
            </a:lvl3pPr>
            <a:lvl4pPr>
              <a:defRPr sz="1400">
                <a:latin typeface="Mission Gothic Regular" pitchFamily="50" charset="0"/>
              </a:defRPr>
            </a:lvl4pPr>
            <a:lvl5pPr>
              <a:defRPr sz="1400">
                <a:latin typeface="Mission Gothic Regular" pitchFamily="50" charset="0"/>
              </a:defRPr>
            </a:lvl5pPr>
          </a:lstStyle>
          <a:p>
            <a:pPr lvl="0"/>
            <a:r>
              <a:rPr lang="zh-CN" altLang="en-US"/>
              <a:t>编辑母版文本样式</a:t>
            </a:r>
          </a:p>
        </p:txBody>
      </p:sp>
      <p:sp>
        <p:nvSpPr>
          <p:cNvPr id="43" name="Text Placeholder 13"/>
          <p:cNvSpPr>
            <a:spLocks noGrp="1"/>
          </p:cNvSpPr>
          <p:nvPr>
            <p:ph type="body" sz="quarter" idx="79" hasCustomPrompt="1"/>
          </p:nvPr>
        </p:nvSpPr>
        <p:spPr>
          <a:xfrm>
            <a:off x="5956443" y="4480984"/>
            <a:ext cx="1097280" cy="309033"/>
          </a:xfrm>
        </p:spPr>
        <p:txBody>
          <a:bodyPr>
            <a:noAutofit/>
          </a:bodyPr>
          <a:lstStyle>
            <a:lvl1pPr marL="0" indent="0">
              <a:buFontTx/>
              <a:buNone/>
              <a:defRPr sz="1200">
                <a:solidFill>
                  <a:srgbClr val="7F7F7F"/>
                </a:solidFill>
                <a:latin typeface="Calibri" panose="020F0502020204030204"/>
                <a:ea typeface="Calibri" panose="020F0502020204030204"/>
              </a:defRPr>
            </a:lvl1pPr>
          </a:lstStyle>
          <a:p>
            <a:pPr lvl="0"/>
            <a:r>
              <a:rPr lang="zh-CN" altLang="en-US"/>
              <a:t>编辑母版文本样式</a:t>
            </a:r>
          </a:p>
        </p:txBody>
      </p:sp>
      <p:sp>
        <p:nvSpPr>
          <p:cNvPr id="5" name="Picture Placeholder 4"/>
          <p:cNvSpPr>
            <a:spLocks noGrp="1"/>
          </p:cNvSpPr>
          <p:nvPr>
            <p:ph type="pic" sz="quarter" idx="80"/>
          </p:nvPr>
        </p:nvSpPr>
        <p:spPr>
          <a:xfrm>
            <a:off x="1295400" y="2108200"/>
            <a:ext cx="1600200" cy="1930400"/>
          </a:xfrm>
        </p:spPr>
        <p:txBody>
          <a:bodyPr/>
          <a:lstStyle/>
          <a:p>
            <a:r>
              <a:rPr lang="zh-CN" altLang="en-US"/>
              <a:t>单击图标添加图片</a:t>
            </a:r>
            <a:endParaRPr lang="en-US"/>
          </a:p>
        </p:txBody>
      </p:sp>
      <p:sp>
        <p:nvSpPr>
          <p:cNvPr id="31" name="Picture Placeholder 4"/>
          <p:cNvSpPr>
            <a:spLocks noGrp="1"/>
          </p:cNvSpPr>
          <p:nvPr>
            <p:ph type="pic" sz="quarter" idx="81"/>
          </p:nvPr>
        </p:nvSpPr>
        <p:spPr>
          <a:xfrm>
            <a:off x="2895600" y="2108200"/>
            <a:ext cx="1600200" cy="1930400"/>
          </a:xfrm>
        </p:spPr>
        <p:txBody>
          <a:bodyPr/>
          <a:lstStyle/>
          <a:p>
            <a:r>
              <a:rPr lang="zh-CN" altLang="en-US"/>
              <a:t>单击图标添加图片</a:t>
            </a:r>
            <a:endParaRPr lang="en-US"/>
          </a:p>
        </p:txBody>
      </p:sp>
      <p:sp>
        <p:nvSpPr>
          <p:cNvPr id="33" name="Picture Placeholder 4"/>
          <p:cNvSpPr>
            <a:spLocks noGrp="1"/>
          </p:cNvSpPr>
          <p:nvPr>
            <p:ph type="pic" sz="quarter" idx="82"/>
          </p:nvPr>
        </p:nvSpPr>
        <p:spPr>
          <a:xfrm>
            <a:off x="4495800" y="2108200"/>
            <a:ext cx="1600200" cy="1930400"/>
          </a:xfrm>
        </p:spPr>
        <p:txBody>
          <a:bodyPr/>
          <a:lstStyle/>
          <a:p>
            <a:r>
              <a:rPr lang="zh-CN" altLang="en-US"/>
              <a:t>单击图标添加图片</a:t>
            </a:r>
            <a:endParaRPr lang="en-US"/>
          </a:p>
        </p:txBody>
      </p:sp>
      <p:sp>
        <p:nvSpPr>
          <p:cNvPr id="34" name="Picture Placeholder 4"/>
          <p:cNvSpPr>
            <a:spLocks noGrp="1"/>
          </p:cNvSpPr>
          <p:nvPr>
            <p:ph type="pic" sz="quarter" idx="83"/>
          </p:nvPr>
        </p:nvSpPr>
        <p:spPr>
          <a:xfrm>
            <a:off x="6096000" y="2108200"/>
            <a:ext cx="1600200" cy="1930400"/>
          </a:xfrm>
        </p:spPr>
        <p:txBody>
          <a:bodyPr/>
          <a:lstStyle/>
          <a:p>
            <a:r>
              <a:rPr lang="zh-CN" altLang="en-US"/>
              <a:t>单击图标添加图片</a:t>
            </a:r>
            <a:endParaRPr lang="en-US"/>
          </a:p>
        </p:txBody>
      </p:sp>
      <p:sp>
        <p:nvSpPr>
          <p:cNvPr id="22"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23" name="Text Placeholder 17"/>
          <p:cNvSpPr>
            <a:spLocks noGrp="1"/>
          </p:cNvSpPr>
          <p:nvPr>
            <p:ph type="body" sz="quarter" idx="23" hasCustomPrompt="1"/>
          </p:nvPr>
        </p:nvSpPr>
        <p:spPr>
          <a:xfrm>
            <a:off x="2044557"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24"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21"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Meet The Team">
    <p:spTree>
      <p:nvGrpSpPr>
        <p:cNvPr id="1" name=""/>
        <p:cNvGrpSpPr/>
        <p:nvPr/>
      </p:nvGrpSpPr>
      <p:grpSpPr>
        <a:xfrm>
          <a:off x="0" y="0"/>
          <a:ext cx="0" cy="0"/>
          <a:chOff x="0" y="0"/>
          <a:chExt cx="0" cy="0"/>
        </a:xfrm>
      </p:grpSpPr>
      <p:sp>
        <p:nvSpPr>
          <p:cNvPr id="5" name="Picture Placeholder 4"/>
          <p:cNvSpPr>
            <a:spLocks noGrp="1"/>
          </p:cNvSpPr>
          <p:nvPr>
            <p:ph type="pic" sz="quarter" idx="80"/>
          </p:nvPr>
        </p:nvSpPr>
        <p:spPr>
          <a:xfrm>
            <a:off x="0" y="2006600"/>
            <a:ext cx="9144000" cy="4851400"/>
          </a:xfrm>
        </p:spPr>
        <p:txBody>
          <a:bodyPr/>
          <a:lstStyle/>
          <a:p>
            <a:r>
              <a:rPr lang="zh-CN" altLang="en-US"/>
              <a:t>单击图标添加图片</a:t>
            </a:r>
            <a:endParaRPr lang="en-US"/>
          </a:p>
        </p:txBody>
      </p:sp>
      <p:sp>
        <p:nvSpPr>
          <p:cNvPr id="15"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6"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6"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4265" b="1" cap="all">
                <a:solidFill>
                  <a:srgbClr val="48597F"/>
                </a:solidFill>
                <a:latin typeface="Lato Light"/>
                <a:cs typeface="Lato Light"/>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编辑母版文本样式</a:t>
            </a:r>
          </a:p>
        </p:txBody>
      </p:sp>
      <p:sp>
        <p:nvSpPr>
          <p:cNvPr id="7"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5"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863725"/>
            <a:ext cx="4038600" cy="3902075"/>
          </a:xfrm>
        </p:spPr>
        <p:txBody>
          <a:bodyPr>
            <a:normAutofit/>
          </a:bodyPr>
          <a:lstStyle>
            <a:lvl1pPr>
              <a:defRPr sz="2135">
                <a:solidFill>
                  <a:srgbClr val="7F7F7F"/>
                </a:solidFill>
              </a:defRPr>
            </a:lvl1pPr>
            <a:lvl2pPr>
              <a:defRPr sz="1865">
                <a:solidFill>
                  <a:srgbClr val="7F7F7F"/>
                </a:solidFill>
              </a:defRPr>
            </a:lvl2pPr>
            <a:lvl3pPr>
              <a:defRPr sz="1600">
                <a:solidFill>
                  <a:srgbClr val="7F7F7F"/>
                </a:solidFill>
              </a:defRPr>
            </a:lvl3pPr>
            <a:lvl4pPr>
              <a:defRPr sz="1465">
                <a:solidFill>
                  <a:srgbClr val="7F7F7F"/>
                </a:solidFill>
              </a:defRPr>
            </a:lvl4pPr>
            <a:lvl5pPr>
              <a:defRPr sz="1465">
                <a:solidFill>
                  <a:srgbClr val="7F7F7F"/>
                </a:solidFill>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48200" y="1863725"/>
            <a:ext cx="4038600" cy="3902075"/>
          </a:xfrm>
        </p:spPr>
        <p:txBody>
          <a:bodyPr>
            <a:normAutofit/>
          </a:bodyPr>
          <a:lstStyle>
            <a:lvl1pPr>
              <a:defRPr sz="2135">
                <a:solidFill>
                  <a:srgbClr val="7F7F7F"/>
                </a:solidFill>
              </a:defRPr>
            </a:lvl1pPr>
            <a:lvl2pPr>
              <a:defRPr sz="1865">
                <a:solidFill>
                  <a:srgbClr val="7F7F7F"/>
                </a:solidFill>
              </a:defRPr>
            </a:lvl2pPr>
            <a:lvl3pPr>
              <a:defRPr sz="1600">
                <a:solidFill>
                  <a:srgbClr val="7F7F7F"/>
                </a:solidFill>
              </a:defRPr>
            </a:lvl3pPr>
            <a:lvl4pPr>
              <a:defRPr sz="1465">
                <a:solidFill>
                  <a:srgbClr val="7F7F7F"/>
                </a:solidFill>
              </a:defRPr>
            </a:lvl4pPr>
            <a:lvl5pPr>
              <a:defRPr sz="1465">
                <a:solidFill>
                  <a:srgbClr val="7F7F7F"/>
                </a:solidFill>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1"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2"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1" y="1773237"/>
            <a:ext cx="4040188" cy="639763"/>
          </a:xfrm>
        </p:spPr>
        <p:txBody>
          <a:bodyPr anchor="b">
            <a:normAutofit/>
          </a:bodyPr>
          <a:lstStyle>
            <a:lvl1pPr marL="0" indent="0">
              <a:buNone/>
              <a:defRPr sz="1600" b="1">
                <a:solidFill>
                  <a:srgbClr val="7F7F7F"/>
                </a:solidFill>
              </a:defRPr>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编辑母版文本样式</a:t>
            </a:r>
          </a:p>
        </p:txBody>
      </p:sp>
      <p:sp>
        <p:nvSpPr>
          <p:cNvPr id="4" name="Content Placeholder 3"/>
          <p:cNvSpPr>
            <a:spLocks noGrp="1"/>
          </p:cNvSpPr>
          <p:nvPr>
            <p:ph sz="half" idx="2" hasCustomPrompt="1"/>
          </p:nvPr>
        </p:nvSpPr>
        <p:spPr>
          <a:xfrm>
            <a:off x="457201" y="2413000"/>
            <a:ext cx="4040188" cy="3713163"/>
          </a:xfrm>
        </p:spPr>
        <p:txBody>
          <a:bodyPr>
            <a:normAutofit/>
          </a:bodyPr>
          <a:lstStyle>
            <a:lvl1pPr>
              <a:defRPr sz="1865">
                <a:solidFill>
                  <a:srgbClr val="7F7F7F"/>
                </a:solidFill>
              </a:defRPr>
            </a:lvl1pPr>
            <a:lvl2pPr>
              <a:defRPr sz="1600">
                <a:solidFill>
                  <a:srgbClr val="7F7F7F"/>
                </a:solidFill>
              </a:defRPr>
            </a:lvl2pPr>
            <a:lvl3pPr>
              <a:defRPr sz="1465">
                <a:solidFill>
                  <a:srgbClr val="7F7F7F"/>
                </a:solidFill>
              </a:defRPr>
            </a:lvl3pPr>
            <a:lvl4pPr>
              <a:defRPr sz="1400">
                <a:solidFill>
                  <a:srgbClr val="7F7F7F"/>
                </a:solidFill>
              </a:defRPr>
            </a:lvl4pPr>
            <a:lvl5pPr>
              <a:defRPr sz="1400">
                <a:solidFill>
                  <a:srgbClr val="7F7F7F"/>
                </a:solidFill>
              </a:defRPr>
            </a:lvl5pPr>
            <a:lvl6pPr>
              <a:defRPr sz="2135"/>
            </a:lvl6pPr>
            <a:lvl7pPr>
              <a:defRPr sz="2135"/>
            </a:lvl7pPr>
            <a:lvl8pPr>
              <a:defRPr sz="2135"/>
            </a:lvl8pPr>
            <a:lvl9pPr>
              <a:defRPr sz="213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45031" y="1773237"/>
            <a:ext cx="4041775" cy="639763"/>
          </a:xfrm>
        </p:spPr>
        <p:txBody>
          <a:bodyPr anchor="b">
            <a:normAutofit/>
          </a:bodyPr>
          <a:lstStyle>
            <a:lvl1pPr marL="0" indent="0">
              <a:buNone/>
              <a:defRPr sz="1600" b="1">
                <a:solidFill>
                  <a:srgbClr val="7F7F7F"/>
                </a:solidFill>
              </a:defRPr>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编辑母版文本样式</a:t>
            </a:r>
          </a:p>
        </p:txBody>
      </p:sp>
      <p:sp>
        <p:nvSpPr>
          <p:cNvPr id="6" name="Content Placeholder 5"/>
          <p:cNvSpPr>
            <a:spLocks noGrp="1"/>
          </p:cNvSpPr>
          <p:nvPr>
            <p:ph sz="quarter" idx="4" hasCustomPrompt="1"/>
          </p:nvPr>
        </p:nvSpPr>
        <p:spPr>
          <a:xfrm>
            <a:off x="4645031" y="2413000"/>
            <a:ext cx="4041775" cy="3713163"/>
          </a:xfrm>
        </p:spPr>
        <p:txBody>
          <a:bodyPr>
            <a:normAutofit/>
          </a:bodyPr>
          <a:lstStyle>
            <a:lvl1pPr>
              <a:defRPr sz="1865">
                <a:solidFill>
                  <a:srgbClr val="7F7F7F"/>
                </a:solidFill>
              </a:defRPr>
            </a:lvl1pPr>
            <a:lvl2pPr>
              <a:defRPr sz="1600">
                <a:solidFill>
                  <a:srgbClr val="7F7F7F"/>
                </a:solidFill>
              </a:defRPr>
            </a:lvl2pPr>
            <a:lvl3pPr>
              <a:defRPr sz="1465">
                <a:solidFill>
                  <a:srgbClr val="7F7F7F"/>
                </a:solidFill>
              </a:defRPr>
            </a:lvl3pPr>
            <a:lvl4pPr>
              <a:defRPr sz="1400">
                <a:solidFill>
                  <a:srgbClr val="7F7F7F"/>
                </a:solidFill>
              </a:defRPr>
            </a:lvl4pPr>
            <a:lvl5pPr>
              <a:defRPr sz="1400">
                <a:solidFill>
                  <a:srgbClr val="7F7F7F"/>
                </a:solidFill>
              </a:defRPr>
            </a:lvl5pPr>
            <a:lvl6pPr>
              <a:defRPr sz="2135"/>
            </a:lvl6pPr>
            <a:lvl7pPr>
              <a:defRPr sz="2135"/>
            </a:lvl7pPr>
            <a:lvl8pPr>
              <a:defRPr sz="2135"/>
            </a:lvl8pPr>
            <a:lvl9pPr>
              <a:defRPr sz="213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3"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4" name="Slide Number Placeholder 5"/>
          <p:cNvSpPr>
            <a:spLocks noGrp="1"/>
          </p:cNvSpPr>
          <p:nvPr>
            <p:ph type="sldNum" sz="quarter" idx="2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9"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0"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1"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5"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2" name="Text Placeholder 17"/>
          <p:cNvSpPr>
            <a:spLocks noGrp="1"/>
          </p:cNvSpPr>
          <p:nvPr>
            <p:ph type="body" sz="quarter" idx="23" hasCustomPrompt="1"/>
          </p:nvPr>
        </p:nvSpPr>
        <p:spPr>
          <a:xfrm>
            <a:off x="2057400" y="1168400"/>
            <a:ext cx="5029200" cy="431800"/>
          </a:xfrm>
          <a:ln>
            <a:noFill/>
          </a:ln>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3"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pic>
        <p:nvPicPr>
          <p:cNvPr id="18" name="Picture 17" descr="iPad-Retina-Display-Moc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1727200"/>
            <a:ext cx="2552879" cy="4749800"/>
          </a:xfrm>
          <a:prstGeom prst="rect">
            <a:avLst/>
          </a:prstGeom>
        </p:spPr>
      </p:pic>
      <p:sp>
        <p:nvSpPr>
          <p:cNvPr id="19" name="Picture Placeholder 20"/>
          <p:cNvSpPr>
            <a:spLocks noGrp="1"/>
          </p:cNvSpPr>
          <p:nvPr>
            <p:ph type="pic" sz="quarter" idx="25"/>
          </p:nvPr>
        </p:nvSpPr>
        <p:spPr>
          <a:xfrm>
            <a:off x="3505200" y="2235200"/>
            <a:ext cx="1956816" cy="3225800"/>
          </a:xfrm>
        </p:spPr>
        <p:txBody>
          <a:bodyPr/>
          <a:lstStyle/>
          <a:p>
            <a:r>
              <a:rPr lang="zh-CN" altLang="en-US"/>
              <a:t>单击图标添加图片</a:t>
            </a:r>
            <a:endParaRPr lang="en-US"/>
          </a:p>
        </p:txBody>
      </p:sp>
      <p:sp>
        <p:nvSpPr>
          <p:cNvPr id="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iPAD mockup layout">
    <p:spTree>
      <p:nvGrpSpPr>
        <p:cNvPr id="1" name=""/>
        <p:cNvGrpSpPr/>
        <p:nvPr/>
      </p:nvGrpSpPr>
      <p:grpSpPr>
        <a:xfrm>
          <a:off x="0" y="0"/>
          <a:ext cx="0" cy="0"/>
          <a:chOff x="0" y="0"/>
          <a:chExt cx="0" cy="0"/>
        </a:xfrm>
      </p:grpSpPr>
      <p:sp>
        <p:nvSpPr>
          <p:cNvPr id="8" name="Rectangle 7"/>
          <p:cNvSpPr/>
          <p:nvPr/>
        </p:nvSpPr>
        <p:spPr>
          <a:xfrm>
            <a:off x="1371600" y="2921000"/>
            <a:ext cx="2667000" cy="914400"/>
          </a:xfrm>
          <a:prstGeom prst="rect">
            <a:avLst/>
          </a:prstGeom>
          <a:solidFill>
            <a:srgbClr val="1399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371600" y="3835400"/>
            <a:ext cx="2667000" cy="914400"/>
          </a:xfrm>
          <a:prstGeom prst="rect">
            <a:avLst/>
          </a:prstGeom>
          <a:solidFill>
            <a:srgbClr val="4859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2"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3"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pic>
        <p:nvPicPr>
          <p:cNvPr id="18" name="Picture 17" descr="iPad-Retina-Display-Moc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1727200"/>
            <a:ext cx="2552879" cy="4749800"/>
          </a:xfrm>
          <a:prstGeom prst="rect">
            <a:avLst/>
          </a:prstGeom>
        </p:spPr>
      </p:pic>
      <p:sp>
        <p:nvSpPr>
          <p:cNvPr id="19" name="Picture Placeholder 20"/>
          <p:cNvSpPr>
            <a:spLocks noGrp="1"/>
          </p:cNvSpPr>
          <p:nvPr>
            <p:ph type="pic" sz="quarter" idx="25"/>
          </p:nvPr>
        </p:nvSpPr>
        <p:spPr>
          <a:xfrm>
            <a:off x="3505200" y="2235200"/>
            <a:ext cx="1956816" cy="3225800"/>
          </a:xfrm>
        </p:spPr>
        <p:txBody>
          <a:bodyPr/>
          <a:lstStyle/>
          <a:p>
            <a:r>
              <a:rPr lang="zh-CN" altLang="en-US"/>
              <a:t>单击图标添加图片</a:t>
            </a:r>
            <a:endParaRPr lang="en-US"/>
          </a:p>
        </p:txBody>
      </p:sp>
      <p:sp>
        <p:nvSpPr>
          <p:cNvPr id="9"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2"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b="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3"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4" name="Rectangle 13"/>
          <p:cNvSpPr/>
          <p:nvPr/>
        </p:nvSpPr>
        <p:spPr>
          <a:xfrm>
            <a:off x="1295400" y="3835400"/>
            <a:ext cx="6324600" cy="914400"/>
          </a:xfrm>
          <a:prstGeom prst="rect">
            <a:avLst/>
          </a:prstGeom>
          <a:solidFill>
            <a:srgbClr val="4859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295400" y="2921000"/>
            <a:ext cx="6324600" cy="914400"/>
          </a:xfrm>
          <a:prstGeom prst="rect">
            <a:avLst/>
          </a:prstGeom>
          <a:solidFill>
            <a:srgbClr val="1399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Pad-Retina-Display-Moc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1727200"/>
            <a:ext cx="2552879" cy="4749800"/>
          </a:xfrm>
          <a:prstGeom prst="rect">
            <a:avLst/>
          </a:prstGeom>
        </p:spPr>
      </p:pic>
      <p:sp>
        <p:nvSpPr>
          <p:cNvPr id="17" name="Picture Placeholder 20"/>
          <p:cNvSpPr>
            <a:spLocks noGrp="1"/>
          </p:cNvSpPr>
          <p:nvPr>
            <p:ph type="pic" sz="quarter" idx="25"/>
          </p:nvPr>
        </p:nvSpPr>
        <p:spPr>
          <a:xfrm>
            <a:off x="3505200" y="2235200"/>
            <a:ext cx="1956816" cy="3225800"/>
          </a:xfrm>
        </p:spPr>
        <p:txBody>
          <a:bodyPr/>
          <a:lstStyle/>
          <a:p>
            <a:r>
              <a:rPr lang="zh-CN" altLang="en-US"/>
              <a:t>单击图标添加图片</a:t>
            </a:r>
            <a:endParaRPr lang="en-US"/>
          </a:p>
        </p:txBody>
      </p:sp>
      <p:sp>
        <p:nvSpPr>
          <p:cNvPr id="9"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PAD mockup layout 2">
    <p:spTree>
      <p:nvGrpSpPr>
        <p:cNvPr id="1" name=""/>
        <p:cNvGrpSpPr/>
        <p:nvPr/>
      </p:nvGrpSpPr>
      <p:grpSpPr>
        <a:xfrm>
          <a:off x="0" y="0"/>
          <a:ext cx="0" cy="0"/>
          <a:chOff x="0" y="0"/>
          <a:chExt cx="0" cy="0"/>
        </a:xfrm>
      </p:grpSpPr>
      <p:sp>
        <p:nvSpPr>
          <p:cNvPr id="23" name="Text Placeholder 22"/>
          <p:cNvSpPr>
            <a:spLocks noGrp="1"/>
          </p:cNvSpPr>
          <p:nvPr>
            <p:ph type="body" sz="quarter" idx="25" hasCustomPrompt="1"/>
          </p:nvPr>
        </p:nvSpPr>
        <p:spPr>
          <a:xfrm>
            <a:off x="762000" y="2717800"/>
            <a:ext cx="3429000" cy="1320800"/>
          </a:xfrm>
        </p:spPr>
        <p:txBody>
          <a:bodyPr>
            <a:normAutofit/>
          </a:bodyPr>
          <a:lstStyle>
            <a:lvl1pPr marL="0" indent="0">
              <a:lnSpc>
                <a:spcPts val="1400"/>
              </a:lnSpc>
              <a:buFontTx/>
              <a:buNone/>
              <a:defRPr sz="1400">
                <a:solidFill>
                  <a:srgbClr val="7F7F7F"/>
                </a:solidFill>
              </a:defRPr>
            </a:lvl1pPr>
            <a:lvl2pPr marL="609600" indent="0">
              <a:buFontTx/>
              <a:buNone/>
              <a:defRPr sz="1335">
                <a:solidFill>
                  <a:schemeClr val="bg1">
                    <a:lumMod val="65000"/>
                  </a:schemeClr>
                </a:solidFill>
              </a:defRPr>
            </a:lvl2pPr>
            <a:lvl3pPr marL="1219200" indent="0">
              <a:buFontTx/>
              <a:buNone/>
              <a:defRPr sz="1335">
                <a:solidFill>
                  <a:schemeClr val="bg1">
                    <a:lumMod val="65000"/>
                  </a:schemeClr>
                </a:solidFill>
              </a:defRPr>
            </a:lvl3pPr>
            <a:lvl4pPr marL="1828800" indent="0">
              <a:buFontTx/>
              <a:buNone/>
              <a:defRPr sz="1335">
                <a:solidFill>
                  <a:schemeClr val="bg1">
                    <a:lumMod val="65000"/>
                  </a:schemeClr>
                </a:solidFill>
              </a:defRPr>
            </a:lvl4pPr>
            <a:lvl5pPr marL="2438400" indent="0">
              <a:buFontTx/>
              <a:buNone/>
              <a:defRPr sz="1335">
                <a:solidFill>
                  <a:schemeClr val="bg1">
                    <a:lumMod val="65000"/>
                  </a:schemeClr>
                </a:solidFill>
              </a:defRPr>
            </a:lvl5pPr>
          </a:lstStyle>
          <a:p>
            <a:pPr lvl="0"/>
            <a:r>
              <a:rPr lang="zh-CN" altLang="en-US"/>
              <a:t>编辑母版文本样式</a:t>
            </a:r>
          </a:p>
        </p:txBody>
      </p:sp>
      <p:sp>
        <p:nvSpPr>
          <p:cNvPr id="25" name="Text Placeholder 24"/>
          <p:cNvSpPr>
            <a:spLocks noGrp="1"/>
          </p:cNvSpPr>
          <p:nvPr>
            <p:ph type="body" sz="quarter" idx="26" hasCustomPrompt="1"/>
          </p:nvPr>
        </p:nvSpPr>
        <p:spPr>
          <a:xfrm>
            <a:off x="762000" y="2413000"/>
            <a:ext cx="2286000" cy="406400"/>
          </a:xfrm>
        </p:spPr>
        <p:txBody>
          <a:bodyPr>
            <a:noAutofit/>
          </a:bodyPr>
          <a:lstStyle>
            <a:lvl1pPr marL="0" indent="0">
              <a:buFontTx/>
              <a:buNone/>
              <a:defRPr sz="1600" i="0">
                <a:solidFill>
                  <a:srgbClr val="1399EE"/>
                </a:solidFill>
                <a:latin typeface="Glegoo"/>
                <a:ea typeface="Calibri" panose="020F0502020204030204"/>
                <a:cs typeface="Glegoo"/>
              </a:defRPr>
            </a:lvl1pPr>
            <a:lvl2pPr marL="609600" indent="0">
              <a:buFontTx/>
              <a:buNone/>
              <a:defRPr sz="1465"/>
            </a:lvl2pPr>
            <a:lvl3pPr marL="1219200" indent="0">
              <a:buFontTx/>
              <a:buNone/>
              <a:defRPr sz="1465"/>
            </a:lvl3pPr>
            <a:lvl4pPr marL="1828800" indent="0">
              <a:buFontTx/>
              <a:buNone/>
              <a:defRPr sz="1465"/>
            </a:lvl4pPr>
            <a:lvl5pPr marL="2438400" indent="0">
              <a:buFontTx/>
              <a:buNone/>
              <a:defRPr sz="1465"/>
            </a:lvl5pPr>
          </a:lstStyle>
          <a:p>
            <a:pPr lvl="0"/>
            <a:r>
              <a:rPr lang="zh-CN" altLang="en-US"/>
              <a:t>编辑母版文本样式</a:t>
            </a:r>
          </a:p>
        </p:txBody>
      </p:sp>
      <p:sp>
        <p:nvSpPr>
          <p:cNvPr id="14"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7"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9"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pic>
        <p:nvPicPr>
          <p:cNvPr id="20" name="Picture 19" descr="iPad-Retina-Display-Moc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1" y="1803400"/>
            <a:ext cx="2552879" cy="4749800"/>
          </a:xfrm>
          <a:prstGeom prst="rect">
            <a:avLst/>
          </a:prstGeom>
        </p:spPr>
      </p:pic>
      <p:sp>
        <p:nvSpPr>
          <p:cNvPr id="22" name="Picture Placeholder 20"/>
          <p:cNvSpPr>
            <a:spLocks noGrp="1"/>
          </p:cNvSpPr>
          <p:nvPr>
            <p:ph type="pic" sz="quarter" idx="31"/>
          </p:nvPr>
        </p:nvSpPr>
        <p:spPr>
          <a:xfrm>
            <a:off x="5410200" y="2311400"/>
            <a:ext cx="1956816" cy="3225800"/>
          </a:xfrm>
        </p:spPr>
        <p:txBody>
          <a:bodyPr/>
          <a:lstStyle/>
          <a:p>
            <a:r>
              <a:rPr lang="zh-CN" altLang="en-US"/>
              <a:t>单击图标添加图片</a:t>
            </a:r>
            <a:endParaRPr lang="en-US"/>
          </a:p>
        </p:txBody>
      </p:sp>
      <p:sp>
        <p:nvSpPr>
          <p:cNvPr id="9"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Phone mockup layout">
    <p:spTree>
      <p:nvGrpSpPr>
        <p:cNvPr id="1" name=""/>
        <p:cNvGrpSpPr/>
        <p:nvPr/>
      </p:nvGrpSpPr>
      <p:grpSpPr>
        <a:xfrm>
          <a:off x="0" y="0"/>
          <a:ext cx="0" cy="0"/>
          <a:chOff x="0" y="0"/>
          <a:chExt cx="0" cy="0"/>
        </a:xfrm>
      </p:grpSpPr>
      <p:sp>
        <p:nvSpPr>
          <p:cNvPr id="19" name="Rectangle 18"/>
          <p:cNvSpPr/>
          <p:nvPr/>
        </p:nvSpPr>
        <p:spPr>
          <a:xfrm>
            <a:off x="0" y="2413000"/>
            <a:ext cx="9144000" cy="2032000"/>
          </a:xfrm>
          <a:prstGeom prst="rect">
            <a:avLst/>
          </a:prstGeom>
          <a:solidFill>
            <a:srgbClr val="1399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a:endParaRPr>
          </a:p>
        </p:txBody>
      </p:sp>
      <p:sp>
        <p:nvSpPr>
          <p:cNvPr id="14" name="Text Placeholder 13"/>
          <p:cNvSpPr>
            <a:spLocks noGrp="1"/>
          </p:cNvSpPr>
          <p:nvPr>
            <p:ph type="body" sz="quarter" idx="24" hasCustomPrompt="1"/>
          </p:nvPr>
        </p:nvSpPr>
        <p:spPr>
          <a:xfrm>
            <a:off x="1828800" y="4434416"/>
            <a:ext cx="2362200" cy="512233"/>
          </a:xfrm>
        </p:spPr>
        <p:txBody>
          <a:bodyPr>
            <a:noAutofit/>
          </a:bodyPr>
          <a:lstStyle>
            <a:lvl1pPr marL="0" indent="0">
              <a:buFontTx/>
              <a:buNone/>
              <a:defRPr sz="1400">
                <a:solidFill>
                  <a:srgbClr val="7F7F7F"/>
                </a:solidFill>
              </a:defRPr>
            </a:lvl1pPr>
            <a:lvl2pPr marL="609600" indent="0">
              <a:buFontTx/>
              <a:buNone/>
              <a:defRPr sz="1400">
                <a:solidFill>
                  <a:schemeClr val="bg1">
                    <a:lumMod val="65000"/>
                  </a:schemeClr>
                </a:solidFill>
              </a:defRPr>
            </a:lvl2pPr>
            <a:lvl3pPr marL="1219200" indent="0">
              <a:buFontTx/>
              <a:buNone/>
              <a:defRPr sz="1400">
                <a:solidFill>
                  <a:schemeClr val="bg1">
                    <a:lumMod val="65000"/>
                  </a:schemeClr>
                </a:solidFill>
              </a:defRPr>
            </a:lvl3pPr>
            <a:lvl4pPr marL="1828800" indent="0">
              <a:buFontTx/>
              <a:buNone/>
              <a:defRPr sz="1400">
                <a:solidFill>
                  <a:schemeClr val="bg1">
                    <a:lumMod val="65000"/>
                  </a:schemeClr>
                </a:solidFill>
              </a:defRPr>
            </a:lvl4pPr>
            <a:lvl5pPr marL="2438400" indent="0">
              <a:buFontTx/>
              <a:buNone/>
              <a:defRPr sz="1400">
                <a:solidFill>
                  <a:schemeClr val="bg1">
                    <a:lumMod val="65000"/>
                  </a:schemeClr>
                </a:solidFill>
              </a:defRPr>
            </a:lvl5pPr>
          </a:lstStyle>
          <a:p>
            <a:pPr lvl="0"/>
            <a:r>
              <a:rPr lang="zh-CN" altLang="en-US"/>
              <a:t>编辑母版文本样式</a:t>
            </a:r>
          </a:p>
        </p:txBody>
      </p:sp>
      <p:sp>
        <p:nvSpPr>
          <p:cNvPr id="16" name="Text Placeholder 15"/>
          <p:cNvSpPr>
            <a:spLocks noGrp="1"/>
          </p:cNvSpPr>
          <p:nvPr>
            <p:ph type="body" sz="quarter" idx="25" hasCustomPrompt="1"/>
          </p:nvPr>
        </p:nvSpPr>
        <p:spPr>
          <a:xfrm>
            <a:off x="1828800" y="5145616"/>
            <a:ext cx="2590800" cy="620184"/>
          </a:xfrm>
        </p:spPr>
        <p:txBody>
          <a:bodyPr>
            <a:noAutofit/>
          </a:bodyPr>
          <a:lstStyle>
            <a:lvl1pPr marL="0" indent="0">
              <a:buFontTx/>
              <a:buNone/>
              <a:defRPr sz="1400">
                <a:solidFill>
                  <a:srgbClr val="7F7F7F"/>
                </a:solidFill>
                <a:latin typeface="Calibri" panose="020F0502020204030204"/>
              </a:defRPr>
            </a:lvl1pPr>
            <a:lvl2pPr marL="609600" indent="0">
              <a:buFontTx/>
              <a:buNone/>
              <a:defRPr sz="1400">
                <a:solidFill>
                  <a:schemeClr val="bg1">
                    <a:lumMod val="65000"/>
                  </a:schemeClr>
                </a:solidFill>
                <a:latin typeface="+mj-lt"/>
              </a:defRPr>
            </a:lvl2pPr>
            <a:lvl3pPr marL="1219200" indent="0">
              <a:buFontTx/>
              <a:buNone/>
              <a:defRPr sz="1400">
                <a:solidFill>
                  <a:schemeClr val="bg1">
                    <a:lumMod val="65000"/>
                  </a:schemeClr>
                </a:solidFill>
                <a:latin typeface="+mj-lt"/>
              </a:defRPr>
            </a:lvl3pPr>
            <a:lvl4pPr marL="1828800" indent="0">
              <a:buFontTx/>
              <a:buNone/>
              <a:defRPr sz="1400">
                <a:solidFill>
                  <a:schemeClr val="bg1">
                    <a:lumMod val="65000"/>
                  </a:schemeClr>
                </a:solidFill>
                <a:latin typeface="+mj-lt"/>
              </a:defRPr>
            </a:lvl4pPr>
            <a:lvl5pPr marL="2438400" indent="0">
              <a:buFontTx/>
              <a:buNone/>
              <a:defRPr sz="1400">
                <a:solidFill>
                  <a:schemeClr val="bg1">
                    <a:lumMod val="65000"/>
                  </a:schemeClr>
                </a:solidFill>
                <a:latin typeface="+mj-lt"/>
              </a:defRPr>
            </a:lvl5pPr>
          </a:lstStyle>
          <a:p>
            <a:pPr lvl="0"/>
            <a:r>
              <a:rPr lang="zh-CN" altLang="en-US"/>
              <a:t>编辑母版文本样式</a:t>
            </a:r>
          </a:p>
        </p:txBody>
      </p:sp>
      <p:sp>
        <p:nvSpPr>
          <p:cNvPr id="18" name="Text Placeholder 17"/>
          <p:cNvSpPr>
            <a:spLocks noGrp="1"/>
          </p:cNvSpPr>
          <p:nvPr>
            <p:ph type="body" sz="quarter" idx="26" hasCustomPrompt="1"/>
          </p:nvPr>
        </p:nvSpPr>
        <p:spPr>
          <a:xfrm>
            <a:off x="1143000" y="2944283"/>
            <a:ext cx="3429000" cy="1388533"/>
          </a:xfrm>
        </p:spPr>
        <p:txBody>
          <a:bodyPr>
            <a:noAutofit/>
          </a:bodyPr>
          <a:lstStyle>
            <a:lvl1pPr marL="0" indent="0">
              <a:buFontTx/>
              <a:buNone/>
              <a:defRPr sz="1400">
                <a:solidFill>
                  <a:schemeClr val="bg1"/>
                </a:solidFill>
                <a:latin typeface="Calibri" panose="020F0502020204030204"/>
              </a:defRPr>
            </a:lvl1pPr>
            <a:lvl2pPr marL="609600" indent="0">
              <a:buFontTx/>
              <a:buNone/>
              <a:defRPr sz="1400">
                <a:solidFill>
                  <a:schemeClr val="bg1">
                    <a:lumMod val="65000"/>
                  </a:schemeClr>
                </a:solidFill>
                <a:latin typeface="+mj-lt"/>
              </a:defRPr>
            </a:lvl2pPr>
            <a:lvl3pPr marL="1219200" indent="0">
              <a:buFontTx/>
              <a:buNone/>
              <a:defRPr sz="1400">
                <a:solidFill>
                  <a:schemeClr val="bg1">
                    <a:lumMod val="65000"/>
                  </a:schemeClr>
                </a:solidFill>
                <a:latin typeface="+mj-lt"/>
              </a:defRPr>
            </a:lvl3pPr>
            <a:lvl4pPr marL="1828800" indent="0">
              <a:buFontTx/>
              <a:buNone/>
              <a:defRPr sz="1400">
                <a:solidFill>
                  <a:schemeClr val="bg1">
                    <a:lumMod val="65000"/>
                  </a:schemeClr>
                </a:solidFill>
                <a:latin typeface="+mj-lt"/>
              </a:defRPr>
            </a:lvl4pPr>
            <a:lvl5pPr marL="2438400" indent="0">
              <a:buFontTx/>
              <a:buNone/>
              <a:defRPr sz="1400">
                <a:solidFill>
                  <a:schemeClr val="bg1">
                    <a:lumMod val="65000"/>
                  </a:schemeClr>
                </a:solidFill>
                <a:latin typeface="+mj-lt"/>
              </a:defRPr>
            </a:lvl5pPr>
          </a:lstStyle>
          <a:p>
            <a:pPr lvl="0"/>
            <a:r>
              <a:rPr lang="zh-CN" altLang="en-US"/>
              <a:t>编辑母版文本样式</a:t>
            </a:r>
          </a:p>
        </p:txBody>
      </p:sp>
      <p:sp>
        <p:nvSpPr>
          <p:cNvPr id="20" name="Text Placeholder 19"/>
          <p:cNvSpPr>
            <a:spLocks noGrp="1"/>
          </p:cNvSpPr>
          <p:nvPr>
            <p:ph type="body" sz="quarter" idx="27" hasCustomPrompt="1"/>
          </p:nvPr>
        </p:nvSpPr>
        <p:spPr>
          <a:xfrm>
            <a:off x="1143000" y="2605616"/>
            <a:ext cx="2362200" cy="476251"/>
          </a:xfrm>
        </p:spPr>
        <p:txBody>
          <a:bodyPr>
            <a:noAutofit/>
          </a:bodyPr>
          <a:lstStyle>
            <a:lvl1pPr marL="0" indent="0">
              <a:buFontTx/>
              <a:buNone/>
              <a:defRPr sz="1465">
                <a:solidFill>
                  <a:schemeClr val="bg1"/>
                </a:solidFill>
                <a:latin typeface="Glegoo"/>
              </a:defRPr>
            </a:lvl1pPr>
            <a:lvl2pPr marL="609600" indent="0">
              <a:buFontTx/>
              <a:buNone/>
              <a:defRPr sz="1465">
                <a:solidFill>
                  <a:srgbClr val="424C53"/>
                </a:solidFill>
              </a:defRPr>
            </a:lvl2pPr>
            <a:lvl3pPr marL="1219200" indent="0">
              <a:buFontTx/>
              <a:buNone/>
              <a:defRPr sz="1465">
                <a:solidFill>
                  <a:srgbClr val="424C53"/>
                </a:solidFill>
              </a:defRPr>
            </a:lvl3pPr>
            <a:lvl4pPr marL="1828800" indent="0">
              <a:buFontTx/>
              <a:buNone/>
              <a:defRPr sz="1465">
                <a:solidFill>
                  <a:srgbClr val="424C53"/>
                </a:solidFill>
              </a:defRPr>
            </a:lvl4pPr>
            <a:lvl5pPr marL="2438400" indent="0">
              <a:buFontTx/>
              <a:buNone/>
              <a:defRPr sz="1465">
                <a:solidFill>
                  <a:srgbClr val="424C53"/>
                </a:solidFill>
              </a:defRPr>
            </a:lvl5pPr>
          </a:lstStyle>
          <a:p>
            <a:pPr lvl="0"/>
            <a:r>
              <a:rPr lang="zh-CN" altLang="en-US"/>
              <a:t>编辑母版文本样式</a:t>
            </a:r>
          </a:p>
        </p:txBody>
      </p:sp>
      <p:sp>
        <p:nvSpPr>
          <p:cNvPr id="15"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7"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25"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1953" r="7816"/>
          <a:stretch>
            <a:fillRect/>
          </a:stretch>
        </p:blipFill>
        <p:spPr>
          <a:xfrm>
            <a:off x="4835246" y="1905000"/>
            <a:ext cx="1602039" cy="4470400"/>
          </a:xfrm>
          <a:prstGeom prst="rect">
            <a:avLst/>
          </a:prstGeom>
        </p:spPr>
      </p:pic>
      <p:sp>
        <p:nvSpPr>
          <p:cNvPr id="27" name="Picture Placeholder 19"/>
          <p:cNvSpPr>
            <a:spLocks noGrp="1"/>
          </p:cNvSpPr>
          <p:nvPr>
            <p:ph type="pic" sz="quarter" idx="64"/>
          </p:nvPr>
        </p:nvSpPr>
        <p:spPr>
          <a:xfrm>
            <a:off x="5029200" y="2616200"/>
            <a:ext cx="1247555" cy="3048000"/>
          </a:xfrm>
        </p:spPr>
        <p:txBody>
          <a:bodyPr/>
          <a:lstStyle/>
          <a:p>
            <a:r>
              <a:rPr lang="zh-CN" altLang="en-US"/>
              <a:t>单击图标添加图片</a:t>
            </a:r>
            <a:endParaRPr lang="en-US"/>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1953" r="7816"/>
          <a:stretch>
            <a:fillRect/>
          </a:stretch>
        </p:blipFill>
        <p:spPr>
          <a:xfrm>
            <a:off x="6475162" y="1905000"/>
            <a:ext cx="1602039" cy="4470400"/>
          </a:xfrm>
          <a:prstGeom prst="rect">
            <a:avLst/>
          </a:prstGeom>
        </p:spPr>
      </p:pic>
      <p:sp>
        <p:nvSpPr>
          <p:cNvPr id="29" name="Picture Placeholder 19"/>
          <p:cNvSpPr>
            <a:spLocks noGrp="1"/>
          </p:cNvSpPr>
          <p:nvPr>
            <p:ph type="pic" sz="quarter" idx="65"/>
          </p:nvPr>
        </p:nvSpPr>
        <p:spPr>
          <a:xfrm>
            <a:off x="6669117" y="2616200"/>
            <a:ext cx="1247555" cy="3048000"/>
          </a:xfrm>
        </p:spPr>
        <p:txBody>
          <a:bodyPr/>
          <a:lstStyle/>
          <a:p>
            <a:r>
              <a:rPr lang="zh-CN" altLang="en-US"/>
              <a:t>单击图标添加图片</a:t>
            </a:r>
            <a:endParaRPr lang="en-US"/>
          </a:p>
        </p:txBody>
      </p:sp>
      <p:sp>
        <p:nvSpPr>
          <p:cNvPr id="21"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5">
    <p:spTree>
      <p:nvGrpSpPr>
        <p:cNvPr id="1" name=""/>
        <p:cNvGrpSpPr/>
        <p:nvPr/>
      </p:nvGrpSpPr>
      <p:grpSpPr>
        <a:xfrm>
          <a:off x="0" y="0"/>
          <a:ext cx="0" cy="0"/>
          <a:chOff x="0" y="0"/>
          <a:chExt cx="0" cy="0"/>
        </a:xfrm>
      </p:grpSpPr>
      <p:sp>
        <p:nvSpPr>
          <p:cNvPr id="10" name="Text Placeholder 9"/>
          <p:cNvSpPr>
            <a:spLocks noGrp="1"/>
          </p:cNvSpPr>
          <p:nvPr>
            <p:ph type="body" sz="quarter" idx="24" hasCustomPrompt="1"/>
          </p:nvPr>
        </p:nvSpPr>
        <p:spPr>
          <a:xfrm>
            <a:off x="5334000" y="2992969"/>
            <a:ext cx="2971800" cy="2366433"/>
          </a:xfrm>
        </p:spPr>
        <p:txBody>
          <a:bodyPr>
            <a:normAutofit/>
          </a:bodyPr>
          <a:lstStyle>
            <a:lvl1pPr marL="0" indent="0">
              <a:lnSpc>
                <a:spcPts val="1400"/>
              </a:lnSpc>
              <a:buFontTx/>
              <a:buNone/>
              <a:defRPr sz="1335">
                <a:solidFill>
                  <a:schemeClr val="bg1">
                    <a:lumMod val="50000"/>
                  </a:schemeClr>
                </a:solidFill>
              </a:defRPr>
            </a:lvl1pPr>
            <a:lvl2pPr marL="609600" indent="0">
              <a:buFontTx/>
              <a:buNone/>
              <a:defRPr sz="1335">
                <a:solidFill>
                  <a:schemeClr val="bg1">
                    <a:lumMod val="65000"/>
                  </a:schemeClr>
                </a:solidFill>
              </a:defRPr>
            </a:lvl2pPr>
            <a:lvl3pPr marL="1219200" indent="0">
              <a:buFontTx/>
              <a:buNone/>
              <a:defRPr sz="1335">
                <a:solidFill>
                  <a:schemeClr val="bg1">
                    <a:lumMod val="65000"/>
                  </a:schemeClr>
                </a:solidFill>
              </a:defRPr>
            </a:lvl3pPr>
            <a:lvl4pPr marL="1828800" indent="0">
              <a:buFontTx/>
              <a:buNone/>
              <a:defRPr sz="1335">
                <a:solidFill>
                  <a:schemeClr val="bg1">
                    <a:lumMod val="65000"/>
                  </a:schemeClr>
                </a:solidFill>
              </a:defRPr>
            </a:lvl4pPr>
            <a:lvl5pPr marL="2438400" indent="0">
              <a:buFontTx/>
              <a:buNone/>
              <a:defRPr sz="1335">
                <a:solidFill>
                  <a:schemeClr val="bg1">
                    <a:lumMod val="65000"/>
                  </a:schemeClr>
                </a:solidFill>
              </a:defRPr>
            </a:lvl5pPr>
          </a:lstStyle>
          <a:p>
            <a:pPr lvl="0"/>
            <a:r>
              <a:rPr lang="zh-CN" altLang="en-US"/>
              <a:t>编辑母版文本样式</a:t>
            </a:r>
          </a:p>
        </p:txBody>
      </p:sp>
      <p:sp>
        <p:nvSpPr>
          <p:cNvPr id="11" name="Text Placeholder 9"/>
          <p:cNvSpPr>
            <a:spLocks noGrp="1"/>
          </p:cNvSpPr>
          <p:nvPr>
            <p:ph type="body" sz="quarter" idx="25" hasCustomPrompt="1"/>
          </p:nvPr>
        </p:nvSpPr>
        <p:spPr>
          <a:xfrm>
            <a:off x="5334000" y="2616203"/>
            <a:ext cx="2971800" cy="436033"/>
          </a:xfrm>
        </p:spPr>
        <p:txBody>
          <a:bodyPr>
            <a:normAutofit/>
          </a:bodyPr>
          <a:lstStyle>
            <a:lvl1pPr marL="0" indent="0">
              <a:buFontTx/>
              <a:buNone/>
              <a:defRPr sz="1600" b="0" i="0">
                <a:solidFill>
                  <a:srgbClr val="1399EE"/>
                </a:solidFill>
                <a:latin typeface="Glegoo"/>
                <a:cs typeface="Glegoo"/>
              </a:defRPr>
            </a:lvl1pPr>
            <a:lvl2pPr marL="609600" indent="0">
              <a:buFontTx/>
              <a:buNone/>
              <a:defRPr sz="1335">
                <a:solidFill>
                  <a:schemeClr val="bg1">
                    <a:lumMod val="65000"/>
                  </a:schemeClr>
                </a:solidFill>
              </a:defRPr>
            </a:lvl2pPr>
            <a:lvl3pPr marL="1219200" indent="0">
              <a:buFontTx/>
              <a:buNone/>
              <a:defRPr sz="1335">
                <a:solidFill>
                  <a:schemeClr val="bg1">
                    <a:lumMod val="65000"/>
                  </a:schemeClr>
                </a:solidFill>
              </a:defRPr>
            </a:lvl3pPr>
            <a:lvl4pPr marL="1828800" indent="0">
              <a:buFontTx/>
              <a:buNone/>
              <a:defRPr sz="1335">
                <a:solidFill>
                  <a:schemeClr val="bg1">
                    <a:lumMod val="65000"/>
                  </a:schemeClr>
                </a:solidFill>
              </a:defRPr>
            </a:lvl4pPr>
            <a:lvl5pPr marL="2438400" indent="0">
              <a:buFontTx/>
              <a:buNone/>
              <a:defRPr sz="1335">
                <a:solidFill>
                  <a:schemeClr val="bg1">
                    <a:lumMod val="65000"/>
                  </a:schemeClr>
                </a:solidFill>
              </a:defRPr>
            </a:lvl5pPr>
          </a:lstStyle>
          <a:p>
            <a:pPr lvl="0"/>
            <a:r>
              <a:rPr lang="zh-CN" altLang="en-US"/>
              <a:t>编辑母版文本样式</a:t>
            </a:r>
          </a:p>
        </p:txBody>
      </p:sp>
      <p:sp>
        <p:nvSpPr>
          <p:cNvPr id="8"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3"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4"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1"/>
          </a:xfrm>
          <a:prstGeom prst="rect">
            <a:avLst/>
          </a:prstGeom>
        </p:spPr>
        <p:txBody>
          <a:bodyPr/>
          <a:lstStyle>
            <a:lvl1pPr>
              <a:defRPr/>
            </a:lvl1pPr>
          </a:lstStyle>
          <a:p>
            <a:endParaRPr lang="zh-CN" altLang="en-US"/>
          </a:p>
        </p:txBody>
      </p:sp>
      <p:sp>
        <p:nvSpPr>
          <p:cNvPr id="3" name="页脚占位符 2"/>
          <p:cNvSpPr>
            <a:spLocks noGrp="1"/>
          </p:cNvSpPr>
          <p:nvPr>
            <p:ph type="ftr" sz="quarter" idx="11"/>
          </p:nvPr>
        </p:nvSpPr>
        <p:spPr>
          <a:xfrm>
            <a:off x="3124200" y="6245225"/>
            <a:ext cx="2895600" cy="476251"/>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35340" y="6464757"/>
            <a:ext cx="381000" cy="366183"/>
          </a:xfrm>
          <a:prstGeom prst="rect">
            <a:avLst/>
          </a:prstGeom>
        </p:spPr>
        <p:txBody>
          <a:bodyPr/>
          <a:lstStyle>
            <a:lvl1pPr>
              <a:defRPr/>
            </a:lvl1pPr>
          </a:lstStyle>
          <a:p>
            <a:fld id="{97FF3420-EE2D-4F5A-A504-90632F25341B}" type="slidenum">
              <a:rPr lang="zh-CN" altLang="en-US" smtClean="0"/>
              <a:t>‹#›</a:t>
            </a:fld>
            <a:endParaRPr lang="zh-CN" altLang="en-US"/>
          </a:p>
        </p:txBody>
      </p:sp>
      <p:sp>
        <p:nvSpPr>
          <p:cNvPr id="5"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6858000"/>
          </a:xfrm>
          <a:prstGeom prst="rect">
            <a:avLst/>
          </a:prstGeom>
        </p:spPr>
        <p:txBody>
          <a:bodyPr/>
          <a:lstStyle/>
          <a:p>
            <a:r>
              <a:rPr lang="zh-CN" altLang="en-US"/>
              <a:t>单击图标添加图片</a:t>
            </a:r>
            <a:endParaRPr lang="en-US"/>
          </a:p>
        </p:txBody>
      </p:sp>
      <p:sp>
        <p:nvSpPr>
          <p:cNvPr id="3"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ront Page - Subject, Presenter &amp; Designation w/Logo (full)">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355600" y="4845051"/>
            <a:ext cx="3168000" cy="955249"/>
          </a:xfrm>
          <a:prstGeom prst="rect">
            <a:avLst/>
          </a:prstGeom>
        </p:spPr>
        <p:txBody>
          <a:bodyPr/>
          <a:lstStyle>
            <a:lvl1pPr algn="l">
              <a:lnSpc>
                <a:spcPct val="110000"/>
              </a:lnSpc>
              <a:defRPr lang="en-US" sz="2000">
                <a:solidFill>
                  <a:schemeClr val="tx1"/>
                </a:solidFill>
                <a:ea typeface="MS PGothic" panose="020B0600070205080204" charset="-128"/>
                <a:cs typeface="Gill Sans Light" charset="0"/>
                <a:sym typeface="Gill Sans Light" charset="0"/>
              </a:defRPr>
            </a:lvl1pPr>
          </a:lstStyle>
          <a:p>
            <a:r>
              <a:rPr lang="zh-CN" altLang="en-US" dirty="0"/>
              <a:t>主讲人：</a:t>
            </a:r>
            <a:endParaRPr lang="en-US" dirty="0"/>
          </a:p>
          <a:p>
            <a:pPr algn="l">
              <a:defRPr/>
            </a:pPr>
            <a:r>
              <a:rPr lang="en-US" sz="1350" dirty="0">
                <a:solidFill>
                  <a:schemeClr val="tx1"/>
                </a:solidFill>
                <a:latin typeface="+mj-lt"/>
                <a:ea typeface="MS PGothic" panose="020B0600070205080204" charset="-128"/>
                <a:cs typeface="Gill Sans Light" charset="0"/>
                <a:sym typeface="Gill Sans Light" charset="0"/>
              </a:rPr>
              <a:t>Name</a:t>
            </a:r>
          </a:p>
          <a:p>
            <a:pPr algn="l">
              <a:lnSpc>
                <a:spcPct val="110000"/>
              </a:lnSpc>
              <a:defRPr/>
            </a:pPr>
            <a:r>
              <a:rPr lang="en-US" sz="1200" dirty="0">
                <a:solidFill>
                  <a:schemeClr val="tx1"/>
                </a:solidFill>
                <a:latin typeface="+mj-lt"/>
                <a:ea typeface="MS PGothic" panose="020B0600070205080204" charset="-128"/>
                <a:cs typeface="Gill Sans Light" charset="0"/>
                <a:sym typeface="Gill Sans Light" charset="0"/>
              </a:rPr>
              <a:t>Designation,</a:t>
            </a:r>
            <a:r>
              <a:rPr lang="en-US" sz="1200" baseline="0" dirty="0">
                <a:solidFill>
                  <a:schemeClr val="tx1"/>
                </a:solidFill>
                <a:latin typeface="+mj-lt"/>
                <a:ea typeface="MS PGothic" panose="020B0600070205080204" charset="-128"/>
                <a:cs typeface="Gill Sans Light" charset="0"/>
                <a:sym typeface="Gill Sans Light" charset="0"/>
              </a:rPr>
              <a:t> Department</a:t>
            </a:r>
            <a:endParaRPr lang="en-US" sz="1200" dirty="0">
              <a:solidFill>
                <a:schemeClr val="tx1"/>
              </a:solidFill>
              <a:latin typeface="+mj-lt"/>
              <a:ea typeface="MS PGothic" panose="020B0600070205080204" charset="-128"/>
              <a:cs typeface="Gill Sans Light" charset="0"/>
              <a:sym typeface="Gill Sans Light" charset="0"/>
            </a:endParaRPr>
          </a:p>
        </p:txBody>
      </p:sp>
      <p:sp>
        <p:nvSpPr>
          <p:cNvPr id="8" name="Title 1"/>
          <p:cNvSpPr>
            <a:spLocks noGrp="1"/>
          </p:cNvSpPr>
          <p:nvPr>
            <p:ph type="title" hasCustomPrompt="1"/>
          </p:nvPr>
        </p:nvSpPr>
        <p:spPr>
          <a:xfrm>
            <a:off x="352134" y="1998384"/>
            <a:ext cx="3168000" cy="2680692"/>
          </a:xfrm>
        </p:spPr>
        <p:txBody>
          <a:bodyPr anchor="ctr"/>
          <a:lstStyle>
            <a:lvl1pPr>
              <a:defRPr sz="4000">
                <a:solidFill>
                  <a:schemeClr val="tx1"/>
                </a:solidFill>
              </a:defRPr>
            </a:lvl1pPr>
          </a:lstStyle>
          <a:p>
            <a:r>
              <a:rPr lang="en-US" dirty="0"/>
              <a:t>Slide title, Arial, Size 40, left aligned</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6E1F3-CA9F-4A42-BFFC-24F7ECC50E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C9A3330-081A-4C6B-ADF2-3E7D9E5FD76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8691C6-E685-4654-9BAC-137B29CF4EBA}"/>
              </a:ext>
            </a:extLst>
          </p:cNvPr>
          <p:cNvSpPr>
            <a:spLocks noGrp="1"/>
          </p:cNvSpPr>
          <p:nvPr>
            <p:ph type="dt" sz="half" idx="10"/>
          </p:nvPr>
        </p:nvSpPr>
        <p:spPr/>
        <p:txBody>
          <a:bodyPr/>
          <a:lstStyle/>
          <a:p>
            <a:fld id="{5CF71D13-6D16-4349-B97E-4C443B13DFAE}" type="datetimeFigureOut">
              <a:rPr lang="zh-CN" altLang="en-US" smtClean="0"/>
              <a:t>2018/11/6</a:t>
            </a:fld>
            <a:endParaRPr lang="zh-CN" altLang="en-US"/>
          </a:p>
        </p:txBody>
      </p:sp>
      <p:sp>
        <p:nvSpPr>
          <p:cNvPr id="5" name="页脚占位符 4">
            <a:extLst>
              <a:ext uri="{FF2B5EF4-FFF2-40B4-BE49-F238E27FC236}">
                <a16:creationId xmlns:a16="http://schemas.microsoft.com/office/drawing/2014/main" id="{007A3CBD-42FA-4804-9730-EA449A1BAD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2A77A5-375E-445E-9B05-D97E3B6F393B}"/>
              </a:ext>
            </a:extLst>
          </p:cNvPr>
          <p:cNvSpPr>
            <a:spLocks noGrp="1"/>
          </p:cNvSpPr>
          <p:nvPr>
            <p:ph type="sldNum" sz="quarter" idx="12"/>
          </p:nvPr>
        </p:nvSpPr>
        <p:spPr/>
        <p:txBody>
          <a:bodyPr/>
          <a:lstStyle/>
          <a:p>
            <a:fld id="{0CE57D60-9E40-45D3-BEED-3F701C5D75B6}" type="slidenum">
              <a:rPr lang="zh-CN" altLang="en-US" smtClean="0"/>
              <a:t>‹#›</a:t>
            </a:fld>
            <a:endParaRPr lang="zh-CN" altLang="en-US"/>
          </a:p>
        </p:txBody>
      </p:sp>
    </p:spTree>
    <p:extLst>
      <p:ext uri="{BB962C8B-B14F-4D97-AF65-F5344CB8AC3E}">
        <p14:creationId xmlns:p14="http://schemas.microsoft.com/office/powerpoint/2010/main" val="198042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标题幻灯片">
    <p:spTree>
      <p:nvGrpSpPr>
        <p:cNvPr id="1" name=""/>
        <p:cNvGrpSpPr/>
        <p:nvPr/>
      </p:nvGrpSpPr>
      <p:grpSpPr>
        <a:xfrm>
          <a:off x="0" y="0"/>
          <a:ext cx="0" cy="0"/>
          <a:chOff x="0" y="0"/>
          <a:chExt cx="0" cy="0"/>
        </a:xfrm>
      </p:grpSpPr>
      <p:sp>
        <p:nvSpPr>
          <p:cNvPr id="10" name="矩形 9"/>
          <p:cNvSpPr/>
          <p:nvPr userDrawn="1"/>
        </p:nvSpPr>
        <p:spPr>
          <a:xfrm>
            <a:off x="0" y="-1"/>
            <a:ext cx="9252520" cy="688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ie 13"/>
          <p:cNvSpPr/>
          <p:nvPr userDrawn="1"/>
        </p:nvSpPr>
        <p:spPr>
          <a:xfrm rot="10800000" flipH="1" flipV="1">
            <a:off x="0" y="6443840"/>
            <a:ext cx="410467" cy="421483"/>
          </a:xfrm>
          <a:prstGeom prst="homePlate">
            <a:avLst/>
          </a:prstGeom>
          <a:solidFill>
            <a:srgbClr val="297F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任意多边形 4"/>
          <p:cNvSpPr/>
          <p:nvPr userDrawn="1">
            <p:custDataLst>
              <p:tags r:id="rId1"/>
            </p:custDataLst>
          </p:nvPr>
        </p:nvSpPr>
        <p:spPr>
          <a:xfrm>
            <a:off x="521546" y="727460"/>
            <a:ext cx="8622455" cy="2966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5" tIns="34287" rIns="68575" bIns="34287" numCol="1" spcCol="0" rtlCol="0" fromWordArt="0" anchor="ctr" anchorCtr="0" forceAA="0" compatLnSpc="1">
            <a:noAutofit/>
          </a:bodyP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userDrawn="1">
            <p:custDataLst>
              <p:tags r:id="rId2"/>
            </p:custDataLst>
          </p:nvPr>
        </p:nvSpPr>
        <p:spPr>
          <a:xfrm>
            <a:off x="2" y="0"/>
            <a:ext cx="410465" cy="76023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5" tIns="34287" rIns="68575" bIns="34287" numCol="1" spcCol="0" rtlCol="0" fromWordArt="0" anchor="ctr" anchorCtr="0" forceAA="0" compatLnSpc="1">
            <a:noAutofit/>
          </a:bodyPr>
          <a:lstStyle/>
          <a:p>
            <a:pPr algn="ctr"/>
            <a:endParaRPr lang="zh-CN" altLang="en-US" sz="1425"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2"/>
          <p:cNvPicPr>
            <a:picLocks noChangeAspect="1"/>
          </p:cNvPicPr>
          <p:nvPr userDrawn="1"/>
        </p:nvPicPr>
        <p:blipFill>
          <a:blip r:embed="rId4" cstate="print">
            <a:extLst>
              <a:ext uri="{28A0092B-C50C-407E-A947-70E740481C1C}">
                <a14:useLocalDpi xmlns:a14="http://schemas.microsoft.com/office/drawing/2010/main" val="0"/>
              </a:ext>
            </a:extLst>
          </a:blip>
          <a:srcRect b="7591"/>
          <a:stretch>
            <a:fillRect/>
          </a:stretch>
        </p:blipFill>
        <p:spPr bwMode="auto">
          <a:xfrm>
            <a:off x="6009917" y="142075"/>
            <a:ext cx="386990" cy="47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userDrawn="1"/>
        </p:nvSpPr>
        <p:spPr>
          <a:xfrm>
            <a:off x="6333770" y="94845"/>
            <a:ext cx="2825849" cy="306705"/>
          </a:xfrm>
          <a:prstGeom prst="rect">
            <a:avLst/>
          </a:prstGeom>
          <a:noFill/>
        </p:spPr>
        <p:txBody>
          <a:bodyPr wrap="square">
            <a:spAutoFit/>
          </a:bodyPr>
          <a:lstStyle/>
          <a:p>
            <a:pPr algn="dist">
              <a:defRPr/>
            </a:pPr>
            <a:r>
              <a:rPr lang="zh-CN" altLang="en-US" sz="1400" b="1" dirty="0">
                <a:ln>
                  <a:solidFill>
                    <a:srgbClr val="338ED1"/>
                  </a:solidFill>
                </a:ln>
                <a:solidFill>
                  <a:srgbClr val="0070C0"/>
                </a:solidFill>
                <a:latin typeface="楷体" panose="02010609060101010101" pitchFamily="49" charset="-122"/>
                <a:ea typeface="楷体" panose="02010609060101010101" pitchFamily="49" charset="-122"/>
              </a:rPr>
              <a:t>北京理工大学计算机学院</a:t>
            </a:r>
            <a:endParaRPr lang="en-US" altLang="zh-CN" sz="1400" b="1" dirty="0">
              <a:ln>
                <a:solidFill>
                  <a:srgbClr val="338ED1"/>
                </a:solidFill>
              </a:ln>
              <a:solidFill>
                <a:srgbClr val="0070C0"/>
              </a:solidFill>
              <a:latin typeface="楷体" panose="02010609060101010101" pitchFamily="49" charset="-122"/>
              <a:ea typeface="楷体" panose="02010609060101010101" pitchFamily="49" charset="-122"/>
            </a:endParaRPr>
          </a:p>
        </p:txBody>
      </p:sp>
      <p:sp>
        <p:nvSpPr>
          <p:cNvPr id="9" name="矩形 5"/>
          <p:cNvSpPr>
            <a:spLocks noChangeArrowheads="1"/>
          </p:cNvSpPr>
          <p:nvPr userDrawn="1"/>
        </p:nvSpPr>
        <p:spPr bwMode="auto">
          <a:xfrm>
            <a:off x="5924206" y="359900"/>
            <a:ext cx="3234969"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1000" dirty="0">
                <a:solidFill>
                  <a:srgbClr val="0070C0"/>
                </a:solidFill>
              </a:rPr>
              <a:t>School of Computer Science &amp; Technology,BIT</a:t>
            </a:r>
            <a:endParaRPr lang="zh-CN" altLang="en-US" sz="10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57200" y="1803400"/>
            <a:ext cx="8229600" cy="3962403"/>
          </a:xfrm>
        </p:spPr>
        <p:txBody>
          <a:bodyPr>
            <a:normAutofit/>
          </a:bodyPr>
          <a:lstStyle>
            <a:lvl1pPr>
              <a:defRPr sz="2400">
                <a:solidFill>
                  <a:schemeClr val="tx1">
                    <a:lumMod val="85000"/>
                    <a:lumOff val="15000"/>
                  </a:schemeClr>
                </a:solidFill>
              </a:defRPr>
            </a:lvl1pPr>
            <a:lvl2pPr>
              <a:defRPr sz="2135">
                <a:solidFill>
                  <a:schemeClr val="tx1">
                    <a:lumMod val="85000"/>
                    <a:lumOff val="15000"/>
                  </a:schemeClr>
                </a:solidFill>
              </a:defRPr>
            </a:lvl2pPr>
            <a:lvl3pPr>
              <a:defRPr sz="1865">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0"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6" name="Rectangle 3"/>
          <p:cNvSpPr>
            <a:spLocks noChangeArrowheads="1"/>
          </p:cNvSpPr>
          <p:nvPr userDrawn="1"/>
        </p:nvSpPr>
        <p:spPr bwMode="auto">
          <a:xfrm>
            <a:off x="323528" y="164637"/>
            <a:ext cx="5257800" cy="762000"/>
          </a:xfrm>
          <a:prstGeom prst="rect">
            <a:avLst/>
          </a:prstGeom>
          <a:noFill/>
          <a:ln w="9525">
            <a:noFill/>
            <a:miter lim="800000"/>
          </a:ln>
          <a:effectLst/>
        </p:spPr>
        <p:txBody>
          <a:bodyPr anchor="ct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defRPr/>
            </a:pPr>
            <a:r>
              <a:rPr lang="zh-CN" altLang="en-US" sz="180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计算机学院人才队伍建设发展现状</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8"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9"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108204"/>
            <a:ext cx="4419600" cy="3417143"/>
          </a:xfrm>
          <a:prstGeom prst="rect">
            <a:avLst/>
          </a:prstGeom>
        </p:spPr>
      </p:pic>
      <p:sp>
        <p:nvSpPr>
          <p:cNvPr id="21" name="Picture Placeholder 2"/>
          <p:cNvSpPr>
            <a:spLocks noGrp="1"/>
          </p:cNvSpPr>
          <p:nvPr>
            <p:ph type="pic" sz="quarter" idx="13"/>
          </p:nvPr>
        </p:nvSpPr>
        <p:spPr>
          <a:xfrm>
            <a:off x="1481125" y="2413003"/>
            <a:ext cx="3167075" cy="2704892"/>
          </a:xfrm>
        </p:spPr>
        <p:txBody>
          <a:bodyPr/>
          <a:lstStyle>
            <a:lvl1pPr>
              <a:defRPr>
                <a:solidFill>
                  <a:schemeClr val="bg1"/>
                </a:solidFill>
              </a:defRPr>
            </a:lvl1pPr>
          </a:lstStyle>
          <a:p>
            <a:r>
              <a:rPr lang="zh-CN" altLang="en-US"/>
              <a:t>单击图标添加图片</a:t>
            </a:r>
            <a:endParaRPr lang="en-US" dirty="0"/>
          </a:p>
        </p:txBody>
      </p:sp>
      <p:sp>
        <p:nvSpPr>
          <p:cNvPr id="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Picture Placeholder 27"/>
          <p:cNvSpPr>
            <a:spLocks noGrp="1"/>
          </p:cNvSpPr>
          <p:nvPr>
            <p:ph type="pic" sz="quarter" idx="24"/>
          </p:nvPr>
        </p:nvSpPr>
        <p:spPr>
          <a:xfrm>
            <a:off x="0" y="4608829"/>
            <a:ext cx="2276856" cy="2274571"/>
          </a:xfrm>
        </p:spPr>
        <p:txBody>
          <a:bodyPr/>
          <a:lstStyle/>
          <a:p>
            <a:r>
              <a:rPr lang="zh-CN" altLang="en-US"/>
              <a:t>单击图标添加图片</a:t>
            </a:r>
            <a:endParaRPr lang="en-US"/>
          </a:p>
        </p:txBody>
      </p:sp>
      <p:sp>
        <p:nvSpPr>
          <p:cNvPr id="9" name="Picture Placeholder 27"/>
          <p:cNvSpPr>
            <a:spLocks noGrp="1"/>
          </p:cNvSpPr>
          <p:nvPr>
            <p:ph type="pic" sz="quarter" idx="25"/>
          </p:nvPr>
        </p:nvSpPr>
        <p:spPr>
          <a:xfrm>
            <a:off x="2286000" y="4608829"/>
            <a:ext cx="2276856" cy="2274571"/>
          </a:xfrm>
        </p:spPr>
        <p:txBody>
          <a:bodyPr/>
          <a:lstStyle/>
          <a:p>
            <a:r>
              <a:rPr lang="zh-CN" altLang="en-US"/>
              <a:t>单击图标添加图片</a:t>
            </a:r>
            <a:endParaRPr lang="en-US"/>
          </a:p>
        </p:txBody>
      </p:sp>
      <p:sp>
        <p:nvSpPr>
          <p:cNvPr id="10" name="Picture Placeholder 27"/>
          <p:cNvSpPr>
            <a:spLocks noGrp="1"/>
          </p:cNvSpPr>
          <p:nvPr>
            <p:ph type="pic" sz="quarter" idx="26"/>
          </p:nvPr>
        </p:nvSpPr>
        <p:spPr>
          <a:xfrm>
            <a:off x="4572000" y="4607560"/>
            <a:ext cx="2276856" cy="2274571"/>
          </a:xfrm>
        </p:spPr>
        <p:txBody>
          <a:bodyPr/>
          <a:lstStyle/>
          <a:p>
            <a:r>
              <a:rPr lang="zh-CN" altLang="en-US"/>
              <a:t>单击图标添加图片</a:t>
            </a:r>
            <a:endParaRPr lang="en-US"/>
          </a:p>
        </p:txBody>
      </p:sp>
      <p:sp>
        <p:nvSpPr>
          <p:cNvPr id="11" name="Picture Placeholder 27"/>
          <p:cNvSpPr>
            <a:spLocks noGrp="1"/>
          </p:cNvSpPr>
          <p:nvPr>
            <p:ph type="pic" sz="quarter" idx="27"/>
          </p:nvPr>
        </p:nvSpPr>
        <p:spPr>
          <a:xfrm>
            <a:off x="6858000" y="4607560"/>
            <a:ext cx="2286000" cy="2274571"/>
          </a:xfrm>
        </p:spPr>
        <p:txBody>
          <a:bodyPr/>
          <a:lstStyle/>
          <a:p>
            <a:r>
              <a:rPr lang="zh-CN" altLang="en-US"/>
              <a:t>单击图标添加图片</a:t>
            </a:r>
            <a:endParaRPr lang="en-US" dirty="0"/>
          </a:p>
        </p:txBody>
      </p:sp>
      <p:sp>
        <p:nvSpPr>
          <p:cNvPr id="12"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3"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4" name="Slide Number Placeholder 5"/>
          <p:cNvSpPr>
            <a:spLocks noGrp="1"/>
          </p:cNvSpPr>
          <p:nvPr>
            <p:ph type="sldNum" sz="quarter" idx="4"/>
          </p:nvPr>
        </p:nvSpPr>
        <p:spPr>
          <a:xfrm>
            <a:off x="-27803" y="6456981"/>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Picture Placeholder 27"/>
          <p:cNvSpPr>
            <a:spLocks noGrp="1"/>
          </p:cNvSpPr>
          <p:nvPr>
            <p:ph type="pic" sz="quarter" idx="25"/>
          </p:nvPr>
        </p:nvSpPr>
        <p:spPr>
          <a:xfrm>
            <a:off x="2286000" y="2006600"/>
            <a:ext cx="2276856" cy="2641600"/>
          </a:xfrm>
        </p:spPr>
        <p:txBody>
          <a:bodyPr/>
          <a:lstStyle/>
          <a:p>
            <a:r>
              <a:rPr lang="zh-CN" altLang="en-US"/>
              <a:t>单击图标添加图片</a:t>
            </a:r>
            <a:endParaRPr lang="en-US"/>
          </a:p>
        </p:txBody>
      </p:sp>
      <p:sp>
        <p:nvSpPr>
          <p:cNvPr id="10" name="Picture Placeholder 27"/>
          <p:cNvSpPr>
            <a:spLocks noGrp="1"/>
          </p:cNvSpPr>
          <p:nvPr>
            <p:ph type="pic" sz="quarter" idx="26"/>
          </p:nvPr>
        </p:nvSpPr>
        <p:spPr>
          <a:xfrm>
            <a:off x="4572000" y="2006600"/>
            <a:ext cx="2276856" cy="2641600"/>
          </a:xfrm>
        </p:spPr>
        <p:txBody>
          <a:bodyPr/>
          <a:lstStyle/>
          <a:p>
            <a:r>
              <a:rPr lang="zh-CN" altLang="en-US"/>
              <a:t>单击图标添加图片</a:t>
            </a:r>
            <a:endParaRPr lang="en-US"/>
          </a:p>
        </p:txBody>
      </p:sp>
      <p:sp>
        <p:nvSpPr>
          <p:cNvPr id="11" name="Picture Placeholder 27"/>
          <p:cNvSpPr>
            <a:spLocks noGrp="1"/>
          </p:cNvSpPr>
          <p:nvPr>
            <p:ph type="pic" sz="quarter" idx="27"/>
          </p:nvPr>
        </p:nvSpPr>
        <p:spPr>
          <a:xfrm>
            <a:off x="6858000" y="2006600"/>
            <a:ext cx="2286000" cy="2641600"/>
          </a:xfrm>
        </p:spPr>
        <p:txBody>
          <a:bodyPr/>
          <a:lstStyle/>
          <a:p>
            <a:r>
              <a:rPr lang="zh-CN" altLang="en-US"/>
              <a:t>单击图标添加图片</a:t>
            </a:r>
            <a:endParaRPr lang="en-US" dirty="0"/>
          </a:p>
        </p:txBody>
      </p:sp>
      <p:sp>
        <p:nvSpPr>
          <p:cNvPr id="12"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13"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14"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8"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ur Services">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457200" y="1803403"/>
            <a:ext cx="2671763" cy="4008969"/>
          </a:xfrm>
        </p:spPr>
        <p:txBody>
          <a:bodyPr>
            <a:normAutofit/>
          </a:bodyPr>
          <a:lstStyle>
            <a:lvl1pPr marL="0" indent="0">
              <a:buFontTx/>
              <a:buNone/>
              <a:defRPr sz="1600">
                <a:solidFill>
                  <a:srgbClr val="17375E"/>
                </a:solidFill>
              </a:defRPr>
            </a:lvl1pPr>
          </a:lstStyle>
          <a:p>
            <a:r>
              <a:rPr lang="zh-CN" altLang="en-US"/>
              <a:t>单击图标添加图片</a:t>
            </a:r>
            <a:endParaRPr lang="en-US"/>
          </a:p>
        </p:txBody>
      </p:sp>
      <p:sp>
        <p:nvSpPr>
          <p:cNvPr id="9" name="Text Placeholder 26"/>
          <p:cNvSpPr>
            <a:spLocks noGrp="1"/>
          </p:cNvSpPr>
          <p:nvPr>
            <p:ph type="body" sz="quarter" idx="15" hasCustomPrompt="1"/>
          </p:nvPr>
        </p:nvSpPr>
        <p:spPr>
          <a:xfrm>
            <a:off x="3733800" y="2423584"/>
            <a:ext cx="2127251" cy="1107016"/>
          </a:xfrm>
        </p:spPr>
        <p:txBody>
          <a:bodyPr>
            <a:noAutofit/>
          </a:bodyPr>
          <a:lstStyle>
            <a:lvl1pPr marL="0" indent="0">
              <a:lnSpc>
                <a:spcPts val="1400"/>
              </a:lnSpc>
              <a:buFontTx/>
              <a:buNone/>
              <a:defRPr sz="1400">
                <a:solidFill>
                  <a:srgbClr val="7F7F7F"/>
                </a:solidFill>
              </a:defRPr>
            </a:lvl1pPr>
            <a:lvl2pPr marL="609600" indent="0">
              <a:buFontTx/>
              <a:buNone/>
              <a:defRPr sz="1600"/>
            </a:lvl2pPr>
            <a:lvl3pPr marL="1219200" indent="0">
              <a:buFontTx/>
              <a:buNone/>
              <a:defRPr sz="1600"/>
            </a:lvl3pPr>
            <a:lvl4pPr marL="1828800" indent="0">
              <a:buFontTx/>
              <a:buNone/>
              <a:defRPr sz="1600"/>
            </a:lvl4pPr>
            <a:lvl5pPr marL="2438400" indent="0">
              <a:buFontTx/>
              <a:buNone/>
              <a:defRPr sz="1600"/>
            </a:lvl5pPr>
          </a:lstStyle>
          <a:p>
            <a:pPr lvl="0"/>
            <a:r>
              <a:rPr lang="zh-CN" altLang="en-US"/>
              <a:t>编辑母版文本样式</a:t>
            </a:r>
          </a:p>
        </p:txBody>
      </p:sp>
      <p:sp>
        <p:nvSpPr>
          <p:cNvPr id="10" name="Text Placeholder 26"/>
          <p:cNvSpPr>
            <a:spLocks noGrp="1"/>
          </p:cNvSpPr>
          <p:nvPr>
            <p:ph type="body" sz="quarter" idx="16" hasCustomPrompt="1"/>
          </p:nvPr>
        </p:nvSpPr>
        <p:spPr>
          <a:xfrm>
            <a:off x="6407149" y="2413000"/>
            <a:ext cx="2127251" cy="1107016"/>
          </a:xfrm>
        </p:spPr>
        <p:txBody>
          <a:bodyPr>
            <a:noAutofit/>
          </a:bodyPr>
          <a:lstStyle>
            <a:lvl1pPr marL="0" indent="0">
              <a:lnSpc>
                <a:spcPts val="1400"/>
              </a:lnSpc>
              <a:buFontTx/>
              <a:buNone/>
              <a:defRPr sz="1400">
                <a:solidFill>
                  <a:srgbClr val="7F7F7F"/>
                </a:solidFill>
              </a:defRPr>
            </a:lvl1pPr>
            <a:lvl2pPr marL="609600" indent="0">
              <a:buFontTx/>
              <a:buNone/>
              <a:defRPr sz="1600"/>
            </a:lvl2pPr>
            <a:lvl3pPr marL="1219200" indent="0">
              <a:buFontTx/>
              <a:buNone/>
              <a:defRPr sz="1600"/>
            </a:lvl3pPr>
            <a:lvl4pPr marL="1828800" indent="0">
              <a:buFontTx/>
              <a:buNone/>
              <a:defRPr sz="1600"/>
            </a:lvl4pPr>
            <a:lvl5pPr marL="2438400" indent="0">
              <a:buFontTx/>
              <a:buNone/>
              <a:defRPr sz="1600"/>
            </a:lvl5pPr>
          </a:lstStyle>
          <a:p>
            <a:pPr lvl="0"/>
            <a:r>
              <a:rPr lang="zh-CN" altLang="en-US"/>
              <a:t>编辑母版文本样式</a:t>
            </a:r>
          </a:p>
        </p:txBody>
      </p:sp>
      <p:sp>
        <p:nvSpPr>
          <p:cNvPr id="11" name="Text Placeholder 26"/>
          <p:cNvSpPr>
            <a:spLocks noGrp="1"/>
          </p:cNvSpPr>
          <p:nvPr>
            <p:ph type="body" sz="quarter" idx="17" hasCustomPrompt="1"/>
          </p:nvPr>
        </p:nvSpPr>
        <p:spPr>
          <a:xfrm>
            <a:off x="3736975" y="4540437"/>
            <a:ext cx="2127251" cy="1107016"/>
          </a:xfrm>
        </p:spPr>
        <p:txBody>
          <a:bodyPr>
            <a:noAutofit/>
          </a:bodyPr>
          <a:lstStyle>
            <a:lvl1pPr marL="0" indent="0">
              <a:lnSpc>
                <a:spcPts val="1400"/>
              </a:lnSpc>
              <a:buFontTx/>
              <a:buNone/>
              <a:defRPr sz="1400">
                <a:solidFill>
                  <a:srgbClr val="7F7F7F"/>
                </a:solidFill>
              </a:defRPr>
            </a:lvl1pPr>
            <a:lvl2pPr marL="609600" indent="0">
              <a:buFontTx/>
              <a:buNone/>
              <a:defRPr sz="1600"/>
            </a:lvl2pPr>
            <a:lvl3pPr marL="1219200" indent="0">
              <a:buFontTx/>
              <a:buNone/>
              <a:defRPr sz="1600"/>
            </a:lvl3pPr>
            <a:lvl4pPr marL="1828800" indent="0">
              <a:buFontTx/>
              <a:buNone/>
              <a:defRPr sz="1600"/>
            </a:lvl4pPr>
            <a:lvl5pPr marL="2438400" indent="0">
              <a:buFontTx/>
              <a:buNone/>
              <a:defRPr sz="1600"/>
            </a:lvl5pPr>
          </a:lstStyle>
          <a:p>
            <a:pPr lvl="0"/>
            <a:r>
              <a:rPr lang="zh-CN" altLang="en-US"/>
              <a:t>编辑母版文本样式</a:t>
            </a:r>
          </a:p>
        </p:txBody>
      </p:sp>
      <p:sp>
        <p:nvSpPr>
          <p:cNvPr id="12" name="Text Placeholder 26"/>
          <p:cNvSpPr>
            <a:spLocks noGrp="1"/>
          </p:cNvSpPr>
          <p:nvPr>
            <p:ph type="body" sz="quarter" idx="18" hasCustomPrompt="1"/>
          </p:nvPr>
        </p:nvSpPr>
        <p:spPr>
          <a:xfrm>
            <a:off x="6410325" y="4529853"/>
            <a:ext cx="2127251" cy="1107016"/>
          </a:xfrm>
        </p:spPr>
        <p:txBody>
          <a:bodyPr>
            <a:noAutofit/>
          </a:bodyPr>
          <a:lstStyle>
            <a:lvl1pPr marL="0" indent="0">
              <a:lnSpc>
                <a:spcPts val="1400"/>
              </a:lnSpc>
              <a:buFontTx/>
              <a:buNone/>
              <a:defRPr sz="1400">
                <a:solidFill>
                  <a:srgbClr val="7F7F7F"/>
                </a:solidFill>
              </a:defRPr>
            </a:lvl1pPr>
            <a:lvl2pPr marL="609600" indent="0">
              <a:buFontTx/>
              <a:buNone/>
              <a:defRPr sz="1600"/>
            </a:lvl2pPr>
            <a:lvl3pPr marL="1219200" indent="0">
              <a:buFontTx/>
              <a:buNone/>
              <a:defRPr sz="1600"/>
            </a:lvl3pPr>
            <a:lvl4pPr marL="1828800" indent="0">
              <a:buFontTx/>
              <a:buNone/>
              <a:defRPr sz="1600"/>
            </a:lvl4pPr>
            <a:lvl5pPr marL="2438400" indent="0">
              <a:buFontTx/>
              <a:buNone/>
              <a:defRPr sz="1600"/>
            </a:lvl5pPr>
          </a:lstStyle>
          <a:p>
            <a:pPr lvl="0"/>
            <a:r>
              <a:rPr lang="zh-CN" altLang="en-US"/>
              <a:t>编辑母版文本样式</a:t>
            </a:r>
          </a:p>
        </p:txBody>
      </p:sp>
      <p:sp>
        <p:nvSpPr>
          <p:cNvPr id="13" name="Text Placeholder 32"/>
          <p:cNvSpPr>
            <a:spLocks noGrp="1"/>
          </p:cNvSpPr>
          <p:nvPr>
            <p:ph type="body" sz="quarter" idx="19" hasCustomPrompt="1"/>
          </p:nvPr>
        </p:nvSpPr>
        <p:spPr>
          <a:xfrm>
            <a:off x="3733800" y="2023347"/>
            <a:ext cx="1600200" cy="410820"/>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4" name="Text Placeholder 32"/>
          <p:cNvSpPr>
            <a:spLocks noGrp="1"/>
          </p:cNvSpPr>
          <p:nvPr>
            <p:ph type="body" sz="quarter" idx="20" hasCustomPrompt="1"/>
          </p:nvPr>
        </p:nvSpPr>
        <p:spPr>
          <a:xfrm>
            <a:off x="6400800" y="2023347"/>
            <a:ext cx="1600200" cy="410820"/>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5" name="Text Placeholder 32"/>
          <p:cNvSpPr>
            <a:spLocks noGrp="1"/>
          </p:cNvSpPr>
          <p:nvPr>
            <p:ph type="body" sz="quarter" idx="21" hasCustomPrompt="1"/>
          </p:nvPr>
        </p:nvSpPr>
        <p:spPr>
          <a:xfrm>
            <a:off x="3733800" y="4135783"/>
            <a:ext cx="1600200" cy="410820"/>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6" name="Text Placeholder 32"/>
          <p:cNvSpPr>
            <a:spLocks noGrp="1"/>
          </p:cNvSpPr>
          <p:nvPr>
            <p:ph type="body" sz="quarter" idx="22" hasCustomPrompt="1"/>
          </p:nvPr>
        </p:nvSpPr>
        <p:spPr>
          <a:xfrm>
            <a:off x="6400800" y="4135783"/>
            <a:ext cx="1600200" cy="410820"/>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zh-CN" altLang="en-US"/>
              <a:t>编辑母版文本样式</a:t>
            </a:r>
          </a:p>
        </p:txBody>
      </p:sp>
      <p:sp>
        <p:nvSpPr>
          <p:cNvPr id="18" name="Title 1"/>
          <p:cNvSpPr>
            <a:spLocks noGrp="1"/>
          </p:cNvSpPr>
          <p:nvPr>
            <p:ph type="title"/>
          </p:nvPr>
        </p:nvSpPr>
        <p:spPr>
          <a:xfrm>
            <a:off x="457200" y="381000"/>
            <a:ext cx="8229600" cy="1143000"/>
          </a:xfrm>
        </p:spPr>
        <p:txBody>
          <a:bodyPr>
            <a:normAutofit/>
          </a:bodyPr>
          <a:lstStyle>
            <a:lvl1pPr>
              <a:defRPr sz="3735">
                <a:solidFill>
                  <a:srgbClr val="48597F"/>
                </a:solidFill>
                <a:latin typeface="Lato Light"/>
                <a:cs typeface="Lato Light"/>
              </a:defRPr>
            </a:lvl1pPr>
          </a:lstStyle>
          <a:p>
            <a:r>
              <a:rPr lang="zh-CN" altLang="en-US"/>
              <a:t>单击此处编辑母版标题样式</a:t>
            </a:r>
            <a:endParaRPr lang="en-US" dirty="0"/>
          </a:p>
        </p:txBody>
      </p:sp>
      <p:sp>
        <p:nvSpPr>
          <p:cNvPr id="20" name="Text Placeholder 17"/>
          <p:cNvSpPr>
            <a:spLocks noGrp="1"/>
          </p:cNvSpPr>
          <p:nvPr>
            <p:ph type="body" sz="quarter" idx="23" hasCustomPrompt="1"/>
          </p:nvPr>
        </p:nvSpPr>
        <p:spPr>
          <a:xfrm>
            <a:off x="2057400" y="1168400"/>
            <a:ext cx="5029200" cy="431800"/>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800" indent="0">
              <a:buFontTx/>
              <a:buNone/>
              <a:defRPr sz="1400">
                <a:latin typeface="Mission Gothic Regular" pitchFamily="50" charset="0"/>
              </a:defRPr>
            </a:lvl4pPr>
            <a:lvl5pPr marL="2438400" indent="0">
              <a:buFontTx/>
              <a:buNone/>
              <a:defRPr sz="1400">
                <a:latin typeface="Mission Gothic Regular" pitchFamily="50" charset="0"/>
              </a:defRPr>
            </a:lvl5pPr>
          </a:lstStyle>
          <a:p>
            <a:pPr lvl="0"/>
            <a:r>
              <a:rPr lang="zh-CN" altLang="en-US"/>
              <a:t>编辑母版文本样式</a:t>
            </a:r>
          </a:p>
        </p:txBody>
      </p:sp>
      <p:sp>
        <p:nvSpPr>
          <p:cNvPr id="21" name="Slide Number Placeholder 5"/>
          <p:cNvSpPr>
            <a:spLocks noGrp="1"/>
          </p:cNvSpPr>
          <p:nvPr>
            <p:ph type="sldNum" sz="quarter" idx="4"/>
          </p:nvPr>
        </p:nvSpPr>
        <p:spPr>
          <a:xfrm>
            <a:off x="4381500" y="6491820"/>
            <a:ext cx="381000" cy="366183"/>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97FF3420-EE2D-4F5A-A504-90632F25341B}" type="slidenum">
              <a:rPr lang="zh-CN" altLang="en-US" smtClean="0"/>
              <a:t>‹#›</a:t>
            </a:fld>
            <a:endParaRPr lang="zh-CN" altLang="en-US"/>
          </a:p>
        </p:txBody>
      </p:sp>
      <p:sp>
        <p:nvSpPr>
          <p:cNvPr id="17" name="Slide Number Placeholder 5"/>
          <p:cNvSpPr txBox="1"/>
          <p:nvPr userDrawn="1"/>
        </p:nvSpPr>
        <p:spPr>
          <a:xfrm>
            <a:off x="-27803" y="6456981"/>
            <a:ext cx="381000" cy="366183"/>
          </a:xfrm>
          <a:prstGeom prst="rect">
            <a:avLst/>
          </a:prstGeom>
        </p:spPr>
        <p:txBody>
          <a:bodyPr vert="horz" lIns="91440" tIns="45720" rIns="91440" bIns="45720" rtlCol="0" anchor="ctr"/>
          <a:lstStyle>
            <a:defPPr>
              <a:defRPr lang="zh-CN"/>
            </a:defPPr>
            <a:lvl1pPr marL="0" algn="ctr" defTabSz="914400" rtl="0" eaLnBrk="1" latinLnBrk="0" hangingPunct="1">
              <a:defRPr sz="1000" kern="1200">
                <a:solidFill>
                  <a:srgbClr val="FFFFFF"/>
                </a:solidFill>
                <a:latin typeface="Glegoo"/>
                <a:ea typeface="+mn-ea"/>
                <a:cs typeface="Glego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F3420-EE2D-4F5A-A504-90632F2534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701804"/>
            <a:ext cx="8229600" cy="4165599"/>
          </a:xfrm>
          <a:prstGeom prst="rect">
            <a:avLst/>
          </a:prstGeom>
        </p:spPr>
        <p:txBody>
          <a:bodyPr vert="horz" lIns="91440" tIns="45720" rIns="91440" bIns="45720" rtlCol="0">
            <a:normAutofit/>
          </a:bodyPr>
          <a:lstStyle/>
          <a:p>
            <a:pPr lvl="0"/>
            <a:endParaRPr lang="en-US" dirty="0"/>
          </a:p>
        </p:txBody>
      </p:sp>
      <p:sp>
        <p:nvSpPr>
          <p:cNvPr id="14" name="Pie 13"/>
          <p:cNvSpPr/>
          <p:nvPr userDrawn="1"/>
        </p:nvSpPr>
        <p:spPr>
          <a:xfrm rot="10800000" flipH="1" flipV="1">
            <a:off x="0" y="6443840"/>
            <a:ext cx="410467" cy="421483"/>
          </a:xfrm>
          <a:prstGeom prst="homePlate">
            <a:avLst/>
          </a:prstGeom>
          <a:solidFill>
            <a:srgbClr val="297F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任意多边形 6"/>
          <p:cNvSpPr/>
          <p:nvPr>
            <p:custDataLst>
              <p:tags r:id="rId39"/>
            </p:custDataLst>
          </p:nvPr>
        </p:nvSpPr>
        <p:spPr>
          <a:xfrm>
            <a:off x="521546" y="727460"/>
            <a:ext cx="8622455" cy="2966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5" tIns="34287" rIns="68575" bIns="34287" numCol="1" spcCol="0" rtlCol="0" fromWordArt="0" anchor="ctr" anchorCtr="0" forceAA="0" compatLnSpc="1">
            <a:noAutofit/>
          </a:bodyP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custDataLst>
              <p:tags r:id="rId40"/>
            </p:custDataLst>
          </p:nvPr>
        </p:nvSpPr>
        <p:spPr>
          <a:xfrm>
            <a:off x="2" y="0"/>
            <a:ext cx="410465" cy="76023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5" tIns="34287" rIns="68575" bIns="34287" numCol="1" spcCol="0" rtlCol="0" fromWordArt="0" anchor="ctr" anchorCtr="0" forceAA="0" compatLnSpc="1">
            <a:noAutofit/>
          </a:bodyPr>
          <a:lstStyle/>
          <a:p>
            <a:pPr algn="ctr"/>
            <a:endParaRPr lang="zh-CN" altLang="en-US" sz="1425"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9" descr="logo.png"/>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568383" y="12649"/>
            <a:ext cx="557213" cy="69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p:cNvPicPr>
            <a:picLocks noChangeAspect="1"/>
          </p:cNvPicPr>
          <p:nvPr/>
        </p:nvPicPr>
        <p:blipFill>
          <a:blip r:embed="rId42" cstate="print">
            <a:extLst>
              <a:ext uri="{28A0092B-C50C-407E-A947-70E740481C1C}">
                <a14:useLocalDpi xmlns:a14="http://schemas.microsoft.com/office/drawing/2010/main" val="0"/>
              </a:ext>
            </a:extLst>
          </a:blip>
          <a:srcRect b="7591"/>
          <a:stretch>
            <a:fillRect/>
          </a:stretch>
        </p:blipFill>
        <p:spPr bwMode="auto">
          <a:xfrm>
            <a:off x="5976338" y="6347832"/>
            <a:ext cx="386990" cy="47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300191" y="6300603"/>
            <a:ext cx="2825849" cy="306705"/>
          </a:xfrm>
          <a:prstGeom prst="rect">
            <a:avLst/>
          </a:prstGeom>
          <a:noFill/>
        </p:spPr>
        <p:txBody>
          <a:bodyPr wrap="square">
            <a:spAutoFit/>
          </a:bodyPr>
          <a:lstStyle/>
          <a:p>
            <a:pPr algn="dist">
              <a:defRPr/>
            </a:pPr>
            <a:r>
              <a:rPr lang="zh-CN" altLang="en-US" sz="1400" b="1" dirty="0">
                <a:ln>
                  <a:solidFill>
                    <a:srgbClr val="338ED1"/>
                  </a:solidFill>
                </a:ln>
                <a:solidFill>
                  <a:srgbClr val="0070C0"/>
                </a:solidFill>
                <a:latin typeface="楷体" panose="02010609060101010101" pitchFamily="49" charset="-122"/>
                <a:ea typeface="楷体" panose="02010609060101010101" pitchFamily="49" charset="-122"/>
              </a:rPr>
              <a:t>北京理工大学计算机学院</a:t>
            </a:r>
            <a:endParaRPr lang="en-US" altLang="zh-CN" sz="1400" b="1" dirty="0">
              <a:ln>
                <a:solidFill>
                  <a:srgbClr val="338ED1"/>
                </a:solidFill>
              </a:ln>
              <a:solidFill>
                <a:srgbClr val="0070C0"/>
              </a:solidFill>
              <a:latin typeface="楷体" panose="02010609060101010101" pitchFamily="49" charset="-122"/>
              <a:ea typeface="楷体" panose="02010609060101010101" pitchFamily="49" charset="-122"/>
            </a:endParaRPr>
          </a:p>
        </p:txBody>
      </p:sp>
      <p:sp>
        <p:nvSpPr>
          <p:cNvPr id="12" name="矩形 5"/>
          <p:cNvSpPr>
            <a:spLocks noChangeArrowheads="1"/>
          </p:cNvSpPr>
          <p:nvPr/>
        </p:nvSpPr>
        <p:spPr bwMode="auto">
          <a:xfrm>
            <a:off x="5890627" y="6565657"/>
            <a:ext cx="3234969"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1000" dirty="0">
                <a:solidFill>
                  <a:srgbClr val="0070C0"/>
                </a:solidFill>
              </a:rPr>
              <a:t>School of Computer Science &amp; Technology,BIT</a:t>
            </a:r>
            <a:endParaRPr lang="zh-CN" altLang="en-US" sz="1000" dirty="0">
              <a:solidFill>
                <a:srgbClr val="0070C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7" r:id="rId3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p:titleStyle>
    <p:bodyStyle>
      <a:lvl1pPr marL="457200" indent="-457200" algn="l" defTabSz="1218565" rtl="0" eaLnBrk="1" latinLnBrk="0" hangingPunct="1">
        <a:lnSpc>
          <a:spcPts val="1820"/>
        </a:lnSpc>
        <a:spcBef>
          <a:spcPts val="0"/>
        </a:spcBef>
        <a:buFont typeface="Arial" panose="020B0604020202020204" pitchFamily="34" charset="0"/>
        <a:buChar char="•"/>
        <a:defRPr sz="2135" kern="1200">
          <a:solidFill>
            <a:schemeClr val="tx1">
              <a:lumMod val="65000"/>
              <a:lumOff val="35000"/>
            </a:schemeClr>
          </a:solidFill>
          <a:latin typeface="Calibri" panose="020F0502020204030204"/>
          <a:ea typeface="+mn-ea"/>
          <a:cs typeface="Calibri" panose="020F0502020204030204"/>
        </a:defRPr>
      </a:lvl1pPr>
      <a:lvl2pPr marL="990600" indent="-381000" algn="l" defTabSz="1218565" rtl="0" eaLnBrk="1" latinLnBrk="0" hangingPunct="1">
        <a:lnSpc>
          <a:spcPts val="1820"/>
        </a:lnSpc>
        <a:spcBef>
          <a:spcPts val="0"/>
        </a:spcBef>
        <a:buFont typeface="Arial" panose="020B0604020202020204" pitchFamily="34" charset="0"/>
        <a:buChar char="–"/>
        <a:defRPr sz="1865" kern="1200">
          <a:solidFill>
            <a:schemeClr val="tx1">
              <a:lumMod val="65000"/>
              <a:lumOff val="35000"/>
            </a:schemeClr>
          </a:solidFill>
          <a:latin typeface="Calibri" panose="020F0502020204030204"/>
          <a:ea typeface="+mn-ea"/>
          <a:cs typeface="Calibri" panose="020F0502020204030204"/>
        </a:defRPr>
      </a:lvl2pPr>
      <a:lvl3pPr marL="1524000" indent="-304800" algn="l" defTabSz="1218565" rtl="0" eaLnBrk="1" latinLnBrk="0" hangingPunct="1">
        <a:lnSpc>
          <a:spcPts val="1820"/>
        </a:lnSpc>
        <a:spcBef>
          <a:spcPts val="0"/>
        </a:spcBef>
        <a:buFont typeface="Arial" panose="020B0604020202020204" pitchFamily="34" charset="0"/>
        <a:buChar char="•"/>
        <a:defRPr sz="1600" kern="1200">
          <a:solidFill>
            <a:schemeClr val="tx1">
              <a:lumMod val="65000"/>
              <a:lumOff val="35000"/>
            </a:schemeClr>
          </a:solidFill>
          <a:latin typeface="Calibri" panose="020F0502020204030204"/>
          <a:ea typeface="+mn-ea"/>
          <a:cs typeface="Calibri" panose="020F0502020204030204"/>
        </a:defRPr>
      </a:lvl3pPr>
      <a:lvl4pPr marL="2133600" indent="-304800" algn="l" defTabSz="1218565" rtl="0" eaLnBrk="1" latinLnBrk="0" hangingPunct="1">
        <a:lnSpc>
          <a:spcPts val="1820"/>
        </a:lnSpc>
        <a:spcBef>
          <a:spcPts val="0"/>
        </a:spcBef>
        <a:buFont typeface="Arial" panose="020B0604020202020204" pitchFamily="34" charset="0"/>
        <a:buChar char="–"/>
        <a:defRPr sz="1465" kern="1200">
          <a:solidFill>
            <a:schemeClr val="tx1">
              <a:lumMod val="65000"/>
              <a:lumOff val="35000"/>
            </a:schemeClr>
          </a:solidFill>
          <a:latin typeface="Calibri" panose="020F0502020204030204"/>
          <a:ea typeface="+mn-ea"/>
          <a:cs typeface="Calibri" panose="020F0502020204030204"/>
        </a:defRPr>
      </a:lvl4pPr>
      <a:lvl5pPr marL="2743200" indent="-304800" algn="l" defTabSz="1218565" rtl="0" eaLnBrk="1" latinLnBrk="0" hangingPunct="1">
        <a:lnSpc>
          <a:spcPts val="1820"/>
        </a:lnSpc>
        <a:spcBef>
          <a:spcPts val="0"/>
        </a:spcBef>
        <a:buFont typeface="Arial" panose="020B0604020202020204" pitchFamily="34" charset="0"/>
        <a:buChar char="»"/>
        <a:defRPr sz="1465" kern="1200">
          <a:solidFill>
            <a:schemeClr val="tx1">
              <a:lumMod val="65000"/>
              <a:lumOff val="35000"/>
            </a:schemeClr>
          </a:solidFill>
          <a:latin typeface="Calibri" panose="020F0502020204030204"/>
          <a:ea typeface="+mn-ea"/>
          <a:cs typeface="Calibri" panose="020F0502020204030204"/>
        </a:defRPr>
      </a:lvl5pPr>
      <a:lvl6pPr marL="33528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1F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866775" rtl="0" eaLnBrk="1" latinLnBrk="0" hangingPunct="1">
        <a:lnSpc>
          <a:spcPct val="90000"/>
        </a:lnSpc>
        <a:spcBef>
          <a:spcPct val="0"/>
        </a:spcBef>
        <a:buNone/>
        <a:defRPr sz="4175"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0ED88E0-E111-4587-8832-000B3956B9F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pic>
        <p:nvPicPr>
          <p:cNvPr id="3" name="图片 2">
            <a:extLst>
              <a:ext uri="{FF2B5EF4-FFF2-40B4-BE49-F238E27FC236}">
                <a16:creationId xmlns:a16="http://schemas.microsoft.com/office/drawing/2014/main" id="{71B0F2AE-AE09-49C9-A0A4-493D61CB4FA9}"/>
              </a:ext>
            </a:extLst>
          </p:cNvPr>
          <p:cNvPicPr>
            <a:picLocks noChangeAspect="1"/>
          </p:cNvPicPr>
          <p:nvPr/>
        </p:nvPicPr>
        <p:blipFill>
          <a:blip r:embed="rId3"/>
          <a:stretch>
            <a:fillRect/>
          </a:stretch>
        </p:blipFill>
        <p:spPr>
          <a:xfrm>
            <a:off x="467544" y="1841455"/>
            <a:ext cx="4631481" cy="2806736"/>
          </a:xfrm>
          <a:prstGeom prst="rect">
            <a:avLst/>
          </a:prstGeom>
        </p:spPr>
      </p:pic>
      <p:pic>
        <p:nvPicPr>
          <p:cNvPr id="4" name="图片 3">
            <a:extLst>
              <a:ext uri="{FF2B5EF4-FFF2-40B4-BE49-F238E27FC236}">
                <a16:creationId xmlns:a16="http://schemas.microsoft.com/office/drawing/2014/main" id="{25EE4B39-C4D5-4E19-8DE5-FAB1EFEAD150}"/>
              </a:ext>
            </a:extLst>
          </p:cNvPr>
          <p:cNvPicPr>
            <a:picLocks noChangeAspect="1"/>
          </p:cNvPicPr>
          <p:nvPr/>
        </p:nvPicPr>
        <p:blipFill>
          <a:blip r:embed="rId4"/>
          <a:stretch>
            <a:fillRect/>
          </a:stretch>
        </p:blipFill>
        <p:spPr>
          <a:xfrm>
            <a:off x="4762500" y="1841455"/>
            <a:ext cx="4120298" cy="2803367"/>
          </a:xfrm>
          <a:prstGeom prst="rect">
            <a:avLst/>
          </a:prstGeom>
        </p:spPr>
      </p:pic>
    </p:spTree>
    <p:extLst>
      <p:ext uri="{BB962C8B-B14F-4D97-AF65-F5344CB8AC3E}">
        <p14:creationId xmlns:p14="http://schemas.microsoft.com/office/powerpoint/2010/main" val="32166930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1C5C84A-BF6D-4367-B902-2312C0E66FF3}"/>
              </a:ext>
            </a:extLst>
          </p:cNvPr>
          <p:cNvSpPr>
            <a:spLocks noGrp="1"/>
          </p:cNvSpPr>
          <p:nvPr>
            <p:ph type="sldNum" sz="quarter" idx="4"/>
          </p:nvPr>
        </p:nvSpPr>
        <p:spPr/>
        <p:txBody>
          <a:bodyPr/>
          <a:lstStyle/>
          <a:p>
            <a:fld id="{97FF3420-EE2D-4F5A-A504-90632F25341B}" type="slidenum">
              <a:rPr lang="zh-CN" altLang="en-US" smtClean="0"/>
              <a:t>10</a:t>
            </a:fld>
            <a:endParaRPr lang="zh-CN" altLang="en-US"/>
          </a:p>
        </p:txBody>
      </p:sp>
      <p:sp>
        <p:nvSpPr>
          <p:cNvPr id="3" name="标题 2">
            <a:extLst>
              <a:ext uri="{FF2B5EF4-FFF2-40B4-BE49-F238E27FC236}">
                <a16:creationId xmlns:a16="http://schemas.microsoft.com/office/drawing/2014/main" id="{814758FA-4239-4927-9442-26F91D1C697E}"/>
              </a:ext>
            </a:extLst>
          </p:cNvPr>
          <p:cNvSpPr>
            <a:spLocks noGrp="1"/>
          </p:cNvSpPr>
          <p:nvPr>
            <p:ph type="title"/>
          </p:nvPr>
        </p:nvSpPr>
        <p:spPr>
          <a:xfrm>
            <a:off x="395536" y="0"/>
            <a:ext cx="8229600" cy="769878"/>
          </a:xfrm>
        </p:spPr>
        <p:txBody>
          <a:bodyPr/>
          <a:lstStyle/>
          <a:p>
            <a:r>
              <a:rPr lang="zh-CN" altLang="en-US" dirty="0"/>
              <a:t>研究方法</a:t>
            </a:r>
          </a:p>
        </p:txBody>
      </p:sp>
      <p:sp>
        <p:nvSpPr>
          <p:cNvPr id="5" name="文本框 4">
            <a:extLst>
              <a:ext uri="{FF2B5EF4-FFF2-40B4-BE49-F238E27FC236}">
                <a16:creationId xmlns:a16="http://schemas.microsoft.com/office/drawing/2014/main" id="{0590E350-B920-4AC5-A717-AEFE8CD148FF}"/>
              </a:ext>
            </a:extLst>
          </p:cNvPr>
          <p:cNvSpPr txBox="1"/>
          <p:nvPr/>
        </p:nvSpPr>
        <p:spPr>
          <a:xfrm>
            <a:off x="2317068" y="1700808"/>
            <a:ext cx="4890864" cy="3046988"/>
          </a:xfrm>
          <a:prstGeom prst="rect">
            <a:avLst/>
          </a:prstGeom>
          <a:noFill/>
        </p:spPr>
        <p:txBody>
          <a:bodyPr wrap="square" rtlCol="0">
            <a:spAutoFit/>
          </a:bodyPr>
          <a:lstStyle/>
          <a:p>
            <a:pPr marL="285750" indent="-285750">
              <a:buFont typeface="Arial" panose="020B0604020202020204" pitchFamily="34" charset="0"/>
              <a:buChar char="•"/>
            </a:pPr>
            <a:r>
              <a:rPr lang="zh-CN" altLang="en-US" sz="3200" dirty="0">
                <a:solidFill>
                  <a:schemeClr val="bg2">
                    <a:lumMod val="75000"/>
                  </a:schemeClr>
                </a:solidFill>
                <a:latin typeface="+mj-ea"/>
                <a:ea typeface="+mj-ea"/>
              </a:rPr>
              <a:t>基于情感词典和规则</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r>
              <a:rPr lang="zh-CN" altLang="en-US" sz="3200" dirty="0">
                <a:solidFill>
                  <a:schemeClr val="bg2">
                    <a:lumMod val="75000"/>
                  </a:schemeClr>
                </a:solidFill>
                <a:latin typeface="+mj-ea"/>
                <a:ea typeface="+mj-ea"/>
              </a:rPr>
              <a:t>特征工程</a:t>
            </a:r>
            <a:r>
              <a:rPr lang="en-US" altLang="zh-CN" sz="3200" dirty="0">
                <a:solidFill>
                  <a:schemeClr val="bg2">
                    <a:lumMod val="75000"/>
                  </a:schemeClr>
                </a:solidFill>
                <a:latin typeface="+mj-ea"/>
                <a:ea typeface="+mj-ea"/>
              </a:rPr>
              <a:t>+</a:t>
            </a:r>
            <a:r>
              <a:rPr lang="zh-CN" altLang="en-US" sz="3200" dirty="0">
                <a:solidFill>
                  <a:schemeClr val="bg2">
                    <a:lumMod val="75000"/>
                  </a:schemeClr>
                </a:solidFill>
                <a:latin typeface="+mj-ea"/>
                <a:ea typeface="+mj-ea"/>
              </a:rPr>
              <a:t>机器学习</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r>
              <a:rPr lang="zh-CN" altLang="en-US" sz="3200" dirty="0">
                <a:solidFill>
                  <a:schemeClr val="bg2">
                    <a:lumMod val="75000"/>
                  </a:schemeClr>
                </a:solidFill>
                <a:latin typeface="+mj-ea"/>
                <a:ea typeface="+mj-ea"/>
              </a:rPr>
              <a:t>深度学习</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p:txBody>
      </p:sp>
    </p:spTree>
    <p:extLst>
      <p:ext uri="{BB962C8B-B14F-4D97-AF65-F5344CB8AC3E}">
        <p14:creationId xmlns:p14="http://schemas.microsoft.com/office/powerpoint/2010/main" val="4241309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FE50571-C758-4CAC-B26A-E165F3352076}"/>
              </a:ext>
            </a:extLst>
          </p:cNvPr>
          <p:cNvSpPr>
            <a:spLocks noGrp="1"/>
          </p:cNvSpPr>
          <p:nvPr>
            <p:ph type="sldNum" sz="quarter" idx="4"/>
          </p:nvPr>
        </p:nvSpPr>
        <p:spPr/>
        <p:txBody>
          <a:bodyPr/>
          <a:lstStyle/>
          <a:p>
            <a:fld id="{97FF3420-EE2D-4F5A-A504-90632F25341B}" type="slidenum">
              <a:rPr lang="zh-CN" altLang="en-US" smtClean="0"/>
              <a:t>11</a:t>
            </a:fld>
            <a:endParaRPr lang="zh-CN" altLang="en-US"/>
          </a:p>
        </p:txBody>
      </p:sp>
      <p:sp>
        <p:nvSpPr>
          <p:cNvPr id="3" name="标题 2">
            <a:extLst>
              <a:ext uri="{FF2B5EF4-FFF2-40B4-BE49-F238E27FC236}">
                <a16:creationId xmlns:a16="http://schemas.microsoft.com/office/drawing/2014/main" id="{E6BD2239-B361-489D-95D4-8E5BC9240800}"/>
              </a:ext>
            </a:extLst>
          </p:cNvPr>
          <p:cNvSpPr>
            <a:spLocks noGrp="1"/>
          </p:cNvSpPr>
          <p:nvPr>
            <p:ph type="title"/>
          </p:nvPr>
        </p:nvSpPr>
        <p:spPr>
          <a:xfrm>
            <a:off x="457200" y="7058"/>
            <a:ext cx="8229600" cy="759296"/>
          </a:xfrm>
        </p:spPr>
        <p:txBody>
          <a:bodyPr/>
          <a:lstStyle/>
          <a:p>
            <a:r>
              <a:rPr lang="zh-CN" altLang="en-US" dirty="0"/>
              <a:t>基于情感词典和规则</a:t>
            </a:r>
          </a:p>
        </p:txBody>
      </p:sp>
      <p:sp>
        <p:nvSpPr>
          <p:cNvPr id="5" name="矩形 4">
            <a:extLst>
              <a:ext uri="{FF2B5EF4-FFF2-40B4-BE49-F238E27FC236}">
                <a16:creationId xmlns:a16="http://schemas.microsoft.com/office/drawing/2014/main" id="{FF539D97-F5D1-4229-9F5B-24D09E34C194}"/>
              </a:ext>
            </a:extLst>
          </p:cNvPr>
          <p:cNvSpPr/>
          <p:nvPr/>
        </p:nvSpPr>
        <p:spPr>
          <a:xfrm>
            <a:off x="971600" y="4556415"/>
            <a:ext cx="5976664" cy="1754326"/>
          </a:xfrm>
          <a:prstGeom prst="rect">
            <a:avLst/>
          </a:prstGeom>
        </p:spPr>
        <p:txBody>
          <a:bodyPr wrap="square">
            <a:spAutoFit/>
          </a:bodyPr>
          <a:lstStyle/>
          <a:p>
            <a:r>
              <a:rPr lang="zh-CN" altLang="en-US" dirty="0"/>
              <a:t>步骤：</a:t>
            </a:r>
          </a:p>
          <a:p>
            <a:r>
              <a:rPr lang="en-US" altLang="zh-CN" dirty="0"/>
              <a:t>1 </a:t>
            </a:r>
            <a:r>
              <a:rPr lang="zh-CN" altLang="en-US" dirty="0"/>
              <a:t>分词</a:t>
            </a:r>
          </a:p>
          <a:p>
            <a:r>
              <a:rPr lang="en-US" altLang="zh-CN" dirty="0"/>
              <a:t>2 </a:t>
            </a:r>
            <a:r>
              <a:rPr lang="zh-CN" altLang="en-US" dirty="0"/>
              <a:t>设置情感词典：情感词典一般包括</a:t>
            </a:r>
            <a:r>
              <a:rPr lang="en-US" altLang="zh-CN" dirty="0"/>
              <a:t>5</a:t>
            </a:r>
            <a:r>
              <a:rPr lang="zh-CN" altLang="en-US" dirty="0"/>
              <a:t>个词典，即正面情感词典、负面情感词典、否定词典、程度副词词典和行业情感词典</a:t>
            </a:r>
            <a:endParaRPr lang="en-US" altLang="zh-CN" dirty="0"/>
          </a:p>
          <a:p>
            <a:r>
              <a:rPr lang="en-US" altLang="zh-CN" dirty="0"/>
              <a:t>3 </a:t>
            </a:r>
            <a:r>
              <a:rPr lang="zh-CN" altLang="en-US" dirty="0"/>
              <a:t>基于规则匹配</a:t>
            </a:r>
          </a:p>
        </p:txBody>
      </p:sp>
      <p:pic>
        <p:nvPicPr>
          <p:cNvPr id="7" name="图片 6">
            <a:extLst>
              <a:ext uri="{FF2B5EF4-FFF2-40B4-BE49-F238E27FC236}">
                <a16:creationId xmlns:a16="http://schemas.microsoft.com/office/drawing/2014/main" id="{9F9652DA-55E9-47E6-A69A-D03BB8ED0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998" y="1501939"/>
            <a:ext cx="6433152" cy="2873397"/>
          </a:xfrm>
          <a:prstGeom prst="rect">
            <a:avLst/>
          </a:prstGeom>
          <a:ln>
            <a:noFill/>
          </a:ln>
          <a:effectLst>
            <a:glow rad="101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01930912"/>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972A19-AFE1-4F9C-A6B5-13D96AD870ED}"/>
              </a:ext>
            </a:extLst>
          </p:cNvPr>
          <p:cNvSpPr>
            <a:spLocks noGrp="1"/>
          </p:cNvSpPr>
          <p:nvPr>
            <p:ph type="sldNum" sz="quarter" idx="4"/>
          </p:nvPr>
        </p:nvSpPr>
        <p:spPr/>
        <p:txBody>
          <a:bodyPr/>
          <a:lstStyle/>
          <a:p>
            <a:fld id="{97FF3420-EE2D-4F5A-A504-90632F25341B}" type="slidenum">
              <a:rPr lang="zh-CN" altLang="en-US" smtClean="0"/>
              <a:t>12</a:t>
            </a:fld>
            <a:endParaRPr lang="zh-CN" altLang="en-US"/>
          </a:p>
        </p:txBody>
      </p:sp>
      <p:sp>
        <p:nvSpPr>
          <p:cNvPr id="5" name="矩形 4">
            <a:extLst>
              <a:ext uri="{FF2B5EF4-FFF2-40B4-BE49-F238E27FC236}">
                <a16:creationId xmlns:a16="http://schemas.microsoft.com/office/drawing/2014/main" id="{2D1FA484-3960-471E-B02C-7872FA01EDED}"/>
              </a:ext>
            </a:extLst>
          </p:cNvPr>
          <p:cNvSpPr/>
          <p:nvPr/>
        </p:nvSpPr>
        <p:spPr>
          <a:xfrm>
            <a:off x="755576" y="1988840"/>
            <a:ext cx="6120680" cy="646331"/>
          </a:xfrm>
          <a:prstGeom prst="rect">
            <a:avLst/>
          </a:prstGeom>
        </p:spPr>
        <p:txBody>
          <a:bodyPr wrap="square">
            <a:spAutoFit/>
          </a:bodyPr>
          <a:lstStyle/>
          <a:p>
            <a:r>
              <a:rPr lang="zh-CN" altLang="en-US" dirty="0"/>
              <a:t>我赵云的技能冷却时间短，技能伤害高，但装备还不行</a:t>
            </a:r>
            <a:endParaRPr lang="en-US" altLang="zh-CN" dirty="0"/>
          </a:p>
          <a:p>
            <a:endParaRPr lang="en-US" altLang="zh-CN" dirty="0"/>
          </a:p>
        </p:txBody>
      </p:sp>
      <p:sp>
        <p:nvSpPr>
          <p:cNvPr id="6" name="矩形 5">
            <a:extLst>
              <a:ext uri="{FF2B5EF4-FFF2-40B4-BE49-F238E27FC236}">
                <a16:creationId xmlns:a16="http://schemas.microsoft.com/office/drawing/2014/main" id="{AF4C05E7-A067-4C75-A56B-B29404081D39}"/>
              </a:ext>
            </a:extLst>
          </p:cNvPr>
          <p:cNvSpPr/>
          <p:nvPr/>
        </p:nvSpPr>
        <p:spPr>
          <a:xfrm>
            <a:off x="749136" y="2922280"/>
            <a:ext cx="6907408" cy="646331"/>
          </a:xfrm>
          <a:prstGeom prst="rect">
            <a:avLst/>
          </a:prstGeom>
        </p:spPr>
        <p:txBody>
          <a:bodyPr wrap="square">
            <a:spAutoFit/>
          </a:bodyPr>
          <a:lstStyle/>
          <a:p>
            <a:r>
              <a:rPr lang="zh-CN" altLang="en-US" dirty="0"/>
              <a:t>我 赵云 的 技能 冷却时间 短，技能 伤害 高，但 装备 还 不行</a:t>
            </a:r>
            <a:endParaRPr lang="en-US" altLang="zh-CN" dirty="0"/>
          </a:p>
          <a:p>
            <a:endParaRPr lang="en-US" altLang="zh-CN" dirty="0"/>
          </a:p>
        </p:txBody>
      </p:sp>
      <p:sp>
        <p:nvSpPr>
          <p:cNvPr id="7" name="矩形 6">
            <a:extLst>
              <a:ext uri="{FF2B5EF4-FFF2-40B4-BE49-F238E27FC236}">
                <a16:creationId xmlns:a16="http://schemas.microsoft.com/office/drawing/2014/main" id="{DEFF54A8-4374-47B8-BF67-02798C331EBA}"/>
              </a:ext>
            </a:extLst>
          </p:cNvPr>
          <p:cNvSpPr/>
          <p:nvPr/>
        </p:nvSpPr>
        <p:spPr>
          <a:xfrm>
            <a:off x="767048" y="3847328"/>
            <a:ext cx="6907408" cy="646331"/>
          </a:xfrm>
          <a:prstGeom prst="rect">
            <a:avLst/>
          </a:prstGeom>
        </p:spPr>
        <p:txBody>
          <a:bodyPr wrap="square">
            <a:spAutoFit/>
          </a:bodyPr>
          <a:lstStyle/>
          <a:p>
            <a:r>
              <a:rPr lang="zh-CN" altLang="en-US" dirty="0"/>
              <a:t>我 赵云 的 技能 </a:t>
            </a:r>
            <a:r>
              <a:rPr lang="zh-CN" altLang="en-US" dirty="0">
                <a:solidFill>
                  <a:srgbClr val="FF0000"/>
                </a:solidFill>
              </a:rPr>
              <a:t>冷却时间</a:t>
            </a:r>
            <a:r>
              <a:rPr lang="zh-CN" altLang="en-US" dirty="0"/>
              <a:t> </a:t>
            </a:r>
            <a:r>
              <a:rPr lang="zh-CN" altLang="en-US" dirty="0">
                <a:solidFill>
                  <a:srgbClr val="FF0000"/>
                </a:solidFill>
              </a:rPr>
              <a:t>短</a:t>
            </a:r>
            <a:r>
              <a:rPr lang="zh-CN" altLang="en-US" dirty="0"/>
              <a:t>，技能 </a:t>
            </a:r>
            <a:r>
              <a:rPr lang="zh-CN" altLang="en-US" dirty="0">
                <a:solidFill>
                  <a:srgbClr val="FF0000"/>
                </a:solidFill>
              </a:rPr>
              <a:t>伤害 高</a:t>
            </a:r>
            <a:r>
              <a:rPr lang="zh-CN" altLang="en-US" dirty="0"/>
              <a:t>，但 </a:t>
            </a:r>
            <a:r>
              <a:rPr lang="zh-CN" altLang="en-US" dirty="0">
                <a:solidFill>
                  <a:srgbClr val="0070C0"/>
                </a:solidFill>
              </a:rPr>
              <a:t>装备 还 不行</a:t>
            </a:r>
            <a:endParaRPr lang="en-US" altLang="zh-CN" dirty="0">
              <a:solidFill>
                <a:srgbClr val="0070C0"/>
              </a:solidFill>
            </a:endParaRPr>
          </a:p>
          <a:p>
            <a:r>
              <a:rPr lang="en-US" altLang="zh-CN" dirty="0"/>
              <a:t>                                       P=3               P=5                 N=-9</a:t>
            </a:r>
          </a:p>
        </p:txBody>
      </p:sp>
      <p:pic>
        <p:nvPicPr>
          <p:cNvPr id="8" name="图片 7">
            <a:extLst>
              <a:ext uri="{FF2B5EF4-FFF2-40B4-BE49-F238E27FC236}">
                <a16:creationId xmlns:a16="http://schemas.microsoft.com/office/drawing/2014/main" id="{5B6EC900-B6BC-46A3-A992-6D1224BC8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86" y="4756352"/>
            <a:ext cx="2888230" cy="998307"/>
          </a:xfrm>
          <a:prstGeom prst="rect">
            <a:avLst/>
          </a:prstGeom>
        </p:spPr>
      </p:pic>
      <p:sp>
        <p:nvSpPr>
          <p:cNvPr id="9" name="矩形 8">
            <a:extLst>
              <a:ext uri="{FF2B5EF4-FFF2-40B4-BE49-F238E27FC236}">
                <a16:creationId xmlns:a16="http://schemas.microsoft.com/office/drawing/2014/main" id="{AD3EB58D-028F-4565-B07F-649F3BBEB17D}"/>
              </a:ext>
            </a:extLst>
          </p:cNvPr>
          <p:cNvSpPr/>
          <p:nvPr/>
        </p:nvSpPr>
        <p:spPr>
          <a:xfrm>
            <a:off x="4762500" y="5085184"/>
            <a:ext cx="2808312" cy="369332"/>
          </a:xfrm>
          <a:prstGeom prst="rect">
            <a:avLst/>
          </a:prstGeom>
        </p:spPr>
        <p:txBody>
          <a:bodyPr wrap="square">
            <a:spAutoFit/>
          </a:bodyPr>
          <a:lstStyle/>
          <a:p>
            <a:r>
              <a:rPr lang="en-US" altLang="zh-CN" dirty="0"/>
              <a:t>S=3 +5 -9 =-1</a:t>
            </a:r>
          </a:p>
        </p:txBody>
      </p:sp>
      <p:sp>
        <p:nvSpPr>
          <p:cNvPr id="11" name="箭头: 下 10">
            <a:extLst>
              <a:ext uri="{FF2B5EF4-FFF2-40B4-BE49-F238E27FC236}">
                <a16:creationId xmlns:a16="http://schemas.microsoft.com/office/drawing/2014/main" id="{D7296D60-66D3-422F-BB47-0F4627EF716D}"/>
              </a:ext>
            </a:extLst>
          </p:cNvPr>
          <p:cNvSpPr/>
          <p:nvPr/>
        </p:nvSpPr>
        <p:spPr>
          <a:xfrm>
            <a:off x="3599892" y="2411143"/>
            <a:ext cx="216024" cy="464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2DE8CD2A-FC24-4C74-BDCD-705F4908C4B6}"/>
              </a:ext>
            </a:extLst>
          </p:cNvPr>
          <p:cNvSpPr/>
          <p:nvPr/>
        </p:nvSpPr>
        <p:spPr>
          <a:xfrm>
            <a:off x="3599892" y="3298286"/>
            <a:ext cx="262508" cy="476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F68DB49F-027A-4194-A462-115DA2C20B96}"/>
              </a:ext>
            </a:extLst>
          </p:cNvPr>
          <p:cNvSpPr/>
          <p:nvPr/>
        </p:nvSpPr>
        <p:spPr>
          <a:xfrm>
            <a:off x="3592276" y="4485267"/>
            <a:ext cx="250116" cy="47323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416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972A19-AFE1-4F9C-A6B5-13D96AD870ED}"/>
              </a:ext>
            </a:extLst>
          </p:cNvPr>
          <p:cNvSpPr>
            <a:spLocks noGrp="1"/>
          </p:cNvSpPr>
          <p:nvPr>
            <p:ph type="sldNum" sz="quarter" idx="4"/>
          </p:nvPr>
        </p:nvSpPr>
        <p:spPr/>
        <p:txBody>
          <a:bodyPr/>
          <a:lstStyle/>
          <a:p>
            <a:fld id="{97FF3420-EE2D-4F5A-A504-90632F25341B}" type="slidenum">
              <a:rPr lang="zh-CN" altLang="en-US" smtClean="0"/>
              <a:t>13</a:t>
            </a:fld>
            <a:endParaRPr lang="zh-CN" altLang="en-US"/>
          </a:p>
        </p:txBody>
      </p:sp>
      <p:sp>
        <p:nvSpPr>
          <p:cNvPr id="3" name="标题 2">
            <a:extLst>
              <a:ext uri="{FF2B5EF4-FFF2-40B4-BE49-F238E27FC236}">
                <a16:creationId xmlns:a16="http://schemas.microsoft.com/office/drawing/2014/main" id="{FB83E8B0-3666-4D61-8488-06E2E49F4A39}"/>
              </a:ext>
            </a:extLst>
          </p:cNvPr>
          <p:cNvSpPr>
            <a:spLocks noGrp="1"/>
          </p:cNvSpPr>
          <p:nvPr>
            <p:ph type="title"/>
          </p:nvPr>
        </p:nvSpPr>
        <p:spPr/>
        <p:txBody>
          <a:bodyPr/>
          <a:lstStyle/>
          <a:p>
            <a:endParaRPr lang="zh-CN" altLang="en-US" dirty="0"/>
          </a:p>
        </p:txBody>
      </p:sp>
      <p:sp>
        <p:nvSpPr>
          <p:cNvPr id="5" name="矩形 4">
            <a:extLst>
              <a:ext uri="{FF2B5EF4-FFF2-40B4-BE49-F238E27FC236}">
                <a16:creationId xmlns:a16="http://schemas.microsoft.com/office/drawing/2014/main" id="{2D1FA484-3960-471E-B02C-7872FA01EDED}"/>
              </a:ext>
            </a:extLst>
          </p:cNvPr>
          <p:cNvSpPr/>
          <p:nvPr/>
        </p:nvSpPr>
        <p:spPr>
          <a:xfrm>
            <a:off x="683568" y="2276872"/>
            <a:ext cx="6120680" cy="2308324"/>
          </a:xfrm>
          <a:prstGeom prst="rect">
            <a:avLst/>
          </a:prstGeom>
        </p:spPr>
        <p:txBody>
          <a:bodyPr wrap="square">
            <a:spAutoFit/>
          </a:bodyPr>
          <a:lstStyle/>
          <a:p>
            <a:r>
              <a:rPr lang="zh-CN" altLang="en-US" dirty="0"/>
              <a:t>优点：不需要标注数据集</a:t>
            </a:r>
          </a:p>
          <a:p>
            <a:endParaRPr lang="en-US" altLang="zh-CN" dirty="0"/>
          </a:p>
          <a:p>
            <a:endParaRPr lang="en-US" altLang="zh-CN" dirty="0"/>
          </a:p>
          <a:p>
            <a:r>
              <a:rPr lang="zh-CN" altLang="en-US" dirty="0"/>
              <a:t>不足：可扩展性差，依赖于构建好的词典的规模和质量</a:t>
            </a:r>
            <a:endParaRPr lang="en-US" altLang="zh-CN" dirty="0"/>
          </a:p>
          <a:p>
            <a:r>
              <a:rPr lang="zh-CN" altLang="en-US" dirty="0"/>
              <a:t>，依赖于规则的优劣，但情感词典的构建十分复杂，费时费力</a:t>
            </a:r>
            <a:endParaRPr lang="en-US" altLang="zh-CN" dirty="0"/>
          </a:p>
          <a:p>
            <a:endParaRPr lang="en-US" altLang="zh-CN" dirty="0"/>
          </a:p>
          <a:p>
            <a:endParaRPr lang="en-US" altLang="zh-CN" dirty="0"/>
          </a:p>
        </p:txBody>
      </p:sp>
      <p:sp>
        <p:nvSpPr>
          <p:cNvPr id="4" name="文本框 3">
            <a:extLst>
              <a:ext uri="{FF2B5EF4-FFF2-40B4-BE49-F238E27FC236}">
                <a16:creationId xmlns:a16="http://schemas.microsoft.com/office/drawing/2014/main" id="{C9348740-6916-404A-8767-3F0C5631DC69}"/>
              </a:ext>
            </a:extLst>
          </p:cNvPr>
          <p:cNvSpPr txBox="1"/>
          <p:nvPr/>
        </p:nvSpPr>
        <p:spPr>
          <a:xfrm>
            <a:off x="1115616" y="5153402"/>
            <a:ext cx="3049860" cy="369332"/>
          </a:xfrm>
          <a:prstGeom prst="rect">
            <a:avLst/>
          </a:prstGeom>
          <a:noFill/>
        </p:spPr>
        <p:txBody>
          <a:bodyPr wrap="square" rtlCol="0">
            <a:spAutoFit/>
          </a:bodyPr>
          <a:lstStyle/>
          <a:p>
            <a:r>
              <a:rPr lang="zh-CN" altLang="en-US" dirty="0"/>
              <a:t>情感词典的自动化构建</a:t>
            </a:r>
          </a:p>
        </p:txBody>
      </p:sp>
      <p:sp>
        <p:nvSpPr>
          <p:cNvPr id="6" name="任意多边形: 形状 5">
            <a:extLst>
              <a:ext uri="{FF2B5EF4-FFF2-40B4-BE49-F238E27FC236}">
                <a16:creationId xmlns:a16="http://schemas.microsoft.com/office/drawing/2014/main" id="{48E34A07-CDA5-438D-849E-AFC142FDDBE8}"/>
              </a:ext>
            </a:extLst>
          </p:cNvPr>
          <p:cNvSpPr/>
          <p:nvPr/>
        </p:nvSpPr>
        <p:spPr>
          <a:xfrm>
            <a:off x="3418929" y="3708400"/>
            <a:ext cx="611204" cy="1540933"/>
          </a:xfrm>
          <a:custGeom>
            <a:avLst/>
            <a:gdLst>
              <a:gd name="connsiteX0" fmla="*/ 577338 w 611204"/>
              <a:gd name="connsiteY0" fmla="*/ 0 h 1540933"/>
              <a:gd name="connsiteX1" fmla="*/ 577338 w 611204"/>
              <a:gd name="connsiteY1" fmla="*/ 0 h 1540933"/>
              <a:gd name="connsiteX2" fmla="*/ 594271 w 611204"/>
              <a:gd name="connsiteY2" fmla="*/ 169333 h 1540933"/>
              <a:gd name="connsiteX3" fmla="*/ 611204 w 611204"/>
              <a:gd name="connsiteY3" fmla="*/ 304800 h 1540933"/>
              <a:gd name="connsiteX4" fmla="*/ 594271 w 611204"/>
              <a:gd name="connsiteY4" fmla="*/ 846667 h 1540933"/>
              <a:gd name="connsiteX5" fmla="*/ 560404 w 611204"/>
              <a:gd name="connsiteY5" fmla="*/ 999067 h 1540933"/>
              <a:gd name="connsiteX6" fmla="*/ 492671 w 611204"/>
              <a:gd name="connsiteY6" fmla="*/ 1100667 h 1540933"/>
              <a:gd name="connsiteX7" fmla="*/ 424938 w 611204"/>
              <a:gd name="connsiteY7" fmla="*/ 1185333 h 1540933"/>
              <a:gd name="connsiteX8" fmla="*/ 408004 w 611204"/>
              <a:gd name="connsiteY8" fmla="*/ 1236133 h 1540933"/>
              <a:gd name="connsiteX9" fmla="*/ 289471 w 611204"/>
              <a:gd name="connsiteY9" fmla="*/ 1354667 h 1540933"/>
              <a:gd name="connsiteX10" fmla="*/ 255604 w 611204"/>
              <a:gd name="connsiteY10" fmla="*/ 1405467 h 1540933"/>
              <a:gd name="connsiteX11" fmla="*/ 204804 w 611204"/>
              <a:gd name="connsiteY11" fmla="*/ 1439333 h 1540933"/>
              <a:gd name="connsiteX12" fmla="*/ 170938 w 611204"/>
              <a:gd name="connsiteY12" fmla="*/ 1490133 h 1540933"/>
              <a:gd name="connsiteX13" fmla="*/ 69338 w 611204"/>
              <a:gd name="connsiteY13" fmla="*/ 1524000 h 1540933"/>
              <a:gd name="connsiteX14" fmla="*/ 35471 w 611204"/>
              <a:gd name="connsiteY14" fmla="*/ 1507067 h 1540933"/>
              <a:gd name="connsiteX15" fmla="*/ 35471 w 611204"/>
              <a:gd name="connsiteY15" fmla="*/ 1540933 h 15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1204" h="1540933">
                <a:moveTo>
                  <a:pt x="577338" y="0"/>
                </a:moveTo>
                <a:lnTo>
                  <a:pt x="577338" y="0"/>
                </a:lnTo>
                <a:cubicBezTo>
                  <a:pt x="582982" y="56444"/>
                  <a:pt x="588007" y="112954"/>
                  <a:pt x="594271" y="169333"/>
                </a:cubicBezTo>
                <a:cubicBezTo>
                  <a:pt x="599296" y="214562"/>
                  <a:pt x="611204" y="259293"/>
                  <a:pt x="611204" y="304800"/>
                </a:cubicBezTo>
                <a:cubicBezTo>
                  <a:pt x="611204" y="485511"/>
                  <a:pt x="604025" y="666220"/>
                  <a:pt x="594271" y="846667"/>
                </a:cubicBezTo>
                <a:cubicBezTo>
                  <a:pt x="593947" y="852662"/>
                  <a:pt x="567198" y="985480"/>
                  <a:pt x="560404" y="999067"/>
                </a:cubicBezTo>
                <a:cubicBezTo>
                  <a:pt x="542201" y="1035473"/>
                  <a:pt x="492671" y="1100667"/>
                  <a:pt x="492671" y="1100667"/>
                </a:cubicBezTo>
                <a:cubicBezTo>
                  <a:pt x="450110" y="1228352"/>
                  <a:pt x="512472" y="1075917"/>
                  <a:pt x="424938" y="1185333"/>
                </a:cubicBezTo>
                <a:cubicBezTo>
                  <a:pt x="413787" y="1199271"/>
                  <a:pt x="419154" y="1222195"/>
                  <a:pt x="408004" y="1236133"/>
                </a:cubicBezTo>
                <a:cubicBezTo>
                  <a:pt x="373098" y="1279766"/>
                  <a:pt x="320466" y="1308174"/>
                  <a:pt x="289471" y="1354667"/>
                </a:cubicBezTo>
                <a:cubicBezTo>
                  <a:pt x="278182" y="1371600"/>
                  <a:pt x="269995" y="1391076"/>
                  <a:pt x="255604" y="1405467"/>
                </a:cubicBezTo>
                <a:cubicBezTo>
                  <a:pt x="241213" y="1419857"/>
                  <a:pt x="221737" y="1428044"/>
                  <a:pt x="204804" y="1439333"/>
                </a:cubicBezTo>
                <a:cubicBezTo>
                  <a:pt x="193515" y="1456266"/>
                  <a:pt x="188196" y="1479347"/>
                  <a:pt x="170938" y="1490133"/>
                </a:cubicBezTo>
                <a:cubicBezTo>
                  <a:pt x="140666" y="1509053"/>
                  <a:pt x="69338" y="1524000"/>
                  <a:pt x="69338" y="1524000"/>
                </a:cubicBezTo>
                <a:cubicBezTo>
                  <a:pt x="-9348" y="1504329"/>
                  <a:pt x="-21669" y="1507067"/>
                  <a:pt x="35471" y="1507067"/>
                </a:cubicBezTo>
                <a:lnTo>
                  <a:pt x="35471" y="1540933"/>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3392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203A7D7-AA46-471E-863A-C308CBE873FD}"/>
              </a:ext>
            </a:extLst>
          </p:cNvPr>
          <p:cNvSpPr>
            <a:spLocks noGrp="1"/>
          </p:cNvSpPr>
          <p:nvPr>
            <p:ph type="sldNum" sz="quarter" idx="4"/>
          </p:nvPr>
        </p:nvSpPr>
        <p:spPr/>
        <p:txBody>
          <a:bodyPr/>
          <a:lstStyle/>
          <a:p>
            <a:fld id="{97FF3420-EE2D-4F5A-A504-90632F25341B}" type="slidenum">
              <a:rPr lang="zh-CN" altLang="en-US" smtClean="0"/>
              <a:t>14</a:t>
            </a:fld>
            <a:endParaRPr lang="zh-CN" altLang="en-US"/>
          </a:p>
        </p:txBody>
      </p:sp>
      <p:sp>
        <p:nvSpPr>
          <p:cNvPr id="3" name="标题 2">
            <a:extLst>
              <a:ext uri="{FF2B5EF4-FFF2-40B4-BE49-F238E27FC236}">
                <a16:creationId xmlns:a16="http://schemas.microsoft.com/office/drawing/2014/main" id="{270D55E3-37B2-4EB2-9A3E-B3ACB75AB6B9}"/>
              </a:ext>
            </a:extLst>
          </p:cNvPr>
          <p:cNvSpPr>
            <a:spLocks noGrp="1"/>
          </p:cNvSpPr>
          <p:nvPr>
            <p:ph type="title"/>
          </p:nvPr>
        </p:nvSpPr>
        <p:spPr>
          <a:xfrm>
            <a:off x="467544" y="19637"/>
            <a:ext cx="8229600" cy="831304"/>
          </a:xfrm>
        </p:spPr>
        <p:txBody>
          <a:bodyPr>
            <a:normAutofit/>
          </a:bodyPr>
          <a:lstStyle/>
          <a:p>
            <a:pPr algn="l"/>
            <a:r>
              <a:rPr lang="zh-CN" altLang="en-US" sz="3200" dirty="0"/>
              <a:t>情感词典的自动化构建</a:t>
            </a:r>
          </a:p>
        </p:txBody>
      </p:sp>
      <p:sp>
        <p:nvSpPr>
          <p:cNvPr id="5" name="矩形 4">
            <a:extLst>
              <a:ext uri="{FF2B5EF4-FFF2-40B4-BE49-F238E27FC236}">
                <a16:creationId xmlns:a16="http://schemas.microsoft.com/office/drawing/2014/main" id="{81466AD1-2F8F-4621-930C-684CFC1DD1AF}"/>
              </a:ext>
            </a:extLst>
          </p:cNvPr>
          <p:cNvSpPr/>
          <p:nvPr/>
        </p:nvSpPr>
        <p:spPr>
          <a:xfrm>
            <a:off x="3419872" y="1772816"/>
            <a:ext cx="4572000" cy="874407"/>
          </a:xfrm>
          <a:prstGeom prst="rect">
            <a:avLst/>
          </a:prstGeom>
        </p:spPr>
        <p:txBody>
          <a:bodyPr>
            <a:spAutoFit/>
          </a:bodyPr>
          <a:lstStyle/>
          <a:p>
            <a:pPr>
              <a:lnSpc>
                <a:spcPct val="150000"/>
              </a:lnSpc>
            </a:pPr>
            <a:r>
              <a:rPr lang="zh-CN" altLang="en-US" dirty="0"/>
              <a:t>给定少量情感词，通过语义词典来判断词语相似度达到扩展词典的目的</a:t>
            </a:r>
          </a:p>
        </p:txBody>
      </p:sp>
      <p:sp>
        <p:nvSpPr>
          <p:cNvPr id="6" name="矩形 5">
            <a:extLst>
              <a:ext uri="{FF2B5EF4-FFF2-40B4-BE49-F238E27FC236}">
                <a16:creationId xmlns:a16="http://schemas.microsoft.com/office/drawing/2014/main" id="{16913F3F-EEAF-4F88-AFCD-8B10AC607529}"/>
              </a:ext>
            </a:extLst>
          </p:cNvPr>
          <p:cNvSpPr/>
          <p:nvPr/>
        </p:nvSpPr>
        <p:spPr>
          <a:xfrm>
            <a:off x="827584" y="1772816"/>
            <a:ext cx="2088232" cy="874407"/>
          </a:xfrm>
          <a:prstGeom prst="rect">
            <a:avLst/>
          </a:prstGeom>
        </p:spPr>
        <p:txBody>
          <a:bodyPr wrap="square">
            <a:spAutoFit/>
          </a:bodyPr>
          <a:lstStyle/>
          <a:p>
            <a:pPr>
              <a:lnSpc>
                <a:spcPct val="150000"/>
              </a:lnSpc>
            </a:pPr>
            <a:r>
              <a:rPr lang="zh-CN" altLang="en-US" b="1" dirty="0"/>
              <a:t>基于语义词典的方法</a:t>
            </a:r>
          </a:p>
        </p:txBody>
      </p:sp>
      <p:sp>
        <p:nvSpPr>
          <p:cNvPr id="8" name="矩形 7">
            <a:extLst>
              <a:ext uri="{FF2B5EF4-FFF2-40B4-BE49-F238E27FC236}">
                <a16:creationId xmlns:a16="http://schemas.microsoft.com/office/drawing/2014/main" id="{A484FFF9-1F66-4CDA-B252-14B1C91C39D4}"/>
              </a:ext>
            </a:extLst>
          </p:cNvPr>
          <p:cNvSpPr/>
          <p:nvPr/>
        </p:nvSpPr>
        <p:spPr>
          <a:xfrm>
            <a:off x="827584" y="3527142"/>
            <a:ext cx="2088232" cy="458908"/>
          </a:xfrm>
          <a:prstGeom prst="rect">
            <a:avLst/>
          </a:prstGeom>
        </p:spPr>
        <p:txBody>
          <a:bodyPr wrap="square">
            <a:spAutoFit/>
          </a:bodyPr>
          <a:lstStyle/>
          <a:p>
            <a:pPr>
              <a:lnSpc>
                <a:spcPct val="150000"/>
              </a:lnSpc>
            </a:pPr>
            <a:r>
              <a:rPr lang="zh-CN" altLang="en-US" b="1" dirty="0"/>
              <a:t>基于语料库的方法</a:t>
            </a:r>
          </a:p>
        </p:txBody>
      </p:sp>
      <p:sp>
        <p:nvSpPr>
          <p:cNvPr id="9" name="矩形 8">
            <a:extLst>
              <a:ext uri="{FF2B5EF4-FFF2-40B4-BE49-F238E27FC236}">
                <a16:creationId xmlns:a16="http://schemas.microsoft.com/office/drawing/2014/main" id="{038D471B-B346-41F0-960A-D24D15A37FFE}"/>
              </a:ext>
            </a:extLst>
          </p:cNvPr>
          <p:cNvSpPr/>
          <p:nvPr/>
        </p:nvSpPr>
        <p:spPr>
          <a:xfrm>
            <a:off x="3419872" y="3527142"/>
            <a:ext cx="4572000" cy="1289905"/>
          </a:xfrm>
          <a:prstGeom prst="rect">
            <a:avLst/>
          </a:prstGeom>
        </p:spPr>
        <p:txBody>
          <a:bodyPr>
            <a:spAutoFit/>
          </a:bodyPr>
          <a:lstStyle/>
          <a:p>
            <a:pPr>
              <a:lnSpc>
                <a:spcPct val="150000"/>
              </a:lnSpc>
            </a:pPr>
            <a:r>
              <a:rPr lang="en-US" altLang="zh-CN" dirty="0"/>
              <a:t>1 </a:t>
            </a:r>
            <a:r>
              <a:rPr lang="zh-CN" altLang="en-US" dirty="0"/>
              <a:t>通过计算词语间的共现信息计算不同词语之间的相似度</a:t>
            </a:r>
          </a:p>
          <a:p>
            <a:pPr>
              <a:lnSpc>
                <a:spcPct val="150000"/>
              </a:lnSpc>
            </a:pPr>
            <a:r>
              <a:rPr lang="en-US" altLang="zh-CN" dirty="0"/>
              <a:t>2 </a:t>
            </a:r>
            <a:r>
              <a:rPr lang="zh-CN" altLang="en-US" dirty="0"/>
              <a:t>利用词语相似度计算词语语义倾向</a:t>
            </a:r>
          </a:p>
        </p:txBody>
      </p:sp>
    </p:spTree>
    <p:extLst>
      <p:ext uri="{BB962C8B-B14F-4D97-AF65-F5344CB8AC3E}">
        <p14:creationId xmlns:p14="http://schemas.microsoft.com/office/powerpoint/2010/main" val="33262962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203A7D7-AA46-471E-863A-C308CBE873FD}"/>
              </a:ext>
            </a:extLst>
          </p:cNvPr>
          <p:cNvSpPr>
            <a:spLocks noGrp="1"/>
          </p:cNvSpPr>
          <p:nvPr>
            <p:ph type="sldNum" sz="quarter" idx="4"/>
          </p:nvPr>
        </p:nvSpPr>
        <p:spPr/>
        <p:txBody>
          <a:bodyPr/>
          <a:lstStyle/>
          <a:p>
            <a:fld id="{97FF3420-EE2D-4F5A-A504-90632F25341B}" type="slidenum">
              <a:rPr lang="zh-CN" altLang="en-US" smtClean="0"/>
              <a:t>15</a:t>
            </a:fld>
            <a:endParaRPr lang="zh-CN" altLang="en-US"/>
          </a:p>
        </p:txBody>
      </p:sp>
      <p:sp>
        <p:nvSpPr>
          <p:cNvPr id="3" name="标题 2">
            <a:extLst>
              <a:ext uri="{FF2B5EF4-FFF2-40B4-BE49-F238E27FC236}">
                <a16:creationId xmlns:a16="http://schemas.microsoft.com/office/drawing/2014/main" id="{270D55E3-37B2-4EB2-9A3E-B3ACB75AB6B9}"/>
              </a:ext>
            </a:extLst>
          </p:cNvPr>
          <p:cNvSpPr>
            <a:spLocks noGrp="1"/>
          </p:cNvSpPr>
          <p:nvPr>
            <p:ph type="title"/>
          </p:nvPr>
        </p:nvSpPr>
        <p:spPr>
          <a:xfrm>
            <a:off x="553467" y="6979"/>
            <a:ext cx="8229600" cy="687288"/>
          </a:xfrm>
        </p:spPr>
        <p:txBody>
          <a:bodyPr/>
          <a:lstStyle/>
          <a:p>
            <a:r>
              <a:rPr lang="zh-CN" altLang="en-US" dirty="0"/>
              <a:t>特征工程</a:t>
            </a:r>
            <a:r>
              <a:rPr lang="en-US" altLang="zh-CN" dirty="0"/>
              <a:t>+</a:t>
            </a:r>
            <a:r>
              <a:rPr lang="zh-CN" altLang="en-US" dirty="0"/>
              <a:t>机器学习</a:t>
            </a:r>
          </a:p>
        </p:txBody>
      </p:sp>
      <p:sp>
        <p:nvSpPr>
          <p:cNvPr id="5" name="矩形 4">
            <a:extLst>
              <a:ext uri="{FF2B5EF4-FFF2-40B4-BE49-F238E27FC236}">
                <a16:creationId xmlns:a16="http://schemas.microsoft.com/office/drawing/2014/main" id="{81466AD1-2F8F-4621-930C-684CFC1DD1AF}"/>
              </a:ext>
            </a:extLst>
          </p:cNvPr>
          <p:cNvSpPr/>
          <p:nvPr/>
        </p:nvSpPr>
        <p:spPr>
          <a:xfrm>
            <a:off x="899592" y="4437112"/>
            <a:ext cx="5904656" cy="923330"/>
          </a:xfrm>
          <a:prstGeom prst="rect">
            <a:avLst/>
          </a:prstGeom>
        </p:spPr>
        <p:txBody>
          <a:bodyPr wrap="square">
            <a:spAutoFit/>
          </a:bodyPr>
          <a:lstStyle/>
          <a:p>
            <a:r>
              <a:rPr lang="en-US" altLang="zh-CN" dirty="0"/>
              <a:t>1 </a:t>
            </a:r>
            <a:r>
              <a:rPr lang="zh-CN" altLang="en-US" dirty="0"/>
              <a:t>特征提取</a:t>
            </a:r>
            <a:endParaRPr lang="en-US" altLang="zh-CN" dirty="0"/>
          </a:p>
          <a:p>
            <a:r>
              <a:rPr lang="en-US" altLang="zh-CN" dirty="0"/>
              <a:t>2 </a:t>
            </a:r>
            <a:r>
              <a:rPr lang="zh-CN" altLang="en-US" dirty="0"/>
              <a:t>模型训练：基于文本的标注类别和提取好的特征向量，即可以使用机器学习算法进行训练。</a:t>
            </a:r>
          </a:p>
        </p:txBody>
      </p:sp>
      <p:pic>
        <p:nvPicPr>
          <p:cNvPr id="4" name="图片 3">
            <a:extLst>
              <a:ext uri="{FF2B5EF4-FFF2-40B4-BE49-F238E27FC236}">
                <a16:creationId xmlns:a16="http://schemas.microsoft.com/office/drawing/2014/main" id="{99C92463-7AD5-4F06-AB30-F0329C30199D}"/>
              </a:ext>
            </a:extLst>
          </p:cNvPr>
          <p:cNvPicPr>
            <a:picLocks noChangeAspect="1"/>
          </p:cNvPicPr>
          <p:nvPr/>
        </p:nvPicPr>
        <p:blipFill>
          <a:blip r:embed="rId3"/>
          <a:stretch>
            <a:fillRect/>
          </a:stretch>
        </p:blipFill>
        <p:spPr>
          <a:xfrm>
            <a:off x="711831" y="1268760"/>
            <a:ext cx="8038444" cy="2304256"/>
          </a:xfrm>
          <a:prstGeom prst="rect">
            <a:avLst/>
          </a:prstGeom>
        </p:spPr>
      </p:pic>
      <p:pic>
        <p:nvPicPr>
          <p:cNvPr id="8" name="图片 7">
            <a:extLst>
              <a:ext uri="{FF2B5EF4-FFF2-40B4-BE49-F238E27FC236}">
                <a16:creationId xmlns:a16="http://schemas.microsoft.com/office/drawing/2014/main" id="{973DD919-21BD-496A-BBDE-F77B8671C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75" y="3861048"/>
            <a:ext cx="7017101" cy="2182534"/>
          </a:xfrm>
          <a:prstGeom prst="rect">
            <a:avLst/>
          </a:prstGeom>
        </p:spPr>
      </p:pic>
    </p:spTree>
    <p:extLst>
      <p:ext uri="{BB962C8B-B14F-4D97-AF65-F5344CB8AC3E}">
        <p14:creationId xmlns:p14="http://schemas.microsoft.com/office/powerpoint/2010/main" val="31767119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B434F1D-0DA1-4D23-A888-06609A631A9F}"/>
              </a:ext>
            </a:extLst>
          </p:cNvPr>
          <p:cNvSpPr>
            <a:spLocks noGrp="1"/>
          </p:cNvSpPr>
          <p:nvPr>
            <p:ph type="sldNum" sz="quarter" idx="4"/>
          </p:nvPr>
        </p:nvSpPr>
        <p:spPr/>
        <p:txBody>
          <a:bodyPr/>
          <a:lstStyle/>
          <a:p>
            <a:fld id="{97FF3420-EE2D-4F5A-A504-90632F25341B}" type="slidenum">
              <a:rPr lang="zh-CN" altLang="en-US" smtClean="0"/>
              <a:t>16</a:t>
            </a:fld>
            <a:endParaRPr lang="zh-CN" altLang="en-US"/>
          </a:p>
        </p:txBody>
      </p:sp>
      <p:sp>
        <p:nvSpPr>
          <p:cNvPr id="3" name="标题 2">
            <a:extLst>
              <a:ext uri="{FF2B5EF4-FFF2-40B4-BE49-F238E27FC236}">
                <a16:creationId xmlns:a16="http://schemas.microsoft.com/office/drawing/2014/main" id="{B003FCC4-B09D-4AAF-9D14-2C56C7185764}"/>
              </a:ext>
            </a:extLst>
          </p:cNvPr>
          <p:cNvSpPr>
            <a:spLocks noGrp="1"/>
          </p:cNvSpPr>
          <p:nvPr>
            <p:ph type="title"/>
          </p:nvPr>
        </p:nvSpPr>
        <p:spPr/>
        <p:txBody>
          <a:bodyPr/>
          <a:lstStyle/>
          <a:p>
            <a:endParaRPr lang="zh-CN" altLang="en-US" dirty="0"/>
          </a:p>
        </p:txBody>
      </p:sp>
      <p:sp>
        <p:nvSpPr>
          <p:cNvPr id="5" name="矩形 4">
            <a:extLst>
              <a:ext uri="{FF2B5EF4-FFF2-40B4-BE49-F238E27FC236}">
                <a16:creationId xmlns:a16="http://schemas.microsoft.com/office/drawing/2014/main" id="{3055F162-6EF7-4F24-9682-214912F1D688}"/>
              </a:ext>
            </a:extLst>
          </p:cNvPr>
          <p:cNvSpPr/>
          <p:nvPr/>
        </p:nvSpPr>
        <p:spPr>
          <a:xfrm>
            <a:off x="827584" y="2430411"/>
            <a:ext cx="5826424" cy="1754326"/>
          </a:xfrm>
          <a:prstGeom prst="rect">
            <a:avLst/>
          </a:prstGeom>
        </p:spPr>
        <p:txBody>
          <a:bodyPr wrap="square">
            <a:spAutoFit/>
          </a:bodyPr>
          <a:lstStyle/>
          <a:p>
            <a:r>
              <a:rPr lang="zh-CN" altLang="en-US" dirty="0"/>
              <a:t>优点：相比较于基于规则的方法，只需要准备好标注数据，设计好特征提取方法，模型可以自动从数据中学习出一个复杂的高维分类模型实现情感分析</a:t>
            </a:r>
          </a:p>
          <a:p>
            <a:endParaRPr lang="zh-CN" altLang="en-US" dirty="0"/>
          </a:p>
          <a:p>
            <a:r>
              <a:rPr lang="zh-CN" altLang="en-US" dirty="0"/>
              <a:t>缺点：其效果主要取决于特征工程，即提取的特征是否能足够很好的区别正面和负面情感。</a:t>
            </a:r>
          </a:p>
        </p:txBody>
      </p:sp>
      <p:sp>
        <p:nvSpPr>
          <p:cNvPr id="6" name="矩形 5">
            <a:extLst>
              <a:ext uri="{FF2B5EF4-FFF2-40B4-BE49-F238E27FC236}">
                <a16:creationId xmlns:a16="http://schemas.microsoft.com/office/drawing/2014/main" id="{A43B97D8-33A0-4D6F-B35A-DF9E59271C30}"/>
              </a:ext>
            </a:extLst>
          </p:cNvPr>
          <p:cNvSpPr/>
          <p:nvPr/>
        </p:nvSpPr>
        <p:spPr>
          <a:xfrm>
            <a:off x="899592" y="4832543"/>
            <a:ext cx="6776120" cy="1200329"/>
          </a:xfrm>
          <a:prstGeom prst="rect">
            <a:avLst/>
          </a:prstGeom>
        </p:spPr>
        <p:txBody>
          <a:bodyPr wrap="square">
            <a:spAutoFit/>
          </a:bodyPr>
          <a:lstStyle/>
          <a:p>
            <a:r>
              <a:rPr lang="zh-CN" altLang="en-US" b="1" dirty="0"/>
              <a:t>特征工程结合依赖情感词典和规则方法，但不是直接判定文本的情感倾向，而是将规则命中的结果作为一维或者多维特征，以一种更为“柔性”的方法融合到情感分析中，以扩充我们的词袋模型</a:t>
            </a:r>
          </a:p>
        </p:txBody>
      </p:sp>
      <p:pic>
        <p:nvPicPr>
          <p:cNvPr id="7" name="图片 6">
            <a:extLst>
              <a:ext uri="{FF2B5EF4-FFF2-40B4-BE49-F238E27FC236}">
                <a16:creationId xmlns:a16="http://schemas.microsoft.com/office/drawing/2014/main" id="{C4FEC914-C20E-40F2-9D7A-58DE19EA3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98" y="1524000"/>
            <a:ext cx="5813855" cy="3248610"/>
          </a:xfrm>
          <a:prstGeom prst="rect">
            <a:avLst/>
          </a:prstGeom>
        </p:spPr>
      </p:pic>
    </p:spTree>
    <p:extLst>
      <p:ext uri="{BB962C8B-B14F-4D97-AF65-F5344CB8AC3E}">
        <p14:creationId xmlns:p14="http://schemas.microsoft.com/office/powerpoint/2010/main" val="253334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FFE4AC-A1BF-4358-90B3-22F2D2E0218B}"/>
              </a:ext>
            </a:extLst>
          </p:cNvPr>
          <p:cNvSpPr>
            <a:spLocks noGrp="1"/>
          </p:cNvSpPr>
          <p:nvPr>
            <p:ph type="sldNum" sz="quarter" idx="4"/>
          </p:nvPr>
        </p:nvSpPr>
        <p:spPr/>
        <p:txBody>
          <a:bodyPr/>
          <a:lstStyle/>
          <a:p>
            <a:fld id="{97FF3420-EE2D-4F5A-A504-90632F25341B}" type="slidenum">
              <a:rPr lang="zh-CN" altLang="en-US" smtClean="0"/>
              <a:t>17</a:t>
            </a:fld>
            <a:endParaRPr lang="zh-CN" altLang="en-US"/>
          </a:p>
        </p:txBody>
      </p:sp>
      <p:sp>
        <p:nvSpPr>
          <p:cNvPr id="3" name="标题 2">
            <a:extLst>
              <a:ext uri="{FF2B5EF4-FFF2-40B4-BE49-F238E27FC236}">
                <a16:creationId xmlns:a16="http://schemas.microsoft.com/office/drawing/2014/main" id="{E08425AE-EC12-4135-A3AB-3DE139CF1C71}"/>
              </a:ext>
            </a:extLst>
          </p:cNvPr>
          <p:cNvSpPr>
            <a:spLocks noGrp="1"/>
          </p:cNvSpPr>
          <p:nvPr>
            <p:ph type="title"/>
          </p:nvPr>
        </p:nvSpPr>
        <p:spPr>
          <a:xfrm>
            <a:off x="457200" y="0"/>
            <a:ext cx="8229600" cy="759296"/>
          </a:xfrm>
        </p:spPr>
        <p:txBody>
          <a:bodyPr/>
          <a:lstStyle/>
          <a:p>
            <a:r>
              <a:rPr lang="zh-CN" altLang="en-US" dirty="0"/>
              <a:t>基于神经网络</a:t>
            </a:r>
          </a:p>
        </p:txBody>
      </p:sp>
      <p:sp>
        <p:nvSpPr>
          <p:cNvPr id="5" name="矩形 4">
            <a:extLst>
              <a:ext uri="{FF2B5EF4-FFF2-40B4-BE49-F238E27FC236}">
                <a16:creationId xmlns:a16="http://schemas.microsoft.com/office/drawing/2014/main" id="{F88B07E6-3320-4765-BCDB-1E19B5D63209}"/>
              </a:ext>
            </a:extLst>
          </p:cNvPr>
          <p:cNvSpPr/>
          <p:nvPr/>
        </p:nvSpPr>
        <p:spPr>
          <a:xfrm>
            <a:off x="611560" y="5282256"/>
            <a:ext cx="4572000" cy="646331"/>
          </a:xfrm>
          <a:prstGeom prst="rect">
            <a:avLst/>
          </a:prstGeom>
        </p:spPr>
        <p:txBody>
          <a:bodyPr>
            <a:spAutoFit/>
          </a:bodyPr>
          <a:lstStyle/>
          <a:p>
            <a:r>
              <a:rPr lang="en-US" altLang="zh-CN" dirty="0"/>
              <a:t>1 </a:t>
            </a:r>
            <a:r>
              <a:rPr lang="zh-CN" altLang="en-US" dirty="0"/>
              <a:t>词语转成词向量（</a:t>
            </a:r>
            <a:r>
              <a:rPr lang="en-US" altLang="zh-CN" dirty="0"/>
              <a:t> word2vec</a:t>
            </a:r>
            <a:r>
              <a:rPr lang="zh-CN" altLang="en-US" dirty="0"/>
              <a:t>算法）</a:t>
            </a:r>
            <a:endParaRPr lang="en-US" altLang="zh-CN" dirty="0"/>
          </a:p>
          <a:p>
            <a:r>
              <a:rPr lang="en-US" altLang="zh-CN" dirty="0"/>
              <a:t>2 </a:t>
            </a:r>
            <a:r>
              <a:rPr lang="zh-CN" altLang="en-US" dirty="0"/>
              <a:t>利用深度学习框架进行训练（</a:t>
            </a:r>
            <a:r>
              <a:rPr lang="en-US" altLang="zh-CN" dirty="0"/>
              <a:t> LSTM </a:t>
            </a:r>
            <a:r>
              <a:rPr lang="zh-CN" altLang="en-US" dirty="0"/>
              <a:t>）</a:t>
            </a:r>
          </a:p>
        </p:txBody>
      </p:sp>
      <p:pic>
        <p:nvPicPr>
          <p:cNvPr id="7" name="图片 6">
            <a:extLst>
              <a:ext uri="{FF2B5EF4-FFF2-40B4-BE49-F238E27FC236}">
                <a16:creationId xmlns:a16="http://schemas.microsoft.com/office/drawing/2014/main" id="{DD153D39-AB12-4B15-91F5-618BCC006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63451"/>
            <a:ext cx="8064896" cy="3456383"/>
          </a:xfrm>
          <a:prstGeom prst="rect">
            <a:avLst/>
          </a:prstGeom>
        </p:spPr>
      </p:pic>
    </p:spTree>
    <p:extLst>
      <p:ext uri="{BB962C8B-B14F-4D97-AF65-F5344CB8AC3E}">
        <p14:creationId xmlns:p14="http://schemas.microsoft.com/office/powerpoint/2010/main" val="1054743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BB76D23-B6F4-4B8E-BED9-9C40C03A957B}"/>
              </a:ext>
            </a:extLst>
          </p:cNvPr>
          <p:cNvPicPr>
            <a:picLocks noChangeAspect="1"/>
          </p:cNvPicPr>
          <p:nvPr/>
        </p:nvPicPr>
        <p:blipFill>
          <a:blip r:embed="rId3"/>
          <a:stretch>
            <a:fillRect/>
          </a:stretch>
        </p:blipFill>
        <p:spPr>
          <a:xfrm>
            <a:off x="467544" y="980728"/>
            <a:ext cx="8178799" cy="4559679"/>
          </a:xfrm>
          <a:prstGeom prst="rect">
            <a:avLst/>
          </a:prstGeom>
        </p:spPr>
      </p:pic>
      <p:sp>
        <p:nvSpPr>
          <p:cNvPr id="2" name="灯片编号占位符 1">
            <a:extLst>
              <a:ext uri="{FF2B5EF4-FFF2-40B4-BE49-F238E27FC236}">
                <a16:creationId xmlns:a16="http://schemas.microsoft.com/office/drawing/2014/main" id="{22BFE74A-7792-46F2-938F-C2877ABFC4A9}"/>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97FF3420-EE2D-4F5A-A504-90632F25341B}" type="slidenum">
              <a:rPr lang="en-US" altLang="zh-CN" sz="1200" smtClean="0">
                <a:solidFill>
                  <a:schemeClr val="tx1">
                    <a:tint val="75000"/>
                  </a:schemeClr>
                </a:solidFill>
                <a:latin typeface="+mn-lt"/>
                <a:cs typeface="+mn-cs"/>
              </a:rPr>
              <a:pPr algn="r">
                <a:spcAft>
                  <a:spcPts val="600"/>
                </a:spcAft>
              </a:pPr>
              <a:t>18</a:t>
            </a:fld>
            <a:endParaRPr lang="en-US" altLang="zh-CN" sz="1200">
              <a:solidFill>
                <a:schemeClr val="tx1">
                  <a:tint val="75000"/>
                </a:schemeClr>
              </a:solidFill>
              <a:latin typeface="+mn-lt"/>
              <a:cs typeface="+mn-cs"/>
            </a:endParaRPr>
          </a:p>
        </p:txBody>
      </p:sp>
      <p:sp>
        <p:nvSpPr>
          <p:cNvPr id="4" name="文本框 3">
            <a:extLst>
              <a:ext uri="{FF2B5EF4-FFF2-40B4-BE49-F238E27FC236}">
                <a16:creationId xmlns:a16="http://schemas.microsoft.com/office/drawing/2014/main" id="{2ADE8DDB-4B86-4E58-8467-1A5BA6316DC9}"/>
              </a:ext>
            </a:extLst>
          </p:cNvPr>
          <p:cNvSpPr txBox="1"/>
          <p:nvPr/>
        </p:nvSpPr>
        <p:spPr>
          <a:xfrm>
            <a:off x="467544" y="5661248"/>
            <a:ext cx="8178799" cy="369332"/>
          </a:xfrm>
          <a:prstGeom prst="rect">
            <a:avLst/>
          </a:prstGeom>
          <a:noFill/>
        </p:spPr>
        <p:txBody>
          <a:bodyPr wrap="square" rtlCol="0">
            <a:spAutoFit/>
          </a:bodyPr>
          <a:lstStyle/>
          <a:p>
            <a:r>
              <a:rPr lang="en-US" altLang="zh-CN" dirty="0"/>
              <a:t>《 Effective LSTMs for Target-Dependent Sentiment Classification 》</a:t>
            </a:r>
            <a:endParaRPr lang="zh-CN" altLang="en-US" dirty="0"/>
          </a:p>
        </p:txBody>
      </p:sp>
    </p:spTree>
    <p:extLst>
      <p:ext uri="{BB962C8B-B14F-4D97-AF65-F5344CB8AC3E}">
        <p14:creationId xmlns:p14="http://schemas.microsoft.com/office/powerpoint/2010/main" val="2367185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D9475ED-7CC9-4D2A-ADAA-2B6B4AB33EA9}"/>
              </a:ext>
            </a:extLst>
          </p:cNvPr>
          <p:cNvPicPr>
            <a:picLocks noChangeAspect="1"/>
          </p:cNvPicPr>
          <p:nvPr/>
        </p:nvPicPr>
        <p:blipFill>
          <a:blip r:embed="rId3"/>
          <a:stretch>
            <a:fillRect/>
          </a:stretch>
        </p:blipFill>
        <p:spPr>
          <a:xfrm>
            <a:off x="2671" y="1340768"/>
            <a:ext cx="9141329" cy="4824535"/>
          </a:xfrm>
          <a:prstGeom prst="rect">
            <a:avLst/>
          </a:prstGeom>
        </p:spPr>
      </p:pic>
      <p:sp>
        <p:nvSpPr>
          <p:cNvPr id="2" name="灯片编号占位符 1">
            <a:extLst>
              <a:ext uri="{FF2B5EF4-FFF2-40B4-BE49-F238E27FC236}">
                <a16:creationId xmlns:a16="http://schemas.microsoft.com/office/drawing/2014/main" id="{22BFE74A-7792-46F2-938F-C2877ABFC4A9}"/>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97FF3420-EE2D-4F5A-A504-90632F25341B}" type="slidenum">
              <a:rPr lang="en-US" altLang="zh-CN" sz="1200" smtClean="0">
                <a:solidFill>
                  <a:schemeClr val="tx1">
                    <a:tint val="75000"/>
                  </a:schemeClr>
                </a:solidFill>
                <a:latin typeface="+mn-lt"/>
                <a:cs typeface="+mn-cs"/>
              </a:rPr>
              <a:pPr algn="r">
                <a:spcAft>
                  <a:spcPts val="600"/>
                </a:spcAft>
              </a:pPr>
              <a:t>19</a:t>
            </a:fld>
            <a:endParaRPr lang="en-US" altLang="zh-CN" sz="1200">
              <a:solidFill>
                <a:schemeClr val="tx1">
                  <a:tint val="75000"/>
                </a:schemeClr>
              </a:solidFill>
              <a:latin typeface="+mn-lt"/>
              <a:cs typeface="+mn-cs"/>
            </a:endParaRPr>
          </a:p>
        </p:txBody>
      </p:sp>
    </p:spTree>
    <p:extLst>
      <p:ext uri="{BB962C8B-B14F-4D97-AF65-F5344CB8AC3E}">
        <p14:creationId xmlns:p14="http://schemas.microsoft.com/office/powerpoint/2010/main" val="3824804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935" y="2564904"/>
            <a:ext cx="9083647"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297FD5">
                      <a:lumMod val="75000"/>
                    </a:srgbClr>
                  </a:solidFill>
                </a:ln>
                <a:solidFill>
                  <a:srgbClr val="0070C0"/>
                </a:solidFill>
                <a:effectLst>
                  <a:outerShdw blurRad="50800" dist="38100" dir="2700000" algn="tl" rotWithShape="0">
                    <a:prstClr val="black">
                      <a:alpha val="40000"/>
                    </a:prstClr>
                  </a:outerShdw>
                </a:effectLst>
                <a:uLnTx/>
                <a:uFillTx/>
                <a:latin typeface="微软雅黑"/>
                <a:ea typeface="微软雅黑"/>
                <a:cs typeface="+mn-cs"/>
              </a:rPr>
              <a:t>情感分析</a:t>
            </a:r>
            <a:endParaRPr kumimoji="0" lang="en-US" altLang="zh-CN" sz="4000" b="1" i="0" u="none" strike="noStrike" kern="1200" cap="none" spc="0" normalizeH="0" baseline="0" noProof="0" dirty="0">
              <a:ln>
                <a:solidFill>
                  <a:srgbClr val="297FD5">
                    <a:lumMod val="75000"/>
                  </a:srgbClr>
                </a:solidFill>
              </a:ln>
              <a:solidFill>
                <a:srgbClr val="0070C0"/>
              </a:solidFill>
              <a:effectLst>
                <a:outerShdw blurRad="50800" dist="38100" dir="2700000" algn="tl" rotWithShape="0">
                  <a:prstClr val="black">
                    <a:alpha val="40000"/>
                  </a:prstClr>
                </a:outerShdw>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Sentiment Analysis</a:t>
            </a:r>
            <a:endParaRPr kumimoji="0" lang="zh-CN" altLang="en-US" sz="4000" b="1" i="0" u="none" strike="noStrike" kern="1200" cap="none" spc="0" normalizeH="0" baseline="0" noProof="0" dirty="0">
              <a:ln>
                <a:solidFill>
                  <a:srgbClr val="297FD5">
                    <a:lumMod val="75000"/>
                  </a:srgbClr>
                </a:solidFill>
              </a:ln>
              <a:solidFill>
                <a:srgbClr val="0070C0"/>
              </a:solidFill>
              <a:effectLst>
                <a:outerShdw blurRad="50800" dist="38100" dir="2700000" algn="tl" rotWithShape="0">
                  <a:prstClr val="black">
                    <a:alpha val="40000"/>
                  </a:prstClr>
                </a:outerShdw>
              </a:effectLst>
              <a:uLnTx/>
              <a:uFillTx/>
              <a:latin typeface="微软雅黑"/>
              <a:ea typeface="微软雅黑"/>
              <a:cs typeface="+mn-cs"/>
            </a:endParaRPr>
          </a:p>
        </p:txBody>
      </p:sp>
      <p:sp>
        <p:nvSpPr>
          <p:cNvPr id="3" name="副标题 18"/>
          <p:cNvSpPr txBox="1">
            <a:spLocks noChangeArrowheads="1"/>
          </p:cNvSpPr>
          <p:nvPr/>
        </p:nvSpPr>
        <p:spPr bwMode="auto">
          <a:xfrm>
            <a:off x="1943276" y="3645024"/>
            <a:ext cx="5278967"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marR="0" lvl="0" indent="-34290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王梦圆 汪安平 惠宁</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marR="0" lvl="0" indent="-34290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2BFE74A-7792-46F2-938F-C2877ABFC4A9}"/>
              </a:ext>
            </a:extLst>
          </p:cNvPr>
          <p:cNvSpPr>
            <a:spLocks noGrp="1"/>
          </p:cNvSpPr>
          <p:nvPr>
            <p:ph type="sldNum" sz="quarter" idx="4"/>
          </p:nvPr>
        </p:nvSpPr>
        <p:spPr/>
        <p:txBody>
          <a:bodyPr/>
          <a:lstStyle/>
          <a:p>
            <a:fld id="{97FF3420-EE2D-4F5A-A504-90632F25341B}" type="slidenum">
              <a:rPr lang="zh-CN" altLang="en-US" smtClean="0"/>
              <a:t>20</a:t>
            </a:fld>
            <a:endParaRPr lang="zh-CN" altLang="en-US"/>
          </a:p>
        </p:txBody>
      </p:sp>
      <p:sp>
        <p:nvSpPr>
          <p:cNvPr id="3" name="标题 2">
            <a:extLst>
              <a:ext uri="{FF2B5EF4-FFF2-40B4-BE49-F238E27FC236}">
                <a16:creationId xmlns:a16="http://schemas.microsoft.com/office/drawing/2014/main" id="{C916F694-6B55-48A6-800D-882E09E4D5CB}"/>
              </a:ext>
            </a:extLst>
          </p:cNvPr>
          <p:cNvSpPr>
            <a:spLocks noGrp="1"/>
          </p:cNvSpPr>
          <p:nvPr>
            <p:ph type="title"/>
          </p:nvPr>
        </p:nvSpPr>
        <p:spPr/>
        <p:txBody>
          <a:bodyPr/>
          <a:lstStyle/>
          <a:p>
            <a:endParaRPr lang="zh-CN" altLang="en-US" dirty="0"/>
          </a:p>
        </p:txBody>
      </p:sp>
      <p:sp>
        <p:nvSpPr>
          <p:cNvPr id="5" name="矩形 4">
            <a:extLst>
              <a:ext uri="{FF2B5EF4-FFF2-40B4-BE49-F238E27FC236}">
                <a16:creationId xmlns:a16="http://schemas.microsoft.com/office/drawing/2014/main" id="{0C228F9E-CACC-40C7-95FE-86C09388A6C0}"/>
              </a:ext>
            </a:extLst>
          </p:cNvPr>
          <p:cNvSpPr/>
          <p:nvPr/>
        </p:nvSpPr>
        <p:spPr>
          <a:xfrm>
            <a:off x="2339752" y="4952094"/>
            <a:ext cx="5976664" cy="646331"/>
          </a:xfrm>
          <a:prstGeom prst="rect">
            <a:avLst/>
          </a:prstGeom>
        </p:spPr>
        <p:txBody>
          <a:bodyPr wrap="square">
            <a:spAutoFit/>
          </a:bodyPr>
          <a:lstStyle/>
          <a:p>
            <a:r>
              <a:rPr lang="zh-CN" altLang="en-US" dirty="0"/>
              <a:t>词嵌入（</a:t>
            </a:r>
            <a:r>
              <a:rPr lang="en-US" altLang="zh-CN" dirty="0"/>
              <a:t>word-embedding</a:t>
            </a:r>
            <a:r>
              <a:rPr lang="zh-CN" altLang="en-US" dirty="0"/>
              <a:t>）缓解了词袋模型中词语之间的语义是相互独立，丢失了文本的上下文信息的问题</a:t>
            </a:r>
          </a:p>
        </p:txBody>
      </p:sp>
      <p:sp>
        <p:nvSpPr>
          <p:cNvPr id="6" name="矩形 5">
            <a:extLst>
              <a:ext uri="{FF2B5EF4-FFF2-40B4-BE49-F238E27FC236}">
                <a16:creationId xmlns:a16="http://schemas.microsoft.com/office/drawing/2014/main" id="{27A3FCB3-3F49-4D76-B200-25105926DC5F}"/>
              </a:ext>
            </a:extLst>
          </p:cNvPr>
          <p:cNvSpPr/>
          <p:nvPr/>
        </p:nvSpPr>
        <p:spPr>
          <a:xfrm>
            <a:off x="751528" y="1583720"/>
            <a:ext cx="6832848" cy="2031325"/>
          </a:xfrm>
          <a:prstGeom prst="rect">
            <a:avLst/>
          </a:prstGeom>
        </p:spPr>
        <p:txBody>
          <a:bodyPr wrap="square">
            <a:spAutoFit/>
          </a:bodyPr>
          <a:lstStyle/>
          <a:p>
            <a:r>
              <a:rPr lang="zh-CN" altLang="en-US" dirty="0"/>
              <a:t>相比于传统机器学习方法，</a:t>
            </a:r>
            <a:r>
              <a:rPr lang="zh-CN" altLang="en-US" b="1" dirty="0"/>
              <a:t>深度学习</a:t>
            </a:r>
            <a:r>
              <a:rPr lang="en-US" altLang="zh-CN" b="1" dirty="0"/>
              <a:t>3</a:t>
            </a:r>
            <a:r>
              <a:rPr lang="zh-CN" altLang="en-US" b="1" dirty="0"/>
              <a:t>大直接优势</a:t>
            </a:r>
            <a:r>
              <a:rPr lang="zh-CN" altLang="en-US" dirty="0"/>
              <a:t>：</a:t>
            </a:r>
            <a:endParaRPr lang="en-US" altLang="zh-CN" dirty="0"/>
          </a:p>
          <a:p>
            <a:r>
              <a:rPr lang="en-US" altLang="zh-CN" dirty="0"/>
              <a:t>1</a:t>
            </a:r>
            <a:r>
              <a:rPr lang="zh-CN" altLang="en-US" dirty="0"/>
              <a:t>）无需特征工程</a:t>
            </a:r>
            <a:endParaRPr lang="en-US" altLang="zh-CN" dirty="0"/>
          </a:p>
          <a:p>
            <a:r>
              <a:rPr lang="en-US" altLang="zh-CN" dirty="0"/>
              <a:t>2</a:t>
            </a:r>
            <a:r>
              <a:rPr lang="zh-CN" altLang="en-US" dirty="0"/>
              <a:t>）考虑上下文语义</a:t>
            </a:r>
          </a:p>
          <a:p>
            <a:r>
              <a:rPr lang="en-US" altLang="zh-CN" dirty="0"/>
              <a:t>3</a:t>
            </a:r>
            <a:r>
              <a:rPr lang="zh-CN" altLang="en-US" dirty="0"/>
              <a:t>）大幅减少输入特征维度</a:t>
            </a:r>
          </a:p>
          <a:p>
            <a:endParaRPr lang="en-US" altLang="zh-CN" dirty="0"/>
          </a:p>
          <a:p>
            <a:endParaRPr lang="en-US" altLang="zh-CN" dirty="0"/>
          </a:p>
          <a:p>
            <a:endParaRPr lang="zh-CN" altLang="en-US" dirty="0"/>
          </a:p>
        </p:txBody>
      </p:sp>
      <p:sp>
        <p:nvSpPr>
          <p:cNvPr id="4" name="文本框 3">
            <a:extLst>
              <a:ext uri="{FF2B5EF4-FFF2-40B4-BE49-F238E27FC236}">
                <a16:creationId xmlns:a16="http://schemas.microsoft.com/office/drawing/2014/main" id="{D3787081-D198-4310-ADB0-CB439637A26E}"/>
              </a:ext>
            </a:extLst>
          </p:cNvPr>
          <p:cNvSpPr txBox="1"/>
          <p:nvPr/>
        </p:nvSpPr>
        <p:spPr>
          <a:xfrm>
            <a:off x="751528" y="3480896"/>
            <a:ext cx="6563072" cy="1224136"/>
          </a:xfrm>
          <a:prstGeom prst="rect">
            <a:avLst/>
          </a:prstGeom>
          <a:noFill/>
        </p:spPr>
        <p:txBody>
          <a:bodyPr wrap="square" rtlCol="0">
            <a:spAutoFit/>
          </a:bodyPr>
          <a:lstStyle/>
          <a:p>
            <a:r>
              <a:rPr lang="zh-CN" altLang="en-US" b="1" dirty="0"/>
              <a:t>优点</a:t>
            </a:r>
            <a:r>
              <a:rPr lang="zh-CN" altLang="en-US" dirty="0"/>
              <a:t>：基于深度学习的文本情感分析，相比传统机器学习，</a:t>
            </a:r>
            <a:endParaRPr lang="en-US" altLang="zh-CN" dirty="0"/>
          </a:p>
          <a:p>
            <a:r>
              <a:rPr lang="en-US" altLang="zh-CN" dirty="0"/>
              <a:t>1</a:t>
            </a:r>
            <a:r>
              <a:rPr lang="zh-CN" altLang="en-US" dirty="0"/>
              <a:t>）效果可以提升大，</a:t>
            </a:r>
            <a:endParaRPr lang="en-US" altLang="zh-CN" dirty="0"/>
          </a:p>
          <a:p>
            <a:r>
              <a:rPr lang="en-US" altLang="zh-CN" dirty="0"/>
              <a:t>2</a:t>
            </a:r>
            <a:r>
              <a:rPr lang="zh-CN" altLang="en-US" dirty="0"/>
              <a:t>）省去了繁复的特征工程工作，将人工依赖降低到最低程度</a:t>
            </a:r>
          </a:p>
          <a:p>
            <a:endParaRPr lang="zh-CN" altLang="en-US" dirty="0"/>
          </a:p>
        </p:txBody>
      </p:sp>
      <p:sp>
        <p:nvSpPr>
          <p:cNvPr id="7" name="箭头: 下 6">
            <a:extLst>
              <a:ext uri="{FF2B5EF4-FFF2-40B4-BE49-F238E27FC236}">
                <a16:creationId xmlns:a16="http://schemas.microsoft.com/office/drawing/2014/main" id="{7DFCAF1E-3D89-4528-8516-9489EE3A218C}"/>
              </a:ext>
            </a:extLst>
          </p:cNvPr>
          <p:cNvSpPr/>
          <p:nvPr/>
        </p:nvSpPr>
        <p:spPr>
          <a:xfrm>
            <a:off x="3563888" y="2852936"/>
            <a:ext cx="216024" cy="530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2478C046-9399-4B69-BFC1-EB540C443EFD}"/>
              </a:ext>
            </a:extLst>
          </p:cNvPr>
          <p:cNvSpPr/>
          <p:nvPr/>
        </p:nvSpPr>
        <p:spPr>
          <a:xfrm>
            <a:off x="968489" y="4653887"/>
            <a:ext cx="752536" cy="914400"/>
          </a:xfrm>
          <a:custGeom>
            <a:avLst/>
            <a:gdLst>
              <a:gd name="connsiteX0" fmla="*/ 150627 w 752536"/>
              <a:gd name="connsiteY0" fmla="*/ 532262 h 914400"/>
              <a:gd name="connsiteX1" fmla="*/ 150627 w 752536"/>
              <a:gd name="connsiteY1" fmla="*/ 532262 h 914400"/>
              <a:gd name="connsiteX2" fmla="*/ 27798 w 752536"/>
              <a:gd name="connsiteY2" fmla="*/ 518614 h 914400"/>
              <a:gd name="connsiteX3" fmla="*/ 502 w 752536"/>
              <a:gd name="connsiteY3" fmla="*/ 382137 h 914400"/>
              <a:gd name="connsiteX4" fmla="*/ 14150 w 752536"/>
              <a:gd name="connsiteY4" fmla="*/ 163773 h 914400"/>
              <a:gd name="connsiteX5" fmla="*/ 27798 w 752536"/>
              <a:gd name="connsiteY5" fmla="*/ 95534 h 914400"/>
              <a:gd name="connsiteX6" fmla="*/ 55093 w 752536"/>
              <a:gd name="connsiteY6" fmla="*/ 54591 h 914400"/>
              <a:gd name="connsiteX7" fmla="*/ 136980 w 752536"/>
              <a:gd name="connsiteY7" fmla="*/ 27295 h 914400"/>
              <a:gd name="connsiteX8" fmla="*/ 300753 w 752536"/>
              <a:gd name="connsiteY8" fmla="*/ 0 h 914400"/>
              <a:gd name="connsiteX9" fmla="*/ 491821 w 752536"/>
              <a:gd name="connsiteY9" fmla="*/ 13647 h 914400"/>
              <a:gd name="connsiteX10" fmla="*/ 573708 w 752536"/>
              <a:gd name="connsiteY10" fmla="*/ 40943 h 914400"/>
              <a:gd name="connsiteX11" fmla="*/ 614651 w 752536"/>
              <a:gd name="connsiteY11" fmla="*/ 54591 h 914400"/>
              <a:gd name="connsiteX12" fmla="*/ 682890 w 752536"/>
              <a:gd name="connsiteY12" fmla="*/ 122829 h 914400"/>
              <a:gd name="connsiteX13" fmla="*/ 710186 w 752536"/>
              <a:gd name="connsiteY13" fmla="*/ 163773 h 914400"/>
              <a:gd name="connsiteX14" fmla="*/ 723833 w 752536"/>
              <a:gd name="connsiteY14" fmla="*/ 204716 h 914400"/>
              <a:gd name="connsiteX15" fmla="*/ 751129 w 752536"/>
              <a:gd name="connsiteY15" fmla="*/ 245659 h 914400"/>
              <a:gd name="connsiteX16" fmla="*/ 737481 w 752536"/>
              <a:gd name="connsiteY16" fmla="*/ 327546 h 914400"/>
              <a:gd name="connsiteX17" fmla="*/ 614651 w 752536"/>
              <a:gd name="connsiteY17" fmla="*/ 395785 h 914400"/>
              <a:gd name="connsiteX18" fmla="*/ 573708 w 752536"/>
              <a:gd name="connsiteY18" fmla="*/ 423080 h 914400"/>
              <a:gd name="connsiteX19" fmla="*/ 491821 w 752536"/>
              <a:gd name="connsiteY19" fmla="*/ 545910 h 914400"/>
              <a:gd name="connsiteX20" fmla="*/ 464526 w 752536"/>
              <a:gd name="connsiteY20" fmla="*/ 586853 h 914400"/>
              <a:gd name="connsiteX21" fmla="*/ 423583 w 752536"/>
              <a:gd name="connsiteY21" fmla="*/ 668740 h 914400"/>
              <a:gd name="connsiteX22" fmla="*/ 450878 w 752536"/>
              <a:gd name="connsiteY22" fmla="*/ 750626 h 914400"/>
              <a:gd name="connsiteX23" fmla="*/ 437230 w 752536"/>
              <a:gd name="connsiteY23" fmla="*/ 818865 h 914400"/>
              <a:gd name="connsiteX24" fmla="*/ 450878 w 752536"/>
              <a:gd name="connsiteY24" fmla="*/ 873456 h 914400"/>
              <a:gd name="connsiteX25" fmla="*/ 464526 w 752536"/>
              <a:gd name="connsiteY2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2536" h="914400">
                <a:moveTo>
                  <a:pt x="150627" y="532262"/>
                </a:moveTo>
                <a:lnTo>
                  <a:pt x="150627" y="532262"/>
                </a:lnTo>
                <a:cubicBezTo>
                  <a:pt x="109684" y="527713"/>
                  <a:pt x="56927" y="547743"/>
                  <a:pt x="27798" y="518614"/>
                </a:cubicBezTo>
                <a:cubicBezTo>
                  <a:pt x="-5007" y="485809"/>
                  <a:pt x="2285" y="428496"/>
                  <a:pt x="502" y="382137"/>
                </a:cubicBezTo>
                <a:cubicBezTo>
                  <a:pt x="-2301" y="309261"/>
                  <a:pt x="7235" y="236375"/>
                  <a:pt x="14150" y="163773"/>
                </a:cubicBezTo>
                <a:cubicBezTo>
                  <a:pt x="16349" y="140681"/>
                  <a:pt x="19653" y="117254"/>
                  <a:pt x="27798" y="95534"/>
                </a:cubicBezTo>
                <a:cubicBezTo>
                  <a:pt x="33557" y="80176"/>
                  <a:pt x="41184" y="63284"/>
                  <a:pt x="55093" y="54591"/>
                </a:cubicBezTo>
                <a:cubicBezTo>
                  <a:pt x="79492" y="39342"/>
                  <a:pt x="109684" y="36394"/>
                  <a:pt x="136980" y="27295"/>
                </a:cubicBezTo>
                <a:cubicBezTo>
                  <a:pt x="217005" y="620"/>
                  <a:pt x="163622" y="15236"/>
                  <a:pt x="300753" y="0"/>
                </a:cubicBezTo>
                <a:cubicBezTo>
                  <a:pt x="364442" y="4549"/>
                  <a:pt x="428676" y="4175"/>
                  <a:pt x="491821" y="13647"/>
                </a:cubicBezTo>
                <a:cubicBezTo>
                  <a:pt x="520275" y="17915"/>
                  <a:pt x="546412" y="31844"/>
                  <a:pt x="573708" y="40943"/>
                </a:cubicBezTo>
                <a:lnTo>
                  <a:pt x="614651" y="54591"/>
                </a:lnTo>
                <a:cubicBezTo>
                  <a:pt x="687443" y="163777"/>
                  <a:pt x="591902" y="31841"/>
                  <a:pt x="682890" y="122829"/>
                </a:cubicBezTo>
                <a:cubicBezTo>
                  <a:pt x="694489" y="134428"/>
                  <a:pt x="701087" y="150125"/>
                  <a:pt x="710186" y="163773"/>
                </a:cubicBezTo>
                <a:cubicBezTo>
                  <a:pt x="714735" y="177421"/>
                  <a:pt x="717399" y="191849"/>
                  <a:pt x="723833" y="204716"/>
                </a:cubicBezTo>
                <a:cubicBezTo>
                  <a:pt x="731168" y="219387"/>
                  <a:pt x="749318" y="229357"/>
                  <a:pt x="751129" y="245659"/>
                </a:cubicBezTo>
                <a:cubicBezTo>
                  <a:pt x="754185" y="273162"/>
                  <a:pt x="753350" y="304876"/>
                  <a:pt x="737481" y="327546"/>
                </a:cubicBezTo>
                <a:cubicBezTo>
                  <a:pt x="691141" y="393747"/>
                  <a:pt x="665879" y="370171"/>
                  <a:pt x="614651" y="395785"/>
                </a:cubicBezTo>
                <a:cubicBezTo>
                  <a:pt x="599980" y="403120"/>
                  <a:pt x="587356" y="413982"/>
                  <a:pt x="573708" y="423080"/>
                </a:cubicBezTo>
                <a:lnTo>
                  <a:pt x="491821" y="545910"/>
                </a:lnTo>
                <a:cubicBezTo>
                  <a:pt x="482723" y="559558"/>
                  <a:pt x="469713" y="571292"/>
                  <a:pt x="464526" y="586853"/>
                </a:cubicBezTo>
                <a:cubicBezTo>
                  <a:pt x="445691" y="643358"/>
                  <a:pt x="458858" y="615827"/>
                  <a:pt x="423583" y="668740"/>
                </a:cubicBezTo>
                <a:cubicBezTo>
                  <a:pt x="432681" y="696035"/>
                  <a:pt x="456521" y="722413"/>
                  <a:pt x="450878" y="750626"/>
                </a:cubicBezTo>
                <a:lnTo>
                  <a:pt x="437230" y="818865"/>
                </a:lnTo>
                <a:lnTo>
                  <a:pt x="450878" y="873456"/>
                </a:lnTo>
                <a:lnTo>
                  <a:pt x="464526" y="914400"/>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笑脸 8">
            <a:extLst>
              <a:ext uri="{FF2B5EF4-FFF2-40B4-BE49-F238E27FC236}">
                <a16:creationId xmlns:a16="http://schemas.microsoft.com/office/drawing/2014/main" id="{9DE24394-9DB0-4880-A543-F40D11C04657}"/>
              </a:ext>
            </a:extLst>
          </p:cNvPr>
          <p:cNvSpPr/>
          <p:nvPr/>
        </p:nvSpPr>
        <p:spPr>
          <a:xfrm>
            <a:off x="1331640" y="5743874"/>
            <a:ext cx="216024" cy="216024"/>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579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2354EA0-7D26-4A8B-AE33-DD8B86747876}"/>
              </a:ext>
            </a:extLst>
          </p:cNvPr>
          <p:cNvSpPr>
            <a:spLocks noGrp="1"/>
          </p:cNvSpPr>
          <p:nvPr>
            <p:ph type="sldNum" sz="quarter" idx="4"/>
          </p:nvPr>
        </p:nvSpPr>
        <p:spPr/>
        <p:txBody>
          <a:bodyPr/>
          <a:lstStyle/>
          <a:p>
            <a:fld id="{97FF3420-EE2D-4F5A-A504-90632F25341B}" type="slidenum">
              <a:rPr lang="zh-CN" altLang="en-US" smtClean="0"/>
              <a:t>21</a:t>
            </a:fld>
            <a:endParaRPr lang="zh-CN" altLang="en-US"/>
          </a:p>
        </p:txBody>
      </p:sp>
      <p:sp>
        <p:nvSpPr>
          <p:cNvPr id="3" name="标题 2">
            <a:extLst>
              <a:ext uri="{FF2B5EF4-FFF2-40B4-BE49-F238E27FC236}">
                <a16:creationId xmlns:a16="http://schemas.microsoft.com/office/drawing/2014/main" id="{3B0D07FD-2BD6-4A66-914A-179AC0EAD175}"/>
              </a:ext>
            </a:extLst>
          </p:cNvPr>
          <p:cNvSpPr>
            <a:spLocks noGrp="1"/>
          </p:cNvSpPr>
          <p:nvPr>
            <p:ph type="title"/>
          </p:nvPr>
        </p:nvSpPr>
        <p:spPr>
          <a:xfrm>
            <a:off x="724880" y="0"/>
            <a:ext cx="8075240" cy="789050"/>
          </a:xfrm>
        </p:spPr>
        <p:txBody>
          <a:bodyPr/>
          <a:lstStyle/>
          <a:p>
            <a:r>
              <a:rPr lang="zh-CN" altLang="en-US" dirty="0"/>
              <a:t>应用场景</a:t>
            </a:r>
          </a:p>
        </p:txBody>
      </p:sp>
      <p:sp>
        <p:nvSpPr>
          <p:cNvPr id="5" name="文本框 4">
            <a:extLst>
              <a:ext uri="{FF2B5EF4-FFF2-40B4-BE49-F238E27FC236}">
                <a16:creationId xmlns:a16="http://schemas.microsoft.com/office/drawing/2014/main" id="{BD002E63-6A71-4578-A329-6B0363565953}"/>
              </a:ext>
            </a:extLst>
          </p:cNvPr>
          <p:cNvSpPr txBox="1"/>
          <p:nvPr/>
        </p:nvSpPr>
        <p:spPr>
          <a:xfrm>
            <a:off x="2173306" y="1843670"/>
            <a:ext cx="4890864" cy="3539430"/>
          </a:xfrm>
          <a:prstGeom prst="rect">
            <a:avLst/>
          </a:prstGeom>
          <a:noFill/>
        </p:spPr>
        <p:txBody>
          <a:bodyPr wrap="square" rtlCol="0">
            <a:spAutoFit/>
          </a:bodyPr>
          <a:lstStyle/>
          <a:p>
            <a:pPr marL="285750" indent="-285750">
              <a:buFont typeface="Arial" panose="020B0604020202020204" pitchFamily="34" charset="0"/>
              <a:buChar char="•"/>
            </a:pPr>
            <a:r>
              <a:rPr lang="zh-CN" altLang="en-US" sz="3200" dirty="0">
                <a:solidFill>
                  <a:schemeClr val="bg2">
                    <a:lumMod val="75000"/>
                  </a:schemeClr>
                </a:solidFill>
                <a:latin typeface="+mj-ea"/>
                <a:ea typeface="+mj-ea"/>
              </a:rPr>
              <a:t>舆情分析</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r>
              <a:rPr lang="zh-CN" altLang="en-US" sz="3200" dirty="0">
                <a:solidFill>
                  <a:schemeClr val="bg2">
                    <a:lumMod val="75000"/>
                  </a:schemeClr>
                </a:solidFill>
                <a:latin typeface="+mj-ea"/>
                <a:ea typeface="+mj-ea"/>
              </a:rPr>
              <a:t>商业决策</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r>
              <a:rPr lang="zh-CN" altLang="en-US" sz="3200" dirty="0">
                <a:solidFill>
                  <a:schemeClr val="bg2">
                    <a:lumMod val="75000"/>
                  </a:schemeClr>
                </a:solidFill>
                <a:latin typeface="+mj-ea"/>
                <a:ea typeface="+mj-ea"/>
              </a:rPr>
              <a:t>信息预测</a:t>
            </a: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endParaRPr lang="en-US" altLang="zh-CN" sz="3200" dirty="0">
              <a:solidFill>
                <a:schemeClr val="bg2">
                  <a:lumMod val="75000"/>
                </a:schemeClr>
              </a:solidFill>
              <a:latin typeface="+mj-ea"/>
              <a:ea typeface="+mj-ea"/>
            </a:endParaRPr>
          </a:p>
          <a:p>
            <a:pPr marL="285750" indent="-285750">
              <a:buFont typeface="Arial" panose="020B0604020202020204" pitchFamily="34" charset="0"/>
              <a:buChar char="•"/>
            </a:pPr>
            <a:r>
              <a:rPr lang="zh-CN" altLang="en-US" sz="3200" dirty="0">
                <a:solidFill>
                  <a:schemeClr val="bg2">
                    <a:lumMod val="75000"/>
                  </a:schemeClr>
                </a:solidFill>
                <a:latin typeface="+mj-ea"/>
                <a:ea typeface="+mj-ea"/>
              </a:rPr>
              <a:t>情绪管理</a:t>
            </a:r>
            <a:endParaRPr lang="en-US" altLang="zh-CN" sz="3200" dirty="0">
              <a:solidFill>
                <a:schemeClr val="bg2">
                  <a:lumMod val="75000"/>
                </a:schemeClr>
              </a:solidFill>
              <a:latin typeface="+mj-ea"/>
              <a:ea typeface="+mj-ea"/>
            </a:endParaRPr>
          </a:p>
        </p:txBody>
      </p:sp>
    </p:spTree>
    <p:extLst>
      <p:ext uri="{BB962C8B-B14F-4D97-AF65-F5344CB8AC3E}">
        <p14:creationId xmlns:p14="http://schemas.microsoft.com/office/powerpoint/2010/main" val="1946555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26B0E14-8EC3-4C5E-9944-E7E8DE7C0990}"/>
              </a:ext>
            </a:extLst>
          </p:cNvPr>
          <p:cNvSpPr>
            <a:spLocks noGrp="1"/>
          </p:cNvSpPr>
          <p:nvPr>
            <p:ph type="sldNum" sz="quarter" idx="4"/>
          </p:nvPr>
        </p:nvSpPr>
        <p:spPr/>
        <p:txBody>
          <a:bodyPr/>
          <a:lstStyle/>
          <a:p>
            <a:fld id="{97FF3420-EE2D-4F5A-A504-90632F25341B}" type="slidenum">
              <a:rPr lang="zh-CN" altLang="en-US" smtClean="0"/>
              <a:t>22</a:t>
            </a:fld>
            <a:endParaRPr lang="zh-CN" altLang="en-US"/>
          </a:p>
        </p:txBody>
      </p:sp>
      <p:sp>
        <p:nvSpPr>
          <p:cNvPr id="3" name="标题 2">
            <a:extLst>
              <a:ext uri="{FF2B5EF4-FFF2-40B4-BE49-F238E27FC236}">
                <a16:creationId xmlns:a16="http://schemas.microsoft.com/office/drawing/2014/main" id="{841B197C-D262-4910-85BB-163DAE12E88A}"/>
              </a:ext>
            </a:extLst>
          </p:cNvPr>
          <p:cNvSpPr>
            <a:spLocks noGrp="1"/>
          </p:cNvSpPr>
          <p:nvPr>
            <p:ph type="title"/>
          </p:nvPr>
        </p:nvSpPr>
        <p:spPr>
          <a:xfrm>
            <a:off x="603734" y="260648"/>
            <a:ext cx="7936532" cy="366184"/>
          </a:xfrm>
        </p:spPr>
        <p:txBody>
          <a:bodyPr>
            <a:normAutofit fontScale="90000"/>
          </a:bodyPr>
          <a:lstStyle/>
          <a:p>
            <a:pPr algn="l"/>
            <a:r>
              <a:rPr lang="zh-CN" altLang="en-US" b="1" dirty="0">
                <a:latin typeface="宋体" panose="02010600030101010101" pitchFamily="2" charset="-122"/>
                <a:ea typeface="宋体" panose="02010600030101010101" pitchFamily="2" charset="-122"/>
              </a:rPr>
              <a:t>舆情介绍</a:t>
            </a:r>
          </a:p>
        </p:txBody>
      </p:sp>
      <p:pic>
        <p:nvPicPr>
          <p:cNvPr id="6" name="图片 5">
            <a:extLst>
              <a:ext uri="{FF2B5EF4-FFF2-40B4-BE49-F238E27FC236}">
                <a16:creationId xmlns:a16="http://schemas.microsoft.com/office/drawing/2014/main" id="{9B155ACC-2D6A-4D23-BAE6-D144E86EB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945" y="931377"/>
            <a:ext cx="4937107" cy="2761694"/>
          </a:xfrm>
          <a:prstGeom prst="rect">
            <a:avLst/>
          </a:prstGeom>
        </p:spPr>
      </p:pic>
      <p:sp>
        <p:nvSpPr>
          <p:cNvPr id="7" name="文本框 6">
            <a:extLst>
              <a:ext uri="{FF2B5EF4-FFF2-40B4-BE49-F238E27FC236}">
                <a16:creationId xmlns:a16="http://schemas.microsoft.com/office/drawing/2014/main" id="{E3ACE5EA-D9F3-41D3-A9CF-6098BA80B1D4}"/>
              </a:ext>
            </a:extLst>
          </p:cNvPr>
          <p:cNvSpPr txBox="1"/>
          <p:nvPr/>
        </p:nvSpPr>
        <p:spPr>
          <a:xfrm>
            <a:off x="817102" y="3865444"/>
            <a:ext cx="7128792" cy="2031325"/>
          </a:xfrm>
          <a:prstGeom prst="rect">
            <a:avLst/>
          </a:prstGeom>
          <a:noFill/>
        </p:spPr>
        <p:txBody>
          <a:bodyPr wrap="square" rtlCol="0">
            <a:spAutoFit/>
          </a:bodyPr>
          <a:lstStyle/>
          <a:p>
            <a:r>
              <a:rPr lang="zh-CN" altLang="en-US" dirty="0"/>
              <a:t>      舆情是“舆论情况”的简称，是指在一定的社会空间内，围绕中介性社会事件的发生、发展和变化，作为主体的民众对作为客体的社会管理者、企业、个人及其他各类组织及其政治、社会、道德等方面的取向产生和持有的社会态度。</a:t>
            </a:r>
            <a:endParaRPr lang="en-US" altLang="zh-CN" dirty="0"/>
          </a:p>
          <a:p>
            <a:r>
              <a:rPr lang="zh-CN" altLang="en-US" dirty="0">
                <a:latin typeface="+mn-ea"/>
              </a:rPr>
              <a:t>      互联网为社情民意的表达提供了平台，体现用户意愿、评论和态度的网络舆情也愈发受到重视。</a:t>
            </a:r>
            <a:endParaRPr lang="en-US" altLang="zh-CN" dirty="0">
              <a:latin typeface="+mn-ea"/>
            </a:endParaRPr>
          </a:p>
          <a:p>
            <a:endParaRPr lang="zh-CN" altLang="en-US" dirty="0"/>
          </a:p>
        </p:txBody>
      </p:sp>
    </p:spTree>
    <p:extLst>
      <p:ext uri="{BB962C8B-B14F-4D97-AF65-F5344CB8AC3E}">
        <p14:creationId xmlns:p14="http://schemas.microsoft.com/office/powerpoint/2010/main" val="32588499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803416-A726-4EEC-99DD-47AB0C3692C7}"/>
              </a:ext>
            </a:extLst>
          </p:cNvPr>
          <p:cNvSpPr>
            <a:spLocks noGrp="1"/>
          </p:cNvSpPr>
          <p:nvPr>
            <p:ph type="sldNum" sz="quarter" idx="4"/>
          </p:nvPr>
        </p:nvSpPr>
        <p:spPr/>
        <p:txBody>
          <a:bodyPr/>
          <a:lstStyle/>
          <a:p>
            <a:fld id="{97FF3420-EE2D-4F5A-A504-90632F25341B}" type="slidenum">
              <a:rPr lang="zh-CN" altLang="en-US" smtClean="0"/>
              <a:t>23</a:t>
            </a:fld>
            <a:endParaRPr lang="zh-CN" altLang="en-US"/>
          </a:p>
        </p:txBody>
      </p:sp>
      <p:sp>
        <p:nvSpPr>
          <p:cNvPr id="3" name="标题 2">
            <a:extLst>
              <a:ext uri="{FF2B5EF4-FFF2-40B4-BE49-F238E27FC236}">
                <a16:creationId xmlns:a16="http://schemas.microsoft.com/office/drawing/2014/main" id="{208DBE81-3A80-48E0-9058-93CF2F145866}"/>
              </a:ext>
            </a:extLst>
          </p:cNvPr>
          <p:cNvSpPr>
            <a:spLocks noGrp="1"/>
          </p:cNvSpPr>
          <p:nvPr>
            <p:ph type="title"/>
          </p:nvPr>
        </p:nvSpPr>
        <p:spPr>
          <a:xfrm>
            <a:off x="832892" y="0"/>
            <a:ext cx="7859216" cy="830997"/>
          </a:xfrm>
        </p:spPr>
        <p:txBody>
          <a:bodyPr>
            <a:normAutofit/>
          </a:bodyPr>
          <a:lstStyle/>
          <a:p>
            <a:pPr algn="l"/>
            <a:r>
              <a:rPr lang="zh-CN" altLang="en-US" sz="3400" b="1" dirty="0">
                <a:latin typeface="宋体" panose="02010600030101010101" pitchFamily="2" charset="-122"/>
                <a:ea typeface="宋体" panose="02010600030101010101" pitchFamily="2" charset="-122"/>
              </a:rPr>
              <a:t>舆情分析重要性</a:t>
            </a:r>
          </a:p>
        </p:txBody>
      </p:sp>
      <p:pic>
        <p:nvPicPr>
          <p:cNvPr id="5" name="图片 4">
            <a:extLst>
              <a:ext uri="{FF2B5EF4-FFF2-40B4-BE49-F238E27FC236}">
                <a16:creationId xmlns:a16="http://schemas.microsoft.com/office/drawing/2014/main" id="{5FB3204E-4AE2-45BA-9C4F-B095636280EC}"/>
              </a:ext>
            </a:extLst>
          </p:cNvPr>
          <p:cNvPicPr/>
          <p:nvPr/>
        </p:nvPicPr>
        <p:blipFill>
          <a:blip r:embed="rId3">
            <a:extLst>
              <a:ext uri="{28A0092B-C50C-407E-A947-70E740481C1C}">
                <a14:useLocalDpi xmlns:a14="http://schemas.microsoft.com/office/drawing/2010/main" val="0"/>
              </a:ext>
            </a:extLst>
          </a:blip>
          <a:stretch>
            <a:fillRect/>
          </a:stretch>
        </p:blipFill>
        <p:spPr>
          <a:xfrm>
            <a:off x="323528" y="2368188"/>
            <a:ext cx="3616052" cy="2121624"/>
          </a:xfrm>
          <a:prstGeom prst="rect">
            <a:avLst/>
          </a:prstGeom>
        </p:spPr>
      </p:pic>
      <p:sp>
        <p:nvSpPr>
          <p:cNvPr id="10" name="文本框 9">
            <a:extLst>
              <a:ext uri="{FF2B5EF4-FFF2-40B4-BE49-F238E27FC236}">
                <a16:creationId xmlns:a16="http://schemas.microsoft.com/office/drawing/2014/main" id="{6438AFE7-FA6C-4B0C-87FE-CAE67C54A7DE}"/>
              </a:ext>
            </a:extLst>
          </p:cNvPr>
          <p:cNvSpPr txBox="1"/>
          <p:nvPr/>
        </p:nvSpPr>
        <p:spPr>
          <a:xfrm>
            <a:off x="4211960" y="2181488"/>
            <a:ext cx="4148352" cy="2308324"/>
          </a:xfrm>
          <a:prstGeom prst="rect">
            <a:avLst/>
          </a:prstGeom>
          <a:noFill/>
        </p:spPr>
        <p:txBody>
          <a:bodyPr wrap="square" rtlCol="0">
            <a:spAutoFit/>
          </a:bodyPr>
          <a:lstStyle>
            <a:defPPr>
              <a:defRPr lang="zh-CN"/>
            </a:defPPr>
            <a:lvl1pPr>
              <a:defRPr sz="2400" b="1"/>
            </a:lvl1pPr>
          </a:lstStyle>
          <a:p>
            <a:r>
              <a:rPr lang="en-US" altLang="zh-CN" dirty="0"/>
              <a:t>      </a:t>
            </a:r>
            <a:r>
              <a:rPr lang="zh-CN" altLang="zh-CN" dirty="0"/>
              <a:t>防民之口甚于防川</a:t>
            </a:r>
            <a:endParaRPr lang="en-US" altLang="zh-CN" dirty="0"/>
          </a:p>
          <a:p>
            <a:endParaRPr lang="zh-CN" altLang="en-US" dirty="0"/>
          </a:p>
          <a:p>
            <a:pPr lvl="0">
              <a:defRPr/>
            </a:pPr>
            <a:r>
              <a:rPr lang="zh-CN" altLang="en-US" dirty="0"/>
              <a:t>      社会舆情反映人心的向背，影响着人们的行动和局势的发展，在造成或转移社会风气方面具有不可估量的影响</a:t>
            </a:r>
            <a:endParaRPr lang="en-US" altLang="zh-CN" dirty="0"/>
          </a:p>
        </p:txBody>
      </p:sp>
    </p:spTree>
    <p:extLst>
      <p:ext uri="{BB962C8B-B14F-4D97-AF65-F5344CB8AC3E}">
        <p14:creationId xmlns:p14="http://schemas.microsoft.com/office/powerpoint/2010/main" val="3385523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803416-A726-4EEC-99DD-47AB0C3692C7}"/>
              </a:ext>
            </a:extLst>
          </p:cNvPr>
          <p:cNvSpPr>
            <a:spLocks noGrp="1"/>
          </p:cNvSpPr>
          <p:nvPr>
            <p:ph type="sldNum" sz="quarter" idx="4"/>
          </p:nvPr>
        </p:nvSpPr>
        <p:spPr/>
        <p:txBody>
          <a:bodyPr/>
          <a:lstStyle/>
          <a:p>
            <a:fld id="{97FF3420-EE2D-4F5A-A504-90632F25341B}" type="slidenum">
              <a:rPr lang="zh-CN" altLang="en-US" smtClean="0"/>
              <a:t>24</a:t>
            </a:fld>
            <a:endParaRPr lang="zh-CN" altLang="en-US"/>
          </a:p>
        </p:txBody>
      </p:sp>
      <p:sp>
        <p:nvSpPr>
          <p:cNvPr id="3" name="标题 2">
            <a:extLst>
              <a:ext uri="{FF2B5EF4-FFF2-40B4-BE49-F238E27FC236}">
                <a16:creationId xmlns:a16="http://schemas.microsoft.com/office/drawing/2014/main" id="{208DBE81-3A80-48E0-9058-93CF2F145866}"/>
              </a:ext>
            </a:extLst>
          </p:cNvPr>
          <p:cNvSpPr>
            <a:spLocks noGrp="1"/>
          </p:cNvSpPr>
          <p:nvPr>
            <p:ph type="title"/>
          </p:nvPr>
        </p:nvSpPr>
        <p:spPr>
          <a:xfrm>
            <a:off x="832892" y="0"/>
            <a:ext cx="7859216" cy="830997"/>
          </a:xfrm>
        </p:spPr>
        <p:txBody>
          <a:bodyPr>
            <a:normAutofit/>
          </a:bodyPr>
          <a:lstStyle/>
          <a:p>
            <a:pPr algn="l"/>
            <a:r>
              <a:rPr lang="zh-CN" altLang="en-US" sz="3400" b="1" dirty="0">
                <a:latin typeface="宋体" panose="02010600030101010101" pitchFamily="2" charset="-122"/>
                <a:ea typeface="宋体" panose="02010600030101010101" pitchFamily="2" charset="-122"/>
              </a:rPr>
              <a:t>舆情分析重要性</a:t>
            </a:r>
          </a:p>
        </p:txBody>
      </p:sp>
      <p:pic>
        <p:nvPicPr>
          <p:cNvPr id="5" name="图片 4">
            <a:extLst>
              <a:ext uri="{FF2B5EF4-FFF2-40B4-BE49-F238E27FC236}">
                <a16:creationId xmlns:a16="http://schemas.microsoft.com/office/drawing/2014/main" id="{5FB3204E-4AE2-45BA-9C4F-B095636280EC}"/>
              </a:ext>
            </a:extLst>
          </p:cNvPr>
          <p:cNvPicPr/>
          <p:nvPr/>
        </p:nvPicPr>
        <p:blipFill>
          <a:blip r:embed="rId3">
            <a:extLst>
              <a:ext uri="{28A0092B-C50C-407E-A947-70E740481C1C}">
                <a14:useLocalDpi xmlns:a14="http://schemas.microsoft.com/office/drawing/2010/main" val="0"/>
              </a:ext>
            </a:extLst>
          </a:blip>
          <a:stretch>
            <a:fillRect/>
          </a:stretch>
        </p:blipFill>
        <p:spPr>
          <a:xfrm>
            <a:off x="753976" y="2302348"/>
            <a:ext cx="3669206" cy="2253304"/>
          </a:xfrm>
          <a:prstGeom prst="rect">
            <a:avLst/>
          </a:prstGeom>
        </p:spPr>
      </p:pic>
      <p:sp>
        <p:nvSpPr>
          <p:cNvPr id="10" name="文本框 9">
            <a:extLst>
              <a:ext uri="{FF2B5EF4-FFF2-40B4-BE49-F238E27FC236}">
                <a16:creationId xmlns:a16="http://schemas.microsoft.com/office/drawing/2014/main" id="{6438AFE7-FA6C-4B0C-87FE-CAE67C54A7DE}"/>
              </a:ext>
            </a:extLst>
          </p:cNvPr>
          <p:cNvSpPr txBox="1"/>
          <p:nvPr/>
        </p:nvSpPr>
        <p:spPr>
          <a:xfrm>
            <a:off x="5370799" y="2459504"/>
            <a:ext cx="3321309" cy="1938992"/>
          </a:xfrm>
          <a:prstGeom prst="rect">
            <a:avLst/>
          </a:prstGeom>
          <a:noFill/>
        </p:spPr>
        <p:txBody>
          <a:bodyPr wrap="square" rtlCol="0">
            <a:spAutoFit/>
          </a:bodyPr>
          <a:lstStyle>
            <a:defPPr>
              <a:defRPr lang="zh-CN"/>
            </a:defPPr>
            <a:lvl1pPr>
              <a:defRPr sz="2400" b="1"/>
            </a:lvl1pPr>
          </a:lstStyle>
          <a:p>
            <a:r>
              <a:rPr lang="zh-CN" altLang="en-US" dirty="0"/>
              <a:t>制定危机预警方案</a:t>
            </a:r>
            <a:endParaRPr lang="en-US" altLang="zh-CN" dirty="0"/>
          </a:p>
          <a:p>
            <a:endParaRPr lang="zh-CN" altLang="en-US" dirty="0"/>
          </a:p>
          <a:p>
            <a:r>
              <a:rPr lang="zh-CN" altLang="en-US" dirty="0"/>
              <a:t>密切关注事态发展</a:t>
            </a:r>
            <a:endParaRPr lang="en-US" altLang="zh-CN" dirty="0"/>
          </a:p>
          <a:p>
            <a:endParaRPr lang="zh-CN" altLang="en-US" dirty="0"/>
          </a:p>
          <a:p>
            <a:r>
              <a:rPr lang="zh-CN" altLang="en-US" dirty="0"/>
              <a:t>及时传递和沟通信息</a:t>
            </a:r>
          </a:p>
        </p:txBody>
      </p:sp>
    </p:spTree>
    <p:extLst>
      <p:ext uri="{BB962C8B-B14F-4D97-AF65-F5344CB8AC3E}">
        <p14:creationId xmlns:p14="http://schemas.microsoft.com/office/powerpoint/2010/main" val="39167949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10900D1-C32C-42CF-A017-B2BC97AFF73C}"/>
              </a:ext>
            </a:extLst>
          </p:cNvPr>
          <p:cNvSpPr>
            <a:spLocks noGrp="1"/>
          </p:cNvSpPr>
          <p:nvPr>
            <p:ph idx="1"/>
          </p:nvPr>
        </p:nvSpPr>
        <p:spPr>
          <a:xfrm>
            <a:off x="473194" y="1686140"/>
            <a:ext cx="3810774" cy="4486275"/>
          </a:xfrm>
        </p:spPr>
        <p:txBody>
          <a:bodyPr>
            <a:normAutofit/>
          </a:bodyPr>
          <a:lstStyle/>
          <a:p>
            <a:pPr marL="0" indent="0">
              <a:spcAft>
                <a:spcPts val="600"/>
              </a:spcAft>
              <a:buNone/>
            </a:pPr>
            <a:r>
              <a:rPr lang="en-US" altLang="zh-CN" sz="1400" b="1" spc="225" dirty="0">
                <a:latin typeface="微软雅黑" panose="020B0503020204020204" pitchFamily="34" charset="-122"/>
                <a:ea typeface="微软雅黑" panose="020B0503020204020204" pitchFamily="34" charset="-122"/>
              </a:rPr>
              <a:t>     </a:t>
            </a:r>
            <a:r>
              <a:rPr lang="en-US" altLang="zh-CN" sz="1800" spc="225" dirty="0">
                <a:latin typeface="微软雅黑" panose="020B0503020204020204" pitchFamily="34" charset="-122"/>
                <a:ea typeface="微软雅黑" panose="020B0503020204020204" pitchFamily="34" charset="-122"/>
              </a:rPr>
              <a:t>2017</a:t>
            </a:r>
            <a:r>
              <a:rPr lang="zh-CN" altLang="en-US" sz="1800" spc="225" dirty="0">
                <a:latin typeface="微软雅黑" panose="020B0503020204020204" pitchFamily="34" charset="-122"/>
                <a:ea typeface="微软雅黑" panose="020B0503020204020204" pitchFamily="34" charset="-122"/>
              </a:rPr>
              <a:t>年</a:t>
            </a:r>
            <a:r>
              <a:rPr lang="en-US" altLang="zh-CN" sz="1800" spc="225" dirty="0">
                <a:latin typeface="微软雅黑" panose="020B0503020204020204" pitchFamily="34" charset="-122"/>
                <a:ea typeface="微软雅黑" panose="020B0503020204020204" pitchFamily="34" charset="-122"/>
              </a:rPr>
              <a:t>11</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22</a:t>
            </a:r>
            <a:r>
              <a:rPr lang="zh-CN" altLang="en-US" sz="1800" spc="225" dirty="0">
                <a:latin typeface="微软雅黑" panose="020B0503020204020204" pitchFamily="34" charset="-122"/>
                <a:ea typeface="微软雅黑" panose="020B0503020204020204" pitchFamily="34" charset="-122"/>
              </a:rPr>
              <a:t>日，有家长反映北京朝阳区管庄红黄蓝幼儿园（新天地分园）的幼儿遭遇老师扎针、喂不明白色药片等情况并报警处理。事件曝光后经网络迅速传播，其中谣传更有军队人员参与虐童事件。相关舆情量在</a:t>
            </a:r>
            <a:r>
              <a:rPr lang="en-US" altLang="zh-CN" sz="1800" spc="225" dirty="0">
                <a:latin typeface="微软雅黑" panose="020B0503020204020204" pitchFamily="34" charset="-122"/>
                <a:ea typeface="微软雅黑" panose="020B0503020204020204" pitchFamily="34" charset="-122"/>
              </a:rPr>
              <a:t>11</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24</a:t>
            </a:r>
            <a:r>
              <a:rPr lang="zh-CN" altLang="en-US" sz="1800" spc="225" dirty="0">
                <a:latin typeface="微软雅黑" panose="020B0503020204020204" pitchFamily="34" charset="-122"/>
                <a:ea typeface="微软雅黑" panose="020B0503020204020204" pitchFamily="34" charset="-122"/>
              </a:rPr>
              <a:t>日达到最高峰，在</a:t>
            </a:r>
            <a:r>
              <a:rPr lang="en-US" altLang="zh-CN" sz="1800" spc="225" dirty="0">
                <a:latin typeface="微软雅黑" panose="020B0503020204020204" pitchFamily="34" charset="-122"/>
                <a:ea typeface="微软雅黑" panose="020B0503020204020204" pitchFamily="34" charset="-122"/>
              </a:rPr>
              <a:t>11</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29</a:t>
            </a:r>
            <a:r>
              <a:rPr lang="zh-CN" altLang="en-US" sz="1800" spc="225" dirty="0">
                <a:latin typeface="微软雅黑" panose="020B0503020204020204" pitchFamily="34" charset="-122"/>
                <a:ea typeface="微软雅黑" panose="020B0503020204020204" pitchFamily="34" charset="-122"/>
              </a:rPr>
              <a:t>日出现次高峰，截至</a:t>
            </a:r>
            <a:r>
              <a:rPr lang="en-US" altLang="zh-CN" sz="1800" spc="225" dirty="0">
                <a:latin typeface="微软雅黑" panose="020B0503020204020204" pitchFamily="34" charset="-122"/>
                <a:ea typeface="微软雅黑" panose="020B0503020204020204" pitchFamily="34" charset="-122"/>
              </a:rPr>
              <a:t>12</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1</a:t>
            </a:r>
            <a:r>
              <a:rPr lang="zh-CN" altLang="en-US" sz="1800" spc="225" dirty="0">
                <a:latin typeface="微软雅黑" panose="020B0503020204020204" pitchFamily="34" charset="-122"/>
                <a:ea typeface="微软雅黑" panose="020B0503020204020204" pitchFamily="34" charset="-122"/>
              </a:rPr>
              <a:t>日事件舆论区域平息。本份分析报告主要参考百度指数以及</a:t>
            </a:r>
            <a:r>
              <a:rPr lang="en-US" altLang="zh-CN" sz="1800" spc="225" dirty="0">
                <a:latin typeface="微软雅黑" panose="020B0503020204020204" pitchFamily="34" charset="-122"/>
                <a:ea typeface="微软雅黑" panose="020B0503020204020204" pitchFamily="34" charset="-122"/>
              </a:rPr>
              <a:t>11</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27</a:t>
            </a:r>
            <a:r>
              <a:rPr lang="zh-CN" altLang="en-US" sz="1800" spc="225" dirty="0">
                <a:latin typeface="微软雅黑" panose="020B0503020204020204" pitchFamily="34" charset="-122"/>
                <a:ea typeface="微软雅黑" panose="020B0503020204020204" pitchFamily="34" charset="-122"/>
              </a:rPr>
              <a:t>日到</a:t>
            </a:r>
            <a:r>
              <a:rPr lang="en-US" altLang="zh-CN" sz="1800" spc="225" dirty="0">
                <a:latin typeface="微软雅黑" panose="020B0503020204020204" pitchFamily="34" charset="-122"/>
                <a:ea typeface="微软雅黑" panose="020B0503020204020204" pitchFamily="34" charset="-122"/>
              </a:rPr>
              <a:t>12</a:t>
            </a:r>
            <a:r>
              <a:rPr lang="zh-CN" altLang="en-US" sz="1800" spc="225" dirty="0">
                <a:latin typeface="微软雅黑" panose="020B0503020204020204" pitchFamily="34" charset="-122"/>
                <a:ea typeface="微软雅黑" panose="020B0503020204020204" pitchFamily="34" charset="-122"/>
              </a:rPr>
              <a:t>月</a:t>
            </a:r>
            <a:r>
              <a:rPr lang="en-US" altLang="zh-CN" sz="1800" spc="225" dirty="0">
                <a:latin typeface="微软雅黑" panose="020B0503020204020204" pitchFamily="34" charset="-122"/>
                <a:ea typeface="微软雅黑" panose="020B0503020204020204" pitchFamily="34" charset="-122"/>
              </a:rPr>
              <a:t>2</a:t>
            </a:r>
            <a:r>
              <a:rPr lang="zh-CN" altLang="en-US" sz="1800" spc="225" dirty="0">
                <a:latin typeface="微软雅黑" panose="020B0503020204020204" pitchFamily="34" charset="-122"/>
                <a:ea typeface="微软雅黑" panose="020B0503020204020204" pitchFamily="34" charset="-122"/>
              </a:rPr>
              <a:t>日的媒体报道。</a:t>
            </a:r>
            <a:endParaRPr lang="zh-CN" altLang="en-US" sz="1400" spc="225"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472126D-BC68-481C-80F9-5A951972B128}"/>
              </a:ext>
            </a:extLst>
          </p:cNvPr>
          <p:cNvPicPr>
            <a:picLocks noChangeAspect="1"/>
          </p:cNvPicPr>
          <p:nvPr/>
        </p:nvPicPr>
        <p:blipFill rotWithShape="1">
          <a:blip r:embed="rId2">
            <a:extLst>
              <a:ext uri="{28A0092B-C50C-407E-A947-70E740481C1C}">
                <a14:useLocalDpi xmlns:a14="http://schemas.microsoft.com/office/drawing/2010/main" val="0"/>
              </a:ext>
            </a:extLst>
          </a:blip>
          <a:srcRect l="9749" r="11713"/>
          <a:stretch/>
        </p:blipFill>
        <p:spPr>
          <a:xfrm>
            <a:off x="4426456" y="1268760"/>
            <a:ext cx="4244350" cy="3879200"/>
          </a:xfrm>
          <a:prstGeom prst="rect">
            <a:avLst/>
          </a:prstGeom>
        </p:spPr>
      </p:pic>
      <p:sp>
        <p:nvSpPr>
          <p:cNvPr id="7" name="文本框 6">
            <a:extLst>
              <a:ext uri="{FF2B5EF4-FFF2-40B4-BE49-F238E27FC236}">
                <a16:creationId xmlns:a16="http://schemas.microsoft.com/office/drawing/2014/main" id="{962E4F77-CDC3-4E50-81A8-AC35B5BBE9FC}"/>
              </a:ext>
            </a:extLst>
          </p:cNvPr>
          <p:cNvSpPr txBox="1"/>
          <p:nvPr/>
        </p:nvSpPr>
        <p:spPr>
          <a:xfrm>
            <a:off x="827584" y="188640"/>
            <a:ext cx="2736304" cy="461665"/>
          </a:xfrm>
          <a:prstGeom prst="rect">
            <a:avLst/>
          </a:prstGeom>
          <a:noFill/>
        </p:spPr>
        <p:txBody>
          <a:bodyPr wrap="square" rtlCol="0">
            <a:spAutoFit/>
          </a:bodyPr>
          <a:lstStyle/>
          <a:p>
            <a:r>
              <a:rPr lang="zh-CN" altLang="en-US" sz="2400" b="1" dirty="0"/>
              <a:t>红黄蓝事件回顾</a:t>
            </a:r>
          </a:p>
        </p:txBody>
      </p:sp>
    </p:spTree>
    <p:extLst>
      <p:ext uri="{BB962C8B-B14F-4D97-AF65-F5344CB8AC3E}">
        <p14:creationId xmlns:p14="http://schemas.microsoft.com/office/powerpoint/2010/main" val="67660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6AA5BDD0-C8BC-46DC-B389-F583DDD77556}"/>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zh-CN" altLang="en-US" sz="2800" b="1" kern="1200">
                <a:solidFill>
                  <a:schemeClr val="bg1"/>
                </a:solidFill>
                <a:latin typeface="+mj-lt"/>
                <a:ea typeface="+mj-ea"/>
                <a:cs typeface="+mj-cs"/>
              </a:rPr>
              <a:t>一，事件回顾</a:t>
            </a:r>
          </a:p>
        </p:txBody>
      </p:sp>
      <p:pic>
        <p:nvPicPr>
          <p:cNvPr id="9" name="内容占位符 4" descr="图片包含 文字, 地图&#10;&#10;已生成极高可信度的说明">
            <a:extLst>
              <a:ext uri="{FF2B5EF4-FFF2-40B4-BE49-F238E27FC236}">
                <a16:creationId xmlns:a16="http://schemas.microsoft.com/office/drawing/2014/main" id="{FCEBF983-1D6B-4DE0-856A-3BC0296ED4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453"/>
          <a:stretch/>
        </p:blipFill>
        <p:spPr>
          <a:xfrm>
            <a:off x="311390" y="2348880"/>
            <a:ext cx="8521219" cy="2808312"/>
          </a:xfrm>
          <a:prstGeom prst="rect">
            <a:avLst/>
          </a:prstGeom>
        </p:spPr>
      </p:pic>
      <p:sp>
        <p:nvSpPr>
          <p:cNvPr id="4" name="文本框 3">
            <a:extLst>
              <a:ext uri="{FF2B5EF4-FFF2-40B4-BE49-F238E27FC236}">
                <a16:creationId xmlns:a16="http://schemas.microsoft.com/office/drawing/2014/main" id="{C4F5411A-5CA7-4AA8-906D-5B95EE09763C}"/>
              </a:ext>
            </a:extLst>
          </p:cNvPr>
          <p:cNvSpPr txBox="1"/>
          <p:nvPr/>
        </p:nvSpPr>
        <p:spPr>
          <a:xfrm>
            <a:off x="311390" y="5157192"/>
            <a:ext cx="7560840" cy="215444"/>
          </a:xfrm>
          <a:prstGeom prst="rect">
            <a:avLst/>
          </a:prstGeom>
          <a:noFill/>
        </p:spPr>
        <p:txBody>
          <a:bodyPr wrap="square" rtlCol="0">
            <a:spAutoFit/>
          </a:bodyPr>
          <a:lstStyle/>
          <a:p>
            <a:r>
              <a:rPr lang="en-US" altLang="zh-CN" sz="800" b="1" dirty="0"/>
              <a:t>2017-11-25               2017-11-27            2017-11-29                       2017-12-1                           2017-12-3                         2017-12-5   </a:t>
            </a:r>
            <a:endParaRPr lang="zh-CN" altLang="en-US" sz="800" b="1" dirty="0"/>
          </a:p>
        </p:txBody>
      </p:sp>
    </p:spTree>
    <p:extLst>
      <p:ext uri="{BB962C8B-B14F-4D97-AF65-F5344CB8AC3E}">
        <p14:creationId xmlns:p14="http://schemas.microsoft.com/office/powerpoint/2010/main" val="401803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91708-14C3-4949-A045-2A6CA218C910}"/>
              </a:ext>
            </a:extLst>
          </p:cNvPr>
          <p:cNvSpPr>
            <a:spLocks noGrp="1"/>
          </p:cNvSpPr>
          <p:nvPr>
            <p:ph type="title"/>
          </p:nvPr>
        </p:nvSpPr>
        <p:spPr>
          <a:xfrm>
            <a:off x="712591" y="5004664"/>
            <a:ext cx="4270337" cy="822248"/>
          </a:xfrm>
        </p:spPr>
        <p:txBody>
          <a:bodyPr>
            <a:normAutofit fontScale="90000"/>
          </a:bodyPr>
          <a:lstStyle/>
          <a:p>
            <a:r>
              <a:rPr lang="zh-CN" altLang="en-US" sz="2550" dirty="0"/>
              <a:t>二、中后期量化对比分析</a:t>
            </a:r>
            <a:br>
              <a:rPr lang="zh-CN" altLang="en-US" sz="2550" dirty="0"/>
            </a:br>
            <a:endParaRPr lang="zh-CN" altLang="en-US" sz="2550"/>
          </a:p>
        </p:txBody>
      </p:sp>
      <p:sp>
        <p:nvSpPr>
          <p:cNvPr id="3" name="内容占位符 2">
            <a:extLst>
              <a:ext uri="{FF2B5EF4-FFF2-40B4-BE49-F238E27FC236}">
                <a16:creationId xmlns:a16="http://schemas.microsoft.com/office/drawing/2014/main" id="{4B9FE046-C475-4216-8D0D-B26E377B72A0}"/>
              </a:ext>
            </a:extLst>
          </p:cNvPr>
          <p:cNvSpPr>
            <a:spLocks noGrp="1"/>
          </p:cNvSpPr>
          <p:nvPr>
            <p:ph idx="1"/>
          </p:nvPr>
        </p:nvSpPr>
        <p:spPr>
          <a:xfrm>
            <a:off x="5650992" y="1581149"/>
            <a:ext cx="3006076" cy="3015344"/>
          </a:xfrm>
        </p:spPr>
        <p:txBody>
          <a:bodyPr anchor="ctr">
            <a:normAutofit/>
          </a:bodyPr>
          <a:lstStyle/>
          <a:p>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传播渠道走势分析</a:t>
            </a:r>
            <a:endParaRPr lang="en-US" altLang="zh-CN" sz="1800" dirty="0">
              <a:latin typeface="微软雅黑" panose="020B0503020204020204" pitchFamily="34" charset="-122"/>
              <a:ea typeface="微软雅黑" panose="020B0503020204020204" pitchFamily="34" charset="-122"/>
            </a:endParaRPr>
          </a:p>
          <a:p>
            <a:endParaRPr lang="zh-CN" altLang="en-US" sz="1500" dirty="0"/>
          </a:p>
          <a:p>
            <a:r>
              <a:rPr lang="zh-CN" altLang="en-US" sz="1350" dirty="0">
                <a:latin typeface="微软雅黑" panose="020B0503020204020204" pitchFamily="34" charset="-122"/>
                <a:ea typeface="微软雅黑" panose="020B0503020204020204" pitchFamily="34" charset="-122"/>
              </a:rPr>
              <a:t>      从</a:t>
            </a:r>
            <a:r>
              <a:rPr lang="en-US" altLang="zh-CN" sz="1350" dirty="0">
                <a:latin typeface="微软雅黑" panose="020B0503020204020204" pitchFamily="34" charset="-122"/>
                <a:ea typeface="微软雅黑" panose="020B0503020204020204" pitchFamily="34" charset="-122"/>
              </a:rPr>
              <a:t>11</a:t>
            </a:r>
            <a:r>
              <a:rPr lang="zh-CN" altLang="en-US" sz="1350" dirty="0">
                <a:latin typeface="微软雅黑" panose="020B0503020204020204" pitchFamily="34" charset="-122"/>
                <a:ea typeface="微软雅黑" panose="020B0503020204020204" pitchFamily="34" charset="-122"/>
              </a:rPr>
              <a:t>月</a:t>
            </a:r>
            <a:r>
              <a:rPr lang="en-US" altLang="zh-CN" sz="1350" dirty="0">
                <a:latin typeface="微软雅黑" panose="020B0503020204020204" pitchFamily="34" charset="-122"/>
                <a:ea typeface="微软雅黑" panose="020B0503020204020204" pitchFamily="34" charset="-122"/>
              </a:rPr>
              <a:t>27</a:t>
            </a:r>
            <a:r>
              <a:rPr lang="zh-CN" altLang="en-US" sz="1350" dirty="0">
                <a:latin typeface="微软雅黑" panose="020B0503020204020204" pitchFamily="34" charset="-122"/>
                <a:ea typeface="微软雅黑" panose="020B0503020204020204" pitchFamily="34" charset="-122"/>
              </a:rPr>
              <a:t>日晚到</a:t>
            </a:r>
            <a:r>
              <a:rPr lang="en-US" altLang="zh-CN" sz="1350" dirty="0">
                <a:latin typeface="微软雅黑" panose="020B0503020204020204" pitchFamily="34" charset="-122"/>
                <a:ea typeface="微软雅黑" panose="020B0503020204020204" pitchFamily="34" charset="-122"/>
              </a:rPr>
              <a:t>12</a:t>
            </a:r>
            <a:r>
              <a:rPr lang="zh-CN" altLang="en-US" sz="1350" dirty="0">
                <a:latin typeface="微软雅黑" panose="020B0503020204020204" pitchFamily="34" charset="-122"/>
                <a:ea typeface="微软雅黑" panose="020B0503020204020204" pitchFamily="34" charset="-122"/>
              </a:rPr>
              <a:t>月</a:t>
            </a:r>
            <a:r>
              <a:rPr lang="en-US" altLang="zh-CN" sz="1350" dirty="0">
                <a:latin typeface="微软雅黑" panose="020B0503020204020204" pitchFamily="34" charset="-122"/>
                <a:ea typeface="微软雅黑" panose="020B0503020204020204" pitchFamily="34" charset="-122"/>
              </a:rPr>
              <a:t>25</a:t>
            </a:r>
            <a:r>
              <a:rPr lang="zh-CN" altLang="en-US" sz="1350" dirty="0">
                <a:latin typeface="微软雅黑" panose="020B0503020204020204" pitchFamily="34" charset="-122"/>
                <a:ea typeface="微软雅黑" panose="020B0503020204020204" pitchFamily="34" charset="-122"/>
              </a:rPr>
              <a:t>日，有关事件的消息数量出现另一个上升趋势，到</a:t>
            </a:r>
            <a:r>
              <a:rPr lang="en-US" altLang="zh-CN" sz="1350" dirty="0">
                <a:latin typeface="微软雅黑" panose="020B0503020204020204" pitchFamily="34" charset="-122"/>
                <a:ea typeface="微软雅黑" panose="020B0503020204020204" pitchFamily="34" charset="-122"/>
              </a:rPr>
              <a:t>29</a:t>
            </a:r>
            <a:r>
              <a:rPr lang="zh-CN" altLang="en-US" sz="1350" dirty="0">
                <a:latin typeface="微软雅黑" panose="020B0503020204020204" pitchFamily="34" charset="-122"/>
                <a:ea typeface="微软雅黑" panose="020B0503020204020204" pitchFamily="34" charset="-122"/>
              </a:rPr>
              <a:t>日达到峰值，数据显示，</a:t>
            </a:r>
            <a:r>
              <a:rPr lang="en-US" altLang="zh-CN" sz="1350" dirty="0">
                <a:latin typeface="微软雅黑" panose="020B0503020204020204" pitchFamily="34" charset="-122"/>
                <a:ea typeface="微软雅黑" panose="020B0503020204020204" pitchFamily="34" charset="-122"/>
              </a:rPr>
              <a:t>29</a:t>
            </a:r>
            <a:r>
              <a:rPr lang="zh-CN" altLang="en-US" sz="1350" dirty="0">
                <a:latin typeface="微软雅黑" panose="020B0503020204020204" pitchFamily="34" charset="-122"/>
                <a:ea typeface="微软雅黑" panose="020B0503020204020204" pitchFamily="34" charset="-122"/>
              </a:rPr>
              <a:t>日当天媒体报道达到</a:t>
            </a:r>
            <a:r>
              <a:rPr lang="en-US" altLang="zh-CN" sz="1350" dirty="0">
                <a:latin typeface="微软雅黑" panose="020B0503020204020204" pitchFamily="34" charset="-122"/>
                <a:ea typeface="微软雅黑" panose="020B0503020204020204" pitchFamily="34" charset="-122"/>
              </a:rPr>
              <a:t>1074</a:t>
            </a:r>
            <a:r>
              <a:rPr lang="zh-CN" altLang="en-US" sz="1350" dirty="0">
                <a:latin typeface="微软雅黑" panose="020B0503020204020204" pitchFamily="34" charset="-122"/>
                <a:ea typeface="微软雅黑" panose="020B0503020204020204" pitchFamily="34" charset="-122"/>
              </a:rPr>
              <a:t>篇。</a:t>
            </a:r>
          </a:p>
          <a:p>
            <a:endParaRPr lang="zh-CN" altLang="en-US" sz="1500" dirty="0"/>
          </a:p>
        </p:txBody>
      </p:sp>
      <p:graphicFrame>
        <p:nvGraphicFramePr>
          <p:cNvPr id="4" name="图表 3">
            <a:extLst>
              <a:ext uri="{FF2B5EF4-FFF2-40B4-BE49-F238E27FC236}">
                <a16:creationId xmlns:a16="http://schemas.microsoft.com/office/drawing/2014/main" id="{1561D113-CF06-4763-8CE4-9B1B61069982}"/>
              </a:ext>
            </a:extLst>
          </p:cNvPr>
          <p:cNvGraphicFramePr>
            <a:graphicFrameLocks/>
          </p:cNvGraphicFramePr>
          <p:nvPr>
            <p:extLst/>
          </p:nvPr>
        </p:nvGraphicFramePr>
        <p:xfrm>
          <a:off x="712591" y="1581151"/>
          <a:ext cx="4455801" cy="299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63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D58D7C-D39E-4A4D-8FA6-CDA606416A95}"/>
              </a:ext>
            </a:extLst>
          </p:cNvPr>
          <p:cNvSpPr>
            <a:spLocks noGrp="1"/>
          </p:cNvSpPr>
          <p:nvPr>
            <p:ph type="title"/>
          </p:nvPr>
        </p:nvSpPr>
        <p:spPr>
          <a:xfrm>
            <a:off x="628650" y="5004664"/>
            <a:ext cx="5789536" cy="822248"/>
          </a:xfrm>
        </p:spPr>
        <p:txBody>
          <a:bodyPr>
            <a:normAutofit fontScale="90000"/>
          </a:bodyPr>
          <a:lstStyle/>
          <a:p>
            <a:r>
              <a:rPr lang="zh-CN" altLang="en-US" sz="1800" dirty="0"/>
              <a:t>      在此期间，关于股市价格的大幅波动的报道以及警方事件调查结果密集在</a:t>
            </a:r>
            <a:r>
              <a:rPr lang="en-US" altLang="zh-CN" sz="1800" dirty="0"/>
              <a:t>11</a:t>
            </a:r>
            <a:r>
              <a:rPr lang="zh-CN" altLang="en-US" sz="1800" dirty="0"/>
              <a:t>月</a:t>
            </a:r>
            <a:r>
              <a:rPr lang="en-US" altLang="zh-CN" sz="1800" dirty="0"/>
              <a:t>29</a:t>
            </a:r>
            <a:r>
              <a:rPr lang="zh-CN" altLang="en-US" sz="1800" dirty="0"/>
              <a:t>日公布，以至于当天舆情迅速上升。</a:t>
            </a:r>
          </a:p>
        </p:txBody>
      </p:sp>
      <p:graphicFrame>
        <p:nvGraphicFramePr>
          <p:cNvPr id="4" name="内容占位符 3">
            <a:extLst>
              <a:ext uri="{FF2B5EF4-FFF2-40B4-BE49-F238E27FC236}">
                <a16:creationId xmlns:a16="http://schemas.microsoft.com/office/drawing/2014/main" id="{E1FDDE75-27F0-42B8-A031-6D9E1FC3CB00}"/>
              </a:ext>
            </a:extLst>
          </p:cNvPr>
          <p:cNvGraphicFramePr>
            <a:graphicFrameLocks noGrp="1"/>
          </p:cNvGraphicFramePr>
          <p:nvPr>
            <p:ph idx="1"/>
            <p:extLst/>
          </p:nvPr>
        </p:nvGraphicFramePr>
        <p:xfrm>
          <a:off x="628650" y="1339850"/>
          <a:ext cx="7886700" cy="3060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126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CAB53-F832-4771-AB71-502C3EA75D43}"/>
              </a:ext>
            </a:extLst>
          </p:cNvPr>
          <p:cNvSpPr>
            <a:spLocks noGrp="1"/>
          </p:cNvSpPr>
          <p:nvPr>
            <p:ph type="title"/>
          </p:nvPr>
        </p:nvSpPr>
        <p:spPr>
          <a:xfrm>
            <a:off x="540618" y="5030842"/>
            <a:ext cx="5789536" cy="822248"/>
          </a:xfrm>
        </p:spPr>
        <p:txBody>
          <a:bodyPr>
            <a:normAutofit/>
          </a:bodyPr>
          <a:lstStyle/>
          <a:p>
            <a:r>
              <a:rPr lang="zh-CN" altLang="en-US" sz="1350" dirty="0">
                <a:latin typeface="微软雅黑" panose="020B0503020204020204" pitchFamily="34" charset="-122"/>
                <a:ea typeface="微软雅黑" panose="020B0503020204020204" pitchFamily="34" charset="-122"/>
              </a:rPr>
              <a:t>       如图所示：</a:t>
            </a:r>
            <a:r>
              <a:rPr lang="en-US" altLang="zh-CN" sz="1350" dirty="0">
                <a:latin typeface="微软雅黑" panose="020B0503020204020204" pitchFamily="34" charset="-122"/>
                <a:ea typeface="微软雅黑" panose="020B0503020204020204" pitchFamily="34" charset="-122"/>
              </a:rPr>
              <a:t>11</a:t>
            </a:r>
            <a:r>
              <a:rPr lang="zh-CN" altLang="en-US" sz="1350" dirty="0">
                <a:latin typeface="微软雅黑" panose="020B0503020204020204" pitchFamily="34" charset="-122"/>
                <a:ea typeface="微软雅黑" panose="020B0503020204020204" pitchFamily="34" charset="-122"/>
              </a:rPr>
              <a:t>月</a:t>
            </a:r>
            <a:r>
              <a:rPr lang="en-US" altLang="zh-CN" sz="1350" dirty="0">
                <a:latin typeface="微软雅黑" panose="020B0503020204020204" pitchFamily="34" charset="-122"/>
                <a:ea typeface="微软雅黑" panose="020B0503020204020204" pitchFamily="34" charset="-122"/>
              </a:rPr>
              <a:t>29</a:t>
            </a:r>
            <a:r>
              <a:rPr lang="zh-CN" altLang="en-US" sz="1350" dirty="0">
                <a:latin typeface="微软雅黑" panose="020B0503020204020204" pitchFamily="34" charset="-122"/>
                <a:ea typeface="微软雅黑" panose="020B0503020204020204" pitchFamily="34" charset="-122"/>
              </a:rPr>
              <a:t>日当天警方调查结果公布，“红黄蓝”机构也不得不承认自己的过失，同时媒体也进行大量的报道，以此消除在社会民众的影响。截至</a:t>
            </a:r>
            <a:r>
              <a:rPr lang="en-US" altLang="zh-CN" sz="1350" dirty="0">
                <a:latin typeface="微软雅黑" panose="020B0503020204020204" pitchFamily="34" charset="-122"/>
                <a:ea typeface="微软雅黑" panose="020B0503020204020204" pitchFamily="34" charset="-122"/>
              </a:rPr>
              <a:t>11</a:t>
            </a:r>
            <a:r>
              <a:rPr lang="zh-CN" altLang="en-US" sz="1350" dirty="0">
                <a:latin typeface="微软雅黑" panose="020B0503020204020204" pitchFamily="34" charset="-122"/>
                <a:ea typeface="微软雅黑" panose="020B0503020204020204" pitchFamily="34" charset="-122"/>
              </a:rPr>
              <a:t>月</a:t>
            </a:r>
            <a:r>
              <a:rPr lang="en-US" altLang="zh-CN" sz="1350" dirty="0">
                <a:latin typeface="微软雅黑" panose="020B0503020204020204" pitchFamily="34" charset="-122"/>
                <a:ea typeface="微软雅黑" panose="020B0503020204020204" pitchFamily="34" charset="-122"/>
              </a:rPr>
              <a:t>30</a:t>
            </a:r>
            <a:r>
              <a:rPr lang="zh-CN" altLang="en-US" sz="1350" dirty="0">
                <a:latin typeface="微软雅黑" panose="020B0503020204020204" pitchFamily="34" charset="-122"/>
                <a:ea typeface="微软雅黑" panose="020B0503020204020204" pitchFamily="34" charset="-122"/>
              </a:rPr>
              <a:t>日舆情整体得到控制。</a:t>
            </a:r>
          </a:p>
        </p:txBody>
      </p:sp>
      <p:graphicFrame>
        <p:nvGraphicFramePr>
          <p:cNvPr id="12" name="内容占位符 11">
            <a:extLst>
              <a:ext uri="{FF2B5EF4-FFF2-40B4-BE49-F238E27FC236}">
                <a16:creationId xmlns:a16="http://schemas.microsoft.com/office/drawing/2014/main" id="{E1FDDE75-27F0-42B8-A031-6D9E1FC3CB00}"/>
              </a:ext>
            </a:extLst>
          </p:cNvPr>
          <p:cNvGraphicFramePr>
            <a:graphicFrameLocks noGrp="1"/>
          </p:cNvGraphicFramePr>
          <p:nvPr>
            <p:ph idx="1"/>
            <p:extLst/>
          </p:nvPr>
        </p:nvGraphicFramePr>
        <p:xfrm>
          <a:off x="628650" y="1339850"/>
          <a:ext cx="7886700" cy="3060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664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120"/>
          <p:cNvSpPr/>
          <p:nvPr/>
        </p:nvSpPr>
        <p:spPr>
          <a:xfrm>
            <a:off x="3428127" y="1988958"/>
            <a:ext cx="2086734" cy="575945"/>
          </a:xfrm>
          <a:custGeom>
            <a:avLst/>
            <a:gdLst/>
            <a:ahLst/>
            <a:cxnLst/>
            <a:rect l="l" t="t" r="r" b="b"/>
            <a:pathLst>
              <a:path w="3154255" h="240724">
                <a:moveTo>
                  <a:pt x="111037" y="0"/>
                </a:moveTo>
                <a:lnTo>
                  <a:pt x="111038" y="0"/>
                </a:lnTo>
                <a:lnTo>
                  <a:pt x="3043217" y="0"/>
                </a:lnTo>
                <a:cubicBezTo>
                  <a:pt x="3104542" y="0"/>
                  <a:pt x="3154255" y="53888"/>
                  <a:pt x="3154255" y="120362"/>
                </a:cubicBezTo>
                <a:cubicBezTo>
                  <a:pt x="3154255" y="186836"/>
                  <a:pt x="3104542" y="240724"/>
                  <a:pt x="3043217" y="240724"/>
                </a:cubicBezTo>
                <a:lnTo>
                  <a:pt x="111038" y="240724"/>
                </a:lnTo>
                <a:lnTo>
                  <a:pt x="111037" y="240724"/>
                </a:lnTo>
                <a:lnTo>
                  <a:pt x="111037" y="240724"/>
                </a:lnTo>
                <a:cubicBezTo>
                  <a:pt x="49713" y="240724"/>
                  <a:pt x="0" y="186836"/>
                  <a:pt x="0" y="120362"/>
                </a:cubicBezTo>
                <a:cubicBezTo>
                  <a:pt x="0" y="53888"/>
                  <a:pt x="49713" y="1"/>
                  <a:pt x="111037"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99"/>
                </a:solidFill>
                <a:effectLst/>
                <a:uLnTx/>
                <a:uFillTx/>
                <a:latin typeface="微软雅黑" panose="020B0503020204020204" pitchFamily="34" charset="-122"/>
                <a:ea typeface="微软雅黑" panose="020B0503020204020204" pitchFamily="34" charset="-122"/>
                <a:cs typeface="+mn-cs"/>
              </a:rPr>
              <a:t>  一、概述</a:t>
            </a:r>
          </a:p>
        </p:txBody>
      </p:sp>
      <p:sp>
        <p:nvSpPr>
          <p:cNvPr id="4" name="Rectangle 3"/>
          <p:cNvSpPr>
            <a:spLocks noChangeArrowheads="1"/>
          </p:cNvSpPr>
          <p:nvPr/>
        </p:nvSpPr>
        <p:spPr bwMode="auto">
          <a:xfrm>
            <a:off x="3995936" y="211455"/>
            <a:ext cx="1080120" cy="571500"/>
          </a:xfrm>
          <a:prstGeom prst="rect">
            <a:avLst/>
          </a:prstGeom>
          <a:noFill/>
          <a:ln w="9525">
            <a:noFill/>
            <a:miter lim="800000"/>
          </a:ln>
          <a:effectLst/>
        </p:spPr>
        <p:txBody>
          <a:bodyPr anchor="ct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A66AC">
                    <a:lumMod val="75000"/>
                  </a:srgbClr>
                </a:solidFill>
                <a:effectLst/>
                <a:uLnTx/>
                <a:uFillTx/>
                <a:latin typeface="微软雅黑" panose="020B0503020204020204" pitchFamily="34" charset="-122"/>
                <a:ea typeface="微软雅黑" panose="020B0503020204020204" pitchFamily="34" charset="-122"/>
                <a:cs typeface="+mn-cs"/>
              </a:rPr>
              <a:t>目 录</a:t>
            </a:r>
          </a:p>
        </p:txBody>
      </p:sp>
      <p:sp>
        <p:nvSpPr>
          <p:cNvPr id="7" name="椭圆 120"/>
          <p:cNvSpPr/>
          <p:nvPr/>
        </p:nvSpPr>
        <p:spPr>
          <a:xfrm>
            <a:off x="3411617" y="4293096"/>
            <a:ext cx="2103244" cy="575945"/>
          </a:xfrm>
          <a:custGeom>
            <a:avLst/>
            <a:gdLst/>
            <a:ahLst/>
            <a:cxnLst/>
            <a:rect l="l" t="t" r="r" b="b"/>
            <a:pathLst>
              <a:path w="3154255" h="240724">
                <a:moveTo>
                  <a:pt x="111037" y="0"/>
                </a:moveTo>
                <a:lnTo>
                  <a:pt x="111038" y="0"/>
                </a:lnTo>
                <a:lnTo>
                  <a:pt x="3043217" y="0"/>
                </a:lnTo>
                <a:cubicBezTo>
                  <a:pt x="3104542" y="0"/>
                  <a:pt x="3154255" y="53888"/>
                  <a:pt x="3154255" y="120362"/>
                </a:cubicBezTo>
                <a:cubicBezTo>
                  <a:pt x="3154255" y="186836"/>
                  <a:pt x="3104542" y="240724"/>
                  <a:pt x="3043217" y="240724"/>
                </a:cubicBezTo>
                <a:lnTo>
                  <a:pt x="111038" y="240724"/>
                </a:lnTo>
                <a:lnTo>
                  <a:pt x="111037" y="240724"/>
                </a:lnTo>
                <a:lnTo>
                  <a:pt x="111037" y="240724"/>
                </a:lnTo>
                <a:cubicBezTo>
                  <a:pt x="49713" y="240724"/>
                  <a:pt x="0" y="186836"/>
                  <a:pt x="0" y="120362"/>
                </a:cubicBezTo>
                <a:cubicBezTo>
                  <a:pt x="0" y="53888"/>
                  <a:pt x="49713" y="1"/>
                  <a:pt x="111037"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99"/>
                </a:solidFill>
                <a:effectLst/>
                <a:uLnTx/>
                <a:uFillTx/>
                <a:latin typeface="微软雅黑" panose="020B0503020204020204" pitchFamily="34" charset="-122"/>
                <a:ea typeface="微软雅黑" panose="020B0503020204020204" pitchFamily="34" charset="-122"/>
                <a:cs typeface="+mn-cs"/>
              </a:rPr>
              <a:t>  三、应用</a:t>
            </a:r>
          </a:p>
        </p:txBody>
      </p:sp>
      <p:sp>
        <p:nvSpPr>
          <p:cNvPr id="5" name="椭圆 120">
            <a:extLst>
              <a:ext uri="{FF2B5EF4-FFF2-40B4-BE49-F238E27FC236}">
                <a16:creationId xmlns:a16="http://schemas.microsoft.com/office/drawing/2014/main" id="{463439BB-E416-4014-80A6-954137E9F27B}"/>
              </a:ext>
            </a:extLst>
          </p:cNvPr>
          <p:cNvSpPr/>
          <p:nvPr/>
        </p:nvSpPr>
        <p:spPr>
          <a:xfrm>
            <a:off x="3428127" y="3141027"/>
            <a:ext cx="2086734" cy="575945"/>
          </a:xfrm>
          <a:custGeom>
            <a:avLst/>
            <a:gdLst/>
            <a:ahLst/>
            <a:cxnLst/>
            <a:rect l="l" t="t" r="r" b="b"/>
            <a:pathLst>
              <a:path w="3154255" h="240724">
                <a:moveTo>
                  <a:pt x="111037" y="0"/>
                </a:moveTo>
                <a:lnTo>
                  <a:pt x="111038" y="0"/>
                </a:lnTo>
                <a:lnTo>
                  <a:pt x="3043217" y="0"/>
                </a:lnTo>
                <a:cubicBezTo>
                  <a:pt x="3104542" y="0"/>
                  <a:pt x="3154255" y="53888"/>
                  <a:pt x="3154255" y="120362"/>
                </a:cubicBezTo>
                <a:cubicBezTo>
                  <a:pt x="3154255" y="186836"/>
                  <a:pt x="3104542" y="240724"/>
                  <a:pt x="3043217" y="240724"/>
                </a:cubicBezTo>
                <a:lnTo>
                  <a:pt x="111038" y="240724"/>
                </a:lnTo>
                <a:lnTo>
                  <a:pt x="111037" y="240724"/>
                </a:lnTo>
                <a:lnTo>
                  <a:pt x="111037" y="240724"/>
                </a:lnTo>
                <a:cubicBezTo>
                  <a:pt x="49713" y="240724"/>
                  <a:pt x="0" y="186836"/>
                  <a:pt x="0" y="120362"/>
                </a:cubicBezTo>
                <a:cubicBezTo>
                  <a:pt x="0" y="53888"/>
                  <a:pt x="49713" y="1"/>
                  <a:pt x="111037"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99"/>
                </a:solidFill>
                <a:effectLst/>
                <a:uLnTx/>
                <a:uFillTx/>
                <a:latin typeface="微软雅黑" panose="020B0503020204020204" pitchFamily="34" charset="-122"/>
                <a:ea typeface="微软雅黑" panose="020B0503020204020204" pitchFamily="34" charset="-122"/>
                <a:cs typeface="+mn-cs"/>
              </a:rPr>
              <a:t>  二、方法</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CBB66D-D389-49A4-9FDD-E963B61789C2}"/>
              </a:ext>
            </a:extLst>
          </p:cNvPr>
          <p:cNvSpPr>
            <a:spLocks noGrp="1"/>
          </p:cNvSpPr>
          <p:nvPr>
            <p:ph type="title"/>
          </p:nvPr>
        </p:nvSpPr>
        <p:spPr>
          <a:xfrm>
            <a:off x="695839" y="4867271"/>
            <a:ext cx="4270337" cy="822248"/>
          </a:xfrm>
        </p:spPr>
        <p:txBody>
          <a:bodyPr>
            <a:normAutofit/>
          </a:bodyPr>
          <a:lstStyle/>
          <a:p>
            <a:br>
              <a:rPr lang="zh-CN" altLang="en-US" sz="2100" dirty="0"/>
            </a:br>
            <a:endParaRPr lang="zh-CN" altLang="en-US" sz="2100" dirty="0"/>
          </a:p>
        </p:txBody>
      </p:sp>
      <p:sp>
        <p:nvSpPr>
          <p:cNvPr id="3" name="内容占位符 2">
            <a:extLst>
              <a:ext uri="{FF2B5EF4-FFF2-40B4-BE49-F238E27FC236}">
                <a16:creationId xmlns:a16="http://schemas.microsoft.com/office/drawing/2014/main" id="{E741E874-B37D-47C5-A62F-0C2F844D7FF0}"/>
              </a:ext>
            </a:extLst>
          </p:cNvPr>
          <p:cNvSpPr>
            <a:spLocks noGrp="1"/>
          </p:cNvSpPr>
          <p:nvPr>
            <p:ph idx="1"/>
          </p:nvPr>
        </p:nvSpPr>
        <p:spPr>
          <a:xfrm>
            <a:off x="5650992" y="1303565"/>
            <a:ext cx="3133780" cy="3570513"/>
          </a:xfrm>
        </p:spPr>
        <p:txBody>
          <a:bodyPr anchor="ctr">
            <a:normAutofit fontScale="77500" lnSpcReduction="20000"/>
          </a:bodyPr>
          <a:lstStyle/>
          <a:p>
            <a:pPr marL="0" indent="0">
              <a:buNone/>
            </a:pPr>
            <a:endParaRPr lang="zh-CN" altLang="en-US" sz="1500" dirty="0"/>
          </a:p>
          <a:p>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舆情汇总走势及正负面比对分析</a:t>
            </a:r>
            <a:endParaRPr lang="en-US" altLang="zh-CN" sz="1800" dirty="0">
              <a:latin typeface="微软雅黑" panose="020B0503020204020204" pitchFamily="34" charset="-122"/>
              <a:ea typeface="微软雅黑" panose="020B0503020204020204" pitchFamily="34" charset="-122"/>
            </a:endParaRPr>
          </a:p>
          <a:p>
            <a:endParaRPr lang="en-US" altLang="zh-CN" sz="1500" dirty="0"/>
          </a:p>
          <a:p>
            <a:r>
              <a:rPr lang="zh-CN" altLang="en-US" sz="1800" dirty="0">
                <a:latin typeface="微软雅黑" panose="020B0503020204020204" pitchFamily="34" charset="-122"/>
                <a:ea typeface="微软雅黑" panose="020B0503020204020204" pitchFamily="34" charset="-122"/>
              </a:rPr>
              <a:t>     对舆情情感倾向进行分析判断，数据显示舆情从</a:t>
            </a:r>
            <a:r>
              <a:rPr lang="en-US" altLang="zh-CN" sz="1800" dirty="0">
                <a:latin typeface="微软雅黑" panose="020B0503020204020204" pitchFamily="34" charset="-122"/>
                <a:ea typeface="微软雅黑" panose="020B0503020204020204" pitchFamily="34" charset="-122"/>
              </a:rPr>
              <a:t>11</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27</a:t>
            </a:r>
            <a:r>
              <a:rPr lang="zh-CN" altLang="en-US" sz="1800" dirty="0">
                <a:latin typeface="微软雅黑" panose="020B0503020204020204" pitchFamily="34" charset="-122"/>
                <a:ea typeface="微软雅黑" panose="020B0503020204020204" pitchFamily="34" charset="-122"/>
              </a:rPr>
              <a:t>号凌晨开始逐渐下降，但在</a:t>
            </a:r>
            <a:r>
              <a:rPr lang="en-US" altLang="zh-CN" sz="1800" dirty="0">
                <a:latin typeface="微软雅黑" panose="020B0503020204020204" pitchFamily="34" charset="-122"/>
                <a:ea typeface="微软雅黑" panose="020B0503020204020204" pitchFamily="34" charset="-122"/>
              </a:rPr>
              <a:t>11</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28</a:t>
            </a:r>
            <a:r>
              <a:rPr lang="zh-CN" altLang="en-US" sz="1800" dirty="0">
                <a:latin typeface="微软雅黑" panose="020B0503020204020204" pitchFamily="34" charset="-122"/>
                <a:ea typeface="微软雅黑" panose="020B0503020204020204" pitchFamily="34" charset="-122"/>
              </a:rPr>
              <a:t>日开始舆情急速上升，在报道和讨论的总数中，正面情感的舆情数量急速变化，与此形成鲜明对比的是负面情感的舆情急剧性上升，呈几何增长。体现广大网民对“红黄蓝”虐童事件的愤怒和不满情绪。而很快在</a:t>
            </a: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日舆情整体平息</a:t>
            </a:r>
          </a:p>
        </p:txBody>
      </p:sp>
      <p:graphicFrame>
        <p:nvGraphicFramePr>
          <p:cNvPr id="4" name="图表 3">
            <a:extLst>
              <a:ext uri="{FF2B5EF4-FFF2-40B4-BE49-F238E27FC236}">
                <a16:creationId xmlns:a16="http://schemas.microsoft.com/office/drawing/2014/main" id="{E1FDDE75-27F0-42B8-A031-6D9E1FC3CB00}"/>
              </a:ext>
            </a:extLst>
          </p:cNvPr>
          <p:cNvGraphicFramePr>
            <a:graphicFrameLocks/>
          </p:cNvGraphicFramePr>
          <p:nvPr>
            <p:extLst/>
          </p:nvPr>
        </p:nvGraphicFramePr>
        <p:xfrm>
          <a:off x="359228" y="1303565"/>
          <a:ext cx="5150726" cy="3450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639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81A42C-2E18-4A71-9CAC-8B7E07352C03}"/>
              </a:ext>
            </a:extLst>
          </p:cNvPr>
          <p:cNvSpPr>
            <a:spLocks noGrp="1"/>
          </p:cNvSpPr>
          <p:nvPr>
            <p:ph type="title"/>
          </p:nvPr>
        </p:nvSpPr>
        <p:spPr>
          <a:xfrm>
            <a:off x="628650" y="1580158"/>
            <a:ext cx="2620772" cy="3697685"/>
          </a:xfrm>
        </p:spPr>
        <p:txBody>
          <a:bodyPr>
            <a:normAutofit/>
          </a:bodyPr>
          <a:lstStyle/>
          <a:p>
            <a:pPr algn="r"/>
            <a:r>
              <a:rPr lang="zh-CN" altLang="en-US">
                <a:solidFill>
                  <a:schemeClr val="accent1"/>
                </a:solidFill>
                <a:latin typeface="微软雅黑" panose="020B0503020204020204" pitchFamily="34" charset="-122"/>
                <a:ea typeface="微软雅黑" panose="020B0503020204020204" pitchFamily="34" charset="-122"/>
              </a:rPr>
              <a:t>三，总结</a:t>
            </a:r>
          </a:p>
        </p:txBody>
      </p:sp>
      <p:sp>
        <p:nvSpPr>
          <p:cNvPr id="3" name="内容占位符 2">
            <a:extLst>
              <a:ext uri="{FF2B5EF4-FFF2-40B4-BE49-F238E27FC236}">
                <a16:creationId xmlns:a16="http://schemas.microsoft.com/office/drawing/2014/main" id="{CF1A001E-3CAE-4EE1-8898-E35A4AC5497D}"/>
              </a:ext>
            </a:extLst>
          </p:cNvPr>
          <p:cNvSpPr>
            <a:spLocks noGrp="1"/>
          </p:cNvSpPr>
          <p:nvPr>
            <p:ph idx="1"/>
          </p:nvPr>
        </p:nvSpPr>
        <p:spPr>
          <a:xfrm>
            <a:off x="3732024" y="1580158"/>
            <a:ext cx="4783327" cy="3697685"/>
          </a:xfrm>
        </p:spPr>
        <p:txBody>
          <a:bodyPr anchor="ctr">
            <a:normAutofit fontScale="85000" lnSpcReduction="10000"/>
          </a:bodyPr>
          <a:lstStyle/>
          <a:p>
            <a:r>
              <a:rPr lang="zh-CN" altLang="en-US" sz="1425" spc="225" dirty="0">
                <a:latin typeface="微软雅黑" panose="020B0503020204020204" pitchFamily="34" charset="-122"/>
                <a:ea typeface="微软雅黑" panose="020B0503020204020204" pitchFamily="34" charset="-122"/>
              </a:rPr>
              <a:t>    从系统监测数据和整体舆情走势来看，当前总文章数为</a:t>
            </a:r>
            <a:r>
              <a:rPr lang="en-US" altLang="zh-CN" sz="1425" spc="225" dirty="0">
                <a:latin typeface="微软雅黑" panose="020B0503020204020204" pitchFamily="34" charset="-122"/>
                <a:ea typeface="微软雅黑" panose="020B0503020204020204" pitchFamily="34" charset="-122"/>
              </a:rPr>
              <a:t>3343</a:t>
            </a:r>
            <a:r>
              <a:rPr lang="zh-CN" altLang="en-US" sz="1425" spc="225" dirty="0">
                <a:latin typeface="微软雅黑" panose="020B0503020204020204" pitchFamily="34" charset="-122"/>
                <a:ea typeface="微软雅黑" panose="020B0503020204020204" pitchFamily="34" charset="-122"/>
              </a:rPr>
              <a:t>条，总来源为</a:t>
            </a:r>
            <a:r>
              <a:rPr lang="en-US" altLang="zh-CN" sz="1425" spc="225" dirty="0">
                <a:latin typeface="微软雅黑" panose="020B0503020204020204" pitchFamily="34" charset="-122"/>
                <a:ea typeface="微软雅黑" panose="020B0503020204020204" pitchFamily="34" charset="-122"/>
              </a:rPr>
              <a:t>570</a:t>
            </a:r>
            <a:r>
              <a:rPr lang="zh-CN" altLang="en-US" sz="1425" spc="225" dirty="0">
                <a:latin typeface="微软雅黑" panose="020B0503020204020204" pitchFamily="34" charset="-122"/>
                <a:ea typeface="微软雅黑" panose="020B0503020204020204" pitchFamily="34" charset="-122"/>
              </a:rPr>
              <a:t>个，总体舆情走势显示为稳定，网民对本事件的关注热度持续平稳。</a:t>
            </a:r>
            <a:endParaRPr lang="en-US" altLang="zh-CN" sz="1425" spc="225" dirty="0">
              <a:latin typeface="微软雅黑" panose="020B0503020204020204" pitchFamily="34" charset="-122"/>
              <a:ea typeface="微软雅黑" panose="020B0503020204020204" pitchFamily="34" charset="-122"/>
            </a:endParaRPr>
          </a:p>
          <a:p>
            <a:r>
              <a:rPr lang="zh-CN" altLang="en-US" sz="1425" spc="225" dirty="0">
                <a:latin typeface="微软雅黑" panose="020B0503020204020204" pitchFamily="34" charset="-122"/>
                <a:ea typeface="微软雅黑" panose="020B0503020204020204" pitchFamily="34" charset="-122"/>
              </a:rPr>
              <a:t>    继携程幼儿园被曝虐童之后，红黄蓝幼儿园虐童事件更是激起舆论千层浪，而该校老师虐童的原因、孩子们到底受到了怎样程度的伤害、事件最终的调查处理结果等这些问题更是牵动着人们的心，也成为媒体持续报道的关注点。而作为此次事件的责任人，“红黄蓝”机构应直面来自社会的质疑和询问，后续工作积极公开透明，利用网上媒体持续正面报道，以逐渐消除影响。</a:t>
            </a:r>
            <a:endParaRPr lang="en-US" altLang="zh-CN" sz="1425" spc="225" dirty="0">
              <a:latin typeface="微软雅黑" panose="020B0503020204020204" pitchFamily="34" charset="-122"/>
              <a:ea typeface="微软雅黑" panose="020B0503020204020204" pitchFamily="34" charset="-122"/>
            </a:endParaRPr>
          </a:p>
          <a:p>
            <a:r>
              <a:rPr lang="zh-CN" altLang="en-US" sz="1425" spc="225" dirty="0">
                <a:latin typeface="微软雅黑" panose="020B0503020204020204" pitchFamily="34" charset="-122"/>
                <a:ea typeface="微软雅黑" panose="020B0503020204020204" pitchFamily="34" charset="-122"/>
              </a:rPr>
              <a:t>    此类虐童事件的真正杜绝并不只是需要一两次的网络呼吁就能够奏效，更需要当地政府幼儿园安全隐患排查、规范幼儿园办园行为检查以及师德师风教育</a:t>
            </a:r>
          </a:p>
        </p:txBody>
      </p:sp>
    </p:spTree>
    <p:extLst>
      <p:ext uri="{BB962C8B-B14F-4D97-AF65-F5344CB8AC3E}">
        <p14:creationId xmlns:p14="http://schemas.microsoft.com/office/powerpoint/2010/main" val="351748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957C936-CFEB-4252-81AE-B7C879856CC6}"/>
              </a:ext>
            </a:extLst>
          </p:cNvPr>
          <p:cNvSpPr>
            <a:spLocks noGrp="1"/>
          </p:cNvSpPr>
          <p:nvPr>
            <p:ph type="sldNum" sz="quarter" idx="4"/>
          </p:nvPr>
        </p:nvSpPr>
        <p:spPr/>
        <p:txBody>
          <a:bodyPr/>
          <a:lstStyle/>
          <a:p>
            <a:fld id="{97FF3420-EE2D-4F5A-A504-90632F25341B}" type="slidenum">
              <a:rPr lang="zh-CN" altLang="en-US" smtClean="0"/>
              <a:t>32</a:t>
            </a:fld>
            <a:endParaRPr lang="zh-CN" altLang="en-US"/>
          </a:p>
        </p:txBody>
      </p:sp>
      <p:sp>
        <p:nvSpPr>
          <p:cNvPr id="3" name="标题 2">
            <a:extLst>
              <a:ext uri="{FF2B5EF4-FFF2-40B4-BE49-F238E27FC236}">
                <a16:creationId xmlns:a16="http://schemas.microsoft.com/office/drawing/2014/main" id="{9ABA6008-F45B-4816-A4E4-1A4C9E0A806D}"/>
              </a:ext>
            </a:extLst>
          </p:cNvPr>
          <p:cNvSpPr>
            <a:spLocks noGrp="1"/>
          </p:cNvSpPr>
          <p:nvPr>
            <p:ph type="title"/>
          </p:nvPr>
        </p:nvSpPr>
        <p:spPr>
          <a:xfrm>
            <a:off x="653467" y="116632"/>
            <a:ext cx="8229600" cy="615280"/>
          </a:xfrm>
        </p:spPr>
        <p:txBody>
          <a:bodyPr>
            <a:normAutofit fontScale="90000"/>
          </a:bodyPr>
          <a:lstStyle/>
          <a:p>
            <a:r>
              <a:rPr lang="zh-CN" altLang="en-US" dirty="0"/>
              <a:t>商业决策</a:t>
            </a:r>
          </a:p>
        </p:txBody>
      </p:sp>
      <p:pic>
        <p:nvPicPr>
          <p:cNvPr id="5" name="图片 4">
            <a:extLst>
              <a:ext uri="{FF2B5EF4-FFF2-40B4-BE49-F238E27FC236}">
                <a16:creationId xmlns:a16="http://schemas.microsoft.com/office/drawing/2014/main" id="{8B6BDD17-0CB7-49C5-B59C-3F1DB1389C33}"/>
              </a:ext>
            </a:extLst>
          </p:cNvPr>
          <p:cNvPicPr>
            <a:picLocks noChangeAspect="1"/>
          </p:cNvPicPr>
          <p:nvPr/>
        </p:nvPicPr>
        <p:blipFill>
          <a:blip r:embed="rId3"/>
          <a:stretch>
            <a:fillRect/>
          </a:stretch>
        </p:blipFill>
        <p:spPr>
          <a:xfrm>
            <a:off x="2172137" y="908720"/>
            <a:ext cx="4799726" cy="2805035"/>
          </a:xfrm>
          <a:prstGeom prst="rect">
            <a:avLst/>
          </a:prstGeom>
        </p:spPr>
      </p:pic>
      <p:sp>
        <p:nvSpPr>
          <p:cNvPr id="6" name="矩形 5">
            <a:extLst>
              <a:ext uri="{FF2B5EF4-FFF2-40B4-BE49-F238E27FC236}">
                <a16:creationId xmlns:a16="http://schemas.microsoft.com/office/drawing/2014/main" id="{63549649-A66A-4BB8-BC8B-B6963B01DF74}"/>
              </a:ext>
            </a:extLst>
          </p:cNvPr>
          <p:cNvSpPr/>
          <p:nvPr/>
        </p:nvSpPr>
        <p:spPr>
          <a:xfrm>
            <a:off x="919944" y="4149080"/>
            <a:ext cx="6923112" cy="1200329"/>
          </a:xfrm>
          <a:prstGeom prst="rect">
            <a:avLst/>
          </a:prstGeom>
        </p:spPr>
        <p:txBody>
          <a:bodyPr wrap="square">
            <a:spAutoFit/>
          </a:bodyPr>
          <a:lstStyle/>
          <a:p>
            <a:r>
              <a:rPr lang="zh-CN" altLang="en-US" dirty="0"/>
              <a:t>       随着互联网的发展，网购在生活中愈发普及，人们通过</a:t>
            </a:r>
            <a:r>
              <a:rPr lang="en-US" altLang="zh-CN" dirty="0"/>
              <a:t>C2C(</a:t>
            </a:r>
            <a:r>
              <a:rPr lang="zh-CN" altLang="en-US" dirty="0"/>
              <a:t>如淘宝网、易趣网等</a:t>
            </a:r>
            <a:r>
              <a:rPr lang="en-US" altLang="zh-CN" dirty="0"/>
              <a:t>)</a:t>
            </a:r>
            <a:r>
              <a:rPr lang="zh-CN" altLang="en-US" dirty="0"/>
              <a:t>和</a:t>
            </a:r>
            <a:r>
              <a:rPr lang="en-US" altLang="zh-CN" dirty="0"/>
              <a:t>B2C(</a:t>
            </a:r>
            <a:r>
              <a:rPr lang="zh-CN" altLang="en-US" dirty="0"/>
              <a:t>如京东网、亚马逊等</a:t>
            </a:r>
            <a:r>
              <a:rPr lang="en-US" altLang="zh-CN" dirty="0"/>
              <a:t>)</a:t>
            </a:r>
            <a:r>
              <a:rPr lang="zh-CN" altLang="en-US" dirty="0"/>
              <a:t>形式的电子商务购买商品后，写下对商品的评论。其他消费者通过这些评论可以了解商品质量、售前售后服务，并且直接影响他们的购买决定。</a:t>
            </a:r>
          </a:p>
        </p:txBody>
      </p:sp>
    </p:spTree>
    <p:extLst>
      <p:ext uri="{BB962C8B-B14F-4D97-AF65-F5344CB8AC3E}">
        <p14:creationId xmlns:p14="http://schemas.microsoft.com/office/powerpoint/2010/main" val="6926064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E9EFAB1-AC50-46F8-B490-80700EF62678}"/>
              </a:ext>
            </a:extLst>
          </p:cNvPr>
          <p:cNvSpPr>
            <a:spLocks noGrp="1"/>
          </p:cNvSpPr>
          <p:nvPr>
            <p:ph type="sldNum" sz="quarter" idx="4"/>
          </p:nvPr>
        </p:nvSpPr>
        <p:spPr/>
        <p:txBody>
          <a:bodyPr/>
          <a:lstStyle/>
          <a:p>
            <a:fld id="{97FF3420-EE2D-4F5A-A504-90632F25341B}" type="slidenum">
              <a:rPr lang="zh-CN" altLang="en-US" smtClean="0"/>
              <a:t>33</a:t>
            </a:fld>
            <a:endParaRPr lang="zh-CN" altLang="en-US"/>
          </a:p>
        </p:txBody>
      </p:sp>
      <p:sp>
        <p:nvSpPr>
          <p:cNvPr id="5" name="矩形 4">
            <a:extLst>
              <a:ext uri="{FF2B5EF4-FFF2-40B4-BE49-F238E27FC236}">
                <a16:creationId xmlns:a16="http://schemas.microsoft.com/office/drawing/2014/main" id="{8B71789C-D19C-4413-A162-DE8CD7FEE4D5}"/>
              </a:ext>
            </a:extLst>
          </p:cNvPr>
          <p:cNvSpPr/>
          <p:nvPr/>
        </p:nvSpPr>
        <p:spPr>
          <a:xfrm>
            <a:off x="896516" y="4100248"/>
            <a:ext cx="6969968" cy="1477328"/>
          </a:xfrm>
          <a:prstGeom prst="rect">
            <a:avLst/>
          </a:prstGeom>
        </p:spPr>
        <p:txBody>
          <a:bodyPr wrap="square">
            <a:spAutoFit/>
          </a:bodyPr>
          <a:lstStyle/>
          <a:p>
            <a:r>
              <a:rPr lang="zh-CN" altLang="en-US" dirty="0"/>
              <a:t>       同时，生产商通过分析在线评论信息和情绪征，可以获得消费者的行为特点，预测消费者偏好的变化趋势。此外，销售商还可以通过分析消费者的对商品或售前售后服务的心理状态，获得促销对消费者情绪的影响，为改善营销行为提供决策基础，从而获得竞争优势。</a:t>
            </a:r>
          </a:p>
        </p:txBody>
      </p:sp>
      <p:pic>
        <p:nvPicPr>
          <p:cNvPr id="6" name="图片 5">
            <a:extLst>
              <a:ext uri="{FF2B5EF4-FFF2-40B4-BE49-F238E27FC236}">
                <a16:creationId xmlns:a16="http://schemas.microsoft.com/office/drawing/2014/main" id="{40AEB99F-021C-41B6-866D-18F77570FBFA}"/>
              </a:ext>
            </a:extLst>
          </p:cNvPr>
          <p:cNvPicPr>
            <a:picLocks noChangeAspect="1"/>
          </p:cNvPicPr>
          <p:nvPr/>
        </p:nvPicPr>
        <p:blipFill>
          <a:blip r:embed="rId3"/>
          <a:stretch>
            <a:fillRect/>
          </a:stretch>
        </p:blipFill>
        <p:spPr>
          <a:xfrm>
            <a:off x="1907704" y="1052736"/>
            <a:ext cx="5544616" cy="2699590"/>
          </a:xfrm>
          <a:prstGeom prst="rect">
            <a:avLst/>
          </a:prstGeom>
        </p:spPr>
      </p:pic>
      <p:sp>
        <p:nvSpPr>
          <p:cNvPr id="7" name="标题 2">
            <a:extLst>
              <a:ext uri="{FF2B5EF4-FFF2-40B4-BE49-F238E27FC236}">
                <a16:creationId xmlns:a16="http://schemas.microsoft.com/office/drawing/2014/main" id="{E750B1FC-3A9B-4569-B742-0358AEC677E9}"/>
              </a:ext>
            </a:extLst>
          </p:cNvPr>
          <p:cNvSpPr txBox="1">
            <a:spLocks/>
          </p:cNvSpPr>
          <p:nvPr/>
        </p:nvSpPr>
        <p:spPr>
          <a:xfrm>
            <a:off x="653467" y="116632"/>
            <a:ext cx="8229600" cy="615280"/>
          </a:xfrm>
          <a:prstGeom prst="rect">
            <a:avLst/>
          </a:prstGeom>
        </p:spPr>
        <p:txBody>
          <a:bodyPr vert="horz" lIns="91440" tIns="45720" rIns="91440" bIns="45720" rtlCol="0" anchor="ctr">
            <a:normAutofit fontScale="97500" lnSpcReduction="10000"/>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r>
              <a:rPr lang="zh-CN" altLang="en-US"/>
              <a:t>商业决策</a:t>
            </a:r>
            <a:endParaRPr lang="zh-CN" altLang="en-US" dirty="0"/>
          </a:p>
        </p:txBody>
      </p:sp>
    </p:spTree>
    <p:extLst>
      <p:ext uri="{BB962C8B-B14F-4D97-AF65-F5344CB8AC3E}">
        <p14:creationId xmlns:p14="http://schemas.microsoft.com/office/powerpoint/2010/main" val="602155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BDB13C9-C64A-41D4-8A07-9880AE8266D6}"/>
              </a:ext>
            </a:extLst>
          </p:cNvPr>
          <p:cNvSpPr>
            <a:spLocks noGrp="1"/>
          </p:cNvSpPr>
          <p:nvPr>
            <p:ph type="sldNum" sz="quarter" idx="4"/>
          </p:nvPr>
        </p:nvSpPr>
        <p:spPr/>
        <p:txBody>
          <a:bodyPr/>
          <a:lstStyle/>
          <a:p>
            <a:fld id="{97FF3420-EE2D-4F5A-A504-90632F25341B}" type="slidenum">
              <a:rPr lang="zh-CN" altLang="en-US" smtClean="0"/>
              <a:t>34</a:t>
            </a:fld>
            <a:endParaRPr lang="zh-CN" altLang="en-US"/>
          </a:p>
        </p:txBody>
      </p:sp>
      <p:sp>
        <p:nvSpPr>
          <p:cNvPr id="3" name="标题 2">
            <a:extLst>
              <a:ext uri="{FF2B5EF4-FFF2-40B4-BE49-F238E27FC236}">
                <a16:creationId xmlns:a16="http://schemas.microsoft.com/office/drawing/2014/main" id="{EDE969B1-694A-49B3-87DF-9D9CDE67DEF1}"/>
              </a:ext>
            </a:extLst>
          </p:cNvPr>
          <p:cNvSpPr>
            <a:spLocks noGrp="1"/>
          </p:cNvSpPr>
          <p:nvPr>
            <p:ph type="title"/>
          </p:nvPr>
        </p:nvSpPr>
        <p:spPr>
          <a:xfrm>
            <a:off x="618969" y="22088"/>
            <a:ext cx="8229600" cy="738980"/>
          </a:xfrm>
        </p:spPr>
        <p:txBody>
          <a:bodyPr>
            <a:normAutofit/>
          </a:bodyPr>
          <a:lstStyle/>
          <a:p>
            <a:r>
              <a:rPr lang="zh-CN" altLang="en-US" dirty="0"/>
              <a:t>信息预测</a:t>
            </a:r>
            <a:r>
              <a:rPr lang="en-US" altLang="zh-CN" dirty="0"/>
              <a:t>-</a:t>
            </a:r>
            <a:r>
              <a:rPr lang="zh-CN" altLang="en-US" dirty="0"/>
              <a:t>金融预测</a:t>
            </a:r>
          </a:p>
        </p:txBody>
      </p:sp>
      <p:pic>
        <p:nvPicPr>
          <p:cNvPr id="5" name="图片 4">
            <a:extLst>
              <a:ext uri="{FF2B5EF4-FFF2-40B4-BE49-F238E27FC236}">
                <a16:creationId xmlns:a16="http://schemas.microsoft.com/office/drawing/2014/main" id="{AC3E2CB2-78CD-49C8-B5B2-A324F816A33E}"/>
              </a:ext>
            </a:extLst>
          </p:cNvPr>
          <p:cNvPicPr>
            <a:picLocks noChangeAspect="1"/>
          </p:cNvPicPr>
          <p:nvPr/>
        </p:nvPicPr>
        <p:blipFill>
          <a:blip r:embed="rId3"/>
          <a:stretch>
            <a:fillRect/>
          </a:stretch>
        </p:blipFill>
        <p:spPr>
          <a:xfrm>
            <a:off x="273105" y="1319881"/>
            <a:ext cx="4872077" cy="2338257"/>
          </a:xfrm>
          <a:prstGeom prst="rect">
            <a:avLst/>
          </a:prstGeom>
        </p:spPr>
      </p:pic>
      <p:sp>
        <p:nvSpPr>
          <p:cNvPr id="6" name="矩形 5">
            <a:extLst>
              <a:ext uri="{FF2B5EF4-FFF2-40B4-BE49-F238E27FC236}">
                <a16:creationId xmlns:a16="http://schemas.microsoft.com/office/drawing/2014/main" id="{0FA7E8BD-E934-4482-A224-678F7FCC8563}"/>
              </a:ext>
            </a:extLst>
          </p:cNvPr>
          <p:cNvSpPr/>
          <p:nvPr/>
        </p:nvSpPr>
        <p:spPr>
          <a:xfrm>
            <a:off x="5652120" y="2027344"/>
            <a:ext cx="2952328" cy="923330"/>
          </a:xfrm>
          <a:prstGeom prst="rect">
            <a:avLst/>
          </a:prstGeom>
        </p:spPr>
        <p:txBody>
          <a:bodyPr wrap="square">
            <a:spAutoFit/>
          </a:bodyPr>
          <a:lstStyle/>
          <a:p>
            <a:r>
              <a:rPr lang="zh-CN" altLang="en-US" dirty="0"/>
              <a:t>      </a:t>
            </a:r>
            <a:r>
              <a:rPr lang="en-US" altLang="zh-CN" dirty="0"/>
              <a:t>Twitter</a:t>
            </a:r>
            <a:r>
              <a:rPr lang="zh-CN" altLang="en-US" dirty="0"/>
              <a:t>可以 从一定程度上预测</a:t>
            </a:r>
            <a:r>
              <a:rPr lang="en-US" altLang="zh-CN" dirty="0"/>
              <a:t>3</a:t>
            </a:r>
            <a:r>
              <a:rPr lang="zh-CN" altLang="en-US" dirty="0"/>
              <a:t>～</a:t>
            </a:r>
            <a:r>
              <a:rPr lang="en-US" altLang="zh-CN" dirty="0"/>
              <a:t>4</a:t>
            </a:r>
            <a:r>
              <a:rPr lang="zh-CN" altLang="en-US" dirty="0"/>
              <a:t>天后的股市变化</a:t>
            </a:r>
          </a:p>
        </p:txBody>
      </p:sp>
      <p:sp>
        <p:nvSpPr>
          <p:cNvPr id="7" name="矩形 6">
            <a:extLst>
              <a:ext uri="{FF2B5EF4-FFF2-40B4-BE49-F238E27FC236}">
                <a16:creationId xmlns:a16="http://schemas.microsoft.com/office/drawing/2014/main" id="{4D7AF34A-B987-497B-85F5-5F3B66E0FC76}"/>
              </a:ext>
            </a:extLst>
          </p:cNvPr>
          <p:cNvSpPr/>
          <p:nvPr/>
        </p:nvSpPr>
        <p:spPr>
          <a:xfrm>
            <a:off x="957551" y="3861048"/>
            <a:ext cx="7228897" cy="1815882"/>
          </a:xfrm>
          <a:prstGeom prst="rect">
            <a:avLst/>
          </a:prstGeom>
        </p:spPr>
        <p:txBody>
          <a:bodyPr wrap="square">
            <a:spAutoFit/>
          </a:bodyPr>
          <a:lstStyle/>
          <a:p>
            <a:r>
              <a:rPr lang="zh-CN" altLang="en-US" sz="1600" dirty="0">
                <a:latin typeface="+mn-ea"/>
              </a:rPr>
              <a:t>      美国印第安纳大学学者将人的情感分为正面和负面</a:t>
            </a:r>
            <a:r>
              <a:rPr lang="en-US" altLang="zh-CN" sz="1600" dirty="0">
                <a:latin typeface="+mn-ea"/>
              </a:rPr>
              <a:t>2</a:t>
            </a:r>
            <a:r>
              <a:rPr lang="zh-CN" altLang="en-US" sz="1600" dirty="0">
                <a:latin typeface="+mn-ea"/>
              </a:rPr>
              <a:t>种模式，或者将情感分为更加细致的类别，包括：冷静、警 惕、确信、活力、友善和幸福</a:t>
            </a:r>
            <a:r>
              <a:rPr lang="en-US" altLang="zh-CN" sz="1600" dirty="0">
                <a:latin typeface="+mn-ea"/>
              </a:rPr>
              <a:t>6</a:t>
            </a:r>
            <a:r>
              <a:rPr lang="zh-CN" altLang="en-US" sz="1600" dirty="0">
                <a:latin typeface="+mn-ea"/>
              </a:rPr>
              <a:t>类。</a:t>
            </a:r>
            <a:endParaRPr lang="en-US" altLang="zh-CN" sz="1600" dirty="0">
              <a:latin typeface="+mn-ea"/>
            </a:endParaRPr>
          </a:p>
          <a:p>
            <a:r>
              <a:rPr lang="zh-CN" altLang="en-US" sz="1600" dirty="0">
                <a:latin typeface="+mn-ea"/>
              </a:rPr>
              <a:t>      若将其中的“冷静”情绪指数后移</a:t>
            </a:r>
            <a:r>
              <a:rPr lang="en-US" altLang="zh-CN" sz="1600" dirty="0">
                <a:latin typeface="+mn-ea"/>
              </a:rPr>
              <a:t>3</a:t>
            </a:r>
            <a:r>
              <a:rPr lang="zh-CN" altLang="en-US" sz="1600" dirty="0">
                <a:latin typeface="+mn-ea"/>
              </a:rPr>
              <a:t>天，竟与道琼斯工业平均指数</a:t>
            </a:r>
            <a:r>
              <a:rPr lang="en-US" altLang="zh-CN" sz="1600" dirty="0">
                <a:latin typeface="+mn-ea"/>
              </a:rPr>
              <a:t>(DJIA)</a:t>
            </a:r>
            <a:r>
              <a:rPr lang="zh-CN" altLang="en-US" sz="1600" dirty="0">
                <a:latin typeface="+mn-ea"/>
              </a:rPr>
              <a:t>惊人的相似。研究者们推测：在股票市场中，微博上对某支股票的议论可以影响投资者的行为，从而进一步影响股市变化的趋势。</a:t>
            </a:r>
            <a:endParaRPr lang="en-US" altLang="zh-CN" sz="1600" dirty="0">
              <a:latin typeface="+mn-ea"/>
            </a:endParaRPr>
          </a:p>
          <a:p>
            <a:r>
              <a:rPr lang="en-US" altLang="zh-CN" sz="1600" dirty="0">
                <a:latin typeface="+mn-ea"/>
              </a:rPr>
              <a:t>       Devitt</a:t>
            </a:r>
            <a:r>
              <a:rPr lang="zh-CN" altLang="en-US" sz="1600" dirty="0">
                <a:latin typeface="+mn-ea"/>
              </a:rPr>
              <a:t>等人通过对金融文本所表达的情感极性判断，也实现了在一定程度上预测市场 交易、股票价格和公司收益波动性的未来走势。</a:t>
            </a:r>
          </a:p>
        </p:txBody>
      </p:sp>
    </p:spTree>
    <p:extLst>
      <p:ext uri="{BB962C8B-B14F-4D97-AF65-F5344CB8AC3E}">
        <p14:creationId xmlns:p14="http://schemas.microsoft.com/office/powerpoint/2010/main" val="1433398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36FD24-E03B-4EC9-83E5-740C40860D9C}"/>
              </a:ext>
            </a:extLst>
          </p:cNvPr>
          <p:cNvSpPr>
            <a:spLocks noGrp="1"/>
          </p:cNvSpPr>
          <p:nvPr>
            <p:ph type="sldNum" sz="quarter" idx="4"/>
          </p:nvPr>
        </p:nvSpPr>
        <p:spPr/>
        <p:txBody>
          <a:bodyPr/>
          <a:lstStyle/>
          <a:p>
            <a:fld id="{97FF3420-EE2D-4F5A-A504-90632F25341B}" type="slidenum">
              <a:rPr lang="zh-CN" altLang="en-US" smtClean="0"/>
              <a:t>35</a:t>
            </a:fld>
            <a:endParaRPr lang="zh-CN" altLang="en-US"/>
          </a:p>
        </p:txBody>
      </p:sp>
      <p:sp>
        <p:nvSpPr>
          <p:cNvPr id="4" name="文本占位符 3">
            <a:extLst>
              <a:ext uri="{FF2B5EF4-FFF2-40B4-BE49-F238E27FC236}">
                <a16:creationId xmlns:a16="http://schemas.microsoft.com/office/drawing/2014/main" id="{A2B1B596-ABFE-4706-96B5-EF1C9C7ED0EF}"/>
              </a:ext>
            </a:extLst>
          </p:cNvPr>
          <p:cNvSpPr>
            <a:spLocks noGrp="1"/>
          </p:cNvSpPr>
          <p:nvPr>
            <p:ph type="body" sz="quarter" idx="23"/>
          </p:nvPr>
        </p:nvSpPr>
        <p:spPr>
          <a:xfrm>
            <a:off x="2247900" y="332656"/>
            <a:ext cx="5029200" cy="431800"/>
          </a:xfrm>
        </p:spPr>
        <p:txBody>
          <a:bodyPr/>
          <a:lstStyle/>
          <a:p>
            <a:r>
              <a:rPr lang="zh-CN" altLang="en-US" sz="3735" dirty="0">
                <a:solidFill>
                  <a:srgbClr val="48597F"/>
                </a:solidFill>
                <a:latin typeface="Lato Light"/>
              </a:rPr>
              <a:t>选情预测</a:t>
            </a:r>
          </a:p>
        </p:txBody>
      </p:sp>
      <p:pic>
        <p:nvPicPr>
          <p:cNvPr id="5" name="图片 4">
            <a:extLst>
              <a:ext uri="{FF2B5EF4-FFF2-40B4-BE49-F238E27FC236}">
                <a16:creationId xmlns:a16="http://schemas.microsoft.com/office/drawing/2014/main" id="{BCF844A6-C89B-4143-999E-CBD4CB9D7496}"/>
              </a:ext>
            </a:extLst>
          </p:cNvPr>
          <p:cNvPicPr>
            <a:picLocks noChangeAspect="1"/>
          </p:cNvPicPr>
          <p:nvPr/>
        </p:nvPicPr>
        <p:blipFill>
          <a:blip r:embed="rId2"/>
          <a:stretch>
            <a:fillRect/>
          </a:stretch>
        </p:blipFill>
        <p:spPr>
          <a:xfrm>
            <a:off x="1951726" y="1124744"/>
            <a:ext cx="5240548" cy="2178103"/>
          </a:xfrm>
          <a:prstGeom prst="rect">
            <a:avLst/>
          </a:prstGeom>
        </p:spPr>
      </p:pic>
      <p:sp>
        <p:nvSpPr>
          <p:cNvPr id="6" name="矩形 5">
            <a:extLst>
              <a:ext uri="{FF2B5EF4-FFF2-40B4-BE49-F238E27FC236}">
                <a16:creationId xmlns:a16="http://schemas.microsoft.com/office/drawing/2014/main" id="{6749A81C-5382-42B6-BA79-E61BAD080160}"/>
              </a:ext>
            </a:extLst>
          </p:cNvPr>
          <p:cNvSpPr/>
          <p:nvPr/>
        </p:nvSpPr>
        <p:spPr>
          <a:xfrm>
            <a:off x="1173510" y="3491764"/>
            <a:ext cx="6796980" cy="1200329"/>
          </a:xfrm>
          <a:prstGeom prst="rect">
            <a:avLst/>
          </a:prstGeom>
        </p:spPr>
        <p:txBody>
          <a:bodyPr wrap="square">
            <a:spAutoFit/>
          </a:bodyPr>
          <a:lstStyle/>
          <a:p>
            <a:r>
              <a:rPr lang="zh-CN" altLang="en-US" dirty="0"/>
              <a:t>       选举结束前四小时，</a:t>
            </a:r>
            <a:r>
              <a:rPr lang="en-US" altLang="zh-CN" dirty="0"/>
              <a:t>《</a:t>
            </a:r>
            <a:r>
              <a:rPr lang="zh-CN" altLang="en-US" dirty="0"/>
              <a:t>纽约时报</a:t>
            </a:r>
            <a:r>
              <a:rPr lang="en-US" altLang="zh-CN" dirty="0"/>
              <a:t>》</a:t>
            </a:r>
            <a:r>
              <a:rPr lang="zh-CN" altLang="en-US" dirty="0"/>
              <a:t>还挂着希拉里</a:t>
            </a:r>
            <a:r>
              <a:rPr lang="en-US" altLang="zh-CN" dirty="0"/>
              <a:t>·</a:t>
            </a:r>
            <a:r>
              <a:rPr lang="zh-CN" altLang="en-US" dirty="0"/>
              <a:t>克林顿胜率 </a:t>
            </a:r>
            <a:r>
              <a:rPr lang="en-US" altLang="zh-CN" dirty="0"/>
              <a:t>85%</a:t>
            </a:r>
            <a:r>
              <a:rPr lang="zh-CN" altLang="en-US" dirty="0"/>
              <a:t>、曾准确预测过多次大选和赛事的著名数据网站 </a:t>
            </a:r>
            <a:r>
              <a:rPr lang="en-US" altLang="zh-CN" dirty="0"/>
              <a:t>FiveThirtyEight </a:t>
            </a:r>
            <a:r>
              <a:rPr lang="zh-CN" altLang="en-US" dirty="0"/>
              <a:t>在大选前 </a:t>
            </a:r>
            <a:r>
              <a:rPr lang="en-US" altLang="zh-CN" dirty="0"/>
              <a:t>15 </a:t>
            </a:r>
            <a:r>
              <a:rPr lang="zh-CN" altLang="en-US" dirty="0"/>
              <a:t>个小时公布的预测希拉里胜率为 </a:t>
            </a:r>
            <a:r>
              <a:rPr lang="en-US" altLang="zh-CN" dirty="0"/>
              <a:t>71.4%</a:t>
            </a:r>
            <a:r>
              <a:rPr lang="zh-CN" altLang="en-US" dirty="0"/>
              <a:t>。</a:t>
            </a:r>
          </a:p>
        </p:txBody>
      </p:sp>
    </p:spTree>
    <p:extLst>
      <p:ext uri="{BB962C8B-B14F-4D97-AF65-F5344CB8AC3E}">
        <p14:creationId xmlns:p14="http://schemas.microsoft.com/office/powerpoint/2010/main" val="772991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8F0D91-CF22-4DC2-BA83-A2A9BA7C6721}"/>
              </a:ext>
            </a:extLst>
          </p:cNvPr>
          <p:cNvSpPr>
            <a:spLocks noGrp="1"/>
          </p:cNvSpPr>
          <p:nvPr>
            <p:ph type="sldNum" sz="quarter" idx="4"/>
          </p:nvPr>
        </p:nvSpPr>
        <p:spPr/>
        <p:txBody>
          <a:bodyPr/>
          <a:lstStyle/>
          <a:p>
            <a:fld id="{97FF3420-EE2D-4F5A-A504-90632F25341B}" type="slidenum">
              <a:rPr lang="zh-CN" altLang="en-US" smtClean="0"/>
              <a:t>36</a:t>
            </a:fld>
            <a:endParaRPr lang="zh-CN" altLang="en-US"/>
          </a:p>
        </p:txBody>
      </p:sp>
      <p:sp>
        <p:nvSpPr>
          <p:cNvPr id="5" name="矩形 4">
            <a:extLst>
              <a:ext uri="{FF2B5EF4-FFF2-40B4-BE49-F238E27FC236}">
                <a16:creationId xmlns:a16="http://schemas.microsoft.com/office/drawing/2014/main" id="{7DF7F90A-E184-4434-9E59-9E46B9CD1E3B}"/>
              </a:ext>
            </a:extLst>
          </p:cNvPr>
          <p:cNvSpPr/>
          <p:nvPr/>
        </p:nvSpPr>
        <p:spPr>
          <a:xfrm>
            <a:off x="1599269" y="2996952"/>
            <a:ext cx="5945460" cy="2308324"/>
          </a:xfrm>
          <a:prstGeom prst="rect">
            <a:avLst/>
          </a:prstGeom>
        </p:spPr>
        <p:txBody>
          <a:bodyPr wrap="square">
            <a:spAutoFit/>
          </a:bodyPr>
          <a:lstStyle/>
          <a:p>
            <a:r>
              <a:rPr lang="zh-CN" altLang="en-US" dirty="0"/>
              <a:t>      情感分析还可用于对政策性事件的民意预测， 如延迟退休的年龄等，为国家相关政策的制定提供辅助支撑。</a:t>
            </a:r>
            <a:endParaRPr lang="en-US" altLang="zh-CN" dirty="0"/>
          </a:p>
          <a:p>
            <a:r>
              <a:rPr lang="zh-CN" altLang="en-US" dirty="0"/>
              <a:t>      此外，情感分析还可以应用到疫情、地震等自然灾害的判断和预测。</a:t>
            </a:r>
            <a:endParaRPr lang="en-US" altLang="zh-CN" dirty="0"/>
          </a:p>
          <a:p>
            <a:r>
              <a:rPr lang="zh-CN" altLang="en-US" dirty="0"/>
              <a:t>       随着信息预测的应用内容越来越丰富，情感分析技术愈发受到重视。情绪分析技术通过分析互联网新闻、博客等信息源，可以较为准确地预测某一事件的未来走势，无论是政治经济领域还是日常生活中都具有重大意义。</a:t>
            </a:r>
          </a:p>
        </p:txBody>
      </p:sp>
      <p:sp>
        <p:nvSpPr>
          <p:cNvPr id="8" name="文本占位符 3">
            <a:extLst>
              <a:ext uri="{FF2B5EF4-FFF2-40B4-BE49-F238E27FC236}">
                <a16:creationId xmlns:a16="http://schemas.microsoft.com/office/drawing/2014/main" id="{F2EBF032-67A5-47A4-A6F8-216DAC8773B3}"/>
              </a:ext>
            </a:extLst>
          </p:cNvPr>
          <p:cNvSpPr>
            <a:spLocks noGrp="1"/>
          </p:cNvSpPr>
          <p:nvPr>
            <p:ph type="body" sz="quarter" idx="23"/>
          </p:nvPr>
        </p:nvSpPr>
        <p:spPr>
          <a:xfrm>
            <a:off x="2057399" y="330792"/>
            <a:ext cx="5029200" cy="431800"/>
          </a:xfrm>
        </p:spPr>
        <p:txBody>
          <a:bodyPr/>
          <a:lstStyle/>
          <a:p>
            <a:r>
              <a:rPr lang="zh-CN" altLang="en-US" sz="3735" dirty="0">
                <a:solidFill>
                  <a:srgbClr val="48597F"/>
                </a:solidFill>
                <a:latin typeface="Lato Light"/>
              </a:rPr>
              <a:t>其他预测</a:t>
            </a:r>
          </a:p>
        </p:txBody>
      </p:sp>
      <p:pic>
        <p:nvPicPr>
          <p:cNvPr id="10" name="图片 9" descr="图片包含 文字&#10;&#10;自动生成的说明">
            <a:extLst>
              <a:ext uri="{FF2B5EF4-FFF2-40B4-BE49-F238E27FC236}">
                <a16:creationId xmlns:a16="http://schemas.microsoft.com/office/drawing/2014/main" id="{044E47DD-ECF9-4354-8C2D-114452214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386" y="901320"/>
            <a:ext cx="4759226" cy="1818176"/>
          </a:xfrm>
          <a:prstGeom prst="rect">
            <a:avLst/>
          </a:prstGeom>
        </p:spPr>
      </p:pic>
    </p:spTree>
    <p:extLst>
      <p:ext uri="{BB962C8B-B14F-4D97-AF65-F5344CB8AC3E}">
        <p14:creationId xmlns:p14="http://schemas.microsoft.com/office/powerpoint/2010/main" val="9817323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5EB46C-CC0A-402E-B848-6354FEE096CA}"/>
              </a:ext>
            </a:extLst>
          </p:cNvPr>
          <p:cNvSpPr>
            <a:spLocks noGrp="1"/>
          </p:cNvSpPr>
          <p:nvPr>
            <p:ph type="sldNum" sz="quarter" idx="4"/>
          </p:nvPr>
        </p:nvSpPr>
        <p:spPr/>
        <p:txBody>
          <a:bodyPr/>
          <a:lstStyle/>
          <a:p>
            <a:fld id="{97FF3420-EE2D-4F5A-A504-90632F25341B}" type="slidenum">
              <a:rPr lang="zh-CN" altLang="en-US" smtClean="0"/>
              <a:t>37</a:t>
            </a:fld>
            <a:endParaRPr lang="zh-CN" altLang="en-US"/>
          </a:p>
        </p:txBody>
      </p:sp>
      <p:sp>
        <p:nvSpPr>
          <p:cNvPr id="3" name="标题 2">
            <a:extLst>
              <a:ext uri="{FF2B5EF4-FFF2-40B4-BE49-F238E27FC236}">
                <a16:creationId xmlns:a16="http://schemas.microsoft.com/office/drawing/2014/main" id="{49D6513F-A4BA-4430-8BB1-B37BBB87A367}"/>
              </a:ext>
            </a:extLst>
          </p:cNvPr>
          <p:cNvSpPr>
            <a:spLocks noGrp="1"/>
          </p:cNvSpPr>
          <p:nvPr>
            <p:ph type="title"/>
          </p:nvPr>
        </p:nvSpPr>
        <p:spPr>
          <a:xfrm>
            <a:off x="457200" y="-5947"/>
            <a:ext cx="8229600" cy="831304"/>
          </a:xfrm>
        </p:spPr>
        <p:txBody>
          <a:bodyPr/>
          <a:lstStyle/>
          <a:p>
            <a:r>
              <a:rPr lang="zh-CN" altLang="en-US" dirty="0"/>
              <a:t>情绪管理</a:t>
            </a:r>
          </a:p>
        </p:txBody>
      </p:sp>
      <p:sp>
        <p:nvSpPr>
          <p:cNvPr id="5" name="矩形 4">
            <a:extLst>
              <a:ext uri="{FF2B5EF4-FFF2-40B4-BE49-F238E27FC236}">
                <a16:creationId xmlns:a16="http://schemas.microsoft.com/office/drawing/2014/main" id="{0F5FCA8B-73A0-4D5E-8B2D-DE1258E44945}"/>
              </a:ext>
            </a:extLst>
          </p:cNvPr>
          <p:cNvSpPr/>
          <p:nvPr/>
        </p:nvSpPr>
        <p:spPr>
          <a:xfrm>
            <a:off x="4384611" y="1720839"/>
            <a:ext cx="4114800" cy="3416320"/>
          </a:xfrm>
          <a:prstGeom prst="rect">
            <a:avLst/>
          </a:prstGeom>
        </p:spPr>
        <p:txBody>
          <a:bodyPr wrap="square">
            <a:spAutoFit/>
          </a:bodyPr>
          <a:lstStyle/>
          <a:p>
            <a:r>
              <a:rPr lang="en-US" altLang="zh-CN" dirty="0"/>
              <a:t>      Golder</a:t>
            </a:r>
            <a:r>
              <a:rPr lang="zh-CN" altLang="en-US" dirty="0"/>
              <a:t>等人通过研究</a:t>
            </a:r>
            <a:r>
              <a:rPr lang="en-US" altLang="zh-CN" dirty="0"/>
              <a:t>Twitter</a:t>
            </a:r>
            <a:r>
              <a:rPr lang="zh-CN" altLang="en-US" dirty="0"/>
              <a:t>用户在昼夜和不同季节所展现的情绪节奏，包括用户在工作、睡觉等不同时间段内表现的情绪，绘制出心情曲线，从而了解人们的精神状态。</a:t>
            </a:r>
            <a:endParaRPr lang="en-US" altLang="zh-CN" dirty="0"/>
          </a:p>
          <a:p>
            <a:r>
              <a:rPr lang="en-US" altLang="zh-CN" dirty="0"/>
              <a:t>      Kim</a:t>
            </a:r>
            <a:r>
              <a:rPr lang="zh-CN" altLang="en-US" dirty="0"/>
              <a:t>等人通过研究发现人们的情绪在</a:t>
            </a:r>
            <a:r>
              <a:rPr lang="en-US" altLang="zh-CN" dirty="0"/>
              <a:t>6</a:t>
            </a:r>
            <a:r>
              <a:rPr lang="zh-CN" altLang="en-US" dirty="0"/>
              <a:t>点、</a:t>
            </a:r>
            <a:r>
              <a:rPr lang="en-US" altLang="zh-CN" dirty="0"/>
              <a:t>11</a:t>
            </a:r>
            <a:r>
              <a:rPr lang="zh-CN" altLang="en-US" dirty="0"/>
              <a:t>点、</a:t>
            </a:r>
            <a:r>
              <a:rPr lang="en-US" altLang="zh-CN" dirty="0"/>
              <a:t>16</a:t>
            </a:r>
            <a:r>
              <a:rPr lang="zh-CN" altLang="en-US" dirty="0"/>
              <a:t>点和</a:t>
            </a:r>
            <a:r>
              <a:rPr lang="en-US" altLang="zh-CN" dirty="0"/>
              <a:t>20</a:t>
            </a:r>
            <a:r>
              <a:rPr lang="zh-CN" altLang="en-US" dirty="0"/>
              <a:t>点达到了高峰，并总结了用户一天中的情绪总体走向。</a:t>
            </a:r>
            <a:endParaRPr lang="en-US" altLang="zh-CN" dirty="0"/>
          </a:p>
          <a:p>
            <a:r>
              <a:rPr lang="zh-CN" altLang="en-US" dirty="0"/>
              <a:t>      利用这些研究成果，公司可以了解员工的工作状态，从而更有效地制定工作计划。</a:t>
            </a:r>
            <a:endParaRPr lang="en-US" altLang="zh-CN" dirty="0"/>
          </a:p>
          <a:p>
            <a:endParaRPr lang="zh-CN" altLang="en-US" dirty="0"/>
          </a:p>
        </p:txBody>
      </p:sp>
      <p:pic>
        <p:nvPicPr>
          <p:cNvPr id="7" name="图片 6">
            <a:extLst>
              <a:ext uri="{FF2B5EF4-FFF2-40B4-BE49-F238E27FC236}">
                <a16:creationId xmlns:a16="http://schemas.microsoft.com/office/drawing/2014/main" id="{E4434D7C-BA94-4C72-A099-CED4003969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32064"/>
            <a:ext cx="3389342" cy="2393871"/>
          </a:xfrm>
          <a:prstGeom prst="rect">
            <a:avLst/>
          </a:prstGeom>
        </p:spPr>
      </p:pic>
    </p:spTree>
    <p:extLst>
      <p:ext uri="{BB962C8B-B14F-4D97-AF65-F5344CB8AC3E}">
        <p14:creationId xmlns:p14="http://schemas.microsoft.com/office/powerpoint/2010/main" val="222383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88410" y="2060848"/>
            <a:ext cx="8435575" cy="1322070"/>
          </a:xfrm>
          <a:prstGeom prst="rect">
            <a:avLst/>
          </a:prstGeom>
          <a:noFill/>
        </p:spPr>
        <p:txBody>
          <a:bodyPr wrap="square" rtlCol="0">
            <a:spAutoFit/>
          </a:bodyPr>
          <a:lstStyle/>
          <a:p>
            <a:pPr algn="ctr"/>
            <a:br>
              <a:rPr lang="en-US" altLang="zh-CN" sz="4000" b="1" dirty="0">
                <a:latin typeface="黑体" panose="02010609060101010101" pitchFamily="2" charset="-122"/>
                <a:ea typeface="黑体" panose="02010609060101010101" pitchFamily="2" charset="-122"/>
              </a:rPr>
            </a:br>
            <a:r>
              <a:rPr lang="zh-CN" altLang="en-US" sz="4000" b="1" dirty="0">
                <a:latin typeface="黑体" panose="02010609060101010101" pitchFamily="2" charset="-122"/>
                <a:ea typeface="黑体" panose="02010609060101010101" pitchFamily="2" charset="-122"/>
              </a:rPr>
              <a:t>谢谢！</a:t>
            </a:r>
            <a:endParaRPr lang="zh-CN" altLang="zh-CN" sz="4000" b="1" dirty="0">
              <a:ln>
                <a:solidFill>
                  <a:schemeClr val="accent3">
                    <a:lumMod val="75000"/>
                  </a:schemeClr>
                </a:solidFill>
              </a:ln>
              <a:solidFill>
                <a:srgbClr val="0070C0"/>
              </a:solidFill>
              <a:effectLst>
                <a:outerShdw blurRad="50800" dist="38100" dir="2700000" algn="tl" rotWithShape="0">
                  <a:prstClr val="black">
                    <a:alpha val="40000"/>
                  </a:prstClr>
                </a:outerShdw>
              </a:effectLst>
              <a:latin typeface="+mn-ea"/>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3A181FE-719B-4843-819E-DAE135E4196B}"/>
              </a:ext>
            </a:extLst>
          </p:cNvPr>
          <p:cNvPicPr>
            <a:picLocks noChangeAspect="1"/>
          </p:cNvPicPr>
          <p:nvPr/>
        </p:nvPicPr>
        <p:blipFill>
          <a:blip r:embed="rId3"/>
          <a:stretch>
            <a:fillRect/>
          </a:stretch>
        </p:blipFill>
        <p:spPr>
          <a:xfrm>
            <a:off x="336030" y="1193733"/>
            <a:ext cx="2459620" cy="4676914"/>
          </a:xfrm>
          <a:prstGeom prst="rect">
            <a:avLst/>
          </a:prstGeom>
        </p:spPr>
      </p:pic>
      <p:sp>
        <p:nvSpPr>
          <p:cNvPr id="9" name="标题 8">
            <a:extLst>
              <a:ext uri="{FF2B5EF4-FFF2-40B4-BE49-F238E27FC236}">
                <a16:creationId xmlns:a16="http://schemas.microsoft.com/office/drawing/2014/main" id="{516ABB6C-446D-4429-8E36-27105C103EAA}"/>
              </a:ext>
            </a:extLst>
          </p:cNvPr>
          <p:cNvSpPr>
            <a:spLocks noGrp="1"/>
          </p:cNvSpPr>
          <p:nvPr>
            <p:ph type="title"/>
          </p:nvPr>
        </p:nvSpPr>
        <p:spPr>
          <a:xfrm>
            <a:off x="457200" y="-120853"/>
            <a:ext cx="8229600" cy="1143000"/>
          </a:xfrm>
        </p:spPr>
        <p:txBody>
          <a:bodyPr/>
          <a:lstStyle/>
          <a:p>
            <a:r>
              <a:rPr lang="zh-CN" altLang="en-US" dirty="0"/>
              <a:t>概述</a:t>
            </a:r>
          </a:p>
        </p:txBody>
      </p:sp>
      <p:sp>
        <p:nvSpPr>
          <p:cNvPr id="10" name="文本占位符 9">
            <a:extLst>
              <a:ext uri="{FF2B5EF4-FFF2-40B4-BE49-F238E27FC236}">
                <a16:creationId xmlns:a16="http://schemas.microsoft.com/office/drawing/2014/main" id="{C917F502-AB69-4EB8-A481-11D8B2CF9551}"/>
              </a:ext>
            </a:extLst>
          </p:cNvPr>
          <p:cNvSpPr>
            <a:spLocks noGrp="1"/>
          </p:cNvSpPr>
          <p:nvPr>
            <p:ph type="body" sz="quarter" idx="23"/>
          </p:nvPr>
        </p:nvSpPr>
        <p:spPr/>
        <p:txBody>
          <a:bodyPr/>
          <a:lstStyle/>
          <a:p>
            <a:r>
              <a:rPr lang="zh-CN" altLang="en-US" dirty="0"/>
              <a:t>概念</a:t>
            </a:r>
          </a:p>
        </p:txBody>
      </p:sp>
      <p:sp>
        <p:nvSpPr>
          <p:cNvPr id="2" name="灯片编号占位符 1">
            <a:extLst>
              <a:ext uri="{FF2B5EF4-FFF2-40B4-BE49-F238E27FC236}">
                <a16:creationId xmlns:a16="http://schemas.microsoft.com/office/drawing/2014/main" id="{3E0496EA-158B-46D7-9610-74711320470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sp>
        <p:nvSpPr>
          <p:cNvPr id="12" name="文本框 11">
            <a:extLst>
              <a:ext uri="{FF2B5EF4-FFF2-40B4-BE49-F238E27FC236}">
                <a16:creationId xmlns:a16="http://schemas.microsoft.com/office/drawing/2014/main" id="{4E1207A7-B864-4ED9-9472-079FACDB3F90}"/>
              </a:ext>
            </a:extLst>
          </p:cNvPr>
          <p:cNvSpPr txBox="1"/>
          <p:nvPr/>
        </p:nvSpPr>
        <p:spPr>
          <a:xfrm>
            <a:off x="2699792" y="2415292"/>
            <a:ext cx="5799874"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（文本）情感分析</a:t>
            </a: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(Sentiment analysis)</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：又称意见挖掘</a:t>
            </a: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(Opinion mining)</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、意见抽取</a:t>
            </a: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(Opinion extraction)</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、主观分析</a:t>
            </a: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(Subjectivity analysis)</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等。</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简单而言</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是对带有</a:t>
            </a:r>
            <a:r>
              <a:rPr kumimoji="0" lang="zh-CN" altLang="en-US" sz="2800" b="1" i="0" u="none" strike="noStrike" kern="1200" cap="none" spc="0" normalizeH="0" baseline="0" noProof="0" dirty="0">
                <a:ln>
                  <a:noFill/>
                </a:ln>
                <a:solidFill>
                  <a:srgbClr val="ACCBF9">
                    <a:lumMod val="75000"/>
                  </a:srgbClr>
                </a:solidFill>
                <a:effectLst/>
                <a:uLnTx/>
                <a:uFillTx/>
                <a:latin typeface="微软雅黑"/>
                <a:ea typeface="微软雅黑"/>
                <a:cs typeface="+mn-cs"/>
              </a:rPr>
              <a:t>情感色彩</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的</a:t>
            </a:r>
            <a:r>
              <a:rPr kumimoji="0" lang="zh-CN" altLang="en-US" sz="2800" b="1" i="0" u="none" strike="noStrike" kern="1200" cap="none" spc="0" normalizeH="0" baseline="0" noProof="0" dirty="0">
                <a:ln>
                  <a:noFill/>
                </a:ln>
                <a:solidFill>
                  <a:srgbClr val="92D050"/>
                </a:solidFill>
                <a:effectLst/>
                <a:uLnTx/>
                <a:uFillTx/>
                <a:latin typeface="微软雅黑"/>
                <a:ea typeface="微软雅黑"/>
                <a:cs typeface="+mn-cs"/>
              </a:rPr>
              <a:t>主观性</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文本进行</a:t>
            </a:r>
            <a:r>
              <a:rPr kumimoji="0" lang="zh-CN" altLang="en-US" sz="2400" b="1" i="0" u="none" strike="noStrike" kern="1200" cap="none" spc="0" normalizeH="0" baseline="0" noProof="0" dirty="0">
                <a:ln>
                  <a:noFill/>
                </a:ln>
                <a:solidFill>
                  <a:prstClr val="black"/>
                </a:solidFill>
                <a:effectLst/>
                <a:uLnTx/>
                <a:uFillTx/>
                <a:latin typeface="微软雅黑"/>
                <a:ea typeface="微软雅黑"/>
                <a:cs typeface="+mn-cs"/>
              </a:rPr>
              <a:t>分析</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prstClr val="black"/>
                </a:solidFill>
                <a:effectLst/>
                <a:uLnTx/>
                <a:uFillTx/>
                <a:latin typeface="微软雅黑"/>
                <a:ea typeface="微软雅黑"/>
                <a:cs typeface="+mn-cs"/>
              </a:rPr>
              <a:t>处理</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prstClr val="black"/>
                </a:solidFill>
                <a:effectLst/>
                <a:uLnTx/>
                <a:uFillTx/>
                <a:latin typeface="微软雅黑"/>
                <a:ea typeface="微软雅黑"/>
                <a:cs typeface="+mn-cs"/>
              </a:rPr>
              <a:t>归纳</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和</a:t>
            </a:r>
            <a:r>
              <a:rPr kumimoji="0" lang="zh-CN" altLang="en-US" sz="2400" b="1" i="0" u="none" strike="noStrike" kern="1200" cap="none" spc="0" normalizeH="0" baseline="0" noProof="0" dirty="0">
                <a:ln>
                  <a:noFill/>
                </a:ln>
                <a:solidFill>
                  <a:prstClr val="black"/>
                </a:solidFill>
                <a:effectLst/>
                <a:uLnTx/>
                <a:uFillTx/>
                <a:latin typeface="微软雅黑"/>
                <a:ea typeface="微软雅黑"/>
                <a:cs typeface="+mn-cs"/>
              </a:rPr>
              <a:t>推理</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的过程。</a:t>
            </a:r>
          </a:p>
        </p:txBody>
      </p:sp>
    </p:spTree>
    <p:extLst>
      <p:ext uri="{BB962C8B-B14F-4D97-AF65-F5344CB8AC3E}">
        <p14:creationId xmlns:p14="http://schemas.microsoft.com/office/powerpoint/2010/main" val="10666180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92872233-50FD-4912-8315-3E4C775D4F58}"/>
              </a:ext>
            </a:extLst>
          </p:cNvPr>
          <p:cNvSpPr>
            <a:spLocks noGrp="1"/>
          </p:cNvSpPr>
          <p:nvPr>
            <p:ph type="body" sz="quarter" idx="23"/>
          </p:nvPr>
        </p:nvSpPr>
        <p:spPr/>
        <p:txBody>
          <a:bodyPr/>
          <a:lstStyle/>
          <a:p>
            <a:r>
              <a:rPr lang="zh-CN" altLang="en-US" dirty="0"/>
              <a:t>情感分析的目的</a:t>
            </a:r>
          </a:p>
        </p:txBody>
      </p:sp>
      <p:sp>
        <p:nvSpPr>
          <p:cNvPr id="5" name="灯片编号占位符 4">
            <a:extLst>
              <a:ext uri="{FF2B5EF4-FFF2-40B4-BE49-F238E27FC236}">
                <a16:creationId xmlns:a16="http://schemas.microsoft.com/office/drawing/2014/main" id="{82669E0B-C18F-4D98-A332-06FB32A5982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pic>
        <p:nvPicPr>
          <p:cNvPr id="7" name="图片 6">
            <a:extLst>
              <a:ext uri="{FF2B5EF4-FFF2-40B4-BE49-F238E27FC236}">
                <a16:creationId xmlns:a16="http://schemas.microsoft.com/office/drawing/2014/main" id="{FCB77947-87C4-4498-8A76-F546609F3353}"/>
              </a:ext>
            </a:extLst>
          </p:cNvPr>
          <p:cNvPicPr>
            <a:picLocks noChangeAspect="1"/>
          </p:cNvPicPr>
          <p:nvPr/>
        </p:nvPicPr>
        <p:blipFill>
          <a:blip r:embed="rId3"/>
          <a:stretch>
            <a:fillRect/>
          </a:stretch>
        </p:blipFill>
        <p:spPr>
          <a:xfrm>
            <a:off x="4760879" y="3284984"/>
            <a:ext cx="3929833" cy="2707401"/>
          </a:xfrm>
          <a:prstGeom prst="rect">
            <a:avLst/>
          </a:prstGeom>
        </p:spPr>
      </p:pic>
      <p:sp>
        <p:nvSpPr>
          <p:cNvPr id="10" name="矩形 9">
            <a:extLst>
              <a:ext uri="{FF2B5EF4-FFF2-40B4-BE49-F238E27FC236}">
                <a16:creationId xmlns:a16="http://schemas.microsoft.com/office/drawing/2014/main" id="{0B22B639-C266-471B-BC5A-17FAC7788F02}"/>
              </a:ext>
            </a:extLst>
          </p:cNvPr>
          <p:cNvSpPr/>
          <p:nvPr/>
        </p:nvSpPr>
        <p:spPr>
          <a:xfrm>
            <a:off x="1187624" y="2311400"/>
            <a:ext cx="329086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a:ea typeface="微软雅黑"/>
                <a:cs typeface="+mn-cs"/>
              </a:rPr>
              <a:t>几乎所有的人类活动，在相当程度上，很在意其他人的看法或者评价。</a:t>
            </a:r>
            <a:endParaRPr kumimoji="0" lang="en-US" altLang="zh-CN" sz="20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a:ea typeface="微软雅黑"/>
                <a:cs typeface="+mn-cs"/>
              </a:rPr>
              <a:t>出于这个原因，无论何时我们需要做出决定，我们都会经常寻找别人的意见。这不仅是对企业而言对个人也是如此。  </a:t>
            </a:r>
            <a:endParaRPr kumimoji="0" lang="en-US" altLang="zh-CN" sz="20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8" name="标题 8">
            <a:extLst>
              <a:ext uri="{FF2B5EF4-FFF2-40B4-BE49-F238E27FC236}">
                <a16:creationId xmlns:a16="http://schemas.microsoft.com/office/drawing/2014/main" id="{E4C44169-BCDB-4D79-8397-AEF83EE165C8}"/>
              </a:ext>
            </a:extLst>
          </p:cNvPr>
          <p:cNvSpPr txBox="1">
            <a:spLocks/>
          </p:cNvSpPr>
          <p:nvPr/>
        </p:nvSpPr>
        <p:spPr>
          <a:xfrm>
            <a:off x="457200" y="-120853"/>
            <a:ext cx="8229600" cy="1143000"/>
          </a:xfrm>
          <a:prstGeom prst="rect">
            <a:avLst/>
          </a:prstGeom>
        </p:spPr>
        <p:txBody>
          <a:bodyPr vert="horz" lIns="91440" tIns="45720" rIns="91440" bIns="45720" rtlCol="0" anchor="ctr">
            <a:normAutofit/>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pPr marL="0" marR="0" lvl="0" indent="0" algn="ctr" defTabSz="1218565" rtl="0" eaLnBrk="1" fontAlgn="auto" latinLnBrk="0" hangingPunct="1">
              <a:lnSpc>
                <a:spcPct val="100000"/>
              </a:lnSpc>
              <a:spcBef>
                <a:spcPct val="0"/>
              </a:spcBef>
              <a:spcAft>
                <a:spcPts val="0"/>
              </a:spcAft>
              <a:buClrTx/>
              <a:buSzTx/>
              <a:buFontTx/>
              <a:buNone/>
              <a:tabLst/>
              <a:defRPr/>
            </a:pPr>
            <a:r>
              <a:rPr kumimoji="0" lang="zh-CN" altLang="en-US" sz="3735" b="0" i="0" u="none" strike="noStrike" kern="1200" cap="none" spc="0" normalizeH="0" baseline="0" noProof="0">
                <a:ln>
                  <a:noFill/>
                </a:ln>
                <a:solidFill>
                  <a:srgbClr val="48597F"/>
                </a:solidFill>
                <a:effectLst/>
                <a:uLnTx/>
                <a:uFillTx/>
                <a:latin typeface="Lato Light"/>
              </a:rPr>
              <a:t>概述</a:t>
            </a:r>
            <a:endParaRPr kumimoji="0" lang="zh-CN" altLang="en-US" sz="3735" b="0" i="0" u="none" strike="noStrike" kern="1200" cap="none" spc="0" normalizeH="0" baseline="0" noProof="0" dirty="0">
              <a:ln>
                <a:noFill/>
              </a:ln>
              <a:solidFill>
                <a:srgbClr val="48597F"/>
              </a:solidFill>
              <a:effectLst/>
              <a:uLnTx/>
              <a:uFillTx/>
              <a:latin typeface="Lato Light"/>
            </a:endParaRPr>
          </a:p>
        </p:txBody>
      </p:sp>
    </p:spTree>
    <p:extLst>
      <p:ext uri="{BB962C8B-B14F-4D97-AF65-F5344CB8AC3E}">
        <p14:creationId xmlns:p14="http://schemas.microsoft.com/office/powerpoint/2010/main" val="2235490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F14CD41-D612-4D0E-8D8A-CCE0E5F11FA9}"/>
              </a:ext>
            </a:extLst>
          </p:cNvPr>
          <p:cNvSpPr>
            <a:spLocks noGrp="1"/>
          </p:cNvSpPr>
          <p:nvPr>
            <p:ph type="title"/>
          </p:nvPr>
        </p:nvSpPr>
        <p:spPr/>
        <p:txBody>
          <a:bodyPr/>
          <a:lstStyle/>
          <a:p>
            <a:endParaRPr lang="zh-CN" altLang="en-US" dirty="0"/>
          </a:p>
        </p:txBody>
      </p:sp>
      <p:sp>
        <p:nvSpPr>
          <p:cNvPr id="4" name="文本占位符 3">
            <a:extLst>
              <a:ext uri="{FF2B5EF4-FFF2-40B4-BE49-F238E27FC236}">
                <a16:creationId xmlns:a16="http://schemas.microsoft.com/office/drawing/2014/main" id="{92872233-50FD-4912-8315-3E4C775D4F58}"/>
              </a:ext>
            </a:extLst>
          </p:cNvPr>
          <p:cNvSpPr>
            <a:spLocks noGrp="1"/>
          </p:cNvSpPr>
          <p:nvPr>
            <p:ph type="body" sz="quarter" idx="23"/>
          </p:nvPr>
        </p:nvSpPr>
        <p:spPr/>
        <p:txBody>
          <a:bodyPr/>
          <a:lstStyle/>
          <a:p>
            <a:r>
              <a:rPr lang="zh-CN" altLang="en-US" dirty="0"/>
              <a:t>情感分析的目的</a:t>
            </a:r>
          </a:p>
        </p:txBody>
      </p:sp>
      <p:sp>
        <p:nvSpPr>
          <p:cNvPr id="5" name="灯片编号占位符 4">
            <a:extLst>
              <a:ext uri="{FF2B5EF4-FFF2-40B4-BE49-F238E27FC236}">
                <a16:creationId xmlns:a16="http://schemas.microsoft.com/office/drawing/2014/main" id="{82669E0B-C18F-4D98-A332-06FB32A5982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pic>
        <p:nvPicPr>
          <p:cNvPr id="7" name="图片 6">
            <a:extLst>
              <a:ext uri="{FF2B5EF4-FFF2-40B4-BE49-F238E27FC236}">
                <a16:creationId xmlns:a16="http://schemas.microsoft.com/office/drawing/2014/main" id="{FCB77947-87C4-4498-8A76-F546609F3353}"/>
              </a:ext>
            </a:extLst>
          </p:cNvPr>
          <p:cNvPicPr>
            <a:picLocks noChangeAspect="1"/>
          </p:cNvPicPr>
          <p:nvPr/>
        </p:nvPicPr>
        <p:blipFill>
          <a:blip r:embed="rId2"/>
          <a:stretch>
            <a:fillRect/>
          </a:stretch>
        </p:blipFill>
        <p:spPr>
          <a:xfrm>
            <a:off x="4760879" y="3284984"/>
            <a:ext cx="3929833" cy="2707401"/>
          </a:xfrm>
          <a:prstGeom prst="rect">
            <a:avLst/>
          </a:prstGeom>
        </p:spPr>
      </p:pic>
      <p:sp>
        <p:nvSpPr>
          <p:cNvPr id="12" name="矩形 11">
            <a:extLst>
              <a:ext uri="{FF2B5EF4-FFF2-40B4-BE49-F238E27FC236}">
                <a16:creationId xmlns:a16="http://schemas.microsoft.com/office/drawing/2014/main" id="{3031B328-1E79-4D08-AF57-EE4F85D51ED7}"/>
              </a:ext>
            </a:extLst>
          </p:cNvPr>
          <p:cNvSpPr/>
          <p:nvPr/>
        </p:nvSpPr>
        <p:spPr>
          <a:xfrm>
            <a:off x="1339572" y="2492896"/>
            <a:ext cx="329086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a:ea typeface="微软雅黑"/>
                <a:cs typeface="+mn-cs"/>
              </a:rPr>
              <a:t>情感分析的目的是识别用户对事物或人的看法、态度，从而发现潜在的问题用于改进或预测。</a:t>
            </a:r>
          </a:p>
        </p:txBody>
      </p:sp>
      <p:sp>
        <p:nvSpPr>
          <p:cNvPr id="8" name="标题 8">
            <a:extLst>
              <a:ext uri="{FF2B5EF4-FFF2-40B4-BE49-F238E27FC236}">
                <a16:creationId xmlns:a16="http://schemas.microsoft.com/office/drawing/2014/main" id="{53E1AAF7-5794-4DD2-BC43-7B14C894B301}"/>
              </a:ext>
            </a:extLst>
          </p:cNvPr>
          <p:cNvSpPr txBox="1">
            <a:spLocks/>
          </p:cNvSpPr>
          <p:nvPr/>
        </p:nvSpPr>
        <p:spPr>
          <a:xfrm>
            <a:off x="457200" y="-120853"/>
            <a:ext cx="8229600" cy="1143000"/>
          </a:xfrm>
          <a:prstGeom prst="rect">
            <a:avLst/>
          </a:prstGeom>
        </p:spPr>
        <p:txBody>
          <a:bodyPr vert="horz" lIns="91440" tIns="45720" rIns="91440" bIns="45720" rtlCol="0" anchor="ctr">
            <a:normAutofit/>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pPr marL="0" marR="0" lvl="0" indent="0" algn="ctr" defTabSz="1218565" rtl="0" eaLnBrk="1" fontAlgn="auto" latinLnBrk="0" hangingPunct="1">
              <a:lnSpc>
                <a:spcPct val="100000"/>
              </a:lnSpc>
              <a:spcBef>
                <a:spcPct val="0"/>
              </a:spcBef>
              <a:spcAft>
                <a:spcPts val="0"/>
              </a:spcAft>
              <a:buClrTx/>
              <a:buSzTx/>
              <a:buFontTx/>
              <a:buNone/>
              <a:tabLst/>
              <a:defRPr/>
            </a:pPr>
            <a:r>
              <a:rPr kumimoji="0" lang="zh-CN" altLang="en-US" sz="3735" b="0" i="0" u="none" strike="noStrike" kern="1200" cap="none" spc="0" normalizeH="0" baseline="0" noProof="0">
                <a:ln>
                  <a:noFill/>
                </a:ln>
                <a:solidFill>
                  <a:srgbClr val="48597F"/>
                </a:solidFill>
                <a:effectLst/>
                <a:uLnTx/>
                <a:uFillTx/>
                <a:latin typeface="Lato Light"/>
              </a:rPr>
              <a:t>概述</a:t>
            </a:r>
            <a:endParaRPr kumimoji="0" lang="zh-CN" altLang="en-US" sz="3735" b="0" i="0" u="none" strike="noStrike" kern="1200" cap="none" spc="0" normalizeH="0" baseline="0" noProof="0" dirty="0">
              <a:ln>
                <a:noFill/>
              </a:ln>
              <a:solidFill>
                <a:srgbClr val="48597F"/>
              </a:solidFill>
              <a:effectLst/>
              <a:uLnTx/>
              <a:uFillTx/>
              <a:latin typeface="Lato Light"/>
            </a:endParaRPr>
          </a:p>
        </p:txBody>
      </p:sp>
      <p:sp>
        <p:nvSpPr>
          <p:cNvPr id="6" name="文本框 5">
            <a:extLst>
              <a:ext uri="{FF2B5EF4-FFF2-40B4-BE49-F238E27FC236}">
                <a16:creationId xmlns:a16="http://schemas.microsoft.com/office/drawing/2014/main" id="{CEEE4935-8DE1-48EA-9CA1-8966A2534B4F}"/>
              </a:ext>
            </a:extLst>
          </p:cNvPr>
          <p:cNvSpPr txBox="1"/>
          <p:nvPr/>
        </p:nvSpPr>
        <p:spPr>
          <a:xfrm>
            <a:off x="1358876" y="4489271"/>
            <a:ext cx="30963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a:ea typeface="微软雅黑"/>
              </a:rPr>
              <a:t>要明确的几点</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a:t>
            </a: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工作的主体：计算机</a:t>
            </a: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2.</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分析的数据：</a:t>
            </a:r>
            <a:r>
              <a:rPr lang="zh-CN" altLang="en-US" dirty="0">
                <a:solidFill>
                  <a:prstClr val="black"/>
                </a:solidFill>
                <a:latin typeface="微软雅黑"/>
                <a:ea typeface="微软雅黑"/>
              </a:rPr>
              <a:t>文本</a:t>
            </a: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3.</a:t>
            </a:r>
            <a:r>
              <a:rPr lang="zh-CN" altLang="en-US" dirty="0">
                <a:solidFill>
                  <a:prstClr val="black"/>
                </a:solidFill>
                <a:latin typeface="微软雅黑"/>
                <a:ea typeface="微软雅黑"/>
              </a:rPr>
              <a:t>数据的规模</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：海量</a:t>
            </a:r>
          </a:p>
        </p:txBody>
      </p:sp>
    </p:spTree>
    <p:extLst>
      <p:ext uri="{BB962C8B-B14F-4D97-AF65-F5344CB8AC3E}">
        <p14:creationId xmlns:p14="http://schemas.microsoft.com/office/powerpoint/2010/main" val="2953256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0475FD-D41B-41B5-92F7-493E99299170}"/>
              </a:ext>
            </a:extLst>
          </p:cNvPr>
          <p:cNvSpPr>
            <a:spLocks noGrp="1"/>
          </p:cNvSpPr>
          <p:nvPr>
            <p:ph type="title"/>
          </p:nvPr>
        </p:nvSpPr>
        <p:spPr/>
        <p:txBody>
          <a:bodyPr/>
          <a:lstStyle/>
          <a:p>
            <a:endParaRPr lang="zh-CN" altLang="en-US"/>
          </a:p>
        </p:txBody>
      </p:sp>
      <p:sp>
        <p:nvSpPr>
          <p:cNvPr id="4" name="文本占位符 3">
            <a:extLst>
              <a:ext uri="{FF2B5EF4-FFF2-40B4-BE49-F238E27FC236}">
                <a16:creationId xmlns:a16="http://schemas.microsoft.com/office/drawing/2014/main" id="{4F32848D-5039-4C57-990C-9300FAD5B3A2}"/>
              </a:ext>
            </a:extLst>
          </p:cNvPr>
          <p:cNvSpPr>
            <a:spLocks noGrp="1"/>
          </p:cNvSpPr>
          <p:nvPr>
            <p:ph type="body" sz="quarter" idx="23"/>
          </p:nvPr>
        </p:nvSpPr>
        <p:spPr/>
        <p:txBody>
          <a:bodyPr/>
          <a:lstStyle/>
          <a:p>
            <a:r>
              <a:rPr lang="zh-CN" altLang="en-US" dirty="0"/>
              <a:t>情感分析的发展</a:t>
            </a:r>
          </a:p>
        </p:txBody>
      </p:sp>
      <p:sp>
        <p:nvSpPr>
          <p:cNvPr id="5" name="灯片编号占位符 4">
            <a:extLst>
              <a:ext uri="{FF2B5EF4-FFF2-40B4-BE49-F238E27FC236}">
                <a16:creationId xmlns:a16="http://schemas.microsoft.com/office/drawing/2014/main" id="{01ED1694-977C-4EFA-BB96-4B753009345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cxnSp>
        <p:nvCxnSpPr>
          <p:cNvPr id="9" name="直接箭头连接符 8">
            <a:extLst>
              <a:ext uri="{FF2B5EF4-FFF2-40B4-BE49-F238E27FC236}">
                <a16:creationId xmlns:a16="http://schemas.microsoft.com/office/drawing/2014/main" id="{2B37B02D-6242-425B-B31D-CABEB685546C}"/>
              </a:ext>
            </a:extLst>
          </p:cNvPr>
          <p:cNvCxnSpPr>
            <a:cxnSpLocks/>
          </p:cNvCxnSpPr>
          <p:nvPr/>
        </p:nvCxnSpPr>
        <p:spPr>
          <a:xfrm>
            <a:off x="611560" y="3859022"/>
            <a:ext cx="784887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直接连接符 12">
            <a:extLst>
              <a:ext uri="{FF2B5EF4-FFF2-40B4-BE49-F238E27FC236}">
                <a16:creationId xmlns:a16="http://schemas.microsoft.com/office/drawing/2014/main" id="{8B10DA9C-B2BF-4516-830F-BE64C80260B1}"/>
              </a:ext>
            </a:extLst>
          </p:cNvPr>
          <p:cNvCxnSpPr>
            <a:cxnSpLocks/>
          </p:cNvCxnSpPr>
          <p:nvPr/>
        </p:nvCxnSpPr>
        <p:spPr>
          <a:xfrm>
            <a:off x="1115616" y="3105977"/>
            <a:ext cx="0" cy="646046"/>
          </a:xfrm>
          <a:prstGeom prst="line">
            <a:avLst/>
          </a:prstGeom>
        </p:spPr>
        <p:style>
          <a:lnRef idx="3">
            <a:schemeClr val="accent5"/>
          </a:lnRef>
          <a:fillRef idx="0">
            <a:schemeClr val="accent5"/>
          </a:fillRef>
          <a:effectRef idx="2">
            <a:schemeClr val="accent5"/>
          </a:effectRef>
          <a:fontRef idx="minor">
            <a:schemeClr val="tx1"/>
          </a:fontRef>
        </p:style>
      </p:cxnSp>
      <p:sp>
        <p:nvSpPr>
          <p:cNvPr id="15" name="文本框 14">
            <a:extLst>
              <a:ext uri="{FF2B5EF4-FFF2-40B4-BE49-F238E27FC236}">
                <a16:creationId xmlns:a16="http://schemas.microsoft.com/office/drawing/2014/main" id="{BF2E4285-04D3-4C0A-BCE4-AFD396941749}"/>
              </a:ext>
            </a:extLst>
          </p:cNvPr>
          <p:cNvSpPr txBox="1"/>
          <p:nvPr/>
        </p:nvSpPr>
        <p:spPr>
          <a:xfrm>
            <a:off x="755576" y="3960085"/>
            <a:ext cx="864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rPr>
              <a:t>1997</a:t>
            </a:r>
            <a:endParaRPr kumimoji="0" lang="zh-CN" altLang="en-US"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endParaRPr>
          </a:p>
        </p:txBody>
      </p:sp>
      <p:sp>
        <p:nvSpPr>
          <p:cNvPr id="17" name="文本框 16">
            <a:extLst>
              <a:ext uri="{FF2B5EF4-FFF2-40B4-BE49-F238E27FC236}">
                <a16:creationId xmlns:a16="http://schemas.microsoft.com/office/drawing/2014/main" id="{B014928E-770E-4493-9AA5-2A917DBCD523}"/>
              </a:ext>
            </a:extLst>
          </p:cNvPr>
          <p:cNvSpPr txBox="1"/>
          <p:nvPr/>
        </p:nvSpPr>
        <p:spPr>
          <a:xfrm>
            <a:off x="611561" y="2410005"/>
            <a:ext cx="1008111" cy="6001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情感计算（</a:t>
            </a:r>
            <a:r>
              <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rPr>
              <a:t>Affective Computing</a:t>
            </a: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a:t>
            </a:r>
          </a:p>
        </p:txBody>
      </p:sp>
      <p:cxnSp>
        <p:nvCxnSpPr>
          <p:cNvPr id="18" name="直接连接符 17">
            <a:extLst>
              <a:ext uri="{FF2B5EF4-FFF2-40B4-BE49-F238E27FC236}">
                <a16:creationId xmlns:a16="http://schemas.microsoft.com/office/drawing/2014/main" id="{33ED6863-3E7E-401D-AECE-9F894DB31A08}"/>
              </a:ext>
            </a:extLst>
          </p:cNvPr>
          <p:cNvCxnSpPr>
            <a:cxnSpLocks/>
          </p:cNvCxnSpPr>
          <p:nvPr/>
        </p:nvCxnSpPr>
        <p:spPr>
          <a:xfrm>
            <a:off x="2057400" y="3944839"/>
            <a:ext cx="0" cy="646046"/>
          </a:xfrm>
          <a:prstGeom prst="line">
            <a:avLst/>
          </a:prstGeom>
        </p:spPr>
        <p:style>
          <a:lnRef idx="3">
            <a:schemeClr val="accent5"/>
          </a:lnRef>
          <a:fillRef idx="0">
            <a:schemeClr val="accent5"/>
          </a:fillRef>
          <a:effectRef idx="2">
            <a:schemeClr val="accent5"/>
          </a:effectRef>
          <a:fontRef idx="minor">
            <a:schemeClr val="tx1"/>
          </a:fontRef>
        </p:style>
      </p:cxnSp>
      <p:sp>
        <p:nvSpPr>
          <p:cNvPr id="19" name="文本框 18">
            <a:extLst>
              <a:ext uri="{FF2B5EF4-FFF2-40B4-BE49-F238E27FC236}">
                <a16:creationId xmlns:a16="http://schemas.microsoft.com/office/drawing/2014/main" id="{6D1B3FE7-B7A0-4CC7-9127-AC192E92A661}"/>
              </a:ext>
            </a:extLst>
          </p:cNvPr>
          <p:cNvSpPr txBox="1"/>
          <p:nvPr/>
        </p:nvSpPr>
        <p:spPr>
          <a:xfrm>
            <a:off x="1763688" y="3475045"/>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rPr>
              <a:t>2003</a:t>
            </a:r>
            <a:endParaRPr kumimoji="0" lang="zh-CN" altLang="en-US"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endParaRPr>
          </a:p>
        </p:txBody>
      </p:sp>
      <p:grpSp>
        <p:nvGrpSpPr>
          <p:cNvPr id="30" name="组合 29">
            <a:extLst>
              <a:ext uri="{FF2B5EF4-FFF2-40B4-BE49-F238E27FC236}">
                <a16:creationId xmlns:a16="http://schemas.microsoft.com/office/drawing/2014/main" id="{7DC7D6B7-F1F1-4B51-BAA0-503DB4BFE1CE}"/>
              </a:ext>
            </a:extLst>
          </p:cNvPr>
          <p:cNvGrpSpPr/>
          <p:nvPr/>
        </p:nvGrpSpPr>
        <p:grpSpPr>
          <a:xfrm>
            <a:off x="1195321" y="4590885"/>
            <a:ext cx="1891514" cy="2280256"/>
            <a:chOff x="1195321" y="4590885"/>
            <a:chExt cx="1891514" cy="2280256"/>
          </a:xfrm>
        </p:grpSpPr>
        <p:sp>
          <p:nvSpPr>
            <p:cNvPr id="20" name="矩形 19">
              <a:extLst>
                <a:ext uri="{FF2B5EF4-FFF2-40B4-BE49-F238E27FC236}">
                  <a16:creationId xmlns:a16="http://schemas.microsoft.com/office/drawing/2014/main" id="{535EFBE9-E623-40E8-9887-EF77A338D842}"/>
                </a:ext>
              </a:extLst>
            </p:cNvPr>
            <p:cNvSpPr/>
            <p:nvPr/>
          </p:nvSpPr>
          <p:spPr>
            <a:xfrm>
              <a:off x="1195321" y="4590885"/>
              <a:ext cx="1851925" cy="93871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rPr>
                <a:t>Nasukawa, T. and Yi,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rPr>
                <a:t>Sentiment Analysis: Capturing Favorability Using Natural Language Processing</a:t>
              </a:r>
              <a:endPar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1" name="矩形 20">
              <a:extLst>
                <a:ext uri="{FF2B5EF4-FFF2-40B4-BE49-F238E27FC236}">
                  <a16:creationId xmlns:a16="http://schemas.microsoft.com/office/drawing/2014/main" id="{88EC1AD9-80D7-45E7-8DEA-DF30FFA75427}"/>
                </a:ext>
              </a:extLst>
            </p:cNvPr>
            <p:cNvSpPr/>
            <p:nvPr/>
          </p:nvSpPr>
          <p:spPr>
            <a:xfrm>
              <a:off x="1195321" y="5593868"/>
              <a:ext cx="1891514" cy="12772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微软雅黑"/>
                  <a:ea typeface="微软雅黑"/>
                  <a:cs typeface="+mn-cs"/>
                </a:rPr>
                <a:t>Dave K, Lawrence S, Pennock D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微软雅黑"/>
                  <a:ea typeface="微软雅黑"/>
                  <a:cs typeface="+mn-cs"/>
                </a:rPr>
                <a:t>Mining the peanut </a:t>
              </a:r>
              <a:r>
                <a:rPr kumimoji="0" lang="en-US" altLang="zh-CN" sz="1100" b="0" i="0" u="none" strike="noStrike" kern="1200" cap="none" spc="0" normalizeH="0" baseline="0" noProof="0" dirty="0" err="1">
                  <a:ln>
                    <a:noFill/>
                  </a:ln>
                  <a:solidFill>
                    <a:prstClr val="black"/>
                  </a:solidFill>
                  <a:effectLst/>
                  <a:uLnTx/>
                  <a:uFillTx/>
                  <a:latin typeface="微软雅黑"/>
                  <a:ea typeface="微软雅黑"/>
                  <a:cs typeface="+mn-cs"/>
                </a:rPr>
                <a:t>gallery:opinion</a:t>
              </a:r>
              <a:r>
                <a:rPr kumimoji="0" lang="en-US" altLang="zh-CN" sz="1100" b="0" i="0" u="none" strike="noStrike" kern="1200" cap="none" spc="0" normalizeH="0" baseline="0" noProof="0" dirty="0">
                  <a:ln>
                    <a:noFill/>
                  </a:ln>
                  <a:solidFill>
                    <a:prstClr val="black"/>
                  </a:solidFill>
                  <a:effectLst/>
                  <a:uLnTx/>
                  <a:uFillTx/>
                  <a:latin typeface="微软雅黑"/>
                  <a:ea typeface="微软雅黑"/>
                  <a:cs typeface="+mn-cs"/>
                </a:rPr>
                <a:t> extraction and semantic classification of product reviews</a:t>
              </a:r>
              <a:endParaRPr kumimoji="0" lang="zh-CN" altLang="en-US" sz="1100" b="0" i="0" u="none" strike="noStrike" kern="1200" cap="none" spc="0" normalizeH="0" baseline="0" noProof="0" dirty="0">
                <a:ln>
                  <a:noFill/>
                </a:ln>
                <a:solidFill>
                  <a:prstClr val="black"/>
                </a:solidFill>
                <a:effectLst/>
                <a:uLnTx/>
                <a:uFillTx/>
                <a:latin typeface="微软雅黑"/>
                <a:ea typeface="微软雅黑"/>
                <a:cs typeface="+mn-cs"/>
              </a:endParaRPr>
            </a:p>
          </p:txBody>
        </p:sp>
      </p:grpSp>
      <p:cxnSp>
        <p:nvCxnSpPr>
          <p:cNvPr id="22" name="直接连接符 21">
            <a:extLst>
              <a:ext uri="{FF2B5EF4-FFF2-40B4-BE49-F238E27FC236}">
                <a16:creationId xmlns:a16="http://schemas.microsoft.com/office/drawing/2014/main" id="{FD2D7932-36A9-4BDF-A3D7-47F8DDE10E79}"/>
              </a:ext>
            </a:extLst>
          </p:cNvPr>
          <p:cNvCxnSpPr>
            <a:cxnSpLocks/>
          </p:cNvCxnSpPr>
          <p:nvPr/>
        </p:nvCxnSpPr>
        <p:spPr>
          <a:xfrm>
            <a:off x="3707904" y="3212976"/>
            <a:ext cx="0" cy="646046"/>
          </a:xfrm>
          <a:prstGeom prst="line">
            <a:avLst/>
          </a:prstGeom>
        </p:spPr>
        <p:style>
          <a:lnRef idx="3">
            <a:schemeClr val="accent5"/>
          </a:lnRef>
          <a:fillRef idx="0">
            <a:schemeClr val="accent5"/>
          </a:fillRef>
          <a:effectRef idx="2">
            <a:schemeClr val="accent5"/>
          </a:effectRef>
          <a:fontRef idx="minor">
            <a:schemeClr val="tx1"/>
          </a:fontRef>
        </p:style>
      </p:cxnSp>
      <p:sp>
        <p:nvSpPr>
          <p:cNvPr id="23" name="文本框 22">
            <a:extLst>
              <a:ext uri="{FF2B5EF4-FFF2-40B4-BE49-F238E27FC236}">
                <a16:creationId xmlns:a16="http://schemas.microsoft.com/office/drawing/2014/main" id="{7C4E3655-41B6-4608-81AA-DE2846A2CF2C}"/>
              </a:ext>
            </a:extLst>
          </p:cNvPr>
          <p:cNvSpPr txBox="1"/>
          <p:nvPr/>
        </p:nvSpPr>
        <p:spPr>
          <a:xfrm>
            <a:off x="3419872" y="4071064"/>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rPr>
              <a:t>2007</a:t>
            </a:r>
            <a:endParaRPr kumimoji="0" lang="zh-CN" altLang="en-US"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endParaRPr>
          </a:p>
        </p:txBody>
      </p:sp>
      <p:grpSp>
        <p:nvGrpSpPr>
          <p:cNvPr id="31" name="组合 30">
            <a:extLst>
              <a:ext uri="{FF2B5EF4-FFF2-40B4-BE49-F238E27FC236}">
                <a16:creationId xmlns:a16="http://schemas.microsoft.com/office/drawing/2014/main" id="{9DC65F6F-1F3A-46DE-A193-DABA22922A5C}"/>
              </a:ext>
            </a:extLst>
          </p:cNvPr>
          <p:cNvGrpSpPr/>
          <p:nvPr/>
        </p:nvGrpSpPr>
        <p:grpSpPr>
          <a:xfrm>
            <a:off x="2915820" y="1597893"/>
            <a:ext cx="1584162" cy="1587072"/>
            <a:chOff x="2915820" y="1597893"/>
            <a:chExt cx="1584162" cy="1587072"/>
          </a:xfrm>
        </p:grpSpPr>
        <p:sp>
          <p:nvSpPr>
            <p:cNvPr id="24" name="矩形 23">
              <a:extLst>
                <a:ext uri="{FF2B5EF4-FFF2-40B4-BE49-F238E27FC236}">
                  <a16:creationId xmlns:a16="http://schemas.microsoft.com/office/drawing/2014/main" id="{0793AC3D-A39E-48BC-803E-B1459112ACC7}"/>
                </a:ext>
              </a:extLst>
            </p:cNvPr>
            <p:cNvSpPr/>
            <p:nvPr/>
          </p:nvSpPr>
          <p:spPr>
            <a:xfrm>
              <a:off x="2915821" y="1597893"/>
              <a:ext cx="1584161" cy="60016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徐 军 </a:t>
              </a:r>
              <a:r>
                <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rPr>
                <a:t>, </a:t>
              </a: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丁宇新 </a:t>
              </a:r>
              <a:r>
                <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rPr>
                <a:t>, </a:t>
              </a: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王晓龙</a:t>
              </a:r>
              <a:endPar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使用机器学习方法进行新闻的情感自动分类</a:t>
              </a:r>
            </a:p>
          </p:txBody>
        </p:sp>
        <p:sp>
          <p:nvSpPr>
            <p:cNvPr id="25" name="矩形 24">
              <a:extLst>
                <a:ext uri="{FF2B5EF4-FFF2-40B4-BE49-F238E27FC236}">
                  <a16:creationId xmlns:a16="http://schemas.microsoft.com/office/drawing/2014/main" id="{983CF199-5475-4D79-96DE-F64DB8491098}"/>
                </a:ext>
              </a:extLst>
            </p:cNvPr>
            <p:cNvSpPr/>
            <p:nvPr/>
          </p:nvSpPr>
          <p:spPr>
            <a:xfrm>
              <a:off x="2915820" y="2246246"/>
              <a:ext cx="1584162" cy="93871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叶强 ， 张紫琼 ， 罗振雄 </a:t>
              </a:r>
              <a:endParaRPr kumimoji="0" lang="en-US" altLang="zh-CN" sz="1100" b="0" i="0" u="none" strike="noStrike" kern="1200" cap="none" spc="0" normalizeH="0" baseline="0" noProof="0" dirty="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a:ea typeface="微软雅黑"/>
                  <a:cs typeface="+mn-cs"/>
                </a:rPr>
                <a:t>面向互联网评论情感分析的中文主观性自动判别方法研究</a:t>
              </a:r>
            </a:p>
          </p:txBody>
        </p:sp>
      </p:grpSp>
      <p:sp>
        <p:nvSpPr>
          <p:cNvPr id="26" name="文本框 25">
            <a:extLst>
              <a:ext uri="{FF2B5EF4-FFF2-40B4-BE49-F238E27FC236}">
                <a16:creationId xmlns:a16="http://schemas.microsoft.com/office/drawing/2014/main" id="{D125D058-DE32-4810-B26C-34B7C525115E}"/>
              </a:ext>
            </a:extLst>
          </p:cNvPr>
          <p:cNvSpPr txBox="1"/>
          <p:nvPr/>
        </p:nvSpPr>
        <p:spPr>
          <a:xfrm>
            <a:off x="2982143" y="4067338"/>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rPr>
              <a:t>2006</a:t>
            </a:r>
            <a:endParaRPr kumimoji="0" lang="zh-CN" altLang="en-US"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endParaRPr>
          </a:p>
        </p:txBody>
      </p:sp>
      <p:pic>
        <p:nvPicPr>
          <p:cNvPr id="28" name="图片 27">
            <a:extLst>
              <a:ext uri="{FF2B5EF4-FFF2-40B4-BE49-F238E27FC236}">
                <a16:creationId xmlns:a16="http://schemas.microsoft.com/office/drawing/2014/main" id="{8DE3A122-11C8-44B1-BA61-C310704BB855}"/>
              </a:ext>
            </a:extLst>
          </p:cNvPr>
          <p:cNvPicPr>
            <a:picLocks noChangeAspect="1"/>
          </p:cNvPicPr>
          <p:nvPr/>
        </p:nvPicPr>
        <p:blipFill>
          <a:blip r:embed="rId3"/>
          <a:stretch>
            <a:fillRect/>
          </a:stretch>
        </p:blipFill>
        <p:spPr>
          <a:xfrm>
            <a:off x="4661973" y="3960085"/>
            <a:ext cx="3286706" cy="2356781"/>
          </a:xfrm>
          <a:prstGeom prst="rect">
            <a:avLst/>
          </a:prstGeom>
        </p:spPr>
      </p:pic>
      <p:pic>
        <p:nvPicPr>
          <p:cNvPr id="29" name="图片 28">
            <a:extLst>
              <a:ext uri="{FF2B5EF4-FFF2-40B4-BE49-F238E27FC236}">
                <a16:creationId xmlns:a16="http://schemas.microsoft.com/office/drawing/2014/main" id="{3ACE7FFB-42B8-48F1-A13C-1551983FEDD9}"/>
              </a:ext>
            </a:extLst>
          </p:cNvPr>
          <p:cNvPicPr>
            <a:picLocks noChangeAspect="1"/>
          </p:cNvPicPr>
          <p:nvPr/>
        </p:nvPicPr>
        <p:blipFill>
          <a:blip r:embed="rId4"/>
          <a:stretch>
            <a:fillRect/>
          </a:stretch>
        </p:blipFill>
        <p:spPr>
          <a:xfrm>
            <a:off x="5124774" y="1524001"/>
            <a:ext cx="3104056" cy="2275090"/>
          </a:xfrm>
          <a:prstGeom prst="rect">
            <a:avLst/>
          </a:prstGeom>
        </p:spPr>
      </p:pic>
      <p:sp>
        <p:nvSpPr>
          <p:cNvPr id="27" name="标题 8">
            <a:extLst>
              <a:ext uri="{FF2B5EF4-FFF2-40B4-BE49-F238E27FC236}">
                <a16:creationId xmlns:a16="http://schemas.microsoft.com/office/drawing/2014/main" id="{F1C509C6-AC5C-4BB1-AA6C-5EA89AFFEF8B}"/>
              </a:ext>
            </a:extLst>
          </p:cNvPr>
          <p:cNvSpPr txBox="1">
            <a:spLocks/>
          </p:cNvSpPr>
          <p:nvPr/>
        </p:nvSpPr>
        <p:spPr>
          <a:xfrm>
            <a:off x="457200" y="-120853"/>
            <a:ext cx="8229600" cy="1143000"/>
          </a:xfrm>
          <a:prstGeom prst="rect">
            <a:avLst/>
          </a:prstGeom>
        </p:spPr>
        <p:txBody>
          <a:bodyPr vert="horz" lIns="91440" tIns="45720" rIns="91440" bIns="45720" rtlCol="0" anchor="ctr">
            <a:normAutofit/>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pPr marL="0" marR="0" lvl="0" indent="0" algn="ctr" defTabSz="1218565" rtl="0" eaLnBrk="1" fontAlgn="auto" latinLnBrk="0" hangingPunct="1">
              <a:lnSpc>
                <a:spcPct val="100000"/>
              </a:lnSpc>
              <a:spcBef>
                <a:spcPct val="0"/>
              </a:spcBef>
              <a:spcAft>
                <a:spcPts val="0"/>
              </a:spcAft>
              <a:buClrTx/>
              <a:buSzTx/>
              <a:buFontTx/>
              <a:buNone/>
              <a:tabLst/>
              <a:defRPr/>
            </a:pPr>
            <a:r>
              <a:rPr kumimoji="0" lang="zh-CN" altLang="en-US" sz="3735" b="0" i="0" u="none" strike="noStrike" kern="1200" cap="none" spc="0" normalizeH="0" baseline="0" noProof="0">
                <a:ln>
                  <a:noFill/>
                </a:ln>
                <a:solidFill>
                  <a:srgbClr val="48597F"/>
                </a:solidFill>
                <a:effectLst/>
                <a:uLnTx/>
                <a:uFillTx/>
                <a:latin typeface="Lato Light"/>
              </a:rPr>
              <a:t>概述</a:t>
            </a:r>
            <a:endParaRPr kumimoji="0" lang="zh-CN" altLang="en-US" sz="3735" b="0" i="0" u="none" strike="noStrike" kern="1200" cap="none" spc="0" normalizeH="0" baseline="0" noProof="0" dirty="0">
              <a:ln>
                <a:noFill/>
              </a:ln>
              <a:solidFill>
                <a:srgbClr val="48597F"/>
              </a:solidFill>
              <a:effectLst/>
              <a:uLnTx/>
              <a:uFillTx/>
              <a:latin typeface="Lato Light"/>
            </a:endParaRPr>
          </a:p>
        </p:txBody>
      </p:sp>
      <p:sp>
        <p:nvSpPr>
          <p:cNvPr id="32" name="文本框 31">
            <a:extLst>
              <a:ext uri="{FF2B5EF4-FFF2-40B4-BE49-F238E27FC236}">
                <a16:creationId xmlns:a16="http://schemas.microsoft.com/office/drawing/2014/main" id="{A60DDA02-F01C-4C54-88C0-5BE063C078FE}"/>
              </a:ext>
            </a:extLst>
          </p:cNvPr>
          <p:cNvSpPr txBox="1"/>
          <p:nvPr/>
        </p:nvSpPr>
        <p:spPr>
          <a:xfrm>
            <a:off x="1331640" y="3475368"/>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rPr>
              <a:t>2002</a:t>
            </a:r>
            <a:endParaRPr kumimoji="0" lang="zh-CN" altLang="en-US" sz="1400" b="0" i="0" u="none" strike="noStrike" kern="1200" cap="none" spc="0" normalizeH="0" baseline="0" noProof="0" dirty="0">
              <a:ln>
                <a:noFill/>
              </a:ln>
              <a:solidFill>
                <a:prstClr val="black"/>
              </a:solidFill>
              <a:effectLst/>
              <a:uLnTx/>
              <a:uFillTx/>
              <a:latin typeface="Bahnschrift SemiLight" panose="020B0502040204020203" pitchFamily="34" charset="0"/>
              <a:ea typeface="微软雅黑"/>
              <a:cs typeface="+mn-cs"/>
            </a:endParaRPr>
          </a:p>
        </p:txBody>
      </p:sp>
    </p:spTree>
    <p:extLst>
      <p:ext uri="{BB962C8B-B14F-4D97-AF65-F5344CB8AC3E}">
        <p14:creationId xmlns:p14="http://schemas.microsoft.com/office/powerpoint/2010/main" val="412595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anim calcmode="lin" valueType="num">
                                      <p:cBhvr>
                                        <p:cTn id="15" dur="500" fill="hold"/>
                                        <p:tgtEl>
                                          <p:spTgt spid="30"/>
                                        </p:tgtEl>
                                        <p:attrNameLst>
                                          <p:attrName>ppt_x</p:attrName>
                                        </p:attrNameLst>
                                      </p:cBhvr>
                                      <p:tavLst>
                                        <p:tav tm="0">
                                          <p:val>
                                            <p:strVal val="#ppt_x"/>
                                          </p:val>
                                        </p:tav>
                                        <p:tav tm="100000">
                                          <p:val>
                                            <p:strVal val="#ppt_x"/>
                                          </p:val>
                                        </p:tav>
                                      </p:tavLst>
                                    </p:anim>
                                    <p:anim calcmode="lin" valueType="num">
                                      <p:cBhvr>
                                        <p:cTn id="1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anim calcmode="lin" valueType="num">
                                      <p:cBhvr>
                                        <p:cTn id="29" dur="500" fill="hold"/>
                                        <p:tgtEl>
                                          <p:spTgt spid="29"/>
                                        </p:tgtEl>
                                        <p:attrNameLst>
                                          <p:attrName>ppt_x</p:attrName>
                                        </p:attrNameLst>
                                      </p:cBhvr>
                                      <p:tavLst>
                                        <p:tav tm="0">
                                          <p:val>
                                            <p:strVal val="#ppt_x"/>
                                          </p:val>
                                        </p:tav>
                                        <p:tav tm="100000">
                                          <p:val>
                                            <p:strVal val="#ppt_x"/>
                                          </p:val>
                                        </p:tav>
                                      </p:tavLst>
                                    </p:anim>
                                    <p:anim calcmode="lin" valueType="num">
                                      <p:cBhvr>
                                        <p:cTn id="3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B762B37-432B-4446-BD6C-DD45905AAA8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sp>
        <p:nvSpPr>
          <p:cNvPr id="3" name="标题 2">
            <a:extLst>
              <a:ext uri="{FF2B5EF4-FFF2-40B4-BE49-F238E27FC236}">
                <a16:creationId xmlns:a16="http://schemas.microsoft.com/office/drawing/2014/main" id="{2F0240E1-DA2C-4126-BB5B-CB5DAE6D4BC3}"/>
              </a:ext>
            </a:extLst>
          </p:cNvPr>
          <p:cNvSpPr>
            <a:spLocks noGrp="1"/>
          </p:cNvSpPr>
          <p:nvPr>
            <p:ph type="title"/>
          </p:nvPr>
        </p:nvSpPr>
        <p:spPr/>
        <p:txBody>
          <a:bodyPr/>
          <a:lstStyle/>
          <a:p>
            <a:endParaRPr lang="zh-CN" altLang="en-US" dirty="0"/>
          </a:p>
        </p:txBody>
      </p:sp>
      <p:sp>
        <p:nvSpPr>
          <p:cNvPr id="4" name="文本占位符 3">
            <a:extLst>
              <a:ext uri="{FF2B5EF4-FFF2-40B4-BE49-F238E27FC236}">
                <a16:creationId xmlns:a16="http://schemas.microsoft.com/office/drawing/2014/main" id="{D4E142C3-B332-4E97-90D1-BFE0E8485C4B}"/>
              </a:ext>
            </a:extLst>
          </p:cNvPr>
          <p:cNvSpPr>
            <a:spLocks noGrp="1"/>
          </p:cNvSpPr>
          <p:nvPr>
            <p:ph type="body" sz="quarter" idx="23"/>
          </p:nvPr>
        </p:nvSpPr>
        <p:spPr/>
        <p:txBody>
          <a:bodyPr/>
          <a:lstStyle/>
          <a:p>
            <a:r>
              <a:rPr lang="zh-CN" altLang="en-US" dirty="0"/>
              <a:t>情感分析分类</a:t>
            </a:r>
          </a:p>
        </p:txBody>
      </p:sp>
      <p:sp>
        <p:nvSpPr>
          <p:cNvPr id="5" name="矩形 4">
            <a:extLst>
              <a:ext uri="{FF2B5EF4-FFF2-40B4-BE49-F238E27FC236}">
                <a16:creationId xmlns:a16="http://schemas.microsoft.com/office/drawing/2014/main" id="{C0801073-716F-40D5-9ABC-8B0D2C89294D}"/>
              </a:ext>
            </a:extLst>
          </p:cNvPr>
          <p:cNvSpPr/>
          <p:nvPr/>
        </p:nvSpPr>
        <p:spPr>
          <a:xfrm>
            <a:off x="4595884" y="2149105"/>
            <a:ext cx="324036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从</a:t>
            </a: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内容</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上可分为：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观点识别</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：主观、客观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极性分类</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：褒义、贬义、中性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情绪分类</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：喜、怒、哀、乐</a:t>
            </a:r>
          </a:p>
        </p:txBody>
      </p:sp>
      <p:sp>
        <p:nvSpPr>
          <p:cNvPr id="6" name="矩形 5">
            <a:extLst>
              <a:ext uri="{FF2B5EF4-FFF2-40B4-BE49-F238E27FC236}">
                <a16:creationId xmlns:a16="http://schemas.microsoft.com/office/drawing/2014/main" id="{F10490C8-5363-403D-99DD-4603E6865368}"/>
              </a:ext>
            </a:extLst>
          </p:cNvPr>
          <p:cNvSpPr/>
          <p:nvPr/>
        </p:nvSpPr>
        <p:spPr>
          <a:xfrm>
            <a:off x="4572000" y="3963380"/>
            <a:ext cx="394821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从</a:t>
            </a: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粒度等级</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上可分为：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词语级别</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：识别一个词的倾向性。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句子级别</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：识别一个句子的观点倾向性。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a:ea typeface="微软雅黑"/>
                <a:cs typeface="+mn-cs"/>
              </a:rPr>
              <a:t>篇章级别</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：识别一篇文本整体的倾向性。</a:t>
            </a:r>
          </a:p>
        </p:txBody>
      </p:sp>
      <p:pic>
        <p:nvPicPr>
          <p:cNvPr id="8" name="图片 7">
            <a:extLst>
              <a:ext uri="{FF2B5EF4-FFF2-40B4-BE49-F238E27FC236}">
                <a16:creationId xmlns:a16="http://schemas.microsoft.com/office/drawing/2014/main" id="{3D0A6A3A-0258-4604-850E-B934E902CD45}"/>
              </a:ext>
            </a:extLst>
          </p:cNvPr>
          <p:cNvPicPr>
            <a:picLocks noChangeAspect="1"/>
          </p:cNvPicPr>
          <p:nvPr/>
        </p:nvPicPr>
        <p:blipFill>
          <a:blip r:embed="rId3"/>
          <a:stretch>
            <a:fillRect/>
          </a:stretch>
        </p:blipFill>
        <p:spPr>
          <a:xfrm>
            <a:off x="755576" y="2438653"/>
            <a:ext cx="3381375" cy="3143250"/>
          </a:xfrm>
          <a:prstGeom prst="rect">
            <a:avLst/>
          </a:prstGeom>
        </p:spPr>
      </p:pic>
      <p:sp>
        <p:nvSpPr>
          <p:cNvPr id="9" name="标题 8">
            <a:extLst>
              <a:ext uri="{FF2B5EF4-FFF2-40B4-BE49-F238E27FC236}">
                <a16:creationId xmlns:a16="http://schemas.microsoft.com/office/drawing/2014/main" id="{BF65413C-3EB4-418D-8264-33A80A954EFE}"/>
              </a:ext>
            </a:extLst>
          </p:cNvPr>
          <p:cNvSpPr txBox="1">
            <a:spLocks/>
          </p:cNvSpPr>
          <p:nvPr/>
        </p:nvSpPr>
        <p:spPr>
          <a:xfrm>
            <a:off x="457200" y="-120853"/>
            <a:ext cx="8229600" cy="1143000"/>
          </a:xfrm>
          <a:prstGeom prst="rect">
            <a:avLst/>
          </a:prstGeom>
        </p:spPr>
        <p:txBody>
          <a:bodyPr vert="horz" lIns="91440" tIns="45720" rIns="91440" bIns="45720" rtlCol="0" anchor="ctr">
            <a:normAutofit/>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pPr marL="0" marR="0" lvl="0" indent="0" algn="ctr" defTabSz="1218565" rtl="0" eaLnBrk="1" fontAlgn="auto" latinLnBrk="0" hangingPunct="1">
              <a:lnSpc>
                <a:spcPct val="100000"/>
              </a:lnSpc>
              <a:spcBef>
                <a:spcPct val="0"/>
              </a:spcBef>
              <a:spcAft>
                <a:spcPts val="0"/>
              </a:spcAft>
              <a:buClrTx/>
              <a:buSzTx/>
              <a:buFontTx/>
              <a:buNone/>
              <a:tabLst/>
              <a:defRPr/>
            </a:pPr>
            <a:r>
              <a:rPr kumimoji="0" lang="zh-CN" altLang="en-US" sz="3735" b="0" i="0" u="none" strike="noStrike" kern="1200" cap="none" spc="0" normalizeH="0" baseline="0" noProof="0">
                <a:ln>
                  <a:noFill/>
                </a:ln>
                <a:solidFill>
                  <a:srgbClr val="48597F"/>
                </a:solidFill>
                <a:effectLst/>
                <a:uLnTx/>
                <a:uFillTx/>
                <a:latin typeface="Lato Light"/>
              </a:rPr>
              <a:t>概述</a:t>
            </a:r>
            <a:endParaRPr kumimoji="0" lang="zh-CN" altLang="en-US" sz="3735" b="0" i="0" u="none" strike="noStrike" kern="1200" cap="none" spc="0" normalizeH="0" baseline="0" noProof="0" dirty="0">
              <a:ln>
                <a:noFill/>
              </a:ln>
              <a:solidFill>
                <a:srgbClr val="48597F"/>
              </a:solidFill>
              <a:effectLst/>
              <a:uLnTx/>
              <a:uFillTx/>
              <a:latin typeface="Lato Light"/>
            </a:endParaRPr>
          </a:p>
        </p:txBody>
      </p:sp>
    </p:spTree>
    <p:extLst>
      <p:ext uri="{BB962C8B-B14F-4D97-AF65-F5344CB8AC3E}">
        <p14:creationId xmlns:p14="http://schemas.microsoft.com/office/powerpoint/2010/main" val="93070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2EE4715-BE74-42D4-BFA2-18D8838B2C7A}"/>
              </a:ext>
            </a:extLst>
          </p:cNvPr>
          <p:cNvPicPr>
            <a:picLocks noChangeAspect="1"/>
          </p:cNvPicPr>
          <p:nvPr/>
        </p:nvPicPr>
        <p:blipFill>
          <a:blip r:embed="rId3"/>
          <a:stretch>
            <a:fillRect/>
          </a:stretch>
        </p:blipFill>
        <p:spPr>
          <a:xfrm>
            <a:off x="483749" y="4300459"/>
            <a:ext cx="3804112" cy="2533598"/>
          </a:xfrm>
          <a:prstGeom prst="rect">
            <a:avLst/>
          </a:prstGeom>
        </p:spPr>
      </p:pic>
      <p:sp>
        <p:nvSpPr>
          <p:cNvPr id="2" name="灯片编号占位符 1">
            <a:extLst>
              <a:ext uri="{FF2B5EF4-FFF2-40B4-BE49-F238E27FC236}">
                <a16:creationId xmlns:a16="http://schemas.microsoft.com/office/drawing/2014/main" id="{4288669D-0F42-4795-B6B0-11AB40CB610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7FF3420-EE2D-4F5A-A504-90632F25341B}" type="slidenum">
              <a:rPr kumimoji="0" lang="zh-CN" altLang="en-US" sz="1335" b="0" i="0" u="none" strike="noStrike" kern="1200" cap="none" spc="0" normalizeH="0" baseline="0" noProof="0" smtClean="0">
                <a:ln>
                  <a:noFill/>
                </a:ln>
                <a:solidFill>
                  <a:srgbClr val="FFFFFF"/>
                </a:solidFill>
                <a:effectLst/>
                <a:uLnTx/>
                <a:uFillTx/>
                <a:latin typeface="Glegoo"/>
                <a:ea typeface="微软雅黑"/>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zh-CN" altLang="en-US" sz="1335" b="0" i="0" u="none" strike="noStrike" kern="1200" cap="none" spc="0" normalizeH="0" baseline="0" noProof="0">
              <a:ln>
                <a:noFill/>
              </a:ln>
              <a:solidFill>
                <a:srgbClr val="FFFFFF"/>
              </a:solidFill>
              <a:effectLst/>
              <a:uLnTx/>
              <a:uFillTx/>
              <a:latin typeface="Glegoo"/>
              <a:ea typeface="微软雅黑"/>
            </a:endParaRPr>
          </a:p>
        </p:txBody>
      </p:sp>
      <p:sp>
        <p:nvSpPr>
          <p:cNvPr id="3" name="标题 2">
            <a:extLst>
              <a:ext uri="{FF2B5EF4-FFF2-40B4-BE49-F238E27FC236}">
                <a16:creationId xmlns:a16="http://schemas.microsoft.com/office/drawing/2014/main" id="{7BC08C03-13A7-427D-888D-CACDED9A8074}"/>
              </a:ext>
            </a:extLst>
          </p:cNvPr>
          <p:cNvSpPr>
            <a:spLocks noGrp="1"/>
          </p:cNvSpPr>
          <p:nvPr>
            <p:ph type="title"/>
          </p:nvPr>
        </p:nvSpPr>
        <p:spPr/>
        <p:txBody>
          <a:bodyPr/>
          <a:lstStyle/>
          <a:p>
            <a:endParaRPr lang="zh-CN" altLang="en-US"/>
          </a:p>
        </p:txBody>
      </p:sp>
      <p:sp>
        <p:nvSpPr>
          <p:cNvPr id="4" name="文本占位符 3">
            <a:extLst>
              <a:ext uri="{FF2B5EF4-FFF2-40B4-BE49-F238E27FC236}">
                <a16:creationId xmlns:a16="http://schemas.microsoft.com/office/drawing/2014/main" id="{DA15A1CE-B80D-41C8-A12A-838BEFBB38D7}"/>
              </a:ext>
            </a:extLst>
          </p:cNvPr>
          <p:cNvSpPr>
            <a:spLocks noGrp="1"/>
          </p:cNvSpPr>
          <p:nvPr>
            <p:ph type="body" sz="quarter" idx="23"/>
          </p:nvPr>
        </p:nvSpPr>
        <p:spPr/>
        <p:txBody>
          <a:bodyPr/>
          <a:lstStyle/>
          <a:p>
            <a:r>
              <a:rPr lang="zh-CN" altLang="en-US" dirty="0"/>
              <a:t>情感分析的任务</a:t>
            </a:r>
          </a:p>
        </p:txBody>
      </p:sp>
      <p:sp>
        <p:nvSpPr>
          <p:cNvPr id="6" name="矩形 5">
            <a:extLst>
              <a:ext uri="{FF2B5EF4-FFF2-40B4-BE49-F238E27FC236}">
                <a16:creationId xmlns:a16="http://schemas.microsoft.com/office/drawing/2014/main" id="{9A9E68D9-5EAC-4DF5-912F-DDAF2B11BA75}"/>
              </a:ext>
            </a:extLst>
          </p:cNvPr>
          <p:cNvSpPr/>
          <p:nvPr/>
        </p:nvSpPr>
        <p:spPr>
          <a:xfrm>
            <a:off x="2405331" y="2204749"/>
            <a:ext cx="5466928"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ACCBF9">
                  <a:lumMod val="75000"/>
                </a:srgbClr>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基本任务：识别文本态度是积极的还是消极的或者是中立的。</a:t>
            </a:r>
          </a:p>
          <a:p>
            <a:pPr marL="285750" marR="0" lvl="0" indent="-285750" algn="l" defTabSz="914400" rtl="0" eaLnBrk="1" fontAlgn="auto" latinLnBrk="0" hangingPunct="1">
              <a:lnSpc>
                <a:spcPct val="100000"/>
              </a:lnSpc>
              <a:spcBef>
                <a:spcPts val="0"/>
              </a:spcBef>
              <a:spcAft>
                <a:spcPts val="0"/>
              </a:spcAft>
              <a:buClr>
                <a:srgbClr val="ACCBF9">
                  <a:lumMod val="75000"/>
                </a:srgbClr>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中等任务：将文本态度分为</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1</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到</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5</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个档次。</a:t>
            </a:r>
          </a:p>
          <a:p>
            <a:pPr marL="285750" marR="0" lvl="0" indent="-285750" algn="l" defTabSz="914400" rtl="0" eaLnBrk="1" fontAlgn="auto" latinLnBrk="0" hangingPunct="1">
              <a:lnSpc>
                <a:spcPct val="100000"/>
              </a:lnSpc>
              <a:spcBef>
                <a:spcPts val="0"/>
              </a:spcBef>
              <a:spcAft>
                <a:spcPts val="0"/>
              </a:spcAft>
              <a:buClr>
                <a:srgbClr val="ACCBF9">
                  <a:lumMod val="75000"/>
                </a:srgbClr>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高级任务：检测评价对象，观点源以及判断复杂的态度类型。</a:t>
            </a:r>
          </a:p>
        </p:txBody>
      </p:sp>
      <p:pic>
        <p:nvPicPr>
          <p:cNvPr id="7" name="图片 6">
            <a:extLst>
              <a:ext uri="{FF2B5EF4-FFF2-40B4-BE49-F238E27FC236}">
                <a16:creationId xmlns:a16="http://schemas.microsoft.com/office/drawing/2014/main" id="{14EAB4AB-73D9-40A2-A29E-2436695256F3}"/>
              </a:ext>
            </a:extLst>
          </p:cNvPr>
          <p:cNvPicPr>
            <a:picLocks noChangeAspect="1"/>
          </p:cNvPicPr>
          <p:nvPr/>
        </p:nvPicPr>
        <p:blipFill>
          <a:blip r:embed="rId4"/>
          <a:stretch>
            <a:fillRect/>
          </a:stretch>
        </p:blipFill>
        <p:spPr>
          <a:xfrm>
            <a:off x="1651257" y="2200457"/>
            <a:ext cx="560881" cy="499915"/>
          </a:xfrm>
          <a:prstGeom prst="rect">
            <a:avLst/>
          </a:prstGeom>
        </p:spPr>
      </p:pic>
      <p:pic>
        <p:nvPicPr>
          <p:cNvPr id="8" name="图片 7">
            <a:extLst>
              <a:ext uri="{FF2B5EF4-FFF2-40B4-BE49-F238E27FC236}">
                <a16:creationId xmlns:a16="http://schemas.microsoft.com/office/drawing/2014/main" id="{9204EE8B-151E-41F2-990E-F22077281B05}"/>
              </a:ext>
            </a:extLst>
          </p:cNvPr>
          <p:cNvPicPr>
            <a:picLocks noChangeAspect="1"/>
          </p:cNvPicPr>
          <p:nvPr/>
        </p:nvPicPr>
        <p:blipFill>
          <a:blip r:embed="rId5"/>
          <a:stretch>
            <a:fillRect/>
          </a:stretch>
        </p:blipFill>
        <p:spPr>
          <a:xfrm>
            <a:off x="1651257" y="2822417"/>
            <a:ext cx="591363" cy="536494"/>
          </a:xfrm>
          <a:prstGeom prst="rect">
            <a:avLst/>
          </a:prstGeom>
        </p:spPr>
      </p:pic>
      <p:pic>
        <p:nvPicPr>
          <p:cNvPr id="10" name="图片 9">
            <a:extLst>
              <a:ext uri="{FF2B5EF4-FFF2-40B4-BE49-F238E27FC236}">
                <a16:creationId xmlns:a16="http://schemas.microsoft.com/office/drawing/2014/main" id="{8950B834-717D-48BA-8627-5EC7316C988D}"/>
              </a:ext>
            </a:extLst>
          </p:cNvPr>
          <p:cNvPicPr>
            <a:picLocks noChangeAspect="1"/>
          </p:cNvPicPr>
          <p:nvPr/>
        </p:nvPicPr>
        <p:blipFill>
          <a:blip r:embed="rId6"/>
          <a:stretch>
            <a:fillRect/>
          </a:stretch>
        </p:blipFill>
        <p:spPr>
          <a:xfrm>
            <a:off x="1639225" y="3597747"/>
            <a:ext cx="591363" cy="536494"/>
          </a:xfrm>
          <a:prstGeom prst="rect">
            <a:avLst/>
          </a:prstGeom>
        </p:spPr>
      </p:pic>
      <p:sp>
        <p:nvSpPr>
          <p:cNvPr id="11" name="标题 8">
            <a:extLst>
              <a:ext uri="{FF2B5EF4-FFF2-40B4-BE49-F238E27FC236}">
                <a16:creationId xmlns:a16="http://schemas.microsoft.com/office/drawing/2014/main" id="{6711626B-D4EF-42F5-8DF8-5F472E1E96C2}"/>
              </a:ext>
            </a:extLst>
          </p:cNvPr>
          <p:cNvSpPr txBox="1">
            <a:spLocks/>
          </p:cNvSpPr>
          <p:nvPr/>
        </p:nvSpPr>
        <p:spPr>
          <a:xfrm>
            <a:off x="457200" y="-120853"/>
            <a:ext cx="8229600" cy="1143000"/>
          </a:xfrm>
          <a:prstGeom prst="rect">
            <a:avLst/>
          </a:prstGeom>
        </p:spPr>
        <p:txBody>
          <a:bodyPr vert="horz" lIns="91440" tIns="45720" rIns="91440" bIns="45720" rtlCol="0" anchor="ctr">
            <a:normAutofit/>
          </a:bodyPr>
          <a:lstStyle>
            <a:lvl1pPr algn="ctr" defTabSz="1218565" rtl="0" eaLnBrk="1" latinLnBrk="0" hangingPunct="1">
              <a:spcBef>
                <a:spcPct val="0"/>
              </a:spcBef>
              <a:buNone/>
              <a:defRPr sz="3735" b="0" i="0" kern="1200">
                <a:solidFill>
                  <a:srgbClr val="48597F"/>
                </a:solidFill>
                <a:effectLst/>
                <a:latin typeface="Lato Light"/>
                <a:ea typeface="Calibri" panose="020F0502020204030204"/>
                <a:cs typeface="Lato Light"/>
              </a:defRPr>
            </a:lvl1pPr>
          </a:lstStyle>
          <a:p>
            <a:pPr marL="0" marR="0" lvl="0" indent="0" algn="ctr" defTabSz="1218565" rtl="0" eaLnBrk="1" fontAlgn="auto" latinLnBrk="0" hangingPunct="1">
              <a:lnSpc>
                <a:spcPct val="100000"/>
              </a:lnSpc>
              <a:spcBef>
                <a:spcPct val="0"/>
              </a:spcBef>
              <a:spcAft>
                <a:spcPts val="0"/>
              </a:spcAft>
              <a:buClrTx/>
              <a:buSzTx/>
              <a:buFontTx/>
              <a:buNone/>
              <a:tabLst/>
              <a:defRPr/>
            </a:pPr>
            <a:r>
              <a:rPr kumimoji="0" lang="zh-CN" altLang="en-US" sz="3735" b="0" i="0" u="none" strike="noStrike" kern="1200" cap="none" spc="0" normalizeH="0" baseline="0" noProof="0">
                <a:ln>
                  <a:noFill/>
                </a:ln>
                <a:solidFill>
                  <a:srgbClr val="48597F"/>
                </a:solidFill>
                <a:effectLst/>
                <a:uLnTx/>
                <a:uFillTx/>
                <a:latin typeface="Lato Light"/>
              </a:rPr>
              <a:t>概述</a:t>
            </a:r>
            <a:endParaRPr kumimoji="0" lang="zh-CN" altLang="en-US" sz="3735" b="0" i="0" u="none" strike="noStrike" kern="1200" cap="none" spc="0" normalizeH="0" baseline="0" noProof="0" dirty="0">
              <a:ln>
                <a:noFill/>
              </a:ln>
              <a:solidFill>
                <a:srgbClr val="48597F"/>
              </a:solidFill>
              <a:effectLst/>
              <a:uLnTx/>
              <a:uFillTx/>
              <a:latin typeface="Lato Light"/>
            </a:endParaRPr>
          </a:p>
        </p:txBody>
      </p:sp>
    </p:spTree>
    <p:extLst>
      <p:ext uri="{BB962C8B-B14F-4D97-AF65-F5344CB8AC3E}">
        <p14:creationId xmlns:p14="http://schemas.microsoft.com/office/powerpoint/2010/main" val="390610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3月12日二级机构人事工作会 - 副本">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4061</Words>
  <Application>Microsoft Office PowerPoint</Application>
  <PresentationFormat>全屏显示(4:3)</PresentationFormat>
  <Paragraphs>294</Paragraphs>
  <Slides>38</Slides>
  <Notes>27</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38</vt:i4>
      </vt:variant>
    </vt:vector>
  </HeadingPairs>
  <TitlesOfParts>
    <vt:vector size="55" baseType="lpstr">
      <vt:lpstr>Gill Sans Light</vt:lpstr>
      <vt:lpstr>Glegoo</vt:lpstr>
      <vt:lpstr>Lato Light</vt:lpstr>
      <vt:lpstr>Mission Gothic Regular</vt:lpstr>
      <vt:lpstr>MS PGothic</vt:lpstr>
      <vt:lpstr>Open Sans</vt:lpstr>
      <vt:lpstr>等线</vt:lpstr>
      <vt:lpstr>黑体</vt:lpstr>
      <vt:lpstr>楷体</vt:lpstr>
      <vt:lpstr>宋体</vt:lpstr>
      <vt:lpstr>微软雅黑</vt:lpstr>
      <vt:lpstr>Arial</vt:lpstr>
      <vt:lpstr>Bahnschrift SemiLight</vt:lpstr>
      <vt:lpstr>Calibri</vt:lpstr>
      <vt:lpstr>Wingdings</vt:lpstr>
      <vt:lpstr>3月12日二级机构人事工作会 - 副本</vt:lpstr>
      <vt:lpstr>自定义设计方案</vt:lpstr>
      <vt:lpstr>PowerPoint 演示文稿</vt:lpstr>
      <vt:lpstr>PowerPoint 演示文稿</vt:lpstr>
      <vt:lpstr>PowerPoint 演示文稿</vt:lpstr>
      <vt:lpstr>概述</vt:lpstr>
      <vt:lpstr>PowerPoint 演示文稿</vt:lpstr>
      <vt:lpstr>PowerPoint 演示文稿</vt:lpstr>
      <vt:lpstr>PowerPoint 演示文稿</vt:lpstr>
      <vt:lpstr>PowerPoint 演示文稿</vt:lpstr>
      <vt:lpstr>PowerPoint 演示文稿</vt:lpstr>
      <vt:lpstr>研究方法</vt:lpstr>
      <vt:lpstr>基于情感词典和规则</vt:lpstr>
      <vt:lpstr>PowerPoint 演示文稿</vt:lpstr>
      <vt:lpstr>PowerPoint 演示文稿</vt:lpstr>
      <vt:lpstr>情感词典的自动化构建</vt:lpstr>
      <vt:lpstr>特征工程+机器学习</vt:lpstr>
      <vt:lpstr>PowerPoint 演示文稿</vt:lpstr>
      <vt:lpstr>基于神经网络</vt:lpstr>
      <vt:lpstr>PowerPoint 演示文稿</vt:lpstr>
      <vt:lpstr>PowerPoint 演示文稿</vt:lpstr>
      <vt:lpstr>PowerPoint 演示文稿</vt:lpstr>
      <vt:lpstr>应用场景</vt:lpstr>
      <vt:lpstr>舆情介绍</vt:lpstr>
      <vt:lpstr>舆情分析重要性</vt:lpstr>
      <vt:lpstr>舆情分析重要性</vt:lpstr>
      <vt:lpstr>PowerPoint 演示文稿</vt:lpstr>
      <vt:lpstr>PowerPoint 演示文稿</vt:lpstr>
      <vt:lpstr>二、中后期量化对比分析 </vt:lpstr>
      <vt:lpstr>      在此期间，关于股市价格的大幅波动的报道以及警方事件调查结果密集在11月29日公布，以至于当天舆情迅速上升。</vt:lpstr>
      <vt:lpstr>       如图所示：11月29日当天警方调查结果公布，“红黄蓝”机构也不得不承认自己的过失，同时媒体也进行大量的报道，以此消除在社会民众的影响。截至11月30日舆情整体得到控制。</vt:lpstr>
      <vt:lpstr> </vt:lpstr>
      <vt:lpstr>三，总结</vt:lpstr>
      <vt:lpstr>商业决策</vt:lpstr>
      <vt:lpstr>PowerPoint 演示文稿</vt:lpstr>
      <vt:lpstr>信息预测-金融预测</vt:lpstr>
      <vt:lpstr>PowerPoint 演示文稿</vt:lpstr>
      <vt:lpstr>PowerPoint 演示文稿</vt:lpstr>
      <vt:lpstr>情绪管理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alims</dc:creator>
  <cp:lastModifiedBy>alims</cp:lastModifiedBy>
  <cp:revision>11</cp:revision>
  <dcterms:created xsi:type="dcterms:W3CDTF">2018-11-03T09:43:21Z</dcterms:created>
  <dcterms:modified xsi:type="dcterms:W3CDTF">2018-11-06T14:44:56Z</dcterms:modified>
</cp:coreProperties>
</file>