
<file path=[Content_Types].xml><?xml version="1.0" encoding="utf-8"?>
<Types xmlns="http://schemas.openxmlformats.org/package/2006/content-types">
  <Default Extension="png" ContentType="image/png"/>
  <Default Extension="jfif" ContentType="image/jpe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14" r:id="rId2"/>
    <p:sldId id="261" r:id="rId3"/>
    <p:sldId id="267" r:id="rId4"/>
    <p:sldId id="315"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283" r:id="rId28"/>
    <p:sldId id="292" r:id="rId29"/>
    <p:sldId id="256" r:id="rId30"/>
    <p:sldId id="284" r:id="rId31"/>
    <p:sldId id="285" r:id="rId32"/>
    <p:sldId id="286" r:id="rId33"/>
    <p:sldId id="287" r:id="rId34"/>
    <p:sldId id="288" r:id="rId35"/>
    <p:sldId id="289" r:id="rId36"/>
    <p:sldId id="308" r:id="rId37"/>
    <p:sldId id="290" r:id="rId38"/>
    <p:sldId id="291" r:id="rId39"/>
    <p:sldId id="293" r:id="rId40"/>
    <p:sldId id="294" r:id="rId41"/>
    <p:sldId id="295" r:id="rId42"/>
    <p:sldId id="296" r:id="rId43"/>
    <p:sldId id="297" r:id="rId44"/>
    <p:sldId id="299" r:id="rId45"/>
    <p:sldId id="298" r:id="rId46"/>
    <p:sldId id="300" r:id="rId47"/>
    <p:sldId id="302" r:id="rId48"/>
    <p:sldId id="301" r:id="rId49"/>
    <p:sldId id="303" r:id="rId50"/>
    <p:sldId id="304" r:id="rId51"/>
    <p:sldId id="305" r:id="rId52"/>
    <p:sldId id="309" r:id="rId53"/>
    <p:sldId id="306" r:id="rId54"/>
    <p:sldId id="307" r:id="rId55"/>
    <p:sldId id="310" r:id="rId56"/>
    <p:sldId id="311" r:id="rId57"/>
    <p:sldId id="312" r:id="rId58"/>
    <p:sldId id="313" r:id="rId59"/>
    <p:sldId id="339" r:id="rId60"/>
    <p:sldId id="338" r:id="rId61"/>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75" autoAdjust="0"/>
    <p:restoredTop sz="94660" autoAdjust="0"/>
  </p:normalViewPr>
  <p:slideViewPr>
    <p:cSldViewPr snapToGrid="0">
      <p:cViewPr varScale="1">
        <p:scale>
          <a:sx n="87" d="100"/>
          <a:sy n="87" d="100"/>
        </p:scale>
        <p:origin x="240" y="82"/>
      </p:cViewPr>
      <p:guideLst>
        <p:guide orient="horz" pos="2160"/>
        <p:guide pos="2880"/>
      </p:guideLst>
    </p:cSldViewPr>
  </p:slideViewPr>
  <p:notesTextViewPr>
    <p:cViewPr>
      <p:scale>
        <a:sx n="1" d="1"/>
        <a:sy n="1" d="1"/>
      </p:scale>
      <p:origin x="0" y="0"/>
    </p:cViewPr>
  </p:notesTextViewPr>
  <p:sorterViewPr showFormatting="0">
    <p:cViewPr>
      <p:scale>
        <a:sx n="100" d="100"/>
        <a:sy n="100" d="100"/>
      </p:scale>
      <p:origin x="0" y="0"/>
    </p:cViewPr>
  </p:sorterViewPr>
  <p:notesViewPr>
    <p:cSldViewPr snapToGrid="0">
      <p:cViewPr varScale="1">
        <p:scale>
          <a:sx n="66" d="100"/>
          <a:sy n="66" d="100"/>
        </p:scale>
        <p:origin x="3134" y="72"/>
      </p:cViewPr>
      <p:guideLst/>
    </p:cSldViewPr>
  </p:notes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01029E-4C94-4213-86BF-E60BAC2C1456}" type="datetimeFigureOut">
              <a:rPr lang="zh-CN" altLang="en-US" smtClean="0"/>
              <a:t>2018/10/18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CA173-1C42-4226-B669-291C410F467C}" type="slidenum">
              <a:rPr lang="zh-CN" altLang="en-US" smtClean="0"/>
              <a:t>‹#›</a:t>
            </a:fld>
            <a:endParaRPr lang="zh-CN" altLang="en-US"/>
          </a:p>
        </p:txBody>
      </p:sp>
    </p:spTree>
    <p:extLst>
      <p:ext uri="{BB962C8B-B14F-4D97-AF65-F5344CB8AC3E}">
        <p14:creationId xmlns:p14="http://schemas.microsoft.com/office/powerpoint/2010/main" val="1473138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日期占位符 3">
            <a:extLst>
              <a:ext uri="{FF2B5EF4-FFF2-40B4-BE49-F238E27FC236}">
                <a16:creationId xmlns:a16="http://schemas.microsoft.com/office/drawing/2014/main" id="{8E337AA5-012B-44E7-8575-150AE8DC525F}"/>
              </a:ext>
            </a:extLst>
          </p:cNvPr>
          <p:cNvSpPr>
            <a:spLocks noGrp="1"/>
          </p:cNvSpPr>
          <p:nvPr>
            <p:ph type="dt" sz="half" idx="10"/>
          </p:nvPr>
        </p:nvSpPr>
        <p:spPr/>
        <p:txBody>
          <a:bodyPr/>
          <a:lstStyle>
            <a:lvl1pPr>
              <a:defRPr/>
            </a:lvl1pPr>
          </a:lstStyle>
          <a:p>
            <a:pPr>
              <a:defRPr/>
            </a:pPr>
            <a:fld id="{E96EC1F9-23AE-46C2-9F9A-EB678431C4E9}" type="datetimeFigureOut">
              <a:rPr lang="zh-CN" altLang="en-US"/>
              <a:pPr>
                <a:defRPr/>
              </a:pPr>
              <a:t>2018/10/18</a:t>
            </a:fld>
            <a:endParaRPr lang="zh-CN" altLang="en-US"/>
          </a:p>
        </p:txBody>
      </p:sp>
      <p:sp>
        <p:nvSpPr>
          <p:cNvPr id="5" name="页脚占位符 4">
            <a:extLst>
              <a:ext uri="{FF2B5EF4-FFF2-40B4-BE49-F238E27FC236}">
                <a16:creationId xmlns:a16="http://schemas.microsoft.com/office/drawing/2014/main" id="{67188F6A-E77B-4F78-B123-940ABADA47B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F379E67-3A17-438A-A38E-F8B512D1F6A2}"/>
              </a:ext>
            </a:extLst>
          </p:cNvPr>
          <p:cNvSpPr>
            <a:spLocks noGrp="1"/>
          </p:cNvSpPr>
          <p:nvPr>
            <p:ph type="sldNum" sz="quarter" idx="12"/>
          </p:nvPr>
        </p:nvSpPr>
        <p:spPr/>
        <p:txBody>
          <a:bodyPr/>
          <a:lstStyle>
            <a:lvl1pPr>
              <a:defRPr/>
            </a:lvl1pPr>
          </a:lstStyle>
          <a:p>
            <a:pPr>
              <a:defRPr/>
            </a:pPr>
            <a:fld id="{2FB68061-4C23-45A5-8B50-17361C9305FA}" type="slidenum">
              <a:rPr lang="zh-CN" altLang="en-US"/>
              <a:pPr>
                <a:defRPr/>
              </a:pPr>
              <a:t>‹#›</a:t>
            </a:fld>
            <a:endParaRPr lang="zh-CN" altLang="en-US"/>
          </a:p>
        </p:txBody>
      </p:sp>
    </p:spTree>
    <p:extLst>
      <p:ext uri="{BB962C8B-B14F-4D97-AF65-F5344CB8AC3E}">
        <p14:creationId xmlns:p14="http://schemas.microsoft.com/office/powerpoint/2010/main" val="1487671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A7080A9F-FDCA-40A8-B195-7CF800FD7480}"/>
              </a:ext>
            </a:extLst>
          </p:cNvPr>
          <p:cNvSpPr>
            <a:spLocks noGrp="1"/>
          </p:cNvSpPr>
          <p:nvPr>
            <p:ph type="dt" sz="half" idx="10"/>
          </p:nvPr>
        </p:nvSpPr>
        <p:spPr/>
        <p:txBody>
          <a:bodyPr/>
          <a:lstStyle>
            <a:lvl1pPr>
              <a:defRPr/>
            </a:lvl1pPr>
          </a:lstStyle>
          <a:p>
            <a:pPr>
              <a:defRPr/>
            </a:pPr>
            <a:fld id="{62206DFD-FF14-4E71-B6B1-F326971755E6}" type="datetimeFigureOut">
              <a:rPr lang="zh-CN" altLang="en-US"/>
              <a:pPr>
                <a:defRPr/>
              </a:pPr>
              <a:t>2018/10/18</a:t>
            </a:fld>
            <a:endParaRPr lang="zh-CN" altLang="en-US"/>
          </a:p>
        </p:txBody>
      </p:sp>
      <p:sp>
        <p:nvSpPr>
          <p:cNvPr id="3" name="页脚占位符 4">
            <a:extLst>
              <a:ext uri="{FF2B5EF4-FFF2-40B4-BE49-F238E27FC236}">
                <a16:creationId xmlns:a16="http://schemas.microsoft.com/office/drawing/2014/main" id="{648EF1B9-F6E2-4982-A50B-89BBD4758BA7}"/>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E9170386-EEB9-4C8C-B61B-031119471292}"/>
              </a:ext>
            </a:extLst>
          </p:cNvPr>
          <p:cNvSpPr>
            <a:spLocks noGrp="1"/>
          </p:cNvSpPr>
          <p:nvPr>
            <p:ph type="sldNum" sz="quarter" idx="12"/>
          </p:nvPr>
        </p:nvSpPr>
        <p:spPr/>
        <p:txBody>
          <a:bodyPr/>
          <a:lstStyle>
            <a:lvl1pPr>
              <a:defRPr/>
            </a:lvl1pPr>
          </a:lstStyle>
          <a:p>
            <a:pPr>
              <a:defRPr/>
            </a:pPr>
            <a:fld id="{5C5220C9-5398-427F-A013-579C55CC2E91}" type="slidenum">
              <a:rPr lang="zh-CN" altLang="en-US"/>
              <a:pPr>
                <a:defRPr/>
              </a:pPr>
              <a:t>‹#›</a:t>
            </a:fld>
            <a:endParaRPr lang="zh-CN" altLang="en-US"/>
          </a:p>
        </p:txBody>
      </p:sp>
    </p:spTree>
    <p:extLst>
      <p:ext uri="{BB962C8B-B14F-4D97-AF65-F5344CB8AC3E}">
        <p14:creationId xmlns:p14="http://schemas.microsoft.com/office/powerpoint/2010/main" val="3278171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A34ADD6B-8C02-4ECE-B5CE-22A596E24DFE}"/>
              </a:ext>
            </a:extLst>
          </p:cNvPr>
          <p:cNvSpPr>
            <a:spLocks noGrp="1"/>
          </p:cNvSpPr>
          <p:nvPr>
            <p:ph type="dt" sz="half" idx="10"/>
          </p:nvPr>
        </p:nvSpPr>
        <p:spPr/>
        <p:txBody>
          <a:bodyPr/>
          <a:lstStyle>
            <a:lvl1pPr>
              <a:defRPr/>
            </a:lvl1pPr>
          </a:lstStyle>
          <a:p>
            <a:pPr>
              <a:defRPr/>
            </a:pPr>
            <a:fld id="{0AAE50F9-2A0E-49BA-8A1C-835C098BFE7B}" type="datetimeFigureOut">
              <a:rPr lang="zh-CN" altLang="en-US"/>
              <a:pPr>
                <a:defRPr/>
              </a:pPr>
              <a:t>2018/10/18</a:t>
            </a:fld>
            <a:endParaRPr lang="zh-CN" altLang="en-US"/>
          </a:p>
        </p:txBody>
      </p:sp>
      <p:sp>
        <p:nvSpPr>
          <p:cNvPr id="3" name="页脚占位符 4">
            <a:extLst>
              <a:ext uri="{FF2B5EF4-FFF2-40B4-BE49-F238E27FC236}">
                <a16:creationId xmlns:a16="http://schemas.microsoft.com/office/drawing/2014/main" id="{8847BC2D-F6B4-40C6-ABC7-CC30592CA1C4}"/>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F8F1E621-6DD6-4741-898D-FD0EBEE30E31}"/>
              </a:ext>
            </a:extLst>
          </p:cNvPr>
          <p:cNvSpPr>
            <a:spLocks noGrp="1"/>
          </p:cNvSpPr>
          <p:nvPr>
            <p:ph type="sldNum" sz="quarter" idx="12"/>
          </p:nvPr>
        </p:nvSpPr>
        <p:spPr/>
        <p:txBody>
          <a:bodyPr/>
          <a:lstStyle>
            <a:lvl1pPr>
              <a:defRPr/>
            </a:lvl1pPr>
          </a:lstStyle>
          <a:p>
            <a:pPr>
              <a:defRPr/>
            </a:pPr>
            <a:fld id="{6539BC37-D643-4620-903A-0D018C61960A}" type="slidenum">
              <a:rPr lang="zh-CN" altLang="en-US"/>
              <a:pPr>
                <a:defRPr/>
              </a:pPr>
              <a:t>‹#›</a:t>
            </a:fld>
            <a:endParaRPr lang="zh-CN" altLang="en-US"/>
          </a:p>
        </p:txBody>
      </p:sp>
    </p:spTree>
    <p:extLst>
      <p:ext uri="{BB962C8B-B14F-4D97-AF65-F5344CB8AC3E}">
        <p14:creationId xmlns:p14="http://schemas.microsoft.com/office/powerpoint/2010/main" val="157965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BA1BF856-C8E3-4482-AEF3-518F32BBDBCA}"/>
              </a:ext>
            </a:extLst>
          </p:cNvPr>
          <p:cNvSpPr>
            <a:spLocks noGrp="1"/>
          </p:cNvSpPr>
          <p:nvPr>
            <p:ph type="dt" sz="half" idx="10"/>
          </p:nvPr>
        </p:nvSpPr>
        <p:spPr/>
        <p:txBody>
          <a:bodyPr/>
          <a:lstStyle>
            <a:lvl1pPr>
              <a:defRPr/>
            </a:lvl1pPr>
          </a:lstStyle>
          <a:p>
            <a:pPr>
              <a:defRPr/>
            </a:pPr>
            <a:fld id="{F1A4365A-F0CB-4D46-8A01-6D126008A2D6}" type="datetimeFigureOut">
              <a:rPr lang="zh-CN" altLang="en-US"/>
              <a:pPr>
                <a:defRPr/>
              </a:pPr>
              <a:t>2018/10/18</a:t>
            </a:fld>
            <a:endParaRPr lang="zh-CN" altLang="en-US"/>
          </a:p>
        </p:txBody>
      </p:sp>
      <p:sp>
        <p:nvSpPr>
          <p:cNvPr id="5" name="页脚占位符 4">
            <a:extLst>
              <a:ext uri="{FF2B5EF4-FFF2-40B4-BE49-F238E27FC236}">
                <a16:creationId xmlns:a16="http://schemas.microsoft.com/office/drawing/2014/main" id="{76E9559E-AF9C-4F93-9019-98D834E4561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BD02425-476B-4AFC-B60D-03D2F7C0AC54}"/>
              </a:ext>
            </a:extLst>
          </p:cNvPr>
          <p:cNvSpPr>
            <a:spLocks noGrp="1"/>
          </p:cNvSpPr>
          <p:nvPr>
            <p:ph type="sldNum" sz="quarter" idx="12"/>
          </p:nvPr>
        </p:nvSpPr>
        <p:spPr/>
        <p:txBody>
          <a:bodyPr/>
          <a:lstStyle>
            <a:lvl1pPr>
              <a:defRPr/>
            </a:lvl1pPr>
          </a:lstStyle>
          <a:p>
            <a:pPr>
              <a:defRPr/>
            </a:pPr>
            <a:fld id="{9BA9615E-16E4-4680-8014-51B3946DD454}" type="slidenum">
              <a:rPr lang="zh-CN" altLang="en-US"/>
              <a:pPr>
                <a:defRPr/>
              </a:pPr>
              <a:t>‹#›</a:t>
            </a:fld>
            <a:endParaRPr lang="zh-CN" altLang="en-US"/>
          </a:p>
        </p:txBody>
      </p:sp>
    </p:spTree>
    <p:extLst>
      <p:ext uri="{BB962C8B-B14F-4D97-AF65-F5344CB8AC3E}">
        <p14:creationId xmlns:p14="http://schemas.microsoft.com/office/powerpoint/2010/main" val="2375571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a:extLst>
              <a:ext uri="{FF2B5EF4-FFF2-40B4-BE49-F238E27FC236}">
                <a16:creationId xmlns:a16="http://schemas.microsoft.com/office/drawing/2014/main" id="{B532DBC6-11F1-4FCE-BA44-BF8CB0D52A21}"/>
              </a:ext>
            </a:extLst>
          </p:cNvPr>
          <p:cNvSpPr>
            <a:spLocks noGrp="1"/>
          </p:cNvSpPr>
          <p:nvPr>
            <p:ph type="dt" sz="half" idx="10"/>
          </p:nvPr>
        </p:nvSpPr>
        <p:spPr/>
        <p:txBody>
          <a:bodyPr/>
          <a:lstStyle>
            <a:lvl1pPr>
              <a:defRPr/>
            </a:lvl1pPr>
          </a:lstStyle>
          <a:p>
            <a:pPr>
              <a:defRPr/>
            </a:pPr>
            <a:fld id="{6853EE98-342B-4370-8BAE-BB21091FA911}" type="datetimeFigureOut">
              <a:rPr lang="zh-CN" altLang="en-US"/>
              <a:pPr>
                <a:defRPr/>
              </a:pPr>
              <a:t>2018/10/18</a:t>
            </a:fld>
            <a:endParaRPr lang="zh-CN" altLang="en-US"/>
          </a:p>
        </p:txBody>
      </p:sp>
      <p:sp>
        <p:nvSpPr>
          <p:cNvPr id="5" name="页脚占位符 4">
            <a:extLst>
              <a:ext uri="{FF2B5EF4-FFF2-40B4-BE49-F238E27FC236}">
                <a16:creationId xmlns:a16="http://schemas.microsoft.com/office/drawing/2014/main" id="{CEA764B4-ECBA-42D2-AB18-BF79AD09E9B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8DCBAC9-B03E-4988-BDE0-3F630C192010}"/>
              </a:ext>
            </a:extLst>
          </p:cNvPr>
          <p:cNvSpPr>
            <a:spLocks noGrp="1"/>
          </p:cNvSpPr>
          <p:nvPr>
            <p:ph type="sldNum" sz="quarter" idx="12"/>
          </p:nvPr>
        </p:nvSpPr>
        <p:spPr/>
        <p:txBody>
          <a:bodyPr/>
          <a:lstStyle>
            <a:lvl1pPr>
              <a:defRPr/>
            </a:lvl1pPr>
          </a:lstStyle>
          <a:p>
            <a:pPr>
              <a:defRPr/>
            </a:pPr>
            <a:fld id="{4E10049C-5E59-424C-94EE-5C1C2C0F458C}" type="slidenum">
              <a:rPr lang="zh-CN" altLang="en-US"/>
              <a:pPr>
                <a:defRPr/>
              </a:pPr>
              <a:t>‹#›</a:t>
            </a:fld>
            <a:endParaRPr lang="zh-CN" altLang="en-US"/>
          </a:p>
        </p:txBody>
      </p:sp>
    </p:spTree>
    <p:extLst>
      <p:ext uri="{BB962C8B-B14F-4D97-AF65-F5344CB8AC3E}">
        <p14:creationId xmlns:p14="http://schemas.microsoft.com/office/powerpoint/2010/main" val="240538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a:extLst>
              <a:ext uri="{FF2B5EF4-FFF2-40B4-BE49-F238E27FC236}">
                <a16:creationId xmlns:a16="http://schemas.microsoft.com/office/drawing/2014/main" id="{B8C4AA40-E426-44CD-87F3-5B8126C93E76}"/>
              </a:ext>
            </a:extLst>
          </p:cNvPr>
          <p:cNvSpPr>
            <a:spLocks noGrp="1"/>
          </p:cNvSpPr>
          <p:nvPr>
            <p:ph type="dt" sz="half" idx="10"/>
          </p:nvPr>
        </p:nvSpPr>
        <p:spPr/>
        <p:txBody>
          <a:bodyPr/>
          <a:lstStyle>
            <a:lvl1pPr>
              <a:defRPr/>
            </a:lvl1pPr>
          </a:lstStyle>
          <a:p>
            <a:pPr>
              <a:defRPr/>
            </a:pPr>
            <a:fld id="{21396011-453D-4BE7-9436-1188581E2634}" type="datetimeFigureOut">
              <a:rPr lang="zh-CN" altLang="en-US"/>
              <a:pPr>
                <a:defRPr/>
              </a:pPr>
              <a:t>2018/10/18</a:t>
            </a:fld>
            <a:endParaRPr lang="zh-CN" altLang="en-US"/>
          </a:p>
        </p:txBody>
      </p:sp>
      <p:sp>
        <p:nvSpPr>
          <p:cNvPr id="6" name="页脚占位符 4">
            <a:extLst>
              <a:ext uri="{FF2B5EF4-FFF2-40B4-BE49-F238E27FC236}">
                <a16:creationId xmlns:a16="http://schemas.microsoft.com/office/drawing/2014/main" id="{DD5BC875-DAD6-4908-B4DC-31DBCF1D413A}"/>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2F35910-5CFC-4AA4-8F3D-B5401E1CFC9A}"/>
              </a:ext>
            </a:extLst>
          </p:cNvPr>
          <p:cNvSpPr>
            <a:spLocks noGrp="1"/>
          </p:cNvSpPr>
          <p:nvPr>
            <p:ph type="sldNum" sz="quarter" idx="12"/>
          </p:nvPr>
        </p:nvSpPr>
        <p:spPr/>
        <p:txBody>
          <a:bodyPr/>
          <a:lstStyle>
            <a:lvl1pPr>
              <a:defRPr/>
            </a:lvl1pPr>
          </a:lstStyle>
          <a:p>
            <a:pPr>
              <a:defRPr/>
            </a:pPr>
            <a:fld id="{62EAA43E-4E42-41FD-95EB-1864143DCD8C}" type="slidenum">
              <a:rPr lang="zh-CN" altLang="en-US"/>
              <a:pPr>
                <a:defRPr/>
              </a:pPr>
              <a:t>‹#›</a:t>
            </a:fld>
            <a:endParaRPr lang="zh-CN" altLang="en-US"/>
          </a:p>
        </p:txBody>
      </p:sp>
    </p:spTree>
    <p:extLst>
      <p:ext uri="{BB962C8B-B14F-4D97-AF65-F5344CB8AC3E}">
        <p14:creationId xmlns:p14="http://schemas.microsoft.com/office/powerpoint/2010/main" val="2536698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a:extLst>
              <a:ext uri="{FF2B5EF4-FFF2-40B4-BE49-F238E27FC236}">
                <a16:creationId xmlns:a16="http://schemas.microsoft.com/office/drawing/2014/main" id="{A9584C3A-53FA-4E72-8590-DFE0CED0F68C}"/>
              </a:ext>
            </a:extLst>
          </p:cNvPr>
          <p:cNvSpPr>
            <a:spLocks noGrp="1"/>
          </p:cNvSpPr>
          <p:nvPr>
            <p:ph type="dt" sz="half" idx="10"/>
          </p:nvPr>
        </p:nvSpPr>
        <p:spPr/>
        <p:txBody>
          <a:bodyPr/>
          <a:lstStyle>
            <a:lvl1pPr>
              <a:defRPr/>
            </a:lvl1pPr>
          </a:lstStyle>
          <a:p>
            <a:pPr>
              <a:defRPr/>
            </a:pPr>
            <a:fld id="{2DB1EC62-347D-4A98-921E-5479D47C56BC}" type="datetimeFigureOut">
              <a:rPr lang="zh-CN" altLang="en-US"/>
              <a:pPr>
                <a:defRPr/>
              </a:pPr>
              <a:t>2018/10/18</a:t>
            </a:fld>
            <a:endParaRPr lang="zh-CN" altLang="en-US"/>
          </a:p>
        </p:txBody>
      </p:sp>
      <p:sp>
        <p:nvSpPr>
          <p:cNvPr id="8" name="页脚占位符 4">
            <a:extLst>
              <a:ext uri="{FF2B5EF4-FFF2-40B4-BE49-F238E27FC236}">
                <a16:creationId xmlns:a16="http://schemas.microsoft.com/office/drawing/2014/main" id="{7CAB477E-6A3E-4E13-9E6B-4A9818E2D700}"/>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7BF56E63-652D-4973-AAD9-E7EDE4330EE7}"/>
              </a:ext>
            </a:extLst>
          </p:cNvPr>
          <p:cNvSpPr>
            <a:spLocks noGrp="1"/>
          </p:cNvSpPr>
          <p:nvPr>
            <p:ph type="sldNum" sz="quarter" idx="12"/>
          </p:nvPr>
        </p:nvSpPr>
        <p:spPr/>
        <p:txBody>
          <a:bodyPr/>
          <a:lstStyle>
            <a:lvl1pPr>
              <a:defRPr/>
            </a:lvl1pPr>
          </a:lstStyle>
          <a:p>
            <a:pPr>
              <a:defRPr/>
            </a:pPr>
            <a:fld id="{AC6C5647-07D8-4AFC-B347-73DA68F3AADD}" type="slidenum">
              <a:rPr lang="zh-CN" altLang="en-US"/>
              <a:pPr>
                <a:defRPr/>
              </a:pPr>
              <a:t>‹#›</a:t>
            </a:fld>
            <a:endParaRPr lang="zh-CN" altLang="en-US"/>
          </a:p>
        </p:txBody>
      </p:sp>
    </p:spTree>
    <p:extLst>
      <p:ext uri="{BB962C8B-B14F-4D97-AF65-F5344CB8AC3E}">
        <p14:creationId xmlns:p14="http://schemas.microsoft.com/office/powerpoint/2010/main" val="1012065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a:extLst>
              <a:ext uri="{FF2B5EF4-FFF2-40B4-BE49-F238E27FC236}">
                <a16:creationId xmlns:a16="http://schemas.microsoft.com/office/drawing/2014/main" id="{7AA686C4-323C-45C1-A8AF-4F3CD4E6F0D4}"/>
              </a:ext>
            </a:extLst>
          </p:cNvPr>
          <p:cNvSpPr>
            <a:spLocks noGrp="1"/>
          </p:cNvSpPr>
          <p:nvPr>
            <p:ph type="dt" sz="half" idx="10"/>
          </p:nvPr>
        </p:nvSpPr>
        <p:spPr/>
        <p:txBody>
          <a:bodyPr/>
          <a:lstStyle>
            <a:lvl1pPr>
              <a:defRPr/>
            </a:lvl1pPr>
          </a:lstStyle>
          <a:p>
            <a:pPr>
              <a:defRPr/>
            </a:pPr>
            <a:fld id="{35EBAAC5-2BFE-4A0C-9A02-E5E659A03C10}" type="datetimeFigureOut">
              <a:rPr lang="zh-CN" altLang="en-US"/>
              <a:pPr>
                <a:defRPr/>
              </a:pPr>
              <a:t>2018/10/18</a:t>
            </a:fld>
            <a:endParaRPr lang="zh-CN" altLang="en-US"/>
          </a:p>
        </p:txBody>
      </p:sp>
      <p:sp>
        <p:nvSpPr>
          <p:cNvPr id="4" name="页脚占位符 4">
            <a:extLst>
              <a:ext uri="{FF2B5EF4-FFF2-40B4-BE49-F238E27FC236}">
                <a16:creationId xmlns:a16="http://schemas.microsoft.com/office/drawing/2014/main" id="{5793467F-B963-4B8D-BC58-3C705BEAC40C}"/>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6A414C2B-BBBB-45DF-8603-FCD86CEC7E05}"/>
              </a:ext>
            </a:extLst>
          </p:cNvPr>
          <p:cNvSpPr>
            <a:spLocks noGrp="1"/>
          </p:cNvSpPr>
          <p:nvPr>
            <p:ph type="sldNum" sz="quarter" idx="12"/>
          </p:nvPr>
        </p:nvSpPr>
        <p:spPr/>
        <p:txBody>
          <a:bodyPr/>
          <a:lstStyle>
            <a:lvl1pPr>
              <a:defRPr/>
            </a:lvl1pPr>
          </a:lstStyle>
          <a:p>
            <a:pPr>
              <a:defRPr/>
            </a:pPr>
            <a:fld id="{9AE887F6-2C8B-4822-A827-641DC9AD62B5}" type="slidenum">
              <a:rPr lang="zh-CN" altLang="en-US"/>
              <a:pPr>
                <a:defRPr/>
              </a:pPr>
              <a:t>‹#›</a:t>
            </a:fld>
            <a:endParaRPr lang="zh-CN" altLang="en-US"/>
          </a:p>
        </p:txBody>
      </p:sp>
    </p:spTree>
    <p:extLst>
      <p:ext uri="{BB962C8B-B14F-4D97-AF65-F5344CB8AC3E}">
        <p14:creationId xmlns:p14="http://schemas.microsoft.com/office/powerpoint/2010/main" val="350286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BBDD63D-AB4C-46A5-97E0-3D1AD8FB19F2}"/>
              </a:ext>
            </a:extLst>
          </p:cNvPr>
          <p:cNvSpPr>
            <a:spLocks noGrp="1"/>
          </p:cNvSpPr>
          <p:nvPr>
            <p:ph type="dt" sz="half" idx="10"/>
          </p:nvPr>
        </p:nvSpPr>
        <p:spPr/>
        <p:txBody>
          <a:bodyPr/>
          <a:lstStyle>
            <a:lvl1pPr>
              <a:defRPr/>
            </a:lvl1pPr>
          </a:lstStyle>
          <a:p>
            <a:pPr>
              <a:defRPr/>
            </a:pPr>
            <a:fld id="{C69A6973-B181-4F3B-82E4-3F8DC806D93F}" type="datetimeFigureOut">
              <a:rPr lang="zh-CN" altLang="en-US"/>
              <a:pPr>
                <a:defRPr/>
              </a:pPr>
              <a:t>2018/10/18</a:t>
            </a:fld>
            <a:endParaRPr lang="zh-CN" altLang="en-US"/>
          </a:p>
        </p:txBody>
      </p:sp>
      <p:sp>
        <p:nvSpPr>
          <p:cNvPr id="3" name="页脚占位符 4">
            <a:extLst>
              <a:ext uri="{FF2B5EF4-FFF2-40B4-BE49-F238E27FC236}">
                <a16:creationId xmlns:a16="http://schemas.microsoft.com/office/drawing/2014/main" id="{F21B5375-8F0D-4433-B5D7-3CEC4A4BB4D0}"/>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3BDC694D-4698-47BF-B224-FA4BAA8467F4}"/>
              </a:ext>
            </a:extLst>
          </p:cNvPr>
          <p:cNvSpPr>
            <a:spLocks noGrp="1"/>
          </p:cNvSpPr>
          <p:nvPr>
            <p:ph type="sldNum" sz="quarter" idx="12"/>
          </p:nvPr>
        </p:nvSpPr>
        <p:spPr/>
        <p:txBody>
          <a:bodyPr/>
          <a:lstStyle>
            <a:lvl1pPr>
              <a:defRPr/>
            </a:lvl1pPr>
          </a:lstStyle>
          <a:p>
            <a:pPr>
              <a:defRPr/>
            </a:pPr>
            <a:fld id="{F068435F-9FE8-418C-990F-B94AB6383485}" type="slidenum">
              <a:rPr lang="zh-CN" altLang="en-US"/>
              <a:pPr>
                <a:defRPr/>
              </a:pPr>
              <a:t>‹#›</a:t>
            </a:fld>
            <a:endParaRPr lang="zh-CN" altLang="en-US"/>
          </a:p>
        </p:txBody>
      </p:sp>
    </p:spTree>
    <p:extLst>
      <p:ext uri="{BB962C8B-B14F-4D97-AF65-F5344CB8AC3E}">
        <p14:creationId xmlns:p14="http://schemas.microsoft.com/office/powerpoint/2010/main" val="332736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9735D9E8-E0F0-4EB1-AAE4-5CD6C3241159}"/>
              </a:ext>
            </a:extLst>
          </p:cNvPr>
          <p:cNvSpPr>
            <a:spLocks noGrp="1"/>
          </p:cNvSpPr>
          <p:nvPr>
            <p:ph type="dt" sz="half" idx="10"/>
          </p:nvPr>
        </p:nvSpPr>
        <p:spPr/>
        <p:txBody>
          <a:bodyPr/>
          <a:lstStyle>
            <a:lvl1pPr>
              <a:defRPr/>
            </a:lvl1pPr>
          </a:lstStyle>
          <a:p>
            <a:pPr>
              <a:defRPr/>
            </a:pPr>
            <a:fld id="{127C6611-C4CB-4BA6-B035-A55273F25979}" type="datetimeFigureOut">
              <a:rPr lang="zh-CN" altLang="en-US"/>
              <a:pPr>
                <a:defRPr/>
              </a:pPr>
              <a:t>2018/10/18</a:t>
            </a:fld>
            <a:endParaRPr lang="zh-CN" altLang="en-US"/>
          </a:p>
        </p:txBody>
      </p:sp>
      <p:sp>
        <p:nvSpPr>
          <p:cNvPr id="3" name="页脚占位符 4">
            <a:extLst>
              <a:ext uri="{FF2B5EF4-FFF2-40B4-BE49-F238E27FC236}">
                <a16:creationId xmlns:a16="http://schemas.microsoft.com/office/drawing/2014/main" id="{0C352B22-210C-45B4-BB61-C7744802D37C}"/>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42CBF046-B4F4-444E-97E1-60C7ED358505}"/>
              </a:ext>
            </a:extLst>
          </p:cNvPr>
          <p:cNvSpPr>
            <a:spLocks noGrp="1"/>
          </p:cNvSpPr>
          <p:nvPr>
            <p:ph type="sldNum" sz="quarter" idx="12"/>
          </p:nvPr>
        </p:nvSpPr>
        <p:spPr/>
        <p:txBody>
          <a:bodyPr/>
          <a:lstStyle>
            <a:lvl1pPr>
              <a:defRPr/>
            </a:lvl1pPr>
          </a:lstStyle>
          <a:p>
            <a:pPr>
              <a:defRPr/>
            </a:pPr>
            <a:fld id="{6ED60EC5-1F68-43A4-8033-85A1E47CD70C}" type="slidenum">
              <a:rPr lang="zh-CN" altLang="en-US"/>
              <a:pPr>
                <a:defRPr/>
              </a:pPr>
              <a:t>‹#›</a:t>
            </a:fld>
            <a:endParaRPr lang="zh-CN" altLang="en-US"/>
          </a:p>
        </p:txBody>
      </p:sp>
    </p:spTree>
    <p:extLst>
      <p:ext uri="{BB962C8B-B14F-4D97-AF65-F5344CB8AC3E}">
        <p14:creationId xmlns:p14="http://schemas.microsoft.com/office/powerpoint/2010/main" val="248814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E033C0E7-C2D0-4514-ACC1-BFBD181E42B9}"/>
              </a:ext>
            </a:extLst>
          </p:cNvPr>
          <p:cNvSpPr>
            <a:spLocks noGrp="1"/>
          </p:cNvSpPr>
          <p:nvPr>
            <p:ph type="dt" sz="half" idx="10"/>
          </p:nvPr>
        </p:nvSpPr>
        <p:spPr/>
        <p:txBody>
          <a:bodyPr/>
          <a:lstStyle>
            <a:lvl1pPr>
              <a:defRPr/>
            </a:lvl1pPr>
          </a:lstStyle>
          <a:p>
            <a:pPr>
              <a:defRPr/>
            </a:pPr>
            <a:fld id="{9A91152E-3773-4828-A481-3BBADD8182E6}" type="datetimeFigureOut">
              <a:rPr lang="zh-CN" altLang="en-US"/>
              <a:pPr>
                <a:defRPr/>
              </a:pPr>
              <a:t>2018/10/18</a:t>
            </a:fld>
            <a:endParaRPr lang="zh-CN" altLang="en-US"/>
          </a:p>
        </p:txBody>
      </p:sp>
      <p:sp>
        <p:nvSpPr>
          <p:cNvPr id="3" name="页脚占位符 4">
            <a:extLst>
              <a:ext uri="{FF2B5EF4-FFF2-40B4-BE49-F238E27FC236}">
                <a16:creationId xmlns:a16="http://schemas.microsoft.com/office/drawing/2014/main" id="{0966F2D8-210D-439F-92F1-EEB1856E54D1}"/>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72772863-E515-4AE9-9C02-34A88FA6CB8E}"/>
              </a:ext>
            </a:extLst>
          </p:cNvPr>
          <p:cNvSpPr>
            <a:spLocks noGrp="1"/>
          </p:cNvSpPr>
          <p:nvPr>
            <p:ph type="sldNum" sz="quarter" idx="12"/>
          </p:nvPr>
        </p:nvSpPr>
        <p:spPr/>
        <p:txBody>
          <a:bodyPr/>
          <a:lstStyle>
            <a:lvl1pPr>
              <a:defRPr/>
            </a:lvl1pPr>
          </a:lstStyle>
          <a:p>
            <a:pPr>
              <a:defRPr/>
            </a:pPr>
            <a:fld id="{98252C27-6C02-449A-826C-B06AD7EC37CC}" type="slidenum">
              <a:rPr lang="zh-CN" altLang="en-US"/>
              <a:pPr>
                <a:defRPr/>
              </a:pPr>
              <a:t>‹#›</a:t>
            </a:fld>
            <a:endParaRPr lang="zh-CN" altLang="en-US"/>
          </a:p>
        </p:txBody>
      </p:sp>
    </p:spTree>
    <p:extLst>
      <p:ext uri="{BB962C8B-B14F-4D97-AF65-F5344CB8AC3E}">
        <p14:creationId xmlns:p14="http://schemas.microsoft.com/office/powerpoint/2010/main" val="225455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D153501F-CA3E-47DB-9106-540AA3E21881}"/>
              </a:ext>
            </a:extLst>
          </p:cNvPr>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05736078-2EC3-4E4F-B626-371642E322DF}"/>
              </a:ext>
            </a:extLst>
          </p:cNvPr>
          <p:cNvSpPr>
            <a:spLocks noGrp="1" noChangeArrowheads="1"/>
          </p:cNvSpPr>
          <p:nvPr>
            <p:ph type="body" idx="4294967295"/>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A06860-A6B7-4CE9-8CB1-6AD95E21A4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a:defRPr/>
            </a:pPr>
            <a:fld id="{F156C3B3-7730-416A-AF19-5920DD2A8F31}" type="datetimeFigureOut">
              <a:rPr lang="zh-CN" altLang="en-US"/>
              <a:pPr>
                <a:defRPr/>
              </a:pPr>
              <a:t>2018/10/18</a:t>
            </a:fld>
            <a:endParaRPr lang="zh-CN" altLang="en-US"/>
          </a:p>
        </p:txBody>
      </p:sp>
      <p:sp>
        <p:nvSpPr>
          <p:cNvPr id="5" name="页脚占位符 4">
            <a:extLst>
              <a:ext uri="{FF2B5EF4-FFF2-40B4-BE49-F238E27FC236}">
                <a16:creationId xmlns:a16="http://schemas.microsoft.com/office/drawing/2014/main" id="{6C7EFAB1-BDFA-4503-A421-ED46BD3C96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defRPr>
            </a:lvl1pPr>
          </a:lstStyle>
          <a:p>
            <a:pPr>
              <a:defRPr/>
            </a:pPr>
            <a:endParaRPr lang="zh-CN" altLang="en-US"/>
          </a:p>
        </p:txBody>
      </p:sp>
      <p:sp>
        <p:nvSpPr>
          <p:cNvPr id="6" name="灯片编号占位符 5">
            <a:extLst>
              <a:ext uri="{FF2B5EF4-FFF2-40B4-BE49-F238E27FC236}">
                <a16:creationId xmlns:a16="http://schemas.microsoft.com/office/drawing/2014/main" id="{3382242A-247C-40EF-8CF0-896B794F30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defRPr sz="1200" noProof="1">
                <a:solidFill>
                  <a:schemeClr val="tx1">
                    <a:tint val="75000"/>
                  </a:schemeClr>
                </a:solidFill>
                <a:latin typeface="+mn-lt"/>
                <a:ea typeface="+mn-ea"/>
              </a:defRPr>
            </a:lvl1pPr>
          </a:lstStyle>
          <a:p>
            <a:pPr>
              <a:defRPr/>
            </a:pPr>
            <a:fld id="{79DBD48E-45EE-414C-B22A-618849C4E76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32.jfif"/><Relationship Id="rId5" Type="http://schemas.openxmlformats.org/officeDocument/2006/relationships/image" Target="../media/image31.w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37.jfif"/><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38.jfif"/><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6"/>
          <p:cNvPicPr>
            <a:picLocks noChangeAspect="1" noChangeArrowheads="1"/>
          </p:cNvPicPr>
          <p:nvPr/>
        </p:nvPicPr>
        <p:blipFill>
          <a:blip r:embed="rId2" cstate="screen"/>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a:extLst>
              <a:ext uri="{FF2B5EF4-FFF2-40B4-BE49-F238E27FC236}">
                <a16:creationId xmlns:a16="http://schemas.microsoft.com/office/drawing/2014/main" id="{73ED3C56-3DAE-4005-A874-BB4632E3D984}"/>
              </a:ext>
            </a:extLst>
          </p:cNvPr>
          <p:cNvGrpSpPr/>
          <p:nvPr/>
        </p:nvGrpSpPr>
        <p:grpSpPr>
          <a:xfrm>
            <a:off x="0" y="247650"/>
            <a:ext cx="5144770" cy="1333500"/>
            <a:chOff x="0" y="247650"/>
            <a:chExt cx="5144770" cy="1333500"/>
          </a:xfrm>
        </p:grpSpPr>
        <p:sp>
          <p:nvSpPr>
            <p:cNvPr id="48" name="任意多边形 47"/>
            <p:cNvSpPr/>
            <p:nvPr/>
          </p:nvSpPr>
          <p:spPr>
            <a:xfrm rot="5400000">
              <a:off x="2115185" y="-1657985"/>
              <a:ext cx="914400" cy="5144770"/>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椭圆 9"/>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62" name="组合 61"/>
            <p:cNvGrpSpPr/>
            <p:nvPr/>
          </p:nvGrpSpPr>
          <p:grpSpPr>
            <a:xfrm>
              <a:off x="475624" y="571426"/>
              <a:ext cx="1029952" cy="685949"/>
              <a:chOff x="5302250" y="2903538"/>
              <a:chExt cx="1587500" cy="1057276"/>
            </a:xfrm>
            <a:solidFill>
              <a:srgbClr val="4B649F"/>
            </a:solidFill>
          </p:grpSpPr>
          <p:sp>
            <p:nvSpPr>
              <p:cNvPr id="55" name="Freeform 84"/>
              <p:cNvSpPr/>
              <p:nvPr/>
            </p:nvSpPr>
            <p:spPr bwMode="auto">
              <a:xfrm>
                <a:off x="5362575" y="3040063"/>
                <a:ext cx="706438" cy="614363"/>
              </a:xfrm>
              <a:custGeom>
                <a:avLst/>
                <a:gdLst>
                  <a:gd name="T0" fmla="*/ 181 w 187"/>
                  <a:gd name="T1" fmla="*/ 49 h 162"/>
                  <a:gd name="T2" fmla="*/ 187 w 187"/>
                  <a:gd name="T3" fmla="*/ 66 h 162"/>
                  <a:gd name="T4" fmla="*/ 187 w 187"/>
                  <a:gd name="T5" fmla="*/ 162 h 162"/>
                  <a:gd name="T6" fmla="*/ 176 w 187"/>
                  <a:gd name="T7" fmla="*/ 153 h 162"/>
                  <a:gd name="T8" fmla="*/ 92 w 187"/>
                  <a:gd name="T9" fmla="*/ 115 h 162"/>
                  <a:gd name="T10" fmla="*/ 73 w 187"/>
                  <a:gd name="T11" fmla="*/ 114 h 162"/>
                  <a:gd name="T12" fmla="*/ 8 w 187"/>
                  <a:gd name="T13" fmla="*/ 131 h 162"/>
                  <a:gd name="T14" fmla="*/ 1 w 187"/>
                  <a:gd name="T15" fmla="*/ 131 h 162"/>
                  <a:gd name="T16" fmla="*/ 2 w 187"/>
                  <a:gd name="T17" fmla="*/ 126 h 162"/>
                  <a:gd name="T18" fmla="*/ 26 w 187"/>
                  <a:gd name="T19" fmla="*/ 70 h 162"/>
                  <a:gd name="T20" fmla="*/ 48 w 187"/>
                  <a:gd name="T21" fmla="*/ 20 h 162"/>
                  <a:gd name="T22" fmla="*/ 53 w 187"/>
                  <a:gd name="T23" fmla="*/ 13 h 162"/>
                  <a:gd name="T24" fmla="*/ 62 w 187"/>
                  <a:gd name="T25" fmla="*/ 9 h 162"/>
                  <a:gd name="T26" fmla="*/ 130 w 187"/>
                  <a:gd name="T27" fmla="*/ 11 h 162"/>
                  <a:gd name="T28" fmla="*/ 181 w 187"/>
                  <a:gd name="T29"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62">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6" name="Freeform 85"/>
              <p:cNvSpPr/>
              <p:nvPr/>
            </p:nvSpPr>
            <p:spPr bwMode="auto">
              <a:xfrm>
                <a:off x="6115050" y="2903538"/>
                <a:ext cx="400050" cy="747713"/>
              </a:xfrm>
              <a:custGeom>
                <a:avLst/>
                <a:gdLst>
                  <a:gd name="T0" fmla="*/ 44 w 106"/>
                  <a:gd name="T1" fmla="*/ 119 h 197"/>
                  <a:gd name="T2" fmla="*/ 3 w 106"/>
                  <a:gd name="T3" fmla="*/ 187 h 197"/>
                  <a:gd name="T4" fmla="*/ 0 w 106"/>
                  <a:gd name="T5" fmla="*/ 197 h 197"/>
                  <a:gd name="T6" fmla="*/ 0 w 106"/>
                  <a:gd name="T7" fmla="*/ 83 h 197"/>
                  <a:gd name="T8" fmla="*/ 1 w 106"/>
                  <a:gd name="T9" fmla="*/ 64 h 197"/>
                  <a:gd name="T10" fmla="*/ 16 w 106"/>
                  <a:gd name="T11" fmla="*/ 29 h 197"/>
                  <a:gd name="T12" fmla="*/ 49 w 106"/>
                  <a:gd name="T13" fmla="*/ 1 h 197"/>
                  <a:gd name="T14" fmla="*/ 54 w 106"/>
                  <a:gd name="T15" fmla="*/ 0 h 197"/>
                  <a:gd name="T16" fmla="*/ 64 w 106"/>
                  <a:gd name="T17" fmla="*/ 6 h 197"/>
                  <a:gd name="T18" fmla="*/ 85 w 106"/>
                  <a:gd name="T19" fmla="*/ 42 h 197"/>
                  <a:gd name="T20" fmla="*/ 86 w 106"/>
                  <a:gd name="T21" fmla="*/ 42 h 197"/>
                  <a:gd name="T22" fmla="*/ 104 w 106"/>
                  <a:gd name="T23" fmla="*/ 74 h 197"/>
                  <a:gd name="T24" fmla="*/ 105 w 106"/>
                  <a:gd name="T25" fmla="*/ 82 h 197"/>
                  <a:gd name="T26" fmla="*/ 99 w 106"/>
                  <a:gd name="T27" fmla="*/ 87 h 197"/>
                  <a:gd name="T28" fmla="*/ 44 w 106"/>
                  <a:gd name="T29"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97">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7" name="Freeform 86"/>
              <p:cNvSpPr/>
              <p:nvPr/>
            </p:nvSpPr>
            <p:spPr bwMode="auto">
              <a:xfrm>
                <a:off x="6194425" y="3529013"/>
                <a:ext cx="642938" cy="160338"/>
              </a:xfrm>
              <a:custGeom>
                <a:avLst/>
                <a:gdLst>
                  <a:gd name="T0" fmla="*/ 155 w 170"/>
                  <a:gd name="T1" fmla="*/ 11 h 42"/>
                  <a:gd name="T2" fmla="*/ 154 w 170"/>
                  <a:gd name="T3" fmla="*/ 10 h 42"/>
                  <a:gd name="T4" fmla="*/ 153 w 170"/>
                  <a:gd name="T5" fmla="*/ 10 h 42"/>
                  <a:gd name="T6" fmla="*/ 108 w 170"/>
                  <a:gd name="T7" fmla="*/ 0 h 42"/>
                  <a:gd name="T8" fmla="*/ 85 w 170"/>
                  <a:gd name="T9" fmla="*/ 3 h 42"/>
                  <a:gd name="T10" fmla="*/ 11 w 170"/>
                  <a:gd name="T11" fmla="*/ 35 h 42"/>
                  <a:gd name="T12" fmla="*/ 11 w 170"/>
                  <a:gd name="T13" fmla="*/ 36 h 42"/>
                  <a:gd name="T14" fmla="*/ 7 w 170"/>
                  <a:gd name="T15" fmla="*/ 38 h 42"/>
                  <a:gd name="T16" fmla="*/ 3 w 170"/>
                  <a:gd name="T17" fmla="*/ 40 h 42"/>
                  <a:gd name="T18" fmla="*/ 1 w 170"/>
                  <a:gd name="T19" fmla="*/ 42 h 42"/>
                  <a:gd name="T20" fmla="*/ 0 w 170"/>
                  <a:gd name="T21" fmla="*/ 42 h 42"/>
                  <a:gd name="T22" fmla="*/ 161 w 170"/>
                  <a:gd name="T23" fmla="*/ 42 h 42"/>
                  <a:gd name="T24" fmla="*/ 169 w 170"/>
                  <a:gd name="T25" fmla="*/ 38 h 42"/>
                  <a:gd name="T26" fmla="*/ 167 w 170"/>
                  <a:gd name="T27" fmla="*/ 28 h 42"/>
                  <a:gd name="T28" fmla="*/ 155 w 170"/>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42">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8" name="Freeform 87"/>
              <p:cNvSpPr/>
              <p:nvPr/>
            </p:nvSpPr>
            <p:spPr bwMode="auto">
              <a:xfrm>
                <a:off x="5335588" y="3771901"/>
                <a:ext cx="1520825" cy="155575"/>
              </a:xfrm>
              <a:custGeom>
                <a:avLst/>
                <a:gdLst>
                  <a:gd name="T0" fmla="*/ 402 w 402"/>
                  <a:gd name="T1" fmla="*/ 24 h 41"/>
                  <a:gd name="T2" fmla="*/ 385 w 402"/>
                  <a:gd name="T3" fmla="*/ 41 h 41"/>
                  <a:gd name="T4" fmla="*/ 382 w 402"/>
                  <a:gd name="T5" fmla="*/ 41 h 41"/>
                  <a:gd name="T6" fmla="*/ 232 w 402"/>
                  <a:gd name="T7" fmla="*/ 28 h 41"/>
                  <a:gd name="T8" fmla="*/ 217 w 402"/>
                  <a:gd name="T9" fmla="*/ 34 h 41"/>
                  <a:gd name="T10" fmla="*/ 216 w 402"/>
                  <a:gd name="T11" fmla="*/ 35 h 41"/>
                  <a:gd name="T12" fmla="*/ 201 w 402"/>
                  <a:gd name="T13" fmla="*/ 40 h 41"/>
                  <a:gd name="T14" fmla="*/ 201 w 402"/>
                  <a:gd name="T15" fmla="*/ 40 h 41"/>
                  <a:gd name="T16" fmla="*/ 186 w 402"/>
                  <a:gd name="T17" fmla="*/ 35 h 41"/>
                  <a:gd name="T18" fmla="*/ 185 w 402"/>
                  <a:gd name="T19" fmla="*/ 34 h 41"/>
                  <a:gd name="T20" fmla="*/ 170 w 402"/>
                  <a:gd name="T21" fmla="*/ 28 h 41"/>
                  <a:gd name="T22" fmla="*/ 20 w 402"/>
                  <a:gd name="T23" fmla="*/ 41 h 41"/>
                  <a:gd name="T24" fmla="*/ 17 w 402"/>
                  <a:gd name="T25" fmla="*/ 41 h 41"/>
                  <a:gd name="T26" fmla="*/ 0 w 402"/>
                  <a:gd name="T27" fmla="*/ 24 h 41"/>
                  <a:gd name="T28" fmla="*/ 16 w 402"/>
                  <a:gd name="T29" fmla="*/ 7 h 41"/>
                  <a:gd name="T30" fmla="*/ 17 w 402"/>
                  <a:gd name="T31" fmla="*/ 7 h 41"/>
                  <a:gd name="T32" fmla="*/ 164 w 402"/>
                  <a:gd name="T33" fmla="*/ 0 h 41"/>
                  <a:gd name="T34" fmla="*/ 177 w 402"/>
                  <a:gd name="T35" fmla="*/ 6 h 41"/>
                  <a:gd name="T36" fmla="*/ 182 w 402"/>
                  <a:gd name="T37" fmla="*/ 6 h 41"/>
                  <a:gd name="T38" fmla="*/ 194 w 402"/>
                  <a:gd name="T39" fmla="*/ 0 h 41"/>
                  <a:gd name="T40" fmla="*/ 208 w 402"/>
                  <a:gd name="T41" fmla="*/ 0 h 41"/>
                  <a:gd name="T42" fmla="*/ 220 w 402"/>
                  <a:gd name="T43" fmla="*/ 6 h 41"/>
                  <a:gd name="T44" fmla="*/ 225 w 402"/>
                  <a:gd name="T45" fmla="*/ 6 h 41"/>
                  <a:gd name="T46" fmla="*/ 238 w 402"/>
                  <a:gd name="T47" fmla="*/ 0 h 41"/>
                  <a:gd name="T48" fmla="*/ 385 w 402"/>
                  <a:gd name="T49" fmla="*/ 7 h 41"/>
                  <a:gd name="T50" fmla="*/ 386 w 402"/>
                  <a:gd name="T51" fmla="*/ 7 h 41"/>
                  <a:gd name="T52" fmla="*/ 402 w 402"/>
                  <a:gd name="T53"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2" h="41">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9" name="Freeform 88"/>
              <p:cNvSpPr>
                <a:spLocks noEditPoints="1"/>
              </p:cNvSpPr>
              <p:nvPr/>
            </p:nvSpPr>
            <p:spPr bwMode="auto">
              <a:xfrm>
                <a:off x="5302250" y="3733801"/>
                <a:ext cx="1587500" cy="227013"/>
              </a:xfrm>
              <a:custGeom>
                <a:avLst/>
                <a:gdLst>
                  <a:gd name="T0" fmla="*/ 394 w 420"/>
                  <a:gd name="T1" fmla="*/ 60 h 60"/>
                  <a:gd name="T2" fmla="*/ 394 w 420"/>
                  <a:gd name="T3" fmla="*/ 60 h 60"/>
                  <a:gd name="T4" fmla="*/ 391 w 420"/>
                  <a:gd name="T5" fmla="*/ 60 h 60"/>
                  <a:gd name="T6" fmla="*/ 390 w 420"/>
                  <a:gd name="T7" fmla="*/ 60 h 60"/>
                  <a:gd name="T8" fmla="*/ 240 w 420"/>
                  <a:gd name="T9" fmla="*/ 47 h 60"/>
                  <a:gd name="T10" fmla="*/ 240 w 420"/>
                  <a:gd name="T11" fmla="*/ 47 h 60"/>
                  <a:gd name="T12" fmla="*/ 235 w 420"/>
                  <a:gd name="T13" fmla="*/ 49 h 60"/>
                  <a:gd name="T14" fmla="*/ 235 w 420"/>
                  <a:gd name="T15" fmla="*/ 52 h 60"/>
                  <a:gd name="T16" fmla="*/ 230 w 420"/>
                  <a:gd name="T17" fmla="*/ 53 h 60"/>
                  <a:gd name="T18" fmla="*/ 210 w 420"/>
                  <a:gd name="T19" fmla="*/ 59 h 60"/>
                  <a:gd name="T20" fmla="*/ 210 w 420"/>
                  <a:gd name="T21" fmla="*/ 59 h 60"/>
                  <a:gd name="T22" fmla="*/ 190 w 420"/>
                  <a:gd name="T23" fmla="*/ 53 h 60"/>
                  <a:gd name="T24" fmla="*/ 186 w 420"/>
                  <a:gd name="T25" fmla="*/ 52 h 60"/>
                  <a:gd name="T26" fmla="*/ 185 w 420"/>
                  <a:gd name="T27" fmla="*/ 49 h 60"/>
                  <a:gd name="T28" fmla="*/ 180 w 420"/>
                  <a:gd name="T29" fmla="*/ 47 h 60"/>
                  <a:gd name="T30" fmla="*/ 29 w 420"/>
                  <a:gd name="T31" fmla="*/ 60 h 60"/>
                  <a:gd name="T32" fmla="*/ 26 w 420"/>
                  <a:gd name="T33" fmla="*/ 60 h 60"/>
                  <a:gd name="T34" fmla="*/ 0 w 420"/>
                  <a:gd name="T35" fmla="*/ 34 h 60"/>
                  <a:gd name="T36" fmla="*/ 25 w 420"/>
                  <a:gd name="T37" fmla="*/ 8 h 60"/>
                  <a:gd name="T38" fmla="*/ 25 w 420"/>
                  <a:gd name="T39" fmla="*/ 8 h 60"/>
                  <a:gd name="T40" fmla="*/ 173 w 420"/>
                  <a:gd name="T41" fmla="*/ 1 h 60"/>
                  <a:gd name="T42" fmla="*/ 188 w 420"/>
                  <a:gd name="T43" fmla="*/ 5 h 60"/>
                  <a:gd name="T44" fmla="*/ 203 w 420"/>
                  <a:gd name="T45" fmla="*/ 0 h 60"/>
                  <a:gd name="T46" fmla="*/ 217 w 420"/>
                  <a:gd name="T47" fmla="*/ 0 h 60"/>
                  <a:gd name="T48" fmla="*/ 232 w 420"/>
                  <a:gd name="T49" fmla="*/ 5 h 60"/>
                  <a:gd name="T50" fmla="*/ 247 w 420"/>
                  <a:gd name="T51" fmla="*/ 1 h 60"/>
                  <a:gd name="T52" fmla="*/ 395 w 420"/>
                  <a:gd name="T53" fmla="*/ 8 h 60"/>
                  <a:gd name="T54" fmla="*/ 420 w 420"/>
                  <a:gd name="T55" fmla="*/ 34 h 60"/>
                  <a:gd name="T56" fmla="*/ 394 w 420"/>
                  <a:gd name="T57" fmla="*/ 60 h 60"/>
                  <a:gd name="T58" fmla="*/ 26 w 420"/>
                  <a:gd name="T59" fmla="*/ 26 h 60"/>
                  <a:gd name="T60" fmla="*/ 18 w 420"/>
                  <a:gd name="T61" fmla="*/ 34 h 60"/>
                  <a:gd name="T62" fmla="*/ 26 w 420"/>
                  <a:gd name="T63" fmla="*/ 42 h 60"/>
                  <a:gd name="T64" fmla="*/ 26 w 420"/>
                  <a:gd name="T65" fmla="*/ 42 h 60"/>
                  <a:gd name="T66" fmla="*/ 28 w 420"/>
                  <a:gd name="T67" fmla="*/ 42 h 60"/>
                  <a:gd name="T68" fmla="*/ 178 w 420"/>
                  <a:gd name="T69" fmla="*/ 29 h 60"/>
                  <a:gd name="T70" fmla="*/ 180 w 420"/>
                  <a:gd name="T71" fmla="*/ 29 h 60"/>
                  <a:gd name="T72" fmla="*/ 199 w 420"/>
                  <a:gd name="T73" fmla="*/ 36 h 60"/>
                  <a:gd name="T74" fmla="*/ 200 w 420"/>
                  <a:gd name="T75" fmla="*/ 36 h 60"/>
                  <a:gd name="T76" fmla="*/ 202 w 420"/>
                  <a:gd name="T77" fmla="*/ 39 h 60"/>
                  <a:gd name="T78" fmla="*/ 210 w 420"/>
                  <a:gd name="T79" fmla="*/ 41 h 60"/>
                  <a:gd name="T80" fmla="*/ 210 w 420"/>
                  <a:gd name="T81" fmla="*/ 41 h 60"/>
                  <a:gd name="T82" fmla="*/ 218 w 420"/>
                  <a:gd name="T83" fmla="*/ 39 h 60"/>
                  <a:gd name="T84" fmla="*/ 220 w 420"/>
                  <a:gd name="T85" fmla="*/ 36 h 60"/>
                  <a:gd name="T86" fmla="*/ 221 w 420"/>
                  <a:gd name="T87" fmla="*/ 36 h 60"/>
                  <a:gd name="T88" fmla="*/ 242 w 420"/>
                  <a:gd name="T89" fmla="*/ 29 h 60"/>
                  <a:gd name="T90" fmla="*/ 392 w 420"/>
                  <a:gd name="T91" fmla="*/ 42 h 60"/>
                  <a:gd name="T92" fmla="*/ 394 w 420"/>
                  <a:gd name="T93" fmla="*/ 42 h 60"/>
                  <a:gd name="T94" fmla="*/ 402 w 420"/>
                  <a:gd name="T95" fmla="*/ 34 h 60"/>
                  <a:gd name="T96" fmla="*/ 395 w 420"/>
                  <a:gd name="T97" fmla="*/ 26 h 60"/>
                  <a:gd name="T98" fmla="*/ 394 w 420"/>
                  <a:gd name="T99" fmla="*/ 26 h 60"/>
                  <a:gd name="T100" fmla="*/ 246 w 420"/>
                  <a:gd name="T101" fmla="*/ 19 h 60"/>
                  <a:gd name="T102" fmla="*/ 246 w 420"/>
                  <a:gd name="T103" fmla="*/ 19 h 60"/>
                  <a:gd name="T104" fmla="*/ 242 w 420"/>
                  <a:gd name="T105" fmla="*/ 20 h 60"/>
                  <a:gd name="T106" fmla="*/ 231 w 420"/>
                  <a:gd name="T107" fmla="*/ 28 h 60"/>
                  <a:gd name="T108" fmla="*/ 221 w 420"/>
                  <a:gd name="T109" fmla="*/ 20 h 60"/>
                  <a:gd name="T110" fmla="*/ 217 w 420"/>
                  <a:gd name="T111" fmla="*/ 19 h 60"/>
                  <a:gd name="T112" fmla="*/ 203 w 420"/>
                  <a:gd name="T113" fmla="*/ 19 h 60"/>
                  <a:gd name="T114" fmla="*/ 199 w 420"/>
                  <a:gd name="T115" fmla="*/ 20 h 60"/>
                  <a:gd name="T116" fmla="*/ 189 w 420"/>
                  <a:gd name="T117" fmla="*/ 28 h 60"/>
                  <a:gd name="T118" fmla="*/ 178 w 420"/>
                  <a:gd name="T119" fmla="*/ 20 h 60"/>
                  <a:gd name="T120" fmla="*/ 174 w 420"/>
                  <a:gd name="T121" fmla="*/ 19 h 60"/>
                  <a:gd name="T122" fmla="*/ 26 w 420"/>
                  <a:gd name="T123" fmla="*/ 26 h 60"/>
                  <a:gd name="T124" fmla="*/ 26 w 420"/>
                  <a:gd name="T125"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0" h="6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0" name="Freeform 89"/>
              <p:cNvSpPr/>
              <p:nvPr/>
            </p:nvSpPr>
            <p:spPr bwMode="auto">
              <a:xfrm>
                <a:off x="5354638" y="3525838"/>
                <a:ext cx="669925" cy="163513"/>
              </a:xfrm>
              <a:custGeom>
                <a:avLst/>
                <a:gdLst>
                  <a:gd name="T0" fmla="*/ 169 w 177"/>
                  <a:gd name="T1" fmla="*/ 37 h 43"/>
                  <a:gd name="T2" fmla="*/ 168 w 177"/>
                  <a:gd name="T3" fmla="*/ 36 h 43"/>
                  <a:gd name="T4" fmla="*/ 92 w 177"/>
                  <a:gd name="T5" fmla="*/ 1 h 43"/>
                  <a:gd name="T6" fmla="*/ 75 w 177"/>
                  <a:gd name="T7" fmla="*/ 0 h 43"/>
                  <a:gd name="T8" fmla="*/ 18 w 177"/>
                  <a:gd name="T9" fmla="*/ 15 h 43"/>
                  <a:gd name="T10" fmla="*/ 3 w 177"/>
                  <a:gd name="T11" fmla="*/ 29 h 43"/>
                  <a:gd name="T12" fmla="*/ 1 w 177"/>
                  <a:gd name="T13" fmla="*/ 39 h 43"/>
                  <a:gd name="T14" fmla="*/ 9 w 177"/>
                  <a:gd name="T15" fmla="*/ 43 h 43"/>
                  <a:gd name="T16" fmla="*/ 177 w 177"/>
                  <a:gd name="T17" fmla="*/ 43 h 43"/>
                  <a:gd name="T18" fmla="*/ 169 w 177"/>
                  <a:gd name="T19"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43">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1" name="Freeform 90"/>
              <p:cNvSpPr/>
              <p:nvPr/>
            </p:nvSpPr>
            <p:spPr bwMode="auto">
              <a:xfrm>
                <a:off x="6175375" y="3063876"/>
                <a:ext cx="654050" cy="571500"/>
              </a:xfrm>
              <a:custGeom>
                <a:avLst/>
                <a:gdLst>
                  <a:gd name="T0" fmla="*/ 171 w 173"/>
                  <a:gd name="T1" fmla="*/ 114 h 151"/>
                  <a:gd name="T2" fmla="*/ 157 w 173"/>
                  <a:gd name="T3" fmla="*/ 87 h 151"/>
                  <a:gd name="T4" fmla="*/ 157 w 173"/>
                  <a:gd name="T5" fmla="*/ 86 h 151"/>
                  <a:gd name="T6" fmla="*/ 123 w 173"/>
                  <a:gd name="T7" fmla="*/ 21 h 151"/>
                  <a:gd name="T8" fmla="*/ 116 w 173"/>
                  <a:gd name="T9" fmla="*/ 8 h 151"/>
                  <a:gd name="T10" fmla="*/ 115 w 173"/>
                  <a:gd name="T11" fmla="*/ 7 h 151"/>
                  <a:gd name="T12" fmla="*/ 87 w 173"/>
                  <a:gd name="T13" fmla="*/ 0 h 151"/>
                  <a:gd name="T14" fmla="*/ 101 w 173"/>
                  <a:gd name="T15" fmla="*/ 24 h 151"/>
                  <a:gd name="T16" fmla="*/ 103 w 173"/>
                  <a:gd name="T17" fmla="*/ 45 h 151"/>
                  <a:gd name="T18" fmla="*/ 88 w 173"/>
                  <a:gd name="T19" fmla="*/ 59 h 151"/>
                  <a:gd name="T20" fmla="*/ 38 w 173"/>
                  <a:gd name="T21" fmla="*/ 87 h 151"/>
                  <a:gd name="T22" fmla="*/ 1 w 173"/>
                  <a:gd name="T23" fmla="*/ 149 h 151"/>
                  <a:gd name="T24" fmla="*/ 0 w 173"/>
                  <a:gd name="T25" fmla="*/ 151 h 151"/>
                  <a:gd name="T26" fmla="*/ 1 w 173"/>
                  <a:gd name="T27" fmla="*/ 151 h 151"/>
                  <a:gd name="T28" fmla="*/ 9 w 173"/>
                  <a:gd name="T29" fmla="*/ 146 h 151"/>
                  <a:gd name="T30" fmla="*/ 86 w 173"/>
                  <a:gd name="T31" fmla="*/ 112 h 151"/>
                  <a:gd name="T32" fmla="*/ 113 w 173"/>
                  <a:gd name="T33" fmla="*/ 109 h 151"/>
                  <a:gd name="T34" fmla="*/ 165 w 173"/>
                  <a:gd name="T35" fmla="*/ 120 h 151"/>
                  <a:gd name="T36" fmla="*/ 169 w 173"/>
                  <a:gd name="T37" fmla="*/ 121 h 151"/>
                  <a:gd name="T38" fmla="*/ 172 w 173"/>
                  <a:gd name="T39" fmla="*/ 120 h 151"/>
                  <a:gd name="T40" fmla="*/ 171 w 173"/>
                  <a:gd name="T41" fmla="*/ 1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51">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grpSp>
        <p:sp>
          <p:nvSpPr>
            <p:cNvPr id="26635" name="文本框 1066"/>
            <p:cNvSpPr txBox="1">
              <a:spLocks noChangeArrowheads="1"/>
            </p:cNvSpPr>
            <p:nvPr/>
          </p:nvSpPr>
          <p:spPr bwMode="auto">
            <a:xfrm>
              <a:off x="1766888" y="598488"/>
              <a:ext cx="30276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zh-CN" sz="3200" b="1" dirty="0">
                  <a:solidFill>
                    <a:schemeClr val="bg1"/>
                  </a:solidFill>
                </a:rPr>
                <a:t>大数据平台架构</a:t>
              </a:r>
            </a:p>
          </p:txBody>
        </p:sp>
      </p:grpSp>
      <p:grpSp>
        <p:nvGrpSpPr>
          <p:cNvPr id="2" name="组合 1">
            <a:extLst>
              <a:ext uri="{FF2B5EF4-FFF2-40B4-BE49-F238E27FC236}">
                <a16:creationId xmlns:a16="http://schemas.microsoft.com/office/drawing/2014/main" id="{479B35E6-9838-4729-9D1E-CC5B7D9A93E7}"/>
              </a:ext>
            </a:extLst>
          </p:cNvPr>
          <p:cNvGrpSpPr/>
          <p:nvPr/>
        </p:nvGrpSpPr>
        <p:grpSpPr>
          <a:xfrm>
            <a:off x="1308100" y="2233613"/>
            <a:ext cx="10074275" cy="2479675"/>
            <a:chOff x="1308100" y="2233613"/>
            <a:chExt cx="10074275" cy="2479675"/>
          </a:xfrm>
        </p:grpSpPr>
        <p:sp>
          <p:nvSpPr>
            <p:cNvPr id="26630" name="文本框 62"/>
            <p:cNvSpPr txBox="1">
              <a:spLocks noChangeArrowheads="1"/>
            </p:cNvSpPr>
            <p:nvPr/>
          </p:nvSpPr>
          <p:spPr bwMode="auto">
            <a:xfrm>
              <a:off x="2001838" y="2633663"/>
              <a:ext cx="6050280"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6600" b="1" dirty="0">
                  <a:solidFill>
                    <a:srgbClr val="4B649F"/>
                  </a:solidFill>
                </a:rPr>
                <a:t>大数据平台架构</a:t>
              </a:r>
            </a:p>
          </p:txBody>
        </p:sp>
        <p:grpSp>
          <p:nvGrpSpPr>
            <p:cNvPr id="26631" name="组合 1026"/>
            <p:cNvGrpSpPr/>
            <p:nvPr/>
          </p:nvGrpSpPr>
          <p:grpSpPr bwMode="auto">
            <a:xfrm>
              <a:off x="2095500" y="3898900"/>
              <a:ext cx="315913" cy="317500"/>
              <a:chOff x="2724480" y="3856218"/>
              <a:chExt cx="317004" cy="317004"/>
            </a:xfrm>
          </p:grpSpPr>
          <p:sp>
            <p:nvSpPr>
              <p:cNvPr id="1024" name="椭圆 1023"/>
              <p:cNvSpPr/>
              <p:nvPr/>
            </p:nvSpPr>
            <p:spPr>
              <a:xfrm>
                <a:off x="2724480" y="3856218"/>
                <a:ext cx="317004" cy="317004"/>
              </a:xfrm>
              <a:prstGeom prst="ellipse">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3" name="KSO_Shape"/>
              <p:cNvSpPr/>
              <p:nvPr/>
            </p:nvSpPr>
            <p:spPr bwMode="auto">
              <a:xfrm>
                <a:off x="2799351" y="3908524"/>
                <a:ext cx="167263" cy="212393"/>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26633" name="文本框 1027"/>
            <p:cNvSpPr txBox="1">
              <a:spLocks noChangeArrowheads="1"/>
            </p:cNvSpPr>
            <p:nvPr/>
          </p:nvSpPr>
          <p:spPr bwMode="auto">
            <a:xfrm>
              <a:off x="2411730" y="3846830"/>
              <a:ext cx="35109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dirty="0"/>
                <a:t>报告人：仲泰乐  任建国</a:t>
              </a:r>
            </a:p>
          </p:txBody>
        </p:sp>
        <p:sp>
          <p:nvSpPr>
            <p:cNvPr id="1068" name="矩形 1067"/>
            <p:cNvSpPr/>
            <p:nvPr/>
          </p:nvSpPr>
          <p:spPr>
            <a:xfrm>
              <a:off x="1466850" y="2439988"/>
              <a:ext cx="9677400" cy="2114550"/>
            </a:xfrm>
            <a:prstGeom prst="rect">
              <a:avLst/>
            </a:prstGeom>
            <a:noFill/>
            <a:ln w="254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7" name="矩形 116"/>
            <p:cNvSpPr/>
            <p:nvPr/>
          </p:nvSpPr>
          <p:spPr>
            <a:xfrm>
              <a:off x="10637838" y="4008438"/>
              <a:ext cx="474662" cy="474662"/>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8" name="矩形 117"/>
            <p:cNvSpPr/>
            <p:nvPr/>
          </p:nvSpPr>
          <p:spPr>
            <a:xfrm>
              <a:off x="1308100" y="2233613"/>
              <a:ext cx="474663" cy="474662"/>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9" name="矩形 118"/>
            <p:cNvSpPr/>
            <p:nvPr/>
          </p:nvSpPr>
          <p:spPr>
            <a:xfrm>
              <a:off x="1460500" y="2386013"/>
              <a:ext cx="474663" cy="474662"/>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773430" y="1336040"/>
            <a:ext cx="1013841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indent="0">
              <a:buNone/>
            </a:pPr>
            <a:r>
              <a:rPr lang="en-US" altLang="zh-CN" sz="2400" dirty="0">
                <a:sym typeface="+mn-ea"/>
              </a:rPr>
              <a:t>3</a:t>
            </a:r>
            <a:r>
              <a:rPr lang="zh-CN" altLang="en-US" sz="2400" dirty="0">
                <a:sym typeface="+mn-ea"/>
              </a:rPr>
              <a:t>、半结构化数据</a:t>
            </a:r>
            <a:r>
              <a:rPr lang="zh-CN" altLang="en-US" sz="2400" dirty="0">
                <a:sym typeface="Wingdings" panose="05000000000000000000" pitchFamily="2" charset="2"/>
              </a:rPr>
              <a:t>：（先有数据后有结构）</a:t>
            </a:r>
            <a:r>
              <a:rPr lang="zh-CN" altLang="en-US" sz="2400" dirty="0">
                <a:sym typeface="+mn-ea"/>
              </a:rPr>
              <a:t>树和图</a:t>
            </a:r>
            <a:endParaRPr lang="en-US" altLang="zh-CN" sz="2400" dirty="0"/>
          </a:p>
          <a:p>
            <a:pPr marL="0" indent="0">
              <a:buNone/>
            </a:pPr>
            <a:r>
              <a:rPr lang="zh-CN" altLang="en-US" sz="2400" dirty="0">
                <a:sym typeface="+mn-ea"/>
              </a:rPr>
              <a:t>和上面两种类别都不一样，它是结构化的数据，但是结构变化很大。因为我们要了解数据的细节所以不能将数据简单的组织成一个文件按照非结构化数据处理，由于结构变化很大也不能够简单的建立一个表和他对应</a:t>
            </a:r>
            <a:endParaRPr lang="en-US" altLang="zh-CN" sz="2400" dirty="0"/>
          </a:p>
          <a:p>
            <a:pPr marL="0" indent="0">
              <a:buNone/>
            </a:pPr>
            <a:endParaRPr lang="en-US" altLang="zh-CN" sz="2400" dirty="0"/>
          </a:p>
          <a:p>
            <a:pPr marL="0" indent="0">
              <a:buNone/>
            </a:pPr>
            <a:endParaRPr lang="en-US" altLang="zh-CN" sz="2400" dirty="0"/>
          </a:p>
          <a:p>
            <a:pPr marL="0" indent="0">
              <a:buNone/>
            </a:pPr>
            <a:endParaRPr lang="en-US" altLang="zh-CN" sz="2400" dirty="0"/>
          </a:p>
          <a:p>
            <a:pPr marL="0" indent="0">
              <a:buNone/>
            </a:pPr>
            <a:endParaRPr lang="zh-CN" altLang="en-US" sz="2400" dirty="0">
              <a:sym typeface="+mn-ea"/>
            </a:endParaRPr>
          </a:p>
          <a:p>
            <a:pPr marL="0" indent="0">
              <a:buNone/>
            </a:pPr>
            <a:r>
              <a:rPr lang="zh-CN" altLang="en-US" sz="2400" dirty="0">
                <a:sym typeface="+mn-ea"/>
              </a:rPr>
              <a:t>比如一个人的基本信息，可能还包含是否婚配等信息</a:t>
            </a:r>
            <a:endParaRPr lang="en-US" altLang="zh-CN" sz="2400" dirty="0"/>
          </a:p>
          <a:p>
            <a:pPr marL="0" indent="0">
              <a:buNone/>
            </a:pPr>
            <a:endParaRPr lang="zh-CN" altLang="en-US" sz="2400" dirty="0"/>
          </a:p>
          <a:p>
            <a:pPr marL="514350" indent="-514350">
              <a:buAutoNum type="arabicPeriod"/>
            </a:pPr>
            <a:endParaRPr lang="zh-CN" altLang="en-US" sz="2400" dirty="0"/>
          </a:p>
          <a:p>
            <a:pPr marL="514350" indent="-514350">
              <a:buAutoNum type="arabicPeriod"/>
            </a:pPr>
            <a:endParaRPr lang="zh-CN" altLang="en-US" sz="2400" dirty="0"/>
          </a:p>
          <a:p>
            <a:pPr algn="l" eaLnBrk="1" hangingPunct="1">
              <a:lnSpc>
                <a:spcPct val="100000"/>
              </a:lnSpc>
              <a:spcBef>
                <a:spcPct val="0"/>
              </a:spcBef>
              <a:buFontTx/>
              <a:buNone/>
            </a:pPr>
            <a:r>
              <a:rPr lang="zh-CN" altLang="en-US" sz="2400" b="1" dirty="0">
                <a:solidFill>
                  <a:schemeClr val="bg1"/>
                </a:solidFill>
              </a:rPr>
              <a:t>加标题</a:t>
            </a: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363" y="25400"/>
            <a:ext cx="4541837"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a:solidFill>
                  <a:srgbClr val="4B649F"/>
                </a:solidFill>
              </a:rPr>
              <a:t>1.3 </a:t>
            </a:r>
            <a:r>
              <a:rPr lang="zh-CN" altLang="en-US" b="1">
                <a:solidFill>
                  <a:srgbClr val="4B649F"/>
                </a:solidFill>
              </a:rPr>
              <a:t>大数据</a:t>
            </a:r>
            <a:r>
              <a:rPr lang="en-US" altLang="zh-CN" b="1">
                <a:solidFill>
                  <a:srgbClr val="4B649F"/>
                </a:solidFill>
              </a:rPr>
              <a:t>5V</a:t>
            </a:r>
            <a:r>
              <a:rPr lang="zh-CN" altLang="en-US" b="1">
                <a:solidFill>
                  <a:srgbClr val="4B649F"/>
                </a:solidFill>
              </a:rPr>
              <a:t>特征</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4" name="图片 3"/>
          <p:cNvPicPr>
            <a:picLocks noChangeAspect="1"/>
          </p:cNvPicPr>
          <p:nvPr/>
        </p:nvPicPr>
        <p:blipFill>
          <a:blip r:embed="rId3"/>
          <a:stretch>
            <a:fillRect/>
          </a:stretch>
        </p:blipFill>
        <p:spPr>
          <a:xfrm>
            <a:off x="2400301" y="2906705"/>
            <a:ext cx="5344160" cy="17338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773430" y="1336040"/>
            <a:ext cx="10138410" cy="383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indent="0">
              <a:buNone/>
            </a:pPr>
            <a:r>
              <a:rPr lang="en-US" altLang="zh-CN" sz="2400" dirty="0">
                <a:sym typeface="+mn-ea"/>
              </a:rPr>
              <a:t>Velocity</a:t>
            </a:r>
            <a:r>
              <a:rPr lang="zh-CN" altLang="en-US" sz="2400" dirty="0">
                <a:sym typeface="+mn-ea"/>
              </a:rPr>
              <a:t>：数据增长快速</a:t>
            </a:r>
            <a:endParaRPr lang="zh-CN" altLang="en-US" sz="2400" dirty="0"/>
          </a:p>
          <a:p>
            <a:pPr marL="0" indent="0">
              <a:buNone/>
            </a:pPr>
            <a:r>
              <a:rPr lang="zh-CN" altLang="en-US" sz="2400" dirty="0">
                <a:sym typeface="+mn-ea"/>
              </a:rPr>
              <a:t>        与以往的档案、广播、报纸等传统数据载体不同，大数据的交换和传播是通过互联网、云计算等方式实现的，远比传统媒介的信息交换和传播速度快捷。大数据与海量数据的重要区别，除了大数据的数据规模更大以外，大数据对处理数据的响应速度有更严格的要求。实时分析而非批量分析，数据输入、处理与丢弃立刻见效，几乎无延迟。数据的增长速度和处理速度是大数据高速性的重要体现。</a:t>
            </a:r>
            <a:endParaRPr lang="zh-CN" altLang="en-US" sz="2400" dirty="0"/>
          </a:p>
          <a:p>
            <a:pPr marL="514350" indent="-514350">
              <a:buAutoNum type="arabicPeriod"/>
            </a:pPr>
            <a:endParaRPr lang="zh-CN" altLang="en-US" sz="2400" dirty="0"/>
          </a:p>
          <a:p>
            <a:pPr marL="514350" indent="-514350">
              <a:buAutoNum type="arabicPeriod"/>
            </a:pPr>
            <a:endParaRPr lang="zh-CN" altLang="en-US" sz="2400" dirty="0"/>
          </a:p>
          <a:p>
            <a:pPr algn="l" eaLnBrk="1" hangingPunct="1">
              <a:lnSpc>
                <a:spcPct val="100000"/>
              </a:lnSpc>
              <a:spcBef>
                <a:spcPct val="0"/>
              </a:spcBef>
              <a:buFontTx/>
              <a:buNone/>
            </a:pPr>
            <a:r>
              <a:rPr lang="zh-CN" altLang="en-US" sz="2400" b="1" dirty="0">
                <a:solidFill>
                  <a:schemeClr val="bg1"/>
                </a:solidFill>
              </a:rPr>
              <a:t>加标题</a:t>
            </a: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363" y="25400"/>
            <a:ext cx="4541837"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a:solidFill>
                  <a:srgbClr val="4B649F"/>
                </a:solidFill>
              </a:rPr>
              <a:t>1.3 </a:t>
            </a:r>
            <a:r>
              <a:rPr lang="zh-CN" altLang="en-US" b="1">
                <a:solidFill>
                  <a:srgbClr val="4B649F"/>
                </a:solidFill>
              </a:rPr>
              <a:t>大数据</a:t>
            </a:r>
            <a:r>
              <a:rPr lang="en-US" altLang="zh-CN" b="1">
                <a:solidFill>
                  <a:srgbClr val="4B649F"/>
                </a:solidFill>
              </a:rPr>
              <a:t>5V</a:t>
            </a:r>
            <a:r>
              <a:rPr lang="zh-CN" altLang="en-US" b="1">
                <a:solidFill>
                  <a:srgbClr val="4B649F"/>
                </a:solidFill>
              </a:rPr>
              <a:t>特征</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773430" y="1336040"/>
            <a:ext cx="10138410" cy="383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indent="0">
              <a:buNone/>
            </a:pPr>
            <a:r>
              <a:rPr lang="en-US" altLang="zh-CN" sz="2400" dirty="0">
                <a:sym typeface="+mn-ea"/>
              </a:rPr>
              <a:t>Value</a:t>
            </a:r>
            <a:r>
              <a:rPr lang="zh-CN" altLang="en-US" sz="2400" dirty="0">
                <a:sym typeface="+mn-ea"/>
              </a:rPr>
              <a:t>：价值密度低</a:t>
            </a:r>
            <a:endParaRPr lang="zh-CN" altLang="en-US" sz="2400" dirty="0"/>
          </a:p>
          <a:p>
            <a:pPr marL="0" indent="0">
              <a:buNone/>
            </a:pPr>
            <a:r>
              <a:rPr lang="zh-CN" altLang="en-US" sz="2400" dirty="0">
                <a:sym typeface="+mn-ea"/>
              </a:rPr>
              <a:t>    这也是大数据的核心特征。现实世界所产生的数据中，有价值的数据所占比例很小。相比于传统的小数据，大数据最大的价值在于通过从大量不相关的各种类型的数据中，挖掘出对未来趋势与模式预测分析有价值的数据，并通过机器学习方法、人工智能方法或数据挖掘方法深度分析，发现新规律和新知识，并运用于农业、金融、医疗等各个领域，从而最终达到改善社会治理、提高生产效率、推进科学研究的效果。</a:t>
            </a:r>
            <a:endParaRPr lang="zh-CN" altLang="en-US" sz="2400" dirty="0"/>
          </a:p>
          <a:p>
            <a:pPr marL="514350" indent="-514350">
              <a:buAutoNum type="arabicPeriod"/>
            </a:pPr>
            <a:endParaRPr lang="zh-CN" altLang="en-US" sz="2400" dirty="0"/>
          </a:p>
          <a:p>
            <a:pPr marL="514350" indent="-514350">
              <a:buAutoNum type="arabicPeriod"/>
            </a:pPr>
            <a:endParaRPr lang="zh-CN" altLang="en-US" sz="2400" dirty="0"/>
          </a:p>
          <a:p>
            <a:pPr algn="l" eaLnBrk="1" hangingPunct="1">
              <a:lnSpc>
                <a:spcPct val="100000"/>
              </a:lnSpc>
              <a:spcBef>
                <a:spcPct val="0"/>
              </a:spcBef>
              <a:buFontTx/>
              <a:buNone/>
            </a:pPr>
            <a:r>
              <a:rPr lang="zh-CN" altLang="en-US" sz="2400" b="1">
                <a:solidFill>
                  <a:schemeClr val="bg1"/>
                </a:solidFill>
              </a:rPr>
              <a:t>加标题</a:t>
            </a: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363" y="25400"/>
            <a:ext cx="4541837"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a:solidFill>
                  <a:srgbClr val="4B649F"/>
                </a:solidFill>
              </a:rPr>
              <a:t>1.3 </a:t>
            </a:r>
            <a:r>
              <a:rPr lang="zh-CN" altLang="en-US" b="1">
                <a:solidFill>
                  <a:srgbClr val="4B649F"/>
                </a:solidFill>
              </a:rPr>
              <a:t>大数据</a:t>
            </a:r>
            <a:r>
              <a:rPr lang="en-US" altLang="zh-CN" b="1">
                <a:solidFill>
                  <a:srgbClr val="4B649F"/>
                </a:solidFill>
              </a:rPr>
              <a:t>5V</a:t>
            </a:r>
            <a:r>
              <a:rPr lang="zh-CN" altLang="en-US" b="1">
                <a:solidFill>
                  <a:srgbClr val="4B649F"/>
                </a:solidFill>
              </a:rPr>
              <a:t>特征</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773430" y="1336040"/>
            <a:ext cx="1013841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indent="0">
              <a:buNone/>
            </a:pPr>
            <a:r>
              <a:rPr lang="en-US" altLang="zh-CN" sz="2400" dirty="0">
                <a:sym typeface="+mn-ea"/>
              </a:rPr>
              <a:t>Veracity</a:t>
            </a:r>
            <a:r>
              <a:rPr lang="zh-CN" altLang="en-US" sz="2400" dirty="0">
                <a:sym typeface="+mn-ea"/>
              </a:rPr>
              <a:t>：数据真实性</a:t>
            </a:r>
            <a:endParaRPr lang="en-US" altLang="zh-CN" sz="2400" dirty="0"/>
          </a:p>
          <a:p>
            <a:pPr marL="0" indent="0">
              <a:buNone/>
            </a:pPr>
            <a:r>
              <a:rPr lang="zh-CN" altLang="en-US" sz="2400" dirty="0">
                <a:sym typeface="+mn-ea"/>
              </a:rPr>
              <a:t>        大数据中的内容是与真实世界中的发生息息相关的，研究大数据就是从庞大的网络数据中提取出能够解释和预测现实事件的过程。</a:t>
            </a:r>
            <a:endParaRPr lang="zh-CN" altLang="en-US" sz="2400" dirty="0"/>
          </a:p>
          <a:p>
            <a:pPr marL="0" indent="0">
              <a:buNone/>
            </a:pPr>
            <a:endParaRPr lang="zh-CN" altLang="en-US" sz="2400" b="1" dirty="0">
              <a:solidFill>
                <a:schemeClr val="bg1"/>
              </a:solidFill>
            </a:endParaRP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363" y="25400"/>
            <a:ext cx="4541837"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a:solidFill>
                  <a:srgbClr val="4B649F"/>
                </a:solidFill>
              </a:rPr>
              <a:t>1.3 </a:t>
            </a:r>
            <a:r>
              <a:rPr lang="zh-CN" altLang="en-US" b="1">
                <a:solidFill>
                  <a:srgbClr val="4B649F"/>
                </a:solidFill>
              </a:rPr>
              <a:t>大数据</a:t>
            </a:r>
            <a:r>
              <a:rPr lang="en-US" altLang="zh-CN" b="1">
                <a:solidFill>
                  <a:srgbClr val="4B649F"/>
                </a:solidFill>
              </a:rPr>
              <a:t>5V</a:t>
            </a:r>
            <a:r>
              <a:rPr lang="zh-CN" altLang="en-US" b="1">
                <a:solidFill>
                  <a:srgbClr val="4B649F"/>
                </a:solidFill>
              </a:rPr>
              <a:t>特征</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773430" y="1336040"/>
            <a:ext cx="10138410" cy="88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indent="0">
              <a:buNone/>
            </a:pPr>
            <a:r>
              <a:rPr lang="en-US" altLang="zh-CN" sz="2400" b="1">
                <a:latin typeface="宋体" panose="02010600030101010101" pitchFamily="2" charset="-122"/>
                <a:sym typeface="+mn-ea"/>
              </a:rPr>
              <a:t>      </a:t>
            </a:r>
            <a:r>
              <a:rPr lang="zh-CN" altLang="en-US" sz="2400" b="1">
                <a:latin typeface="宋体" panose="02010600030101010101" pitchFamily="2" charset="-122"/>
                <a:sym typeface="+mn-ea"/>
              </a:rPr>
              <a:t>从</a:t>
            </a:r>
            <a:r>
              <a:rPr lang="zh-CN" altLang="en-US" sz="2400" b="1">
                <a:solidFill>
                  <a:srgbClr val="0066FF"/>
                </a:solidFill>
                <a:latin typeface="宋体" panose="02010600030101010101" pitchFamily="2" charset="-122"/>
                <a:sym typeface="+mn-ea"/>
              </a:rPr>
              <a:t>数据库</a:t>
            </a:r>
            <a:r>
              <a:rPr lang="en-US" altLang="zh-CN" sz="2400" b="1">
                <a:solidFill>
                  <a:srgbClr val="0066FF"/>
                </a:solidFill>
                <a:latin typeface="宋体" panose="02010600030101010101" pitchFamily="2" charset="-122"/>
                <a:sym typeface="+mn-ea"/>
              </a:rPr>
              <a:t>(database</a:t>
            </a:r>
            <a:r>
              <a:rPr lang="zh-CN" altLang="en-US" sz="2400" b="1">
                <a:solidFill>
                  <a:srgbClr val="0066FF"/>
                </a:solidFill>
                <a:latin typeface="宋体" panose="02010600030101010101" pitchFamily="2" charset="-122"/>
                <a:sym typeface="+mn-ea"/>
              </a:rPr>
              <a:t>，</a:t>
            </a:r>
            <a:r>
              <a:rPr lang="en-US" altLang="zh-CN" sz="2400" b="1">
                <a:solidFill>
                  <a:srgbClr val="0066FF"/>
                </a:solidFill>
                <a:latin typeface="宋体" panose="02010600030101010101" pitchFamily="2" charset="-122"/>
                <a:sym typeface="+mn-ea"/>
              </a:rPr>
              <a:t>DB)</a:t>
            </a:r>
            <a:r>
              <a:rPr lang="zh-CN" altLang="en-US" sz="2400" b="1">
                <a:latin typeface="宋体" panose="02010600030101010101" pitchFamily="2" charset="-122"/>
                <a:sym typeface="+mn-ea"/>
              </a:rPr>
              <a:t>到</a:t>
            </a:r>
            <a:r>
              <a:rPr lang="zh-CN" altLang="en-US" sz="2400" b="1">
                <a:solidFill>
                  <a:srgbClr val="FF0066"/>
                </a:solidFill>
                <a:latin typeface="宋体" panose="02010600030101010101" pitchFamily="2" charset="-122"/>
                <a:sym typeface="+mn-ea"/>
              </a:rPr>
              <a:t>大数据</a:t>
            </a:r>
            <a:r>
              <a:rPr lang="en-US" altLang="zh-CN" sz="2400" b="1">
                <a:solidFill>
                  <a:srgbClr val="FF0066"/>
                </a:solidFill>
                <a:latin typeface="宋体" panose="02010600030101010101" pitchFamily="2" charset="-122"/>
                <a:sym typeface="+mn-ea"/>
              </a:rPr>
              <a:t>(big data</a:t>
            </a:r>
            <a:r>
              <a:rPr lang="zh-CN" altLang="en-US" sz="2400" b="1">
                <a:solidFill>
                  <a:srgbClr val="FF0066"/>
                </a:solidFill>
                <a:latin typeface="宋体" panose="02010600030101010101" pitchFamily="2" charset="-122"/>
                <a:sym typeface="+mn-ea"/>
              </a:rPr>
              <a:t>，</a:t>
            </a:r>
            <a:r>
              <a:rPr lang="en-US" altLang="zh-CN" sz="2400" b="1">
                <a:solidFill>
                  <a:srgbClr val="FF0066"/>
                </a:solidFill>
                <a:latin typeface="宋体" panose="02010600030101010101" pitchFamily="2" charset="-122"/>
                <a:sym typeface="+mn-ea"/>
              </a:rPr>
              <a:t>BD)</a:t>
            </a:r>
            <a:endParaRPr lang="en-US" altLang="zh-CN" b="1">
              <a:solidFill>
                <a:srgbClr val="FF0066"/>
              </a:solidFill>
              <a:latin typeface="宋体" panose="02010600030101010101" pitchFamily="2" charset="-122"/>
            </a:endParaRPr>
          </a:p>
          <a:p>
            <a:pPr marL="0" indent="0">
              <a:buNone/>
            </a:pPr>
            <a:r>
              <a:rPr lang="zh-CN" altLang="en-US" sz="2400" b="1">
                <a:solidFill>
                  <a:srgbClr val="0066FF"/>
                </a:solidFill>
                <a:latin typeface="宋体" panose="02010600030101010101" pitchFamily="2" charset="-122"/>
                <a:sym typeface="+mn-ea"/>
              </a:rPr>
              <a:t>     “池塘捕鱼”</a:t>
            </a:r>
            <a:r>
              <a:rPr lang="en-US" altLang="zh-CN" sz="2400" b="1">
                <a:latin typeface="宋体" panose="02010600030101010101" pitchFamily="2" charset="-122"/>
                <a:sym typeface="+mn-ea"/>
              </a:rPr>
              <a:t>VS</a:t>
            </a:r>
            <a:r>
              <a:rPr lang="en-US" altLang="zh-CN" sz="2400" b="1">
                <a:solidFill>
                  <a:srgbClr val="FF0066"/>
                </a:solidFill>
                <a:latin typeface="宋体" panose="02010600030101010101" pitchFamily="2" charset="-122"/>
                <a:sym typeface="+mn-ea"/>
              </a:rPr>
              <a:t>“</a:t>
            </a:r>
            <a:r>
              <a:rPr lang="zh-CN" altLang="en-US" sz="2400" b="1">
                <a:solidFill>
                  <a:srgbClr val="FF0066"/>
                </a:solidFill>
                <a:latin typeface="宋体" panose="02010600030101010101" pitchFamily="2" charset="-122"/>
                <a:sym typeface="+mn-ea"/>
              </a:rPr>
              <a:t>大海捕鱼”</a:t>
            </a:r>
            <a:r>
              <a:rPr lang="zh-CN" altLang="en-US" sz="2400">
                <a:solidFill>
                  <a:srgbClr val="FF0066"/>
                </a:solidFill>
                <a:latin typeface="宋体" panose="02010600030101010101" pitchFamily="2" charset="-122"/>
                <a:sym typeface="+mn-ea"/>
              </a:rPr>
              <a:t>  </a:t>
            </a:r>
            <a:r>
              <a:rPr lang="zh-CN" altLang="en-US" sz="2400">
                <a:latin typeface="宋体" panose="02010600030101010101" pitchFamily="2" charset="-122"/>
                <a:sym typeface="+mn-ea"/>
              </a:rPr>
              <a:t>“鱼”是待处理的数据</a:t>
            </a:r>
            <a:endParaRPr lang="zh-CN" altLang="en-US" b="1">
              <a:solidFill>
                <a:schemeClr val="bg1"/>
              </a:solidFill>
            </a:endParaRP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363" y="25400"/>
            <a:ext cx="4541837"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传统数据和大数据对比</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18440" name="Picture 5" descr="MC9002325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586" y="2219961"/>
            <a:ext cx="16287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0" descr="大海"/>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4974" y="2381885"/>
            <a:ext cx="2363787"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Line 6"/>
          <p:cNvSpPr>
            <a:spLocks noChangeShapeType="1"/>
          </p:cNvSpPr>
          <p:nvPr/>
        </p:nvSpPr>
        <p:spPr bwMode="auto">
          <a:xfrm>
            <a:off x="1247141" y="4102100"/>
            <a:ext cx="8101013" cy="0"/>
          </a:xfrm>
          <a:prstGeom prst="line">
            <a:avLst/>
          </a:prstGeom>
          <a:noFill/>
          <a:ln w="9525" cmpd="sng">
            <a:solidFill>
              <a:schemeClr val="hlink"/>
            </a:solidFill>
            <a:prstDash val="dash"/>
            <a:rou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18436" name="Line 13"/>
          <p:cNvSpPr>
            <a:spLocks noChangeShapeType="1"/>
          </p:cNvSpPr>
          <p:nvPr/>
        </p:nvSpPr>
        <p:spPr bwMode="auto">
          <a:xfrm>
            <a:off x="1247141" y="4533900"/>
            <a:ext cx="8101013" cy="0"/>
          </a:xfrm>
          <a:prstGeom prst="line">
            <a:avLst/>
          </a:prstGeom>
          <a:noFill/>
          <a:ln w="9525" cmpd="sng">
            <a:solidFill>
              <a:schemeClr val="hlink"/>
            </a:solidFill>
            <a:prstDash val="dash"/>
            <a:rou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18437" name="Line 14"/>
          <p:cNvSpPr>
            <a:spLocks noChangeShapeType="1"/>
          </p:cNvSpPr>
          <p:nvPr/>
        </p:nvSpPr>
        <p:spPr bwMode="auto">
          <a:xfrm>
            <a:off x="1247141" y="5181600"/>
            <a:ext cx="8101013" cy="0"/>
          </a:xfrm>
          <a:prstGeom prst="line">
            <a:avLst/>
          </a:prstGeom>
          <a:noFill/>
          <a:ln w="9525" cmpd="sng">
            <a:solidFill>
              <a:schemeClr val="hlink"/>
            </a:solidFill>
            <a:prstDash val="dash"/>
            <a:rou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18438" name="Line 15"/>
          <p:cNvSpPr>
            <a:spLocks noChangeShapeType="1"/>
          </p:cNvSpPr>
          <p:nvPr/>
        </p:nvSpPr>
        <p:spPr bwMode="auto">
          <a:xfrm>
            <a:off x="1247141" y="5829300"/>
            <a:ext cx="8101013" cy="0"/>
          </a:xfrm>
          <a:prstGeom prst="line">
            <a:avLst/>
          </a:prstGeom>
          <a:noFill/>
          <a:ln w="9525" cmpd="sng">
            <a:solidFill>
              <a:schemeClr val="hlink"/>
            </a:solidFill>
            <a:prstDash val="dash"/>
            <a:rou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18439" name="Line 16"/>
          <p:cNvSpPr>
            <a:spLocks noChangeShapeType="1"/>
          </p:cNvSpPr>
          <p:nvPr/>
        </p:nvSpPr>
        <p:spPr bwMode="auto">
          <a:xfrm flipV="1">
            <a:off x="1247140" y="6261100"/>
            <a:ext cx="8064500" cy="0"/>
          </a:xfrm>
          <a:prstGeom prst="line">
            <a:avLst/>
          </a:prstGeom>
          <a:noFill/>
          <a:ln w="9525" cmpd="sng">
            <a:solidFill>
              <a:schemeClr val="hlink"/>
            </a:solidFill>
            <a:prstDash val="dash"/>
            <a:rou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18448" name="Text Box 102"/>
          <p:cNvSpPr txBox="1">
            <a:spLocks noChangeArrowheads="1"/>
          </p:cNvSpPr>
          <p:nvPr/>
        </p:nvSpPr>
        <p:spPr bwMode="auto">
          <a:xfrm>
            <a:off x="1320165" y="4167188"/>
            <a:ext cx="109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r>
              <a:rPr lang="zh-CN" altLang="en-US">
                <a:latin typeface="宋体" panose="02010600030101010101" pitchFamily="2" charset="-122"/>
              </a:rPr>
              <a:t>数据类型</a:t>
            </a:r>
            <a:endParaRPr lang="en-US" altLang="zh-CN">
              <a:latin typeface="宋体" panose="02010600030101010101" pitchFamily="2" charset="-122"/>
            </a:endParaRPr>
          </a:p>
        </p:txBody>
      </p:sp>
      <p:sp>
        <p:nvSpPr>
          <p:cNvPr id="18449" name="Text Box 104"/>
          <p:cNvSpPr txBox="1">
            <a:spLocks noChangeArrowheads="1"/>
          </p:cNvSpPr>
          <p:nvPr/>
        </p:nvSpPr>
        <p:spPr bwMode="auto">
          <a:xfrm>
            <a:off x="2831465" y="4173538"/>
            <a:ext cx="224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r>
              <a:rPr lang="zh-CN" altLang="en-US">
                <a:latin typeface="宋体" panose="02010600030101010101" pitchFamily="2" charset="-122"/>
              </a:rPr>
              <a:t>单一（结构化为主）</a:t>
            </a:r>
          </a:p>
        </p:txBody>
      </p:sp>
      <p:sp>
        <p:nvSpPr>
          <p:cNvPr id="18450" name="Text Box 105"/>
          <p:cNvSpPr txBox="1">
            <a:spLocks noChangeArrowheads="1"/>
          </p:cNvSpPr>
          <p:nvPr/>
        </p:nvSpPr>
        <p:spPr bwMode="auto">
          <a:xfrm>
            <a:off x="5495290" y="4167188"/>
            <a:ext cx="407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r>
              <a:rPr lang="zh-CN" altLang="en-US">
                <a:latin typeface="宋体" panose="02010600030101010101" pitchFamily="2" charset="-122"/>
              </a:rPr>
              <a:t>繁多（结构化、半结构化、非结构化）</a:t>
            </a:r>
          </a:p>
        </p:txBody>
      </p:sp>
      <p:sp>
        <p:nvSpPr>
          <p:cNvPr id="18451" name="Text Box 106"/>
          <p:cNvSpPr txBox="1">
            <a:spLocks noChangeArrowheads="1"/>
          </p:cNvSpPr>
          <p:nvPr/>
        </p:nvSpPr>
        <p:spPr bwMode="auto">
          <a:xfrm>
            <a:off x="1323340" y="4533900"/>
            <a:ext cx="1327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r>
              <a:rPr lang="zh-CN" altLang="en-US">
                <a:latin typeface="宋体" panose="02010600030101010101" pitchFamily="2" charset="-122"/>
              </a:rPr>
              <a:t>模式和数据</a:t>
            </a:r>
          </a:p>
          <a:p>
            <a:r>
              <a:rPr lang="zh-CN" altLang="en-US">
                <a:latin typeface="宋体" panose="02010600030101010101" pitchFamily="2" charset="-122"/>
              </a:rPr>
              <a:t>的关系</a:t>
            </a:r>
          </a:p>
        </p:txBody>
      </p:sp>
      <p:sp>
        <p:nvSpPr>
          <p:cNvPr id="18452" name="Text Box 107"/>
          <p:cNvSpPr txBox="1">
            <a:spLocks noChangeArrowheads="1"/>
          </p:cNvSpPr>
          <p:nvPr/>
        </p:nvSpPr>
        <p:spPr bwMode="auto">
          <a:xfrm>
            <a:off x="2831465" y="4533900"/>
            <a:ext cx="201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r>
              <a:rPr lang="zh-CN" altLang="en-US" dirty="0">
                <a:latin typeface="宋体" panose="02010600030101010101" pitchFamily="2" charset="-122"/>
              </a:rPr>
              <a:t>先有模式后有数据</a:t>
            </a:r>
          </a:p>
          <a:p>
            <a:r>
              <a:rPr lang="en-US" altLang="zh-CN" dirty="0">
                <a:latin typeface="宋体" panose="02010600030101010101" pitchFamily="2" charset="-122"/>
              </a:rPr>
              <a:t>(</a:t>
            </a:r>
            <a:r>
              <a:rPr lang="zh-CN" altLang="en-US" dirty="0">
                <a:latin typeface="宋体" panose="02010600030101010101" pitchFamily="2" charset="-122"/>
              </a:rPr>
              <a:t>先有池塘后有鱼</a:t>
            </a:r>
            <a:r>
              <a:rPr lang="en-US" altLang="zh-CN" dirty="0">
                <a:latin typeface="宋体" panose="02010600030101010101" pitchFamily="2" charset="-122"/>
              </a:rPr>
              <a:t>)</a:t>
            </a:r>
          </a:p>
        </p:txBody>
      </p:sp>
      <p:sp>
        <p:nvSpPr>
          <p:cNvPr id="18453" name="Text Box 108"/>
          <p:cNvSpPr txBox="1">
            <a:spLocks noChangeArrowheads="1"/>
          </p:cNvSpPr>
          <p:nvPr/>
        </p:nvSpPr>
        <p:spPr bwMode="auto">
          <a:xfrm>
            <a:off x="5496878" y="4540250"/>
            <a:ext cx="2698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r>
              <a:rPr lang="zh-CN" altLang="en-US">
                <a:latin typeface="宋体" panose="02010600030101010101" pitchFamily="2" charset="-122"/>
              </a:rPr>
              <a:t>先有数据后有模式</a:t>
            </a:r>
          </a:p>
          <a:p>
            <a:r>
              <a:rPr lang="zh-CN" altLang="en-US">
                <a:latin typeface="宋体" panose="02010600030101010101" pitchFamily="2" charset="-122"/>
              </a:rPr>
              <a:t>模式随数据增多不断演变</a:t>
            </a:r>
          </a:p>
        </p:txBody>
      </p:sp>
      <p:sp>
        <p:nvSpPr>
          <p:cNvPr id="18454" name="Text Box 109"/>
          <p:cNvSpPr txBox="1">
            <a:spLocks noChangeArrowheads="1"/>
          </p:cNvSpPr>
          <p:nvPr/>
        </p:nvSpPr>
        <p:spPr bwMode="auto">
          <a:xfrm>
            <a:off x="1320165" y="5253038"/>
            <a:ext cx="109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r>
              <a:rPr lang="zh-CN" altLang="en-US">
                <a:latin typeface="宋体" panose="02010600030101010101" pitchFamily="2" charset="-122"/>
              </a:rPr>
              <a:t>处理对象</a:t>
            </a:r>
          </a:p>
        </p:txBody>
      </p:sp>
      <p:sp>
        <p:nvSpPr>
          <p:cNvPr id="18455" name="Text Box 110"/>
          <p:cNvSpPr txBox="1">
            <a:spLocks noChangeArrowheads="1"/>
          </p:cNvSpPr>
          <p:nvPr/>
        </p:nvSpPr>
        <p:spPr bwMode="auto">
          <a:xfrm>
            <a:off x="2831465" y="5253038"/>
            <a:ext cx="224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r>
              <a:rPr lang="zh-CN" altLang="en-US">
                <a:latin typeface="宋体" panose="02010600030101010101" pitchFamily="2" charset="-122"/>
              </a:rPr>
              <a:t>数据（池塘中的鱼）</a:t>
            </a:r>
          </a:p>
        </p:txBody>
      </p:sp>
      <p:sp>
        <p:nvSpPr>
          <p:cNvPr id="18456" name="Text Box 111"/>
          <p:cNvSpPr txBox="1">
            <a:spLocks noChangeArrowheads="1"/>
          </p:cNvSpPr>
          <p:nvPr/>
        </p:nvSpPr>
        <p:spPr bwMode="auto">
          <a:xfrm>
            <a:off x="5496878" y="5181600"/>
            <a:ext cx="3727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r>
              <a:rPr lang="en-US" altLang="zh-CN" dirty="0">
                <a:latin typeface="宋体" panose="02010600030101010101" pitchFamily="2" charset="-122"/>
              </a:rPr>
              <a:t>(“</a:t>
            </a:r>
            <a:r>
              <a:rPr lang="zh-CN" altLang="en-US" dirty="0">
                <a:latin typeface="宋体" panose="02010600030101010101" pitchFamily="2" charset="-122"/>
              </a:rPr>
              <a:t>鱼”，通过某些“鱼”判断其他</a:t>
            </a:r>
          </a:p>
          <a:p>
            <a:r>
              <a:rPr lang="zh-CN" altLang="en-US" dirty="0">
                <a:latin typeface="宋体" panose="02010600030101010101" pitchFamily="2" charset="-122"/>
              </a:rPr>
              <a:t>种类的“鱼”是否存在</a:t>
            </a:r>
            <a:r>
              <a:rPr lang="en-US" altLang="zh-CN" dirty="0">
                <a:latin typeface="宋体" panose="02010600030101010101" pitchFamily="2" charset="-122"/>
              </a:rPr>
              <a:t>)</a:t>
            </a:r>
          </a:p>
        </p:txBody>
      </p:sp>
      <p:sp>
        <p:nvSpPr>
          <p:cNvPr id="18457" name="Text Box 112"/>
          <p:cNvSpPr txBox="1">
            <a:spLocks noChangeArrowheads="1"/>
          </p:cNvSpPr>
          <p:nvPr/>
        </p:nvSpPr>
        <p:spPr bwMode="auto">
          <a:xfrm>
            <a:off x="1320165" y="5829301"/>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r>
              <a:rPr lang="zh-CN" altLang="en-US">
                <a:latin typeface="宋体" panose="02010600030101010101" pitchFamily="2" charset="-122"/>
              </a:rPr>
              <a:t>处理工具</a:t>
            </a:r>
          </a:p>
        </p:txBody>
      </p:sp>
      <p:sp>
        <p:nvSpPr>
          <p:cNvPr id="18458" name="Text Box 113"/>
          <p:cNvSpPr txBox="1">
            <a:spLocks noChangeArrowheads="1"/>
          </p:cNvSpPr>
          <p:nvPr/>
        </p:nvSpPr>
        <p:spPr bwMode="auto">
          <a:xfrm>
            <a:off x="2831465" y="58943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r>
              <a:rPr lang="en-US" altLang="zh-CN" dirty="0">
                <a:latin typeface="宋体" panose="02010600030101010101" pitchFamily="2" charset="-122"/>
              </a:rPr>
              <a:t>One size fits all</a:t>
            </a:r>
          </a:p>
        </p:txBody>
      </p:sp>
      <p:sp>
        <p:nvSpPr>
          <p:cNvPr id="18459" name="Text Box 114"/>
          <p:cNvSpPr txBox="1">
            <a:spLocks noChangeArrowheads="1"/>
          </p:cNvSpPr>
          <p:nvPr/>
        </p:nvSpPr>
        <p:spPr bwMode="auto">
          <a:xfrm>
            <a:off x="5571490" y="5902326"/>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r>
              <a:rPr lang="en-US" altLang="zh-CN">
                <a:latin typeface="宋体" panose="02010600030101010101" pitchFamily="2" charset="-122"/>
              </a:rPr>
              <a:t>No size fits all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773430" y="1520190"/>
            <a:ext cx="10138410" cy="313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514350" indent="-514350">
              <a:buFont typeface="+mj-lt"/>
              <a:buAutoNum type="arabicPeriod"/>
            </a:pPr>
            <a:r>
              <a:rPr lang="zh-CN" altLang="en-US" sz="2400" dirty="0">
                <a:sym typeface="+mn-ea"/>
              </a:rPr>
              <a:t>采集：利用个多个数据库来接受多个来源的数据，可进行简单的查询和处理。</a:t>
            </a:r>
            <a:endParaRPr lang="en-US" altLang="zh-CN" sz="2400" dirty="0"/>
          </a:p>
          <a:p>
            <a:pPr marL="514350" indent="-514350">
              <a:buFont typeface="+mj-lt"/>
              <a:buAutoNum type="arabicPeriod"/>
            </a:pPr>
            <a:r>
              <a:rPr lang="zh-CN" altLang="en-US" sz="2400" dirty="0">
                <a:sym typeface="+mn-ea"/>
              </a:rPr>
              <a:t>导入预处理：将巨量数据导入到集中分布式大型数据库中，并做简单的预处理。</a:t>
            </a:r>
            <a:endParaRPr lang="en-US" altLang="zh-CN" sz="2400" dirty="0"/>
          </a:p>
          <a:p>
            <a:pPr marL="514350" indent="-514350">
              <a:buFont typeface="+mj-lt"/>
              <a:buAutoNum type="arabicPeriod"/>
            </a:pPr>
            <a:r>
              <a:rPr lang="zh-CN" altLang="en-US" sz="2400" dirty="0">
                <a:sym typeface="+mn-ea"/>
              </a:rPr>
              <a:t>分析挖掘：对海量数据进行分析，分类汇总，满足常见及定制化分析需求。</a:t>
            </a:r>
            <a:endParaRPr lang="en-US" altLang="zh-CN" sz="2400" dirty="0"/>
          </a:p>
          <a:p>
            <a:pPr marL="514350" indent="-514350">
              <a:buFont typeface="+mj-lt"/>
              <a:buAutoNum type="arabicPeriod"/>
            </a:pPr>
            <a:r>
              <a:rPr lang="zh-CN" altLang="en-US" sz="2400" dirty="0">
                <a:sym typeface="+mn-ea"/>
              </a:rPr>
              <a:t>数据展示：利用图形图像处理，计算机视觉以及用户界面，对数据加以可视化解释。</a:t>
            </a:r>
            <a:endParaRPr lang="zh-CN" altLang="en-US" sz="2400" b="1" dirty="0">
              <a:solidFill>
                <a:schemeClr val="bg1"/>
              </a:solidFill>
            </a:endParaRP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363" y="25400"/>
            <a:ext cx="4541837"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a:solidFill>
                  <a:srgbClr val="4B649F"/>
                </a:solidFill>
              </a:rPr>
              <a:t>1.5 </a:t>
            </a:r>
            <a:r>
              <a:rPr lang="zh-CN" altLang="en-US" b="1">
                <a:solidFill>
                  <a:srgbClr val="4B649F"/>
                </a:solidFill>
              </a:rPr>
              <a:t>大数据处理的流程</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363" y="25400"/>
            <a:ext cx="4541837"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a:solidFill>
                  <a:srgbClr val="4B649F"/>
                </a:solidFill>
              </a:rPr>
              <a:t>1.5 </a:t>
            </a:r>
            <a:r>
              <a:rPr lang="zh-CN" altLang="en-US" b="1">
                <a:solidFill>
                  <a:srgbClr val="4B649F"/>
                </a:solidFill>
              </a:rPr>
              <a:t>大数据处理流程</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256665"/>
            <a:ext cx="10515600" cy="4717415"/>
          </a:xfrm>
        </p:spPr>
      </p:pic>
      <p:pic>
        <p:nvPicPr>
          <p:cNvPr id="11"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45324"/>
            <a:ext cx="10515600" cy="462875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773430" y="1336040"/>
            <a:ext cx="10138410" cy="142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514350" indent="-514350">
              <a:buAutoNum type="arabicPeriod"/>
            </a:pPr>
            <a:endParaRPr lang="zh-CN" altLang="en-US" dirty="0"/>
          </a:p>
          <a:p>
            <a:pPr marL="514350" indent="-514350">
              <a:buAutoNum type="arabicPeriod"/>
            </a:pPr>
            <a:endParaRPr lang="zh-CN" altLang="en-US" dirty="0"/>
          </a:p>
          <a:p>
            <a:pPr algn="l" eaLnBrk="1" hangingPunct="1">
              <a:lnSpc>
                <a:spcPct val="100000"/>
              </a:lnSpc>
              <a:spcBef>
                <a:spcPct val="0"/>
              </a:spcBef>
              <a:buFontTx/>
              <a:buNone/>
            </a:pPr>
            <a:r>
              <a:rPr lang="zh-CN" altLang="en-US" b="1">
                <a:solidFill>
                  <a:schemeClr val="bg1"/>
                </a:solidFill>
              </a:rPr>
              <a:t>加标题</a:t>
            </a: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363" y="25400"/>
            <a:ext cx="4541837"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二、大数据的应用</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4" name="内容占位符 3"/>
          <p:cNvPicPr>
            <a:picLocks noGrp="1" noChangeAspect="1"/>
          </p:cNvPicPr>
          <p:nvPr>
            <p:ph idx="1"/>
          </p:nvPr>
        </p:nvPicPr>
        <p:blipFill>
          <a:blip r:embed="rId3"/>
          <a:stretch>
            <a:fillRect/>
          </a:stretch>
        </p:blipFill>
        <p:spPr>
          <a:xfrm>
            <a:off x="1279525" y="1198880"/>
            <a:ext cx="9130665" cy="51212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786130" y="1336040"/>
            <a:ext cx="10138410" cy="226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514350" indent="-514350">
              <a:buAutoNum type="arabicPeriod"/>
            </a:pPr>
            <a:r>
              <a:rPr lang="zh-CN" altLang="en-US" sz="2400">
                <a:solidFill>
                  <a:schemeClr val="tx1"/>
                </a:solidFill>
              </a:rPr>
              <a:t>政治领域</a:t>
            </a:r>
          </a:p>
          <a:p>
            <a:pPr marL="514350" indent="-514350">
              <a:buAutoNum type="arabicPeriod"/>
            </a:pPr>
            <a:r>
              <a:rPr lang="zh-CN" altLang="en-US" sz="2400">
                <a:solidFill>
                  <a:schemeClr val="tx1"/>
                </a:solidFill>
              </a:rPr>
              <a:t>金融领域</a:t>
            </a:r>
          </a:p>
          <a:p>
            <a:pPr marL="514350" indent="-514350">
              <a:buAutoNum type="arabicPeriod"/>
            </a:pPr>
            <a:r>
              <a:rPr lang="zh-CN" altLang="en-US" sz="2400">
                <a:solidFill>
                  <a:schemeClr val="tx1"/>
                </a:solidFill>
              </a:rPr>
              <a:t>生活领域</a:t>
            </a:r>
          </a:p>
          <a:p>
            <a:pPr marL="514350" indent="-514350">
              <a:buAutoNum type="arabicPeriod"/>
            </a:pPr>
            <a:r>
              <a:rPr lang="zh-CN" altLang="en-US" sz="2400">
                <a:solidFill>
                  <a:schemeClr val="tx1"/>
                </a:solidFill>
              </a:rPr>
              <a:t>互联网领域</a:t>
            </a:r>
          </a:p>
          <a:p>
            <a:pPr marL="0" indent="0">
              <a:buNone/>
            </a:pPr>
            <a:endParaRPr lang="zh-CN" altLang="en-US" sz="2400">
              <a:solidFill>
                <a:schemeClr val="tx1"/>
              </a:solidFill>
            </a:endParaRP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363" y="25400"/>
            <a:ext cx="4541837"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二、大数据的应用</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773430" y="1336040"/>
            <a:ext cx="10138410" cy="271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indent="0">
              <a:buNone/>
            </a:pPr>
            <a:r>
              <a:rPr lang="zh-CN" altLang="en-US" sz="2400" dirty="0">
                <a:sym typeface="+mn-ea"/>
              </a:rPr>
              <a:t>大数据帮助奥巴马成功实现连任</a:t>
            </a:r>
            <a:endParaRPr lang="en-US" altLang="zh-CN" sz="2400" dirty="0"/>
          </a:p>
          <a:p>
            <a:pPr marL="0" indent="0">
              <a:buNone/>
            </a:pPr>
            <a:r>
              <a:rPr lang="zh-CN" altLang="en-US" sz="2400" dirty="0">
                <a:sym typeface="+mn-ea"/>
              </a:rPr>
              <a:t>        奥巴马的数据团队对数以千万计的选民邮件进行了大数据挖掘，精确预测出了更可能用户奥巴马的选民类型，并进行有针对性的宣传，从而帮助奥巴马成为了美国历史上唯一一位在竞选经费处于劣势下实现连任的总统</a:t>
            </a:r>
            <a:endParaRPr lang="zh-CN" altLang="en-US" sz="2400" dirty="0"/>
          </a:p>
          <a:p>
            <a:pPr marL="514350" indent="-514350">
              <a:buAutoNum type="arabicPeriod"/>
            </a:pPr>
            <a:endParaRPr lang="zh-CN" altLang="en-US" sz="2400" dirty="0"/>
          </a:p>
          <a:p>
            <a:pPr algn="l" eaLnBrk="1" hangingPunct="1">
              <a:lnSpc>
                <a:spcPct val="100000"/>
              </a:lnSpc>
              <a:spcBef>
                <a:spcPct val="0"/>
              </a:spcBef>
              <a:buFontTx/>
              <a:buNone/>
            </a:pPr>
            <a:r>
              <a:rPr lang="zh-CN" altLang="en-US" sz="2400" b="1">
                <a:solidFill>
                  <a:schemeClr val="bg1"/>
                </a:solidFill>
              </a:rPr>
              <a:t>加标题</a:t>
            </a: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680" y="25400"/>
            <a:ext cx="895096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a:solidFill>
                  <a:srgbClr val="4B649F"/>
                </a:solidFill>
              </a:rPr>
              <a:t>2.1 </a:t>
            </a:r>
            <a:r>
              <a:rPr lang="zh-CN" altLang="en-US" b="1">
                <a:solidFill>
                  <a:srgbClr val="4B649F"/>
                </a:solidFill>
              </a:rPr>
              <a:t>大数据的应用 </a:t>
            </a:r>
            <a:r>
              <a:rPr lang="en-US" altLang="zh-CN" b="1">
                <a:solidFill>
                  <a:srgbClr val="4B649F"/>
                </a:solidFill>
              </a:rPr>
              <a:t>- </a:t>
            </a:r>
            <a:r>
              <a:rPr lang="zh-CN" altLang="en-US" b="1">
                <a:solidFill>
                  <a:srgbClr val="4B649F"/>
                </a:solidFill>
              </a:rPr>
              <a:t>政治领域</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2" name="图片 1"/>
          <p:cNvPicPr>
            <a:picLocks noChangeAspect="1"/>
          </p:cNvPicPr>
          <p:nvPr/>
        </p:nvPicPr>
        <p:blipFill>
          <a:blip r:embed="rId3"/>
          <a:stretch>
            <a:fillRect/>
          </a:stretch>
        </p:blipFill>
        <p:spPr>
          <a:xfrm>
            <a:off x="1395095" y="3015615"/>
            <a:ext cx="2625725" cy="3499485"/>
          </a:xfrm>
          <a:prstGeom prst="rect">
            <a:avLst/>
          </a:prstGeom>
        </p:spPr>
      </p:pic>
      <p:pic>
        <p:nvPicPr>
          <p:cNvPr id="3" name="图片 2"/>
          <p:cNvPicPr>
            <a:picLocks noChangeAspect="1"/>
          </p:cNvPicPr>
          <p:nvPr/>
        </p:nvPicPr>
        <p:blipFill>
          <a:blip r:embed="rId4"/>
          <a:stretch>
            <a:fillRect/>
          </a:stretch>
        </p:blipFill>
        <p:spPr>
          <a:xfrm>
            <a:off x="6496685" y="3015615"/>
            <a:ext cx="3133725" cy="3499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5400000">
            <a:off x="2179479" y="-1722279"/>
            <a:ext cx="914400" cy="527335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 name="椭圆 1"/>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3" name="组合 2"/>
          <p:cNvGrpSpPr/>
          <p:nvPr/>
        </p:nvGrpSpPr>
        <p:grpSpPr>
          <a:xfrm>
            <a:off x="475624" y="571426"/>
            <a:ext cx="1029952" cy="685949"/>
            <a:chOff x="5302250" y="2903538"/>
            <a:chExt cx="1587500" cy="1057276"/>
          </a:xfrm>
          <a:solidFill>
            <a:srgbClr val="4B649F"/>
          </a:solidFill>
        </p:grpSpPr>
        <p:sp>
          <p:nvSpPr>
            <p:cNvPr id="4" name="Freeform 84"/>
            <p:cNvSpPr/>
            <p:nvPr/>
          </p:nvSpPr>
          <p:spPr bwMode="auto">
            <a:xfrm>
              <a:off x="5362575" y="3040063"/>
              <a:ext cx="706438" cy="614363"/>
            </a:xfrm>
            <a:custGeom>
              <a:avLst/>
              <a:gdLst>
                <a:gd name="T0" fmla="*/ 181 w 187"/>
                <a:gd name="T1" fmla="*/ 49 h 162"/>
                <a:gd name="T2" fmla="*/ 187 w 187"/>
                <a:gd name="T3" fmla="*/ 66 h 162"/>
                <a:gd name="T4" fmla="*/ 187 w 187"/>
                <a:gd name="T5" fmla="*/ 162 h 162"/>
                <a:gd name="T6" fmla="*/ 176 w 187"/>
                <a:gd name="T7" fmla="*/ 153 h 162"/>
                <a:gd name="T8" fmla="*/ 92 w 187"/>
                <a:gd name="T9" fmla="*/ 115 h 162"/>
                <a:gd name="T10" fmla="*/ 73 w 187"/>
                <a:gd name="T11" fmla="*/ 114 h 162"/>
                <a:gd name="T12" fmla="*/ 8 w 187"/>
                <a:gd name="T13" fmla="*/ 131 h 162"/>
                <a:gd name="T14" fmla="*/ 1 w 187"/>
                <a:gd name="T15" fmla="*/ 131 h 162"/>
                <a:gd name="T16" fmla="*/ 2 w 187"/>
                <a:gd name="T17" fmla="*/ 126 h 162"/>
                <a:gd name="T18" fmla="*/ 26 w 187"/>
                <a:gd name="T19" fmla="*/ 70 h 162"/>
                <a:gd name="T20" fmla="*/ 48 w 187"/>
                <a:gd name="T21" fmla="*/ 20 h 162"/>
                <a:gd name="T22" fmla="*/ 53 w 187"/>
                <a:gd name="T23" fmla="*/ 13 h 162"/>
                <a:gd name="T24" fmla="*/ 62 w 187"/>
                <a:gd name="T25" fmla="*/ 9 h 162"/>
                <a:gd name="T26" fmla="*/ 130 w 187"/>
                <a:gd name="T27" fmla="*/ 11 h 162"/>
                <a:gd name="T28" fmla="*/ 181 w 187"/>
                <a:gd name="T29"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62">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 name="Freeform 85"/>
            <p:cNvSpPr/>
            <p:nvPr/>
          </p:nvSpPr>
          <p:spPr bwMode="auto">
            <a:xfrm>
              <a:off x="6115050" y="2903538"/>
              <a:ext cx="400050" cy="747713"/>
            </a:xfrm>
            <a:custGeom>
              <a:avLst/>
              <a:gdLst>
                <a:gd name="T0" fmla="*/ 44 w 106"/>
                <a:gd name="T1" fmla="*/ 119 h 197"/>
                <a:gd name="T2" fmla="*/ 3 w 106"/>
                <a:gd name="T3" fmla="*/ 187 h 197"/>
                <a:gd name="T4" fmla="*/ 0 w 106"/>
                <a:gd name="T5" fmla="*/ 197 h 197"/>
                <a:gd name="T6" fmla="*/ 0 w 106"/>
                <a:gd name="T7" fmla="*/ 83 h 197"/>
                <a:gd name="T8" fmla="*/ 1 w 106"/>
                <a:gd name="T9" fmla="*/ 64 h 197"/>
                <a:gd name="T10" fmla="*/ 16 w 106"/>
                <a:gd name="T11" fmla="*/ 29 h 197"/>
                <a:gd name="T12" fmla="*/ 49 w 106"/>
                <a:gd name="T13" fmla="*/ 1 h 197"/>
                <a:gd name="T14" fmla="*/ 54 w 106"/>
                <a:gd name="T15" fmla="*/ 0 h 197"/>
                <a:gd name="T16" fmla="*/ 64 w 106"/>
                <a:gd name="T17" fmla="*/ 6 h 197"/>
                <a:gd name="T18" fmla="*/ 85 w 106"/>
                <a:gd name="T19" fmla="*/ 42 h 197"/>
                <a:gd name="T20" fmla="*/ 86 w 106"/>
                <a:gd name="T21" fmla="*/ 42 h 197"/>
                <a:gd name="T22" fmla="*/ 104 w 106"/>
                <a:gd name="T23" fmla="*/ 74 h 197"/>
                <a:gd name="T24" fmla="*/ 105 w 106"/>
                <a:gd name="T25" fmla="*/ 82 h 197"/>
                <a:gd name="T26" fmla="*/ 99 w 106"/>
                <a:gd name="T27" fmla="*/ 87 h 197"/>
                <a:gd name="T28" fmla="*/ 44 w 106"/>
                <a:gd name="T29"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97">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 name="Freeform 86"/>
            <p:cNvSpPr/>
            <p:nvPr/>
          </p:nvSpPr>
          <p:spPr bwMode="auto">
            <a:xfrm>
              <a:off x="6194425" y="3529013"/>
              <a:ext cx="642938" cy="160338"/>
            </a:xfrm>
            <a:custGeom>
              <a:avLst/>
              <a:gdLst>
                <a:gd name="T0" fmla="*/ 155 w 170"/>
                <a:gd name="T1" fmla="*/ 11 h 42"/>
                <a:gd name="T2" fmla="*/ 154 w 170"/>
                <a:gd name="T3" fmla="*/ 10 h 42"/>
                <a:gd name="T4" fmla="*/ 153 w 170"/>
                <a:gd name="T5" fmla="*/ 10 h 42"/>
                <a:gd name="T6" fmla="*/ 108 w 170"/>
                <a:gd name="T7" fmla="*/ 0 h 42"/>
                <a:gd name="T8" fmla="*/ 85 w 170"/>
                <a:gd name="T9" fmla="*/ 3 h 42"/>
                <a:gd name="T10" fmla="*/ 11 w 170"/>
                <a:gd name="T11" fmla="*/ 35 h 42"/>
                <a:gd name="T12" fmla="*/ 11 w 170"/>
                <a:gd name="T13" fmla="*/ 36 h 42"/>
                <a:gd name="T14" fmla="*/ 7 w 170"/>
                <a:gd name="T15" fmla="*/ 38 h 42"/>
                <a:gd name="T16" fmla="*/ 3 w 170"/>
                <a:gd name="T17" fmla="*/ 40 h 42"/>
                <a:gd name="T18" fmla="*/ 1 w 170"/>
                <a:gd name="T19" fmla="*/ 42 h 42"/>
                <a:gd name="T20" fmla="*/ 0 w 170"/>
                <a:gd name="T21" fmla="*/ 42 h 42"/>
                <a:gd name="T22" fmla="*/ 161 w 170"/>
                <a:gd name="T23" fmla="*/ 42 h 42"/>
                <a:gd name="T24" fmla="*/ 169 w 170"/>
                <a:gd name="T25" fmla="*/ 38 h 42"/>
                <a:gd name="T26" fmla="*/ 167 w 170"/>
                <a:gd name="T27" fmla="*/ 28 h 42"/>
                <a:gd name="T28" fmla="*/ 155 w 170"/>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42">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7" name="Freeform 87"/>
            <p:cNvSpPr/>
            <p:nvPr/>
          </p:nvSpPr>
          <p:spPr bwMode="auto">
            <a:xfrm>
              <a:off x="5335588" y="3771901"/>
              <a:ext cx="1520825" cy="155575"/>
            </a:xfrm>
            <a:custGeom>
              <a:avLst/>
              <a:gdLst>
                <a:gd name="T0" fmla="*/ 402 w 402"/>
                <a:gd name="T1" fmla="*/ 24 h 41"/>
                <a:gd name="T2" fmla="*/ 385 w 402"/>
                <a:gd name="T3" fmla="*/ 41 h 41"/>
                <a:gd name="T4" fmla="*/ 382 w 402"/>
                <a:gd name="T5" fmla="*/ 41 h 41"/>
                <a:gd name="T6" fmla="*/ 232 w 402"/>
                <a:gd name="T7" fmla="*/ 28 h 41"/>
                <a:gd name="T8" fmla="*/ 217 w 402"/>
                <a:gd name="T9" fmla="*/ 34 h 41"/>
                <a:gd name="T10" fmla="*/ 216 w 402"/>
                <a:gd name="T11" fmla="*/ 35 h 41"/>
                <a:gd name="T12" fmla="*/ 201 w 402"/>
                <a:gd name="T13" fmla="*/ 40 h 41"/>
                <a:gd name="T14" fmla="*/ 201 w 402"/>
                <a:gd name="T15" fmla="*/ 40 h 41"/>
                <a:gd name="T16" fmla="*/ 186 w 402"/>
                <a:gd name="T17" fmla="*/ 35 h 41"/>
                <a:gd name="T18" fmla="*/ 185 w 402"/>
                <a:gd name="T19" fmla="*/ 34 h 41"/>
                <a:gd name="T20" fmla="*/ 170 w 402"/>
                <a:gd name="T21" fmla="*/ 28 h 41"/>
                <a:gd name="T22" fmla="*/ 20 w 402"/>
                <a:gd name="T23" fmla="*/ 41 h 41"/>
                <a:gd name="T24" fmla="*/ 17 w 402"/>
                <a:gd name="T25" fmla="*/ 41 h 41"/>
                <a:gd name="T26" fmla="*/ 0 w 402"/>
                <a:gd name="T27" fmla="*/ 24 h 41"/>
                <a:gd name="T28" fmla="*/ 16 w 402"/>
                <a:gd name="T29" fmla="*/ 7 h 41"/>
                <a:gd name="T30" fmla="*/ 17 w 402"/>
                <a:gd name="T31" fmla="*/ 7 h 41"/>
                <a:gd name="T32" fmla="*/ 164 w 402"/>
                <a:gd name="T33" fmla="*/ 0 h 41"/>
                <a:gd name="T34" fmla="*/ 177 w 402"/>
                <a:gd name="T35" fmla="*/ 6 h 41"/>
                <a:gd name="T36" fmla="*/ 182 w 402"/>
                <a:gd name="T37" fmla="*/ 6 h 41"/>
                <a:gd name="T38" fmla="*/ 194 w 402"/>
                <a:gd name="T39" fmla="*/ 0 h 41"/>
                <a:gd name="T40" fmla="*/ 208 w 402"/>
                <a:gd name="T41" fmla="*/ 0 h 41"/>
                <a:gd name="T42" fmla="*/ 220 w 402"/>
                <a:gd name="T43" fmla="*/ 6 h 41"/>
                <a:gd name="T44" fmla="*/ 225 w 402"/>
                <a:gd name="T45" fmla="*/ 6 h 41"/>
                <a:gd name="T46" fmla="*/ 238 w 402"/>
                <a:gd name="T47" fmla="*/ 0 h 41"/>
                <a:gd name="T48" fmla="*/ 385 w 402"/>
                <a:gd name="T49" fmla="*/ 7 h 41"/>
                <a:gd name="T50" fmla="*/ 386 w 402"/>
                <a:gd name="T51" fmla="*/ 7 h 41"/>
                <a:gd name="T52" fmla="*/ 402 w 402"/>
                <a:gd name="T53"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2" h="41">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8" name="Freeform 88"/>
            <p:cNvSpPr>
              <a:spLocks noEditPoints="1"/>
            </p:cNvSpPr>
            <p:nvPr/>
          </p:nvSpPr>
          <p:spPr bwMode="auto">
            <a:xfrm>
              <a:off x="5302250" y="3733801"/>
              <a:ext cx="1587500" cy="227013"/>
            </a:xfrm>
            <a:custGeom>
              <a:avLst/>
              <a:gdLst>
                <a:gd name="T0" fmla="*/ 394 w 420"/>
                <a:gd name="T1" fmla="*/ 60 h 60"/>
                <a:gd name="T2" fmla="*/ 394 w 420"/>
                <a:gd name="T3" fmla="*/ 60 h 60"/>
                <a:gd name="T4" fmla="*/ 391 w 420"/>
                <a:gd name="T5" fmla="*/ 60 h 60"/>
                <a:gd name="T6" fmla="*/ 390 w 420"/>
                <a:gd name="T7" fmla="*/ 60 h 60"/>
                <a:gd name="T8" fmla="*/ 240 w 420"/>
                <a:gd name="T9" fmla="*/ 47 h 60"/>
                <a:gd name="T10" fmla="*/ 240 w 420"/>
                <a:gd name="T11" fmla="*/ 47 h 60"/>
                <a:gd name="T12" fmla="*/ 235 w 420"/>
                <a:gd name="T13" fmla="*/ 49 h 60"/>
                <a:gd name="T14" fmla="*/ 235 w 420"/>
                <a:gd name="T15" fmla="*/ 52 h 60"/>
                <a:gd name="T16" fmla="*/ 230 w 420"/>
                <a:gd name="T17" fmla="*/ 53 h 60"/>
                <a:gd name="T18" fmla="*/ 210 w 420"/>
                <a:gd name="T19" fmla="*/ 59 h 60"/>
                <a:gd name="T20" fmla="*/ 210 w 420"/>
                <a:gd name="T21" fmla="*/ 59 h 60"/>
                <a:gd name="T22" fmla="*/ 190 w 420"/>
                <a:gd name="T23" fmla="*/ 53 h 60"/>
                <a:gd name="T24" fmla="*/ 186 w 420"/>
                <a:gd name="T25" fmla="*/ 52 h 60"/>
                <a:gd name="T26" fmla="*/ 185 w 420"/>
                <a:gd name="T27" fmla="*/ 49 h 60"/>
                <a:gd name="T28" fmla="*/ 180 w 420"/>
                <a:gd name="T29" fmla="*/ 47 h 60"/>
                <a:gd name="T30" fmla="*/ 29 w 420"/>
                <a:gd name="T31" fmla="*/ 60 h 60"/>
                <a:gd name="T32" fmla="*/ 26 w 420"/>
                <a:gd name="T33" fmla="*/ 60 h 60"/>
                <a:gd name="T34" fmla="*/ 0 w 420"/>
                <a:gd name="T35" fmla="*/ 34 h 60"/>
                <a:gd name="T36" fmla="*/ 25 w 420"/>
                <a:gd name="T37" fmla="*/ 8 h 60"/>
                <a:gd name="T38" fmla="*/ 25 w 420"/>
                <a:gd name="T39" fmla="*/ 8 h 60"/>
                <a:gd name="T40" fmla="*/ 173 w 420"/>
                <a:gd name="T41" fmla="*/ 1 h 60"/>
                <a:gd name="T42" fmla="*/ 188 w 420"/>
                <a:gd name="T43" fmla="*/ 5 h 60"/>
                <a:gd name="T44" fmla="*/ 203 w 420"/>
                <a:gd name="T45" fmla="*/ 0 h 60"/>
                <a:gd name="T46" fmla="*/ 217 w 420"/>
                <a:gd name="T47" fmla="*/ 0 h 60"/>
                <a:gd name="T48" fmla="*/ 232 w 420"/>
                <a:gd name="T49" fmla="*/ 5 h 60"/>
                <a:gd name="T50" fmla="*/ 247 w 420"/>
                <a:gd name="T51" fmla="*/ 1 h 60"/>
                <a:gd name="T52" fmla="*/ 395 w 420"/>
                <a:gd name="T53" fmla="*/ 8 h 60"/>
                <a:gd name="T54" fmla="*/ 420 w 420"/>
                <a:gd name="T55" fmla="*/ 34 h 60"/>
                <a:gd name="T56" fmla="*/ 394 w 420"/>
                <a:gd name="T57" fmla="*/ 60 h 60"/>
                <a:gd name="T58" fmla="*/ 26 w 420"/>
                <a:gd name="T59" fmla="*/ 26 h 60"/>
                <a:gd name="T60" fmla="*/ 18 w 420"/>
                <a:gd name="T61" fmla="*/ 34 h 60"/>
                <a:gd name="T62" fmla="*/ 26 w 420"/>
                <a:gd name="T63" fmla="*/ 42 h 60"/>
                <a:gd name="T64" fmla="*/ 26 w 420"/>
                <a:gd name="T65" fmla="*/ 42 h 60"/>
                <a:gd name="T66" fmla="*/ 28 w 420"/>
                <a:gd name="T67" fmla="*/ 42 h 60"/>
                <a:gd name="T68" fmla="*/ 178 w 420"/>
                <a:gd name="T69" fmla="*/ 29 h 60"/>
                <a:gd name="T70" fmla="*/ 180 w 420"/>
                <a:gd name="T71" fmla="*/ 29 h 60"/>
                <a:gd name="T72" fmla="*/ 199 w 420"/>
                <a:gd name="T73" fmla="*/ 36 h 60"/>
                <a:gd name="T74" fmla="*/ 200 w 420"/>
                <a:gd name="T75" fmla="*/ 36 h 60"/>
                <a:gd name="T76" fmla="*/ 202 w 420"/>
                <a:gd name="T77" fmla="*/ 39 h 60"/>
                <a:gd name="T78" fmla="*/ 210 w 420"/>
                <a:gd name="T79" fmla="*/ 41 h 60"/>
                <a:gd name="T80" fmla="*/ 210 w 420"/>
                <a:gd name="T81" fmla="*/ 41 h 60"/>
                <a:gd name="T82" fmla="*/ 218 w 420"/>
                <a:gd name="T83" fmla="*/ 39 h 60"/>
                <a:gd name="T84" fmla="*/ 220 w 420"/>
                <a:gd name="T85" fmla="*/ 36 h 60"/>
                <a:gd name="T86" fmla="*/ 221 w 420"/>
                <a:gd name="T87" fmla="*/ 36 h 60"/>
                <a:gd name="T88" fmla="*/ 242 w 420"/>
                <a:gd name="T89" fmla="*/ 29 h 60"/>
                <a:gd name="T90" fmla="*/ 392 w 420"/>
                <a:gd name="T91" fmla="*/ 42 h 60"/>
                <a:gd name="T92" fmla="*/ 394 w 420"/>
                <a:gd name="T93" fmla="*/ 42 h 60"/>
                <a:gd name="T94" fmla="*/ 402 w 420"/>
                <a:gd name="T95" fmla="*/ 34 h 60"/>
                <a:gd name="T96" fmla="*/ 395 w 420"/>
                <a:gd name="T97" fmla="*/ 26 h 60"/>
                <a:gd name="T98" fmla="*/ 394 w 420"/>
                <a:gd name="T99" fmla="*/ 26 h 60"/>
                <a:gd name="T100" fmla="*/ 246 w 420"/>
                <a:gd name="T101" fmla="*/ 19 h 60"/>
                <a:gd name="T102" fmla="*/ 246 w 420"/>
                <a:gd name="T103" fmla="*/ 19 h 60"/>
                <a:gd name="T104" fmla="*/ 242 w 420"/>
                <a:gd name="T105" fmla="*/ 20 h 60"/>
                <a:gd name="T106" fmla="*/ 231 w 420"/>
                <a:gd name="T107" fmla="*/ 28 h 60"/>
                <a:gd name="T108" fmla="*/ 221 w 420"/>
                <a:gd name="T109" fmla="*/ 20 h 60"/>
                <a:gd name="T110" fmla="*/ 217 w 420"/>
                <a:gd name="T111" fmla="*/ 19 h 60"/>
                <a:gd name="T112" fmla="*/ 203 w 420"/>
                <a:gd name="T113" fmla="*/ 19 h 60"/>
                <a:gd name="T114" fmla="*/ 199 w 420"/>
                <a:gd name="T115" fmla="*/ 20 h 60"/>
                <a:gd name="T116" fmla="*/ 189 w 420"/>
                <a:gd name="T117" fmla="*/ 28 h 60"/>
                <a:gd name="T118" fmla="*/ 178 w 420"/>
                <a:gd name="T119" fmla="*/ 20 h 60"/>
                <a:gd name="T120" fmla="*/ 174 w 420"/>
                <a:gd name="T121" fmla="*/ 19 h 60"/>
                <a:gd name="T122" fmla="*/ 26 w 420"/>
                <a:gd name="T123" fmla="*/ 26 h 60"/>
                <a:gd name="T124" fmla="*/ 26 w 420"/>
                <a:gd name="T125"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0" h="6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9" name="Freeform 89"/>
            <p:cNvSpPr/>
            <p:nvPr/>
          </p:nvSpPr>
          <p:spPr bwMode="auto">
            <a:xfrm>
              <a:off x="5354638" y="3525838"/>
              <a:ext cx="669925" cy="163513"/>
            </a:xfrm>
            <a:custGeom>
              <a:avLst/>
              <a:gdLst>
                <a:gd name="T0" fmla="*/ 169 w 177"/>
                <a:gd name="T1" fmla="*/ 37 h 43"/>
                <a:gd name="T2" fmla="*/ 168 w 177"/>
                <a:gd name="T3" fmla="*/ 36 h 43"/>
                <a:gd name="T4" fmla="*/ 92 w 177"/>
                <a:gd name="T5" fmla="*/ 1 h 43"/>
                <a:gd name="T6" fmla="*/ 75 w 177"/>
                <a:gd name="T7" fmla="*/ 0 h 43"/>
                <a:gd name="T8" fmla="*/ 18 w 177"/>
                <a:gd name="T9" fmla="*/ 15 h 43"/>
                <a:gd name="T10" fmla="*/ 3 w 177"/>
                <a:gd name="T11" fmla="*/ 29 h 43"/>
                <a:gd name="T12" fmla="*/ 1 w 177"/>
                <a:gd name="T13" fmla="*/ 39 h 43"/>
                <a:gd name="T14" fmla="*/ 9 w 177"/>
                <a:gd name="T15" fmla="*/ 43 h 43"/>
                <a:gd name="T16" fmla="*/ 177 w 177"/>
                <a:gd name="T17" fmla="*/ 43 h 43"/>
                <a:gd name="T18" fmla="*/ 169 w 177"/>
                <a:gd name="T19"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43">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10" name="Freeform 90"/>
            <p:cNvSpPr/>
            <p:nvPr/>
          </p:nvSpPr>
          <p:spPr bwMode="auto">
            <a:xfrm>
              <a:off x="6175375" y="3063876"/>
              <a:ext cx="654050" cy="571500"/>
            </a:xfrm>
            <a:custGeom>
              <a:avLst/>
              <a:gdLst>
                <a:gd name="T0" fmla="*/ 171 w 173"/>
                <a:gd name="T1" fmla="*/ 114 h 151"/>
                <a:gd name="T2" fmla="*/ 157 w 173"/>
                <a:gd name="T3" fmla="*/ 87 h 151"/>
                <a:gd name="T4" fmla="*/ 157 w 173"/>
                <a:gd name="T5" fmla="*/ 86 h 151"/>
                <a:gd name="T6" fmla="*/ 123 w 173"/>
                <a:gd name="T7" fmla="*/ 21 h 151"/>
                <a:gd name="T8" fmla="*/ 116 w 173"/>
                <a:gd name="T9" fmla="*/ 8 h 151"/>
                <a:gd name="T10" fmla="*/ 115 w 173"/>
                <a:gd name="T11" fmla="*/ 7 h 151"/>
                <a:gd name="T12" fmla="*/ 87 w 173"/>
                <a:gd name="T13" fmla="*/ 0 h 151"/>
                <a:gd name="T14" fmla="*/ 101 w 173"/>
                <a:gd name="T15" fmla="*/ 24 h 151"/>
                <a:gd name="T16" fmla="*/ 103 w 173"/>
                <a:gd name="T17" fmla="*/ 45 h 151"/>
                <a:gd name="T18" fmla="*/ 88 w 173"/>
                <a:gd name="T19" fmla="*/ 59 h 151"/>
                <a:gd name="T20" fmla="*/ 38 w 173"/>
                <a:gd name="T21" fmla="*/ 87 h 151"/>
                <a:gd name="T22" fmla="*/ 1 w 173"/>
                <a:gd name="T23" fmla="*/ 149 h 151"/>
                <a:gd name="T24" fmla="*/ 0 w 173"/>
                <a:gd name="T25" fmla="*/ 151 h 151"/>
                <a:gd name="T26" fmla="*/ 1 w 173"/>
                <a:gd name="T27" fmla="*/ 151 h 151"/>
                <a:gd name="T28" fmla="*/ 9 w 173"/>
                <a:gd name="T29" fmla="*/ 146 h 151"/>
                <a:gd name="T30" fmla="*/ 86 w 173"/>
                <a:gd name="T31" fmla="*/ 112 h 151"/>
                <a:gd name="T32" fmla="*/ 113 w 173"/>
                <a:gd name="T33" fmla="*/ 109 h 151"/>
                <a:gd name="T34" fmla="*/ 165 w 173"/>
                <a:gd name="T35" fmla="*/ 120 h 151"/>
                <a:gd name="T36" fmla="*/ 169 w 173"/>
                <a:gd name="T37" fmla="*/ 121 h 151"/>
                <a:gd name="T38" fmla="*/ 172 w 173"/>
                <a:gd name="T39" fmla="*/ 120 h 151"/>
                <a:gd name="T40" fmla="*/ 171 w 173"/>
                <a:gd name="T41" fmla="*/ 1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51">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grpSp>
      <p:sp>
        <p:nvSpPr>
          <p:cNvPr id="29701" name="文本框 11"/>
          <p:cNvSpPr txBox="1">
            <a:spLocks noChangeArrowheads="1"/>
          </p:cNvSpPr>
          <p:nvPr/>
        </p:nvSpPr>
        <p:spPr bwMode="auto">
          <a:xfrm>
            <a:off x="1738313" y="588963"/>
            <a:ext cx="33832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3600">
                <a:solidFill>
                  <a:schemeClr val="bg1"/>
                </a:solidFill>
              </a:rPr>
              <a:t>演讲的主要内容</a:t>
            </a:r>
          </a:p>
        </p:txBody>
      </p:sp>
      <p:pic>
        <p:nvPicPr>
          <p:cNvPr id="29702" name="图片 12"/>
          <p:cNvPicPr>
            <a:picLocks noChangeAspect="1" noChangeArrowheads="1"/>
          </p:cNvPicPr>
          <p:nvPr/>
        </p:nvPicPr>
        <p:blipFill>
          <a:blip r:embed="rId2" cstate="screen"/>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a:extLst>
              <a:ext uri="{FF2B5EF4-FFF2-40B4-BE49-F238E27FC236}">
                <a16:creationId xmlns:a16="http://schemas.microsoft.com/office/drawing/2014/main" id="{910A38F6-2EB5-4DE5-BBE9-77152F230D98}"/>
              </a:ext>
            </a:extLst>
          </p:cNvPr>
          <p:cNvGrpSpPr/>
          <p:nvPr/>
        </p:nvGrpSpPr>
        <p:grpSpPr>
          <a:xfrm>
            <a:off x="1325937" y="1955483"/>
            <a:ext cx="2076450" cy="2473960"/>
            <a:chOff x="1325937" y="1955483"/>
            <a:chExt cx="2076450" cy="2473960"/>
          </a:xfrm>
        </p:grpSpPr>
        <p:grpSp>
          <p:nvGrpSpPr>
            <p:cNvPr id="29703" name="组合 49"/>
            <p:cNvGrpSpPr/>
            <p:nvPr/>
          </p:nvGrpSpPr>
          <p:grpSpPr bwMode="auto">
            <a:xfrm>
              <a:off x="1689474" y="1955483"/>
              <a:ext cx="1419225" cy="1854200"/>
              <a:chOff x="1265268" y="2101178"/>
              <a:chExt cx="1418480" cy="1853011"/>
            </a:xfrm>
          </p:grpSpPr>
          <p:grpSp>
            <p:nvGrpSpPr>
              <p:cNvPr id="29726" name="组合 34"/>
              <p:cNvGrpSpPr/>
              <p:nvPr/>
            </p:nvGrpSpPr>
            <p:grpSpPr bwMode="auto">
              <a:xfrm>
                <a:off x="1265268" y="2101178"/>
                <a:ext cx="1277954" cy="1277954"/>
                <a:chOff x="1131485" y="2234042"/>
                <a:chExt cx="1607262" cy="1607262"/>
              </a:xfrm>
            </p:grpSpPr>
            <p:sp>
              <p:nvSpPr>
                <p:cNvPr id="25" name="椭圆 24"/>
                <p:cNvSpPr/>
                <p:nvPr/>
              </p:nvSpPr>
              <p:spPr>
                <a:xfrm>
                  <a:off x="1131485" y="2234042"/>
                  <a:ext cx="1606398" cy="1608206"/>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0" name="椭圆 29"/>
                <p:cNvSpPr/>
                <p:nvPr/>
              </p:nvSpPr>
              <p:spPr>
                <a:xfrm>
                  <a:off x="1241240" y="2343782"/>
                  <a:ext cx="1386889" cy="1388724"/>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9730"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29727" name="文本框 39"/>
              <p:cNvSpPr txBox="1">
                <a:spLocks noChangeArrowheads="1"/>
              </p:cNvSpPr>
              <p:nvPr/>
            </p:nvSpPr>
            <p:spPr bwMode="auto">
              <a:xfrm>
                <a:off x="1267976" y="349252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4B649F"/>
                    </a:solidFill>
                  </a:rPr>
                  <a:t>第一部分</a:t>
                </a:r>
              </a:p>
            </p:txBody>
          </p:sp>
        </p:grpSp>
        <p:sp>
          <p:nvSpPr>
            <p:cNvPr id="29707" name="文本框 44"/>
            <p:cNvSpPr txBox="1">
              <a:spLocks noChangeArrowheads="1"/>
            </p:cNvSpPr>
            <p:nvPr/>
          </p:nvSpPr>
          <p:spPr bwMode="auto">
            <a:xfrm>
              <a:off x="1325937" y="3784283"/>
              <a:ext cx="207645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2400" b="1">
                  <a:solidFill>
                    <a:srgbClr val="404040"/>
                  </a:solidFill>
                </a:rPr>
                <a:t>大数据概括</a:t>
              </a:r>
            </a:p>
          </p:txBody>
        </p:sp>
      </p:grpSp>
      <p:grpSp>
        <p:nvGrpSpPr>
          <p:cNvPr id="13" name="组合 12">
            <a:extLst>
              <a:ext uri="{FF2B5EF4-FFF2-40B4-BE49-F238E27FC236}">
                <a16:creationId xmlns:a16="http://schemas.microsoft.com/office/drawing/2014/main" id="{0C832A3C-F48F-4646-B678-675593E1A5EE}"/>
              </a:ext>
            </a:extLst>
          </p:cNvPr>
          <p:cNvGrpSpPr/>
          <p:nvPr/>
        </p:nvGrpSpPr>
        <p:grpSpPr>
          <a:xfrm>
            <a:off x="4600258" y="1955483"/>
            <a:ext cx="2157412" cy="2473960"/>
            <a:chOff x="4600258" y="1955483"/>
            <a:chExt cx="2157412" cy="2473960"/>
          </a:xfrm>
        </p:grpSpPr>
        <p:grpSp>
          <p:nvGrpSpPr>
            <p:cNvPr id="29704" name="组合 50"/>
            <p:cNvGrpSpPr/>
            <p:nvPr/>
          </p:nvGrpSpPr>
          <p:grpSpPr bwMode="auto">
            <a:xfrm>
              <a:off x="4933633" y="1955483"/>
              <a:ext cx="1414462" cy="1854200"/>
              <a:chOff x="3274697" y="2101178"/>
              <a:chExt cx="1415772" cy="1853011"/>
            </a:xfrm>
          </p:grpSpPr>
          <p:grpSp>
            <p:nvGrpSpPr>
              <p:cNvPr id="29721" name="组合 35"/>
              <p:cNvGrpSpPr/>
              <p:nvPr/>
            </p:nvGrpSpPr>
            <p:grpSpPr bwMode="auto">
              <a:xfrm>
                <a:off x="3343606" y="2101178"/>
                <a:ext cx="1277954" cy="1277954"/>
                <a:chOff x="3209823" y="2234042"/>
                <a:chExt cx="1607262" cy="1607262"/>
              </a:xfrm>
            </p:grpSpPr>
            <p:sp>
              <p:nvSpPr>
                <p:cNvPr id="26" name="椭圆 25"/>
                <p:cNvSpPr/>
                <p:nvPr/>
              </p:nvSpPr>
              <p:spPr>
                <a:xfrm>
                  <a:off x="3209089" y="2234042"/>
                  <a:ext cx="1608730" cy="1608206"/>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1" name="椭圆 30"/>
                <p:cNvSpPr/>
                <p:nvPr/>
              </p:nvSpPr>
              <p:spPr>
                <a:xfrm>
                  <a:off x="3319003" y="2343782"/>
                  <a:ext cx="1388902" cy="1388724"/>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4" name="KSO_Shape"/>
                <p:cNvSpPr/>
                <p:nvPr/>
              </p:nvSpPr>
              <p:spPr bwMode="auto">
                <a:xfrm>
                  <a:off x="3550820" y="2597185"/>
                  <a:ext cx="925268" cy="881919"/>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29722" name="文本框 40"/>
              <p:cNvSpPr txBox="1">
                <a:spLocks noChangeArrowheads="1"/>
              </p:cNvSpPr>
              <p:nvPr/>
            </p:nvSpPr>
            <p:spPr bwMode="auto">
              <a:xfrm>
                <a:off x="3274697" y="349252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4B649F"/>
                    </a:solidFill>
                  </a:rPr>
                  <a:t>第二部分</a:t>
                </a:r>
              </a:p>
            </p:txBody>
          </p:sp>
        </p:grpSp>
        <p:sp>
          <p:nvSpPr>
            <p:cNvPr id="29708" name="文本框 45"/>
            <p:cNvSpPr txBox="1">
              <a:spLocks noChangeArrowheads="1"/>
            </p:cNvSpPr>
            <p:nvPr/>
          </p:nvSpPr>
          <p:spPr bwMode="auto">
            <a:xfrm>
              <a:off x="4600258" y="3784283"/>
              <a:ext cx="215741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2400" b="1">
                  <a:solidFill>
                    <a:srgbClr val="404040"/>
                  </a:solidFill>
                </a:rPr>
                <a:t>大数据应用</a:t>
              </a:r>
            </a:p>
          </p:txBody>
        </p:sp>
      </p:grpSp>
      <p:grpSp>
        <p:nvGrpSpPr>
          <p:cNvPr id="14" name="组合 13">
            <a:extLst>
              <a:ext uri="{FF2B5EF4-FFF2-40B4-BE49-F238E27FC236}">
                <a16:creationId xmlns:a16="http://schemas.microsoft.com/office/drawing/2014/main" id="{511FA903-936B-4FBE-971A-6EA87193C9C2}"/>
              </a:ext>
            </a:extLst>
          </p:cNvPr>
          <p:cNvGrpSpPr/>
          <p:nvPr/>
        </p:nvGrpSpPr>
        <p:grpSpPr>
          <a:xfrm>
            <a:off x="7848282" y="1955483"/>
            <a:ext cx="2425700" cy="2474277"/>
            <a:chOff x="7848282" y="1955483"/>
            <a:chExt cx="2425700" cy="2474277"/>
          </a:xfrm>
        </p:grpSpPr>
        <p:grpSp>
          <p:nvGrpSpPr>
            <p:cNvPr id="29705" name="组合 51"/>
            <p:cNvGrpSpPr/>
            <p:nvPr/>
          </p:nvGrpSpPr>
          <p:grpSpPr bwMode="auto">
            <a:xfrm>
              <a:off x="8352790" y="1955483"/>
              <a:ext cx="1416050" cy="1854200"/>
              <a:chOff x="5353035" y="2101178"/>
              <a:chExt cx="1415772" cy="1853011"/>
            </a:xfrm>
          </p:grpSpPr>
          <p:grpSp>
            <p:nvGrpSpPr>
              <p:cNvPr id="29716" name="组合 36"/>
              <p:cNvGrpSpPr/>
              <p:nvPr/>
            </p:nvGrpSpPr>
            <p:grpSpPr bwMode="auto">
              <a:xfrm>
                <a:off x="5421944" y="2101178"/>
                <a:ext cx="1277954" cy="1277954"/>
                <a:chOff x="5288161" y="2234042"/>
                <a:chExt cx="1607262" cy="1607262"/>
              </a:xfrm>
            </p:grpSpPr>
            <p:sp>
              <p:nvSpPr>
                <p:cNvPr id="27" name="椭圆 26"/>
                <p:cNvSpPr/>
                <p:nvPr/>
              </p:nvSpPr>
              <p:spPr>
                <a:xfrm>
                  <a:off x="5287330" y="2234042"/>
                  <a:ext cx="1608922" cy="1608206"/>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 name="椭圆 31"/>
                <p:cNvSpPr/>
                <p:nvPr/>
              </p:nvSpPr>
              <p:spPr>
                <a:xfrm>
                  <a:off x="5397120" y="2335801"/>
                  <a:ext cx="1389342" cy="1388724"/>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9720" name="KSO_Shape"/>
                <p:cNvSpPr>
                  <a:spLocks noChangeArrowheads="1"/>
                </p:cNvSpPr>
                <p:nvPr/>
              </p:nvSpPr>
              <p:spPr bwMode="auto">
                <a:xfrm>
                  <a:off x="5547153" y="2697761"/>
                  <a:ext cx="1089278" cy="662788"/>
                </a:xfrm>
                <a:custGeom>
                  <a:avLst/>
                  <a:gdLst>
                    <a:gd name="T0" fmla="*/ 2147483646 w 3931"/>
                    <a:gd name="T1" fmla="*/ 2147483646 h 2392"/>
                    <a:gd name="T2" fmla="*/ 2147483646 w 3931"/>
                    <a:gd name="T3" fmla="*/ 2147483646 h 2392"/>
                    <a:gd name="T4" fmla="*/ 2147483646 w 3931"/>
                    <a:gd name="T5" fmla="*/ 2147483646 h 2392"/>
                    <a:gd name="T6" fmla="*/ 2147483646 w 3931"/>
                    <a:gd name="T7" fmla="*/ 2147483646 h 2392"/>
                    <a:gd name="T8" fmla="*/ 2147483646 w 3931"/>
                    <a:gd name="T9" fmla="*/ 2147483646 h 2392"/>
                    <a:gd name="T10" fmla="*/ 2147483646 w 3931"/>
                    <a:gd name="T11" fmla="*/ 2147483646 h 2392"/>
                    <a:gd name="T12" fmla="*/ 2147483646 w 3931"/>
                    <a:gd name="T13" fmla="*/ 2147483646 h 2392"/>
                    <a:gd name="T14" fmla="*/ 2147483646 w 3931"/>
                    <a:gd name="T15" fmla="*/ 2147483646 h 2392"/>
                    <a:gd name="T16" fmla="*/ 2147483646 w 3931"/>
                    <a:gd name="T17" fmla="*/ 2147483646 h 2392"/>
                    <a:gd name="T18" fmla="*/ 2147483646 w 3931"/>
                    <a:gd name="T19" fmla="*/ 2147483646 h 2392"/>
                    <a:gd name="T20" fmla="*/ 2147483646 w 3931"/>
                    <a:gd name="T21" fmla="*/ 2147483646 h 2392"/>
                    <a:gd name="T22" fmla="*/ 2147483646 w 3931"/>
                    <a:gd name="T23" fmla="*/ 2147483646 h 2392"/>
                    <a:gd name="T24" fmla="*/ 2147483646 w 3931"/>
                    <a:gd name="T25" fmla="*/ 2147483646 h 2392"/>
                    <a:gd name="T26" fmla="*/ 0 w 3931"/>
                    <a:gd name="T27" fmla="*/ 2147483646 h 2392"/>
                    <a:gd name="T28" fmla="*/ 2147483646 w 3931"/>
                    <a:gd name="T29" fmla="*/ 0 h 2392"/>
                    <a:gd name="T30" fmla="*/ 2147483646 w 3931"/>
                    <a:gd name="T31" fmla="*/ 2147483646 h 2392"/>
                    <a:gd name="T32" fmla="*/ 2147483646 w 3931"/>
                    <a:gd name="T33" fmla="*/ 2147483646 h 2392"/>
                    <a:gd name="T34" fmla="*/ 2147483646 w 3931"/>
                    <a:gd name="T35" fmla="*/ 2147483646 h 2392"/>
                    <a:gd name="T36" fmla="*/ 2147483646 w 3931"/>
                    <a:gd name="T37" fmla="*/ 2147483646 h 2392"/>
                    <a:gd name="T38" fmla="*/ 2147483646 w 3931"/>
                    <a:gd name="T39" fmla="*/ 2147483646 h 2392"/>
                    <a:gd name="T40" fmla="*/ 2147483646 w 3931"/>
                    <a:gd name="T41" fmla="*/ 2147483646 h 2392"/>
                    <a:gd name="T42" fmla="*/ 2147483646 w 3931"/>
                    <a:gd name="T43" fmla="*/ 2147483646 h 2392"/>
                    <a:gd name="T44" fmla="*/ 2147483646 w 3931"/>
                    <a:gd name="T45" fmla="*/ 2147483646 h 2392"/>
                    <a:gd name="T46" fmla="*/ 2147483646 w 3931"/>
                    <a:gd name="T47" fmla="*/ 2147483646 h 2392"/>
                    <a:gd name="T48" fmla="*/ 2147483646 w 3931"/>
                    <a:gd name="T49" fmla="*/ 2147483646 h 2392"/>
                    <a:gd name="T50" fmla="*/ 2147483646 w 3931"/>
                    <a:gd name="T51" fmla="*/ 2147483646 h 2392"/>
                    <a:gd name="T52" fmla="*/ 2147483646 w 3931"/>
                    <a:gd name="T53" fmla="*/ 2147483646 h 2392"/>
                    <a:gd name="T54" fmla="*/ 2147483646 w 3931"/>
                    <a:gd name="T55" fmla="*/ 2147483646 h 2392"/>
                    <a:gd name="T56" fmla="*/ 2147483646 w 3931"/>
                    <a:gd name="T57" fmla="*/ 2147483646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29717" name="文本框 41"/>
              <p:cNvSpPr txBox="1">
                <a:spLocks noChangeArrowheads="1"/>
              </p:cNvSpPr>
              <p:nvPr/>
            </p:nvSpPr>
            <p:spPr bwMode="auto">
              <a:xfrm>
                <a:off x="5353035" y="349252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4B649F"/>
                    </a:solidFill>
                  </a:rPr>
                  <a:t>第三部分</a:t>
                </a:r>
              </a:p>
            </p:txBody>
          </p:sp>
        </p:grpSp>
        <p:sp>
          <p:nvSpPr>
            <p:cNvPr id="29709" name="文本框 46"/>
            <p:cNvSpPr txBox="1">
              <a:spLocks noChangeArrowheads="1"/>
            </p:cNvSpPr>
            <p:nvPr/>
          </p:nvSpPr>
          <p:spPr bwMode="auto">
            <a:xfrm>
              <a:off x="7848282" y="3784600"/>
              <a:ext cx="24257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50000"/>
                </a:lnSpc>
                <a:spcBef>
                  <a:spcPct val="0"/>
                </a:spcBef>
                <a:buFontTx/>
                <a:buNone/>
              </a:pPr>
              <a:r>
                <a:rPr lang="zh-CN" altLang="en-US" sz="2400" b="1">
                  <a:solidFill>
                    <a:srgbClr val="404040"/>
                  </a:solidFill>
                </a:rPr>
                <a:t>大数据平台架构</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773430" y="1336040"/>
            <a:ext cx="6057900" cy="420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indent="0">
              <a:buNone/>
            </a:pPr>
            <a:r>
              <a:rPr lang="zh-CN" altLang="en-US" sz="2400" dirty="0">
                <a:sym typeface="+mn-ea"/>
              </a:rPr>
              <a:t>       奥巴马的例子告诉我们，只要数据量够大，够及时，挖掘够深刻，我们完全可以洞悉每个选民的投票几率，迅速普及的互联网与移动互联网，悄然为记录人的行为数据提供了最为便利，持久的载体，最重要的是，在这些强大的数据的收集终端面前，人们没有掩饰的意图，从而创造者过去无法收集与分析的海量数据，这让所有社会科学领域能够从宏观群体走向微观群体，让跟踪每个人的数据成为了可能，从而让研究人性成为了可能。</a:t>
            </a:r>
            <a:endParaRPr lang="zh-CN" altLang="en-US" sz="2400" dirty="0"/>
          </a:p>
          <a:p>
            <a:pPr marL="514350" indent="-514350">
              <a:buAutoNum type="arabicPeriod"/>
            </a:pPr>
            <a:endParaRPr lang="zh-CN" altLang="en-US" sz="2400" b="1">
              <a:solidFill>
                <a:schemeClr val="bg1"/>
              </a:solidFill>
            </a:endParaRP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363" y="25400"/>
            <a:ext cx="4541837"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a:solidFill>
                  <a:srgbClr val="4B649F"/>
                </a:solidFill>
              </a:rPr>
              <a:t>2.1 </a:t>
            </a:r>
            <a:r>
              <a:rPr lang="zh-CN" altLang="en-US" b="1">
                <a:solidFill>
                  <a:srgbClr val="4B649F"/>
                </a:solidFill>
              </a:rPr>
              <a:t>大数据的应用</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2" name="图片 1"/>
          <p:cNvPicPr>
            <a:picLocks noChangeAspect="1"/>
          </p:cNvPicPr>
          <p:nvPr/>
        </p:nvPicPr>
        <p:blipFill>
          <a:blip r:embed="rId3"/>
          <a:stretch>
            <a:fillRect/>
          </a:stretch>
        </p:blipFill>
        <p:spPr>
          <a:xfrm>
            <a:off x="6831330" y="1426845"/>
            <a:ext cx="4761865" cy="326644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773430" y="1336040"/>
            <a:ext cx="1006094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indent="0">
              <a:buNone/>
            </a:pPr>
            <a:r>
              <a:rPr lang="zh-CN" altLang="en-US" sz="2400" dirty="0">
                <a:sym typeface="+mn-ea"/>
              </a:rPr>
              <a:t>蚂蚁花呗</a:t>
            </a:r>
            <a:endParaRPr lang="zh-CN" altLang="en-US" sz="2400" dirty="0"/>
          </a:p>
          <a:p>
            <a:pPr marL="0" indent="0">
              <a:buNone/>
            </a:pPr>
            <a:r>
              <a:rPr lang="zh-CN" altLang="en-US" sz="2400" dirty="0">
                <a:sym typeface="+mn-ea"/>
              </a:rPr>
              <a:t>        由用户的信用、使用支付宝消费的频率和网购的综合情况等来进行调整蚂蚁花呗的额度。</a:t>
            </a:r>
            <a:endParaRPr lang="zh-CN" altLang="en-US" sz="2400" dirty="0"/>
          </a:p>
          <a:p>
            <a:pPr marL="514350" indent="-514350">
              <a:buAutoNum type="arabicPeriod"/>
            </a:pPr>
            <a:endParaRPr lang="zh-CN" altLang="en-US" sz="2400" b="1" dirty="0">
              <a:solidFill>
                <a:schemeClr val="bg1"/>
              </a:solidFill>
            </a:endParaRP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680" y="25400"/>
            <a:ext cx="720026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a:solidFill>
                  <a:srgbClr val="4B649F"/>
                </a:solidFill>
              </a:rPr>
              <a:t>2.2 </a:t>
            </a:r>
            <a:r>
              <a:rPr lang="zh-CN" altLang="en-US" b="1">
                <a:solidFill>
                  <a:srgbClr val="4B649F"/>
                </a:solidFill>
              </a:rPr>
              <a:t>大数据的应用 </a:t>
            </a:r>
            <a:r>
              <a:rPr lang="en-US" altLang="zh-CN" b="1">
                <a:solidFill>
                  <a:srgbClr val="4B649F"/>
                </a:solidFill>
              </a:rPr>
              <a:t>- </a:t>
            </a:r>
            <a:r>
              <a:rPr lang="zh-CN" altLang="en-US" b="1">
                <a:solidFill>
                  <a:srgbClr val="4B649F"/>
                </a:solidFill>
              </a:rPr>
              <a:t>金融领域</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2" name="图片 1"/>
          <p:cNvPicPr>
            <a:picLocks noChangeAspect="1"/>
          </p:cNvPicPr>
          <p:nvPr/>
        </p:nvPicPr>
        <p:blipFill>
          <a:blip r:embed="rId3"/>
          <a:stretch>
            <a:fillRect/>
          </a:stretch>
        </p:blipFill>
        <p:spPr>
          <a:xfrm>
            <a:off x="2898775" y="3118485"/>
            <a:ext cx="4761865" cy="288544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773430" y="1336040"/>
            <a:ext cx="9547729"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indent="0">
              <a:buNone/>
            </a:pPr>
            <a:r>
              <a:rPr lang="zh-CN" altLang="en-US" sz="2400" dirty="0">
                <a:latin typeface="+mn-lt"/>
                <a:cs typeface="+mn-lt"/>
                <a:sym typeface="+mn-ea"/>
              </a:rPr>
              <a:t>梅西百货的实时定价机制</a:t>
            </a:r>
            <a:endParaRPr lang="zh-CN" altLang="en-US" sz="2400" dirty="0">
              <a:latin typeface="+mn-lt"/>
              <a:cs typeface="+mn-lt"/>
            </a:endParaRPr>
          </a:p>
          <a:p>
            <a:pPr marL="0" indent="0">
              <a:buNone/>
            </a:pPr>
            <a:r>
              <a:rPr lang="zh-CN" altLang="en-US" sz="2400" dirty="0">
                <a:latin typeface="+mn-lt"/>
                <a:cs typeface="+mn-lt"/>
                <a:sym typeface="+mn-ea"/>
              </a:rPr>
              <a:t>        根据需求和库存的情况，该公司基于SAS的系统对多达7300万种货品进行实时调价</a:t>
            </a:r>
            <a:endParaRPr lang="zh-CN" altLang="en-US" sz="2400" dirty="0">
              <a:latin typeface="+mn-lt"/>
              <a:cs typeface="+mn-lt"/>
            </a:endParaRPr>
          </a:p>
          <a:p>
            <a:pPr marL="514350" indent="-514350">
              <a:buAutoNum type="arabicPeriod"/>
            </a:pPr>
            <a:endParaRPr lang="zh-CN" altLang="en-US" sz="2400" b="1" dirty="0">
              <a:solidFill>
                <a:schemeClr val="bg1"/>
              </a:solidFill>
              <a:latin typeface="+mn-lt"/>
              <a:cs typeface="+mn-lt"/>
            </a:endParaRP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680" y="25400"/>
            <a:ext cx="681799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a:solidFill>
                  <a:srgbClr val="4B649F"/>
                </a:solidFill>
              </a:rPr>
              <a:t>2.3 </a:t>
            </a:r>
            <a:r>
              <a:rPr lang="zh-CN" altLang="en-US" b="1">
                <a:solidFill>
                  <a:srgbClr val="4B649F"/>
                </a:solidFill>
              </a:rPr>
              <a:t>大数据的应用 </a:t>
            </a:r>
            <a:r>
              <a:rPr lang="en-US" altLang="zh-CN" b="1">
                <a:solidFill>
                  <a:srgbClr val="4B649F"/>
                </a:solidFill>
              </a:rPr>
              <a:t>- </a:t>
            </a:r>
            <a:r>
              <a:rPr lang="zh-CN" altLang="en-US" b="1">
                <a:solidFill>
                  <a:srgbClr val="4B649F"/>
                </a:solidFill>
              </a:rPr>
              <a:t>生活领域</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1026" name="Picture 2" descr="https://timgsa.baidu.com/timg?image&amp;quality=80&amp;size=b9999_10000&amp;sec=1539837154272&amp;di=60b802d4475037a4daeed50c48599713&amp;imgtype=0&amp;src=http%3A%2F%2Fimgsrc.baidu.com%2Fimage%2Fc0%253Dpixel_huitu%252C0%252C0%252C294%252C40%2Fsign%3D1e58f39fda43ad4bb2234e80eb7a3fc3%2Fb151f8198618367a1ddf71e725738bd4b31ce5b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1087" y="2531527"/>
            <a:ext cx="4727410" cy="32788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773430" y="1744345"/>
            <a:ext cx="430720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indent="0">
              <a:buNone/>
            </a:pPr>
            <a:r>
              <a:rPr lang="zh-CN" altLang="en-US" sz="2400" dirty="0">
                <a:sym typeface="+mn-ea"/>
              </a:rPr>
              <a:t>快餐业的视频分析</a:t>
            </a:r>
            <a:endParaRPr lang="zh-CN" altLang="en-US" sz="2400" dirty="0"/>
          </a:p>
          <a:p>
            <a:pPr marL="0" indent="0">
              <a:buNone/>
            </a:pPr>
            <a:r>
              <a:rPr lang="zh-CN" altLang="en-US" sz="2400" dirty="0">
                <a:sym typeface="+mn-ea"/>
              </a:rPr>
              <a:t>        该公司通过视频分析等候队列的长度，然后自动变化电子菜单显示的内容。如果队列较长，则显示可以快速供给的食物;如果队列较短，则显示那些利润较高但准备时间相对长的食品</a:t>
            </a:r>
            <a:endParaRPr lang="zh-CN" altLang="en-US" sz="2400" b="1" dirty="0">
              <a:solidFill>
                <a:schemeClr val="bg1"/>
              </a:solidFill>
            </a:endParaRP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680" y="25400"/>
            <a:ext cx="672655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a:solidFill>
                  <a:srgbClr val="4B649F"/>
                </a:solidFill>
              </a:rPr>
              <a:t>2.4 </a:t>
            </a:r>
            <a:r>
              <a:rPr lang="zh-CN" altLang="en-US" b="1">
                <a:solidFill>
                  <a:srgbClr val="4B649F"/>
                </a:solidFill>
              </a:rPr>
              <a:t>大数据的应用 </a:t>
            </a:r>
            <a:r>
              <a:rPr lang="en-US" altLang="zh-CN" b="1">
                <a:solidFill>
                  <a:srgbClr val="4B649F"/>
                </a:solidFill>
              </a:rPr>
              <a:t>- </a:t>
            </a:r>
            <a:r>
              <a:rPr lang="zh-CN" altLang="en-US" b="1">
                <a:solidFill>
                  <a:srgbClr val="4B649F"/>
                </a:solidFill>
              </a:rPr>
              <a:t>生活领域</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3" name="图片 2"/>
          <p:cNvPicPr>
            <a:picLocks noChangeAspect="1"/>
          </p:cNvPicPr>
          <p:nvPr/>
        </p:nvPicPr>
        <p:blipFill>
          <a:blip r:embed="rId3"/>
          <a:stretch>
            <a:fillRect/>
          </a:stretch>
        </p:blipFill>
        <p:spPr>
          <a:xfrm>
            <a:off x="5332730" y="1603375"/>
            <a:ext cx="5238115" cy="315849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773430" y="1650365"/>
            <a:ext cx="52292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indent="0">
              <a:buNone/>
            </a:pPr>
            <a:r>
              <a:rPr lang="zh-CN" altLang="en-US" sz="2400" dirty="0">
                <a:sym typeface="+mn-ea"/>
              </a:rPr>
              <a:t>社交网络</a:t>
            </a:r>
            <a:r>
              <a:rPr lang="en-US" altLang="zh-CN" sz="2400" dirty="0">
                <a:sym typeface="+mn-ea"/>
              </a:rPr>
              <a:t>:</a:t>
            </a:r>
            <a:endParaRPr lang="en-US" altLang="zh-CN" sz="2400" dirty="0"/>
          </a:p>
          <a:p>
            <a:pPr marL="0" indent="0">
              <a:buNone/>
            </a:pPr>
            <a:r>
              <a:rPr lang="en-US" altLang="zh-CN" sz="2400" dirty="0">
                <a:sym typeface="+mn-ea"/>
              </a:rPr>
              <a:t>        Facebook</a:t>
            </a:r>
            <a:r>
              <a:rPr lang="zh-CN" altLang="en-US" sz="2400" dirty="0">
                <a:sym typeface="+mn-ea"/>
              </a:rPr>
              <a:t>、新浪微博、微信等以人为核心的社交网络产生了大量 的文本、图片、音视频等不同形式的数据</a:t>
            </a:r>
            <a:r>
              <a:rPr lang="en-US" altLang="zh-CN" sz="2400" dirty="0">
                <a:sym typeface="+mn-ea"/>
              </a:rPr>
              <a:t>.</a:t>
            </a:r>
            <a:r>
              <a:rPr lang="zh-CN" altLang="en-US" sz="2400" dirty="0">
                <a:sym typeface="+mn-ea"/>
              </a:rPr>
              <a:t>对这些数据的批量处理可以对社交网络进行分析</a:t>
            </a:r>
            <a:r>
              <a:rPr lang="en-US" altLang="zh-CN" sz="2400" dirty="0">
                <a:sym typeface="+mn-ea"/>
              </a:rPr>
              <a:t>,</a:t>
            </a:r>
            <a:r>
              <a:rPr lang="zh-CN" altLang="en-US" sz="2400" dirty="0">
                <a:sym typeface="+mn-ea"/>
              </a:rPr>
              <a:t>发现人与人之间 隐含的关系或者他们中存在的社区</a:t>
            </a:r>
            <a:r>
              <a:rPr lang="en-US" altLang="zh-CN" sz="2400" dirty="0">
                <a:sym typeface="+mn-ea"/>
              </a:rPr>
              <a:t>,</a:t>
            </a:r>
            <a:r>
              <a:rPr lang="zh-CN" altLang="en-US" sz="2400" dirty="0">
                <a:sym typeface="+mn-ea"/>
              </a:rPr>
              <a:t>推荐朋友或者相关的主题</a:t>
            </a:r>
            <a:r>
              <a:rPr lang="en-US" altLang="zh-CN" sz="2400" dirty="0">
                <a:sym typeface="+mn-ea"/>
              </a:rPr>
              <a:t>,</a:t>
            </a:r>
            <a:r>
              <a:rPr lang="zh-CN" altLang="en-US" sz="2400" dirty="0">
                <a:sym typeface="+mn-ea"/>
              </a:rPr>
              <a:t>提升用户的体验</a:t>
            </a:r>
            <a:endParaRPr lang="zh-CN" altLang="en-US" sz="2400" b="1" dirty="0">
              <a:solidFill>
                <a:schemeClr val="bg1"/>
              </a:solidFill>
            </a:endParaRP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680" y="25400"/>
            <a:ext cx="593661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a:solidFill>
                  <a:srgbClr val="4B649F"/>
                </a:solidFill>
              </a:rPr>
              <a:t>2.5 </a:t>
            </a:r>
            <a:r>
              <a:rPr lang="zh-CN" altLang="en-US" b="1">
                <a:solidFill>
                  <a:srgbClr val="4B649F"/>
                </a:solidFill>
              </a:rPr>
              <a:t>大数据的应用 </a:t>
            </a:r>
            <a:r>
              <a:rPr lang="en-US" altLang="zh-CN" b="1">
                <a:solidFill>
                  <a:srgbClr val="4B649F"/>
                </a:solidFill>
              </a:rPr>
              <a:t>- </a:t>
            </a:r>
            <a:r>
              <a:rPr lang="zh-CN" altLang="en-US" b="1">
                <a:solidFill>
                  <a:srgbClr val="4B649F"/>
                </a:solidFill>
              </a:rPr>
              <a:t>互联网</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2" name="图片 1"/>
          <p:cNvPicPr>
            <a:picLocks noChangeAspect="1"/>
          </p:cNvPicPr>
          <p:nvPr/>
        </p:nvPicPr>
        <p:blipFill>
          <a:blip r:embed="rId3"/>
          <a:stretch>
            <a:fillRect/>
          </a:stretch>
        </p:blipFill>
        <p:spPr>
          <a:xfrm>
            <a:off x="6002020" y="1650365"/>
            <a:ext cx="4725035" cy="355663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773430" y="1336040"/>
            <a:ext cx="5083810" cy="366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indent="0">
              <a:buNone/>
            </a:pPr>
            <a:r>
              <a:rPr lang="zh-CN" altLang="en-US" sz="2400" dirty="0">
                <a:sym typeface="+mn-ea"/>
              </a:rPr>
              <a:t>电子商务</a:t>
            </a:r>
            <a:r>
              <a:rPr lang="en-US" altLang="zh-CN" sz="2400" dirty="0">
                <a:sym typeface="+mn-ea"/>
              </a:rPr>
              <a:t>:</a:t>
            </a:r>
            <a:endParaRPr lang="en-US" altLang="zh-CN" sz="2400" dirty="0"/>
          </a:p>
          <a:p>
            <a:pPr marL="0" indent="0">
              <a:buNone/>
            </a:pPr>
            <a:r>
              <a:rPr lang="en-US" altLang="zh-CN" sz="2400" dirty="0">
                <a:sym typeface="+mn-ea"/>
              </a:rPr>
              <a:t>        </a:t>
            </a:r>
            <a:r>
              <a:rPr lang="zh-CN" altLang="en-US" sz="2400" dirty="0">
                <a:sym typeface="+mn-ea"/>
              </a:rPr>
              <a:t>电子商务中产生大量的购买历史记录、商品评论、商品网页的访问次数和驻留时间等数据</a:t>
            </a:r>
            <a:r>
              <a:rPr lang="en-US" altLang="zh-CN" sz="2400" dirty="0">
                <a:sym typeface="+mn-ea"/>
              </a:rPr>
              <a:t>,</a:t>
            </a:r>
            <a:r>
              <a:rPr lang="zh-CN" altLang="en-US" sz="2400" dirty="0">
                <a:sym typeface="+mn-ea"/>
              </a:rPr>
              <a:t>通过批量分析这些数据</a:t>
            </a:r>
            <a:r>
              <a:rPr lang="en-US" altLang="zh-CN" sz="2400" dirty="0">
                <a:sym typeface="+mn-ea"/>
              </a:rPr>
              <a:t>,</a:t>
            </a:r>
            <a:r>
              <a:rPr lang="zh-CN" altLang="en-US" sz="2400" dirty="0">
                <a:sym typeface="+mn-ea"/>
              </a:rPr>
              <a:t>每个商铺可以精准地选择其热卖商品</a:t>
            </a:r>
            <a:r>
              <a:rPr lang="en-US" altLang="zh-CN" sz="2400" dirty="0">
                <a:sym typeface="+mn-ea"/>
              </a:rPr>
              <a:t>,</a:t>
            </a:r>
            <a:r>
              <a:rPr lang="zh-CN" altLang="en-US" sz="2400" dirty="0">
                <a:sym typeface="+mn-ea"/>
              </a:rPr>
              <a:t>从而提升商品销量</a:t>
            </a:r>
            <a:r>
              <a:rPr lang="en-US" altLang="zh-CN" sz="2400" dirty="0">
                <a:sym typeface="+mn-ea"/>
              </a:rPr>
              <a:t>;</a:t>
            </a:r>
            <a:r>
              <a:rPr lang="zh-CN" altLang="en-US" sz="2400" dirty="0">
                <a:sym typeface="+mn-ea"/>
              </a:rPr>
              <a:t>这些数据还能够分析出用户的消费行为</a:t>
            </a:r>
            <a:r>
              <a:rPr lang="en-US" altLang="zh-CN" sz="2400" dirty="0">
                <a:sym typeface="+mn-ea"/>
              </a:rPr>
              <a:t>,</a:t>
            </a:r>
            <a:r>
              <a:rPr lang="zh-CN" altLang="en-US" sz="2400" dirty="0">
                <a:sym typeface="+mn-ea"/>
              </a:rPr>
              <a:t>为客户推荐相关商 品</a:t>
            </a:r>
            <a:r>
              <a:rPr lang="en-US" altLang="zh-CN" sz="2400" dirty="0">
                <a:sym typeface="+mn-ea"/>
              </a:rPr>
              <a:t>,</a:t>
            </a:r>
            <a:r>
              <a:rPr lang="zh-CN" altLang="en-US" sz="2400" dirty="0">
                <a:sym typeface="+mn-ea"/>
              </a:rPr>
              <a:t>以提升优质客户数量</a:t>
            </a:r>
            <a:endParaRPr lang="zh-CN" altLang="en-US" sz="2400" dirty="0"/>
          </a:p>
          <a:p>
            <a:pPr marL="514350" indent="-514350">
              <a:buAutoNum type="arabicPeriod"/>
            </a:pPr>
            <a:endParaRPr lang="zh-CN" altLang="en-US" sz="2400" b="1" dirty="0">
              <a:solidFill>
                <a:schemeClr val="bg1"/>
              </a:solidFill>
            </a:endParaRP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680" y="25400"/>
            <a:ext cx="675195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b="1">
                <a:solidFill>
                  <a:srgbClr val="4B649F"/>
                </a:solidFill>
              </a:rPr>
              <a:t>2.4 </a:t>
            </a:r>
            <a:r>
              <a:rPr lang="zh-CN" altLang="en-US" b="1">
                <a:solidFill>
                  <a:srgbClr val="4B649F"/>
                </a:solidFill>
              </a:rPr>
              <a:t>大数据应用 </a:t>
            </a:r>
            <a:r>
              <a:rPr lang="en-US" altLang="zh-CN" b="1">
                <a:solidFill>
                  <a:srgbClr val="4B649F"/>
                </a:solidFill>
              </a:rPr>
              <a:t>- </a:t>
            </a:r>
            <a:r>
              <a:rPr lang="zh-CN" altLang="en-US" b="1">
                <a:solidFill>
                  <a:srgbClr val="4B649F"/>
                </a:solidFill>
              </a:rPr>
              <a:t>互联网领域</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2" name="图片 1"/>
          <p:cNvPicPr>
            <a:picLocks noChangeAspect="1"/>
          </p:cNvPicPr>
          <p:nvPr/>
        </p:nvPicPr>
        <p:blipFill>
          <a:blip r:embed="rId3"/>
          <a:stretch>
            <a:fillRect/>
          </a:stretch>
        </p:blipFill>
        <p:spPr>
          <a:xfrm>
            <a:off x="5957570" y="926465"/>
            <a:ext cx="4462780" cy="2740025"/>
          </a:xfrm>
          <a:prstGeom prst="rect">
            <a:avLst/>
          </a:prstGeom>
        </p:spPr>
      </p:pic>
      <p:pic>
        <p:nvPicPr>
          <p:cNvPr id="3" name="图片 2"/>
          <p:cNvPicPr>
            <a:picLocks noChangeAspect="1"/>
          </p:cNvPicPr>
          <p:nvPr/>
        </p:nvPicPr>
        <p:blipFill>
          <a:blip r:embed="rId4"/>
          <a:stretch>
            <a:fillRect/>
          </a:stretch>
        </p:blipFill>
        <p:spPr>
          <a:xfrm>
            <a:off x="5957570" y="3666490"/>
            <a:ext cx="4593590" cy="274066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773430" y="1336040"/>
            <a:ext cx="1013841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indent="0">
              <a:buNone/>
            </a:pPr>
            <a:r>
              <a:rPr lang="zh-CN" altLang="en-US" sz="2400" dirty="0">
                <a:sym typeface="+mn-ea"/>
              </a:rPr>
              <a:t> 搜索引擎</a:t>
            </a:r>
            <a:r>
              <a:rPr lang="en-US" altLang="zh-CN" sz="2400" dirty="0">
                <a:sym typeface="+mn-ea"/>
              </a:rPr>
              <a:t>:</a:t>
            </a:r>
            <a:endParaRPr lang="en-US" altLang="zh-CN" sz="2400" dirty="0"/>
          </a:p>
          <a:p>
            <a:pPr marL="0" indent="0">
              <a:buNone/>
            </a:pPr>
            <a:r>
              <a:rPr lang="en-US" altLang="zh-CN" sz="2400" dirty="0">
                <a:sym typeface="+mn-ea"/>
              </a:rPr>
              <a:t>        Google </a:t>
            </a:r>
            <a:r>
              <a:rPr lang="zh-CN" altLang="en-US" sz="2400" dirty="0">
                <a:sym typeface="+mn-ea"/>
              </a:rPr>
              <a:t>等大型互联网搜索引擎与 </a:t>
            </a:r>
            <a:r>
              <a:rPr lang="en-US" altLang="zh-CN" sz="2400" dirty="0">
                <a:sym typeface="+mn-ea"/>
              </a:rPr>
              <a:t>Yahoo!</a:t>
            </a:r>
            <a:r>
              <a:rPr lang="zh-CN" altLang="en-US" sz="2400" dirty="0">
                <a:sym typeface="+mn-ea"/>
              </a:rPr>
              <a:t>的专门广告分析系统</a:t>
            </a:r>
            <a:r>
              <a:rPr lang="en-US" altLang="zh-CN" sz="2400" dirty="0">
                <a:sym typeface="+mn-ea"/>
              </a:rPr>
              <a:t>,</a:t>
            </a:r>
            <a:r>
              <a:rPr lang="zh-CN" altLang="en-US" sz="2400" dirty="0">
                <a:sym typeface="+mn-ea"/>
              </a:rPr>
              <a:t>通过对广 告相关数据的批量处理用来改善广告的投放效果以提高用户的点击量</a:t>
            </a:r>
            <a:endParaRPr lang="zh-CN" altLang="en-US" sz="2400" b="1" dirty="0">
              <a:solidFill>
                <a:schemeClr val="bg1"/>
              </a:solidFill>
            </a:endParaRP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680" y="25400"/>
            <a:ext cx="618617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a:solidFill>
                  <a:srgbClr val="4B649F"/>
                </a:solidFill>
              </a:rPr>
              <a:t>2.4 </a:t>
            </a:r>
            <a:r>
              <a:rPr lang="zh-CN" altLang="en-US" b="1">
                <a:solidFill>
                  <a:srgbClr val="4B649F"/>
                </a:solidFill>
              </a:rPr>
              <a:t>大数据的应用个 </a:t>
            </a:r>
            <a:r>
              <a:rPr lang="en-US" altLang="zh-CN" b="1">
                <a:solidFill>
                  <a:srgbClr val="4B649F"/>
                </a:solidFill>
              </a:rPr>
              <a:t>- </a:t>
            </a:r>
            <a:r>
              <a:rPr lang="zh-CN" altLang="en-US" b="1">
                <a:solidFill>
                  <a:srgbClr val="4B649F"/>
                </a:solidFill>
              </a:rPr>
              <a:t>互联网领域</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图片 1">
            <a:extLst>
              <a:ext uri="{FF2B5EF4-FFF2-40B4-BE49-F238E27FC236}">
                <a16:creationId xmlns:a16="http://schemas.microsoft.com/office/drawing/2014/main" id="{0C53F891-4B48-4D61-8252-26E857FB41A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78787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a:extLst>
              <a:ext uri="{FF2B5EF4-FFF2-40B4-BE49-F238E27FC236}">
                <a16:creationId xmlns:a16="http://schemas.microsoft.com/office/drawing/2014/main" id="{7D5D694E-73F5-4BA6-9AE4-1F238236415D}"/>
              </a:ext>
            </a:extLst>
          </p:cNvPr>
          <p:cNvGrpSpPr/>
          <p:nvPr/>
        </p:nvGrpSpPr>
        <p:grpSpPr>
          <a:xfrm>
            <a:off x="4482528" y="2827018"/>
            <a:ext cx="7415487" cy="1594999"/>
            <a:chOff x="4482528" y="2827018"/>
            <a:chExt cx="7415487" cy="1594999"/>
          </a:xfrm>
        </p:grpSpPr>
        <p:grpSp>
          <p:nvGrpSpPr>
            <p:cNvPr id="3" name="组合 2">
              <a:extLst>
                <a:ext uri="{FF2B5EF4-FFF2-40B4-BE49-F238E27FC236}">
                  <a16:creationId xmlns:a16="http://schemas.microsoft.com/office/drawing/2014/main" id="{3CA939DA-E6D0-4FCB-A8C0-344FC9AB032A}"/>
                </a:ext>
              </a:extLst>
            </p:cNvPr>
            <p:cNvGrpSpPr/>
            <p:nvPr/>
          </p:nvGrpSpPr>
          <p:grpSpPr>
            <a:xfrm>
              <a:off x="5609632" y="2827018"/>
              <a:ext cx="6288383" cy="1521459"/>
              <a:chOff x="4989216" y="4282439"/>
              <a:chExt cx="6288383" cy="1437642"/>
            </a:xfrm>
          </p:grpSpPr>
          <p:sp>
            <p:nvSpPr>
              <p:cNvPr id="8" name="矩形 7">
                <a:extLst>
                  <a:ext uri="{FF2B5EF4-FFF2-40B4-BE49-F238E27FC236}">
                    <a16:creationId xmlns:a16="http://schemas.microsoft.com/office/drawing/2014/main" id="{709EAD3E-FB57-440B-96B6-1C3EFEC35455}"/>
                  </a:ext>
                </a:extLst>
              </p:cNvPr>
              <p:cNvSpPr/>
              <p:nvPr/>
            </p:nvSpPr>
            <p:spPr>
              <a:xfrm>
                <a:off x="4989217" y="4282439"/>
                <a:ext cx="6288382" cy="1437641"/>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4" name="标题 1">
                <a:extLst>
                  <a:ext uri="{FF2B5EF4-FFF2-40B4-BE49-F238E27FC236}">
                    <a16:creationId xmlns:a16="http://schemas.microsoft.com/office/drawing/2014/main" id="{2A00DEAF-E9C1-44E0-A79B-4FF64DE519E4}"/>
                  </a:ext>
                </a:extLst>
              </p:cNvPr>
              <p:cNvSpPr txBox="1">
                <a:spLocks/>
              </p:cNvSpPr>
              <p:nvPr/>
            </p:nvSpPr>
            <p:spPr>
              <a:xfrm>
                <a:off x="4989216" y="4282440"/>
                <a:ext cx="6288383" cy="1437641"/>
              </a:xfrm>
              <a:prstGeom prst="rect">
                <a:avLst/>
              </a:prstGeom>
            </p:spPr>
            <p:txBody>
              <a:bodyPr rtlCol="0"/>
              <a:lstStyle>
                <a:lvl1pPr algn="l" defTabSz="914400" rtl="0" eaLnBrk="1" latinLnBrk="0" hangingPunct="1">
                  <a:lnSpc>
                    <a:spcPct val="100000"/>
                  </a:lnSpc>
                  <a:spcBef>
                    <a:spcPct val="0"/>
                  </a:spcBef>
                  <a:buNone/>
                  <a:defRPr sz="36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9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rPr>
                  <a:t>大规模数据</a:t>
                </a:r>
              </a:p>
            </p:txBody>
          </p:sp>
        </p:grpSp>
        <p:sp>
          <p:nvSpPr>
            <p:cNvPr id="4" name="文本框 3">
              <a:extLst>
                <a:ext uri="{FF2B5EF4-FFF2-40B4-BE49-F238E27FC236}">
                  <a16:creationId xmlns:a16="http://schemas.microsoft.com/office/drawing/2014/main" id="{A4BC945C-B8C9-4E59-A439-FC0B3DACCF8D}"/>
                </a:ext>
              </a:extLst>
            </p:cNvPr>
            <p:cNvSpPr txBox="1"/>
            <p:nvPr/>
          </p:nvSpPr>
          <p:spPr>
            <a:xfrm>
              <a:off x="4482528" y="2852357"/>
              <a:ext cx="810176" cy="1569660"/>
            </a:xfrm>
            <a:prstGeom prst="rect">
              <a:avLst/>
            </a:prstGeom>
            <a:noFill/>
          </p:spPr>
          <p:txBody>
            <a:bodyPr wrap="square" rtlCol="0">
              <a:spAutoFit/>
            </a:bodyPr>
            <a:lstStyle/>
            <a:p>
              <a:pPr algn="ctr"/>
              <a:r>
                <a:rPr lang="en-US" altLang="zh-CN" sz="9600" dirty="0">
                  <a:solidFill>
                    <a:srgbClr val="4B649F"/>
                  </a:solidFill>
                  <a:latin typeface="+mn-ea"/>
                  <a:ea typeface="+mn-ea"/>
                </a:rPr>
                <a:t>=</a:t>
              </a:r>
              <a:endParaRPr lang="zh-CN" altLang="en-US" sz="9600" dirty="0">
                <a:solidFill>
                  <a:srgbClr val="4B649F"/>
                </a:solidFill>
                <a:latin typeface="+mn-ea"/>
                <a:ea typeface="+mn-ea"/>
              </a:endParaRPr>
            </a:p>
          </p:txBody>
        </p:sp>
      </p:grpSp>
      <p:grpSp>
        <p:nvGrpSpPr>
          <p:cNvPr id="2" name="组合 1">
            <a:extLst>
              <a:ext uri="{FF2B5EF4-FFF2-40B4-BE49-F238E27FC236}">
                <a16:creationId xmlns:a16="http://schemas.microsoft.com/office/drawing/2014/main" id="{56F23104-09DE-4B96-A76D-081BE9FBCADD}"/>
              </a:ext>
            </a:extLst>
          </p:cNvPr>
          <p:cNvGrpSpPr/>
          <p:nvPr/>
        </p:nvGrpSpPr>
        <p:grpSpPr>
          <a:xfrm>
            <a:off x="293985" y="2827019"/>
            <a:ext cx="3871615" cy="1521460"/>
            <a:chOff x="293985" y="2827019"/>
            <a:chExt cx="3871615" cy="1521460"/>
          </a:xfrm>
        </p:grpSpPr>
        <p:sp>
          <p:nvSpPr>
            <p:cNvPr id="6" name="矩形 5">
              <a:extLst>
                <a:ext uri="{FF2B5EF4-FFF2-40B4-BE49-F238E27FC236}">
                  <a16:creationId xmlns:a16="http://schemas.microsoft.com/office/drawing/2014/main" id="{8D43E771-9B92-46D5-91C1-C4B79FB2E1EC}"/>
                </a:ext>
              </a:extLst>
            </p:cNvPr>
            <p:cNvSpPr/>
            <p:nvPr/>
          </p:nvSpPr>
          <p:spPr>
            <a:xfrm>
              <a:off x="293985" y="2827019"/>
              <a:ext cx="3871615" cy="152146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3" name="标题 1">
              <a:extLst>
                <a:ext uri="{FF2B5EF4-FFF2-40B4-BE49-F238E27FC236}">
                  <a16:creationId xmlns:a16="http://schemas.microsoft.com/office/drawing/2014/main" id="{DC750455-1A85-42F5-B1A1-947B45D57CC3}"/>
                </a:ext>
              </a:extLst>
            </p:cNvPr>
            <p:cNvSpPr txBox="1">
              <a:spLocks/>
            </p:cNvSpPr>
            <p:nvPr/>
          </p:nvSpPr>
          <p:spPr>
            <a:xfrm>
              <a:off x="293985" y="2893060"/>
              <a:ext cx="3871615" cy="1389379"/>
            </a:xfrm>
            <a:prstGeom prst="rect">
              <a:avLst/>
            </a:prstGeom>
          </p:spPr>
          <p:txBody>
            <a:bodyPr rtlCol="0"/>
            <a:lstStyle>
              <a:lvl1pPr algn="l" defTabSz="914400" rtl="0" eaLnBrk="1" latinLnBrk="0" hangingPunct="1">
                <a:lnSpc>
                  <a:spcPct val="100000"/>
                </a:lnSpc>
                <a:spcBef>
                  <a:spcPct val="0"/>
                </a:spcBef>
                <a:buNone/>
                <a:defRPr sz="3600" b="1" kern="1200">
                  <a:solidFill>
                    <a:schemeClr val="accent1">
                      <a:lumMod val="75000"/>
                    </a:schemeClr>
                  </a:solidFill>
                  <a:latin typeface="微软雅黑" panose="020B0503020204020204" pitchFamily="34" charset="-122"/>
                  <a:ea typeface="微软雅黑" panose="020B0503020204020204" pitchFamily="34" charset="-122"/>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9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rPr>
                <a:t>大数据</a:t>
              </a:r>
              <a:endParaRPr kumimoji="0" lang="zh-cn" altLang="en-US" sz="9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sp>
        <p:nvSpPr>
          <p:cNvPr id="11" name="文本框 10">
            <a:extLst>
              <a:ext uri="{FF2B5EF4-FFF2-40B4-BE49-F238E27FC236}">
                <a16:creationId xmlns:a16="http://schemas.microsoft.com/office/drawing/2014/main" id="{D0E19F5C-5AAD-419E-93F1-84304C485D80}"/>
              </a:ext>
            </a:extLst>
          </p:cNvPr>
          <p:cNvSpPr txBox="1"/>
          <p:nvPr/>
        </p:nvSpPr>
        <p:spPr>
          <a:xfrm>
            <a:off x="4887616" y="2827018"/>
            <a:ext cx="651712" cy="1569660"/>
          </a:xfrm>
          <a:prstGeom prst="rect">
            <a:avLst/>
          </a:prstGeom>
          <a:noFill/>
        </p:spPr>
        <p:txBody>
          <a:bodyPr wrap="square" rtlCol="0">
            <a:spAutoFit/>
          </a:bodyPr>
          <a:lstStyle/>
          <a:p>
            <a:pPr algn="ctr"/>
            <a:r>
              <a:rPr lang="zh-CN" altLang="en-US" sz="9600" dirty="0">
                <a:latin typeface="+mn-ea"/>
                <a:ea typeface="+mn-ea"/>
              </a:rPr>
              <a:t>？</a:t>
            </a:r>
          </a:p>
        </p:txBody>
      </p:sp>
    </p:spTree>
    <p:extLst>
      <p:ext uri="{BB962C8B-B14F-4D97-AF65-F5344CB8AC3E}">
        <p14:creationId xmlns:p14="http://schemas.microsoft.com/office/powerpoint/2010/main" val="125272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90"/>
                                          </p:val>
                                        </p:tav>
                                        <p:tav tm="100000">
                                          <p:val>
                                            <p:fltVal val="0"/>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C7D8824-526C-4369-BD94-F88DF4938B6E}"/>
              </a:ext>
            </a:extLst>
          </p:cNvPr>
          <p:cNvSpPr/>
          <p:nvPr/>
        </p:nvSpPr>
        <p:spPr>
          <a:xfrm>
            <a:off x="0" y="2540000"/>
            <a:ext cx="5619750" cy="196532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1747" name="文本框 2">
            <a:extLst>
              <a:ext uri="{FF2B5EF4-FFF2-40B4-BE49-F238E27FC236}">
                <a16:creationId xmlns:a16="http://schemas.microsoft.com/office/drawing/2014/main" id="{3FA8B08D-2570-4A5F-9B4D-F4088648FD3A}"/>
              </a:ext>
            </a:extLst>
          </p:cNvPr>
          <p:cNvSpPr txBox="1">
            <a:spLocks noChangeArrowheads="1"/>
          </p:cNvSpPr>
          <p:nvPr/>
        </p:nvSpPr>
        <p:spPr bwMode="auto">
          <a:xfrm>
            <a:off x="5854700" y="2292350"/>
            <a:ext cx="5708650"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sz="3600" b="1" dirty="0">
                <a:solidFill>
                  <a:srgbClr val="4B649F"/>
                </a:solidFill>
              </a:rPr>
              <a:t>3.1</a:t>
            </a:r>
            <a:r>
              <a:rPr lang="zh-CN" altLang="en-US" sz="3600" b="1" dirty="0">
                <a:solidFill>
                  <a:srgbClr val="4B649F"/>
                </a:solidFill>
              </a:rPr>
              <a:t> 平台架构的发展</a:t>
            </a:r>
          </a:p>
        </p:txBody>
      </p:sp>
      <p:sp>
        <p:nvSpPr>
          <p:cNvPr id="31748" name="文本框 4">
            <a:extLst>
              <a:ext uri="{FF2B5EF4-FFF2-40B4-BE49-F238E27FC236}">
                <a16:creationId xmlns:a16="http://schemas.microsoft.com/office/drawing/2014/main" id="{F01DD6F0-69AB-42C5-8E2D-162B3D5815B6}"/>
              </a:ext>
            </a:extLst>
          </p:cNvPr>
          <p:cNvSpPr txBox="1">
            <a:spLocks noChangeArrowheads="1"/>
          </p:cNvSpPr>
          <p:nvPr/>
        </p:nvSpPr>
        <p:spPr bwMode="auto">
          <a:xfrm>
            <a:off x="5854700" y="3216275"/>
            <a:ext cx="5708650"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1800" dirty="0">
                <a:solidFill>
                  <a:srgbClr val="808080"/>
                </a:solidFill>
              </a:rPr>
              <a:t> </a:t>
            </a:r>
          </a:p>
        </p:txBody>
      </p:sp>
      <p:grpSp>
        <p:nvGrpSpPr>
          <p:cNvPr id="31749" name="组合 5">
            <a:extLst>
              <a:ext uri="{FF2B5EF4-FFF2-40B4-BE49-F238E27FC236}">
                <a16:creationId xmlns:a16="http://schemas.microsoft.com/office/drawing/2014/main" id="{3947E492-5AA0-4048-9727-8AEF855E87BD}"/>
              </a:ext>
            </a:extLst>
          </p:cNvPr>
          <p:cNvGrpSpPr>
            <a:grpSpLocks/>
          </p:cNvGrpSpPr>
          <p:nvPr/>
        </p:nvGrpSpPr>
        <p:grpSpPr bwMode="auto">
          <a:xfrm>
            <a:off x="1519238" y="2232025"/>
            <a:ext cx="2581275" cy="2582863"/>
            <a:chOff x="1131485" y="2234042"/>
            <a:chExt cx="1607262" cy="1607262"/>
          </a:xfrm>
        </p:grpSpPr>
        <p:sp>
          <p:nvSpPr>
            <p:cNvPr id="7" name="椭圆 6">
              <a:extLst>
                <a:ext uri="{FF2B5EF4-FFF2-40B4-BE49-F238E27FC236}">
                  <a16:creationId xmlns:a16="http://schemas.microsoft.com/office/drawing/2014/main" id="{F71710E6-F7C9-4471-922E-9483B258BDAE}"/>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a:extLst>
                <a:ext uri="{FF2B5EF4-FFF2-40B4-BE49-F238E27FC236}">
                  <a16:creationId xmlns:a16="http://schemas.microsoft.com/office/drawing/2014/main" id="{484011A1-BA5A-4C44-8EF6-9FFD42E5E36D}"/>
                </a:ext>
              </a:extLst>
            </p:cNvPr>
            <p:cNvSpPr/>
            <p:nvPr/>
          </p:nvSpPr>
          <p:spPr>
            <a:xfrm>
              <a:off x="1241206" y="2343696"/>
              <a:ext cx="1387820" cy="138795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1754" name="KSO_Shape">
              <a:extLst>
                <a:ext uri="{FF2B5EF4-FFF2-40B4-BE49-F238E27FC236}">
                  <a16:creationId xmlns:a16="http://schemas.microsoft.com/office/drawing/2014/main" id="{308F2DF7-DD34-403E-BEED-0BA5FB54918A}"/>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pic>
        <p:nvPicPr>
          <p:cNvPr id="31750" name="图片 9">
            <a:extLst>
              <a:ext uri="{FF2B5EF4-FFF2-40B4-BE49-F238E27FC236}">
                <a16:creationId xmlns:a16="http://schemas.microsoft.com/office/drawing/2014/main" id="{6D7878E4-4D9A-49D7-93AC-72BB752105A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图片 10">
            <a:extLst>
              <a:ext uri="{FF2B5EF4-FFF2-40B4-BE49-F238E27FC236}">
                <a16:creationId xmlns:a16="http://schemas.microsoft.com/office/drawing/2014/main" id="{A16C41D2-4ABD-40C3-A8E2-120BBEA5195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78787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456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6">
            <a:extLst>
              <a:ext uri="{FF2B5EF4-FFF2-40B4-BE49-F238E27FC236}">
                <a16:creationId xmlns:a16="http://schemas.microsoft.com/office/drawing/2014/main" id="{E53122B0-A61B-4B07-A4B2-5757934ACE1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任意多边形 47">
            <a:extLst>
              <a:ext uri="{FF2B5EF4-FFF2-40B4-BE49-F238E27FC236}">
                <a16:creationId xmlns:a16="http://schemas.microsoft.com/office/drawing/2014/main" id="{21FC8025-173C-41CB-92FB-B9F17405F3BA}"/>
              </a:ext>
            </a:extLst>
          </p:cNvPr>
          <p:cNvSpPr/>
          <p:nvPr/>
        </p:nvSpPr>
        <p:spPr>
          <a:xfrm rot="5400000">
            <a:off x="2091124" y="-1633924"/>
            <a:ext cx="914400" cy="509664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椭圆 9">
            <a:extLst>
              <a:ext uri="{FF2B5EF4-FFF2-40B4-BE49-F238E27FC236}">
                <a16:creationId xmlns:a16="http://schemas.microsoft.com/office/drawing/2014/main" id="{6078976C-BFB1-4C37-BECF-C684D347F265}"/>
              </a:ext>
            </a:extLst>
          </p:cNvPr>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62" name="组合 61">
            <a:extLst>
              <a:ext uri="{FF2B5EF4-FFF2-40B4-BE49-F238E27FC236}">
                <a16:creationId xmlns:a16="http://schemas.microsoft.com/office/drawing/2014/main" id="{B42C75AD-58EB-47F7-8FB6-ED429ED73DD9}"/>
              </a:ext>
            </a:extLst>
          </p:cNvPr>
          <p:cNvGrpSpPr/>
          <p:nvPr/>
        </p:nvGrpSpPr>
        <p:grpSpPr>
          <a:xfrm>
            <a:off x="475624" y="571426"/>
            <a:ext cx="1029952" cy="685949"/>
            <a:chOff x="5302250" y="2903538"/>
            <a:chExt cx="1587500" cy="1057276"/>
          </a:xfrm>
          <a:solidFill>
            <a:srgbClr val="4B649F"/>
          </a:solidFill>
        </p:grpSpPr>
        <p:sp>
          <p:nvSpPr>
            <p:cNvPr id="55" name="Freeform 84">
              <a:extLst>
                <a:ext uri="{FF2B5EF4-FFF2-40B4-BE49-F238E27FC236}">
                  <a16:creationId xmlns:a16="http://schemas.microsoft.com/office/drawing/2014/main" id="{6DE7FDBD-8325-4429-8D94-7B04FE7FCCC8}"/>
                </a:ext>
              </a:extLst>
            </p:cNvPr>
            <p:cNvSpPr/>
            <p:nvPr/>
          </p:nvSpPr>
          <p:spPr bwMode="auto">
            <a:xfrm>
              <a:off x="5362575" y="3040063"/>
              <a:ext cx="706438" cy="614363"/>
            </a:xfrm>
            <a:custGeom>
              <a:avLst/>
              <a:gdLst>
                <a:gd name="T0" fmla="*/ 181 w 187"/>
                <a:gd name="T1" fmla="*/ 49 h 162"/>
                <a:gd name="T2" fmla="*/ 187 w 187"/>
                <a:gd name="T3" fmla="*/ 66 h 162"/>
                <a:gd name="T4" fmla="*/ 187 w 187"/>
                <a:gd name="T5" fmla="*/ 162 h 162"/>
                <a:gd name="T6" fmla="*/ 176 w 187"/>
                <a:gd name="T7" fmla="*/ 153 h 162"/>
                <a:gd name="T8" fmla="*/ 92 w 187"/>
                <a:gd name="T9" fmla="*/ 115 h 162"/>
                <a:gd name="T10" fmla="*/ 73 w 187"/>
                <a:gd name="T11" fmla="*/ 114 h 162"/>
                <a:gd name="T12" fmla="*/ 8 w 187"/>
                <a:gd name="T13" fmla="*/ 131 h 162"/>
                <a:gd name="T14" fmla="*/ 1 w 187"/>
                <a:gd name="T15" fmla="*/ 131 h 162"/>
                <a:gd name="T16" fmla="*/ 2 w 187"/>
                <a:gd name="T17" fmla="*/ 126 h 162"/>
                <a:gd name="T18" fmla="*/ 26 w 187"/>
                <a:gd name="T19" fmla="*/ 70 h 162"/>
                <a:gd name="T20" fmla="*/ 48 w 187"/>
                <a:gd name="T21" fmla="*/ 20 h 162"/>
                <a:gd name="T22" fmla="*/ 53 w 187"/>
                <a:gd name="T23" fmla="*/ 13 h 162"/>
                <a:gd name="T24" fmla="*/ 62 w 187"/>
                <a:gd name="T25" fmla="*/ 9 h 162"/>
                <a:gd name="T26" fmla="*/ 130 w 187"/>
                <a:gd name="T27" fmla="*/ 11 h 162"/>
                <a:gd name="T28" fmla="*/ 181 w 187"/>
                <a:gd name="T29"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62">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6" name="Freeform 85">
              <a:extLst>
                <a:ext uri="{FF2B5EF4-FFF2-40B4-BE49-F238E27FC236}">
                  <a16:creationId xmlns:a16="http://schemas.microsoft.com/office/drawing/2014/main" id="{5E28AC59-9F91-45DE-97C3-E1E5C46282E3}"/>
                </a:ext>
              </a:extLst>
            </p:cNvPr>
            <p:cNvSpPr/>
            <p:nvPr/>
          </p:nvSpPr>
          <p:spPr bwMode="auto">
            <a:xfrm>
              <a:off x="6115050" y="2903538"/>
              <a:ext cx="400050" cy="747713"/>
            </a:xfrm>
            <a:custGeom>
              <a:avLst/>
              <a:gdLst>
                <a:gd name="T0" fmla="*/ 44 w 106"/>
                <a:gd name="T1" fmla="*/ 119 h 197"/>
                <a:gd name="T2" fmla="*/ 3 w 106"/>
                <a:gd name="T3" fmla="*/ 187 h 197"/>
                <a:gd name="T4" fmla="*/ 0 w 106"/>
                <a:gd name="T5" fmla="*/ 197 h 197"/>
                <a:gd name="T6" fmla="*/ 0 w 106"/>
                <a:gd name="T7" fmla="*/ 83 h 197"/>
                <a:gd name="T8" fmla="*/ 1 w 106"/>
                <a:gd name="T9" fmla="*/ 64 h 197"/>
                <a:gd name="T10" fmla="*/ 16 w 106"/>
                <a:gd name="T11" fmla="*/ 29 h 197"/>
                <a:gd name="T12" fmla="*/ 49 w 106"/>
                <a:gd name="T13" fmla="*/ 1 h 197"/>
                <a:gd name="T14" fmla="*/ 54 w 106"/>
                <a:gd name="T15" fmla="*/ 0 h 197"/>
                <a:gd name="T16" fmla="*/ 64 w 106"/>
                <a:gd name="T17" fmla="*/ 6 h 197"/>
                <a:gd name="T18" fmla="*/ 85 w 106"/>
                <a:gd name="T19" fmla="*/ 42 h 197"/>
                <a:gd name="T20" fmla="*/ 86 w 106"/>
                <a:gd name="T21" fmla="*/ 42 h 197"/>
                <a:gd name="T22" fmla="*/ 104 w 106"/>
                <a:gd name="T23" fmla="*/ 74 h 197"/>
                <a:gd name="T24" fmla="*/ 105 w 106"/>
                <a:gd name="T25" fmla="*/ 82 h 197"/>
                <a:gd name="T26" fmla="*/ 99 w 106"/>
                <a:gd name="T27" fmla="*/ 87 h 197"/>
                <a:gd name="T28" fmla="*/ 44 w 106"/>
                <a:gd name="T29"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97">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7" name="Freeform 86">
              <a:extLst>
                <a:ext uri="{FF2B5EF4-FFF2-40B4-BE49-F238E27FC236}">
                  <a16:creationId xmlns:a16="http://schemas.microsoft.com/office/drawing/2014/main" id="{5833BEA6-6C2F-4191-A4C1-1605F573F175}"/>
                </a:ext>
              </a:extLst>
            </p:cNvPr>
            <p:cNvSpPr/>
            <p:nvPr/>
          </p:nvSpPr>
          <p:spPr bwMode="auto">
            <a:xfrm>
              <a:off x="6194425" y="3529013"/>
              <a:ext cx="642938" cy="160338"/>
            </a:xfrm>
            <a:custGeom>
              <a:avLst/>
              <a:gdLst>
                <a:gd name="T0" fmla="*/ 155 w 170"/>
                <a:gd name="T1" fmla="*/ 11 h 42"/>
                <a:gd name="T2" fmla="*/ 154 w 170"/>
                <a:gd name="T3" fmla="*/ 10 h 42"/>
                <a:gd name="T4" fmla="*/ 153 w 170"/>
                <a:gd name="T5" fmla="*/ 10 h 42"/>
                <a:gd name="T6" fmla="*/ 108 w 170"/>
                <a:gd name="T7" fmla="*/ 0 h 42"/>
                <a:gd name="T8" fmla="*/ 85 w 170"/>
                <a:gd name="T9" fmla="*/ 3 h 42"/>
                <a:gd name="T10" fmla="*/ 11 w 170"/>
                <a:gd name="T11" fmla="*/ 35 h 42"/>
                <a:gd name="T12" fmla="*/ 11 w 170"/>
                <a:gd name="T13" fmla="*/ 36 h 42"/>
                <a:gd name="T14" fmla="*/ 7 w 170"/>
                <a:gd name="T15" fmla="*/ 38 h 42"/>
                <a:gd name="T16" fmla="*/ 3 w 170"/>
                <a:gd name="T17" fmla="*/ 40 h 42"/>
                <a:gd name="T18" fmla="*/ 1 w 170"/>
                <a:gd name="T19" fmla="*/ 42 h 42"/>
                <a:gd name="T20" fmla="*/ 0 w 170"/>
                <a:gd name="T21" fmla="*/ 42 h 42"/>
                <a:gd name="T22" fmla="*/ 161 w 170"/>
                <a:gd name="T23" fmla="*/ 42 h 42"/>
                <a:gd name="T24" fmla="*/ 169 w 170"/>
                <a:gd name="T25" fmla="*/ 38 h 42"/>
                <a:gd name="T26" fmla="*/ 167 w 170"/>
                <a:gd name="T27" fmla="*/ 28 h 42"/>
                <a:gd name="T28" fmla="*/ 155 w 170"/>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42">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8" name="Freeform 87">
              <a:extLst>
                <a:ext uri="{FF2B5EF4-FFF2-40B4-BE49-F238E27FC236}">
                  <a16:creationId xmlns:a16="http://schemas.microsoft.com/office/drawing/2014/main" id="{6CD30ADA-6548-4B38-9F96-8C39D8BC61B6}"/>
                </a:ext>
              </a:extLst>
            </p:cNvPr>
            <p:cNvSpPr/>
            <p:nvPr/>
          </p:nvSpPr>
          <p:spPr bwMode="auto">
            <a:xfrm>
              <a:off x="5335588" y="3771901"/>
              <a:ext cx="1520825" cy="155575"/>
            </a:xfrm>
            <a:custGeom>
              <a:avLst/>
              <a:gdLst>
                <a:gd name="T0" fmla="*/ 402 w 402"/>
                <a:gd name="T1" fmla="*/ 24 h 41"/>
                <a:gd name="T2" fmla="*/ 385 w 402"/>
                <a:gd name="T3" fmla="*/ 41 h 41"/>
                <a:gd name="T4" fmla="*/ 382 w 402"/>
                <a:gd name="T5" fmla="*/ 41 h 41"/>
                <a:gd name="T6" fmla="*/ 232 w 402"/>
                <a:gd name="T7" fmla="*/ 28 h 41"/>
                <a:gd name="T8" fmla="*/ 217 w 402"/>
                <a:gd name="T9" fmla="*/ 34 h 41"/>
                <a:gd name="T10" fmla="*/ 216 w 402"/>
                <a:gd name="T11" fmla="*/ 35 h 41"/>
                <a:gd name="T12" fmla="*/ 201 w 402"/>
                <a:gd name="T13" fmla="*/ 40 h 41"/>
                <a:gd name="T14" fmla="*/ 201 w 402"/>
                <a:gd name="T15" fmla="*/ 40 h 41"/>
                <a:gd name="T16" fmla="*/ 186 w 402"/>
                <a:gd name="T17" fmla="*/ 35 h 41"/>
                <a:gd name="T18" fmla="*/ 185 w 402"/>
                <a:gd name="T19" fmla="*/ 34 h 41"/>
                <a:gd name="T20" fmla="*/ 170 w 402"/>
                <a:gd name="T21" fmla="*/ 28 h 41"/>
                <a:gd name="T22" fmla="*/ 20 w 402"/>
                <a:gd name="T23" fmla="*/ 41 h 41"/>
                <a:gd name="T24" fmla="*/ 17 w 402"/>
                <a:gd name="T25" fmla="*/ 41 h 41"/>
                <a:gd name="T26" fmla="*/ 0 w 402"/>
                <a:gd name="T27" fmla="*/ 24 h 41"/>
                <a:gd name="T28" fmla="*/ 16 w 402"/>
                <a:gd name="T29" fmla="*/ 7 h 41"/>
                <a:gd name="T30" fmla="*/ 17 w 402"/>
                <a:gd name="T31" fmla="*/ 7 h 41"/>
                <a:gd name="T32" fmla="*/ 164 w 402"/>
                <a:gd name="T33" fmla="*/ 0 h 41"/>
                <a:gd name="T34" fmla="*/ 177 w 402"/>
                <a:gd name="T35" fmla="*/ 6 h 41"/>
                <a:gd name="T36" fmla="*/ 182 w 402"/>
                <a:gd name="T37" fmla="*/ 6 h 41"/>
                <a:gd name="T38" fmla="*/ 194 w 402"/>
                <a:gd name="T39" fmla="*/ 0 h 41"/>
                <a:gd name="T40" fmla="*/ 208 w 402"/>
                <a:gd name="T41" fmla="*/ 0 h 41"/>
                <a:gd name="T42" fmla="*/ 220 w 402"/>
                <a:gd name="T43" fmla="*/ 6 h 41"/>
                <a:gd name="T44" fmla="*/ 225 w 402"/>
                <a:gd name="T45" fmla="*/ 6 h 41"/>
                <a:gd name="T46" fmla="*/ 238 w 402"/>
                <a:gd name="T47" fmla="*/ 0 h 41"/>
                <a:gd name="T48" fmla="*/ 385 w 402"/>
                <a:gd name="T49" fmla="*/ 7 h 41"/>
                <a:gd name="T50" fmla="*/ 386 w 402"/>
                <a:gd name="T51" fmla="*/ 7 h 41"/>
                <a:gd name="T52" fmla="*/ 402 w 402"/>
                <a:gd name="T53"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2" h="41">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9" name="Freeform 88">
              <a:extLst>
                <a:ext uri="{FF2B5EF4-FFF2-40B4-BE49-F238E27FC236}">
                  <a16:creationId xmlns:a16="http://schemas.microsoft.com/office/drawing/2014/main" id="{A20D7C2D-60FE-4E41-804D-4DB2C8FDD750}"/>
                </a:ext>
              </a:extLst>
            </p:cNvPr>
            <p:cNvSpPr>
              <a:spLocks noEditPoints="1"/>
            </p:cNvSpPr>
            <p:nvPr/>
          </p:nvSpPr>
          <p:spPr bwMode="auto">
            <a:xfrm>
              <a:off x="5302250" y="3733801"/>
              <a:ext cx="1587500" cy="227013"/>
            </a:xfrm>
            <a:custGeom>
              <a:avLst/>
              <a:gdLst>
                <a:gd name="T0" fmla="*/ 394 w 420"/>
                <a:gd name="T1" fmla="*/ 60 h 60"/>
                <a:gd name="T2" fmla="*/ 394 w 420"/>
                <a:gd name="T3" fmla="*/ 60 h 60"/>
                <a:gd name="T4" fmla="*/ 391 w 420"/>
                <a:gd name="T5" fmla="*/ 60 h 60"/>
                <a:gd name="T6" fmla="*/ 390 w 420"/>
                <a:gd name="T7" fmla="*/ 60 h 60"/>
                <a:gd name="T8" fmla="*/ 240 w 420"/>
                <a:gd name="T9" fmla="*/ 47 h 60"/>
                <a:gd name="T10" fmla="*/ 240 w 420"/>
                <a:gd name="T11" fmla="*/ 47 h 60"/>
                <a:gd name="T12" fmla="*/ 235 w 420"/>
                <a:gd name="T13" fmla="*/ 49 h 60"/>
                <a:gd name="T14" fmla="*/ 235 w 420"/>
                <a:gd name="T15" fmla="*/ 52 h 60"/>
                <a:gd name="T16" fmla="*/ 230 w 420"/>
                <a:gd name="T17" fmla="*/ 53 h 60"/>
                <a:gd name="T18" fmla="*/ 210 w 420"/>
                <a:gd name="T19" fmla="*/ 59 h 60"/>
                <a:gd name="T20" fmla="*/ 210 w 420"/>
                <a:gd name="T21" fmla="*/ 59 h 60"/>
                <a:gd name="T22" fmla="*/ 190 w 420"/>
                <a:gd name="T23" fmla="*/ 53 h 60"/>
                <a:gd name="T24" fmla="*/ 186 w 420"/>
                <a:gd name="T25" fmla="*/ 52 h 60"/>
                <a:gd name="T26" fmla="*/ 185 w 420"/>
                <a:gd name="T27" fmla="*/ 49 h 60"/>
                <a:gd name="T28" fmla="*/ 180 w 420"/>
                <a:gd name="T29" fmla="*/ 47 h 60"/>
                <a:gd name="T30" fmla="*/ 29 w 420"/>
                <a:gd name="T31" fmla="*/ 60 h 60"/>
                <a:gd name="T32" fmla="*/ 26 w 420"/>
                <a:gd name="T33" fmla="*/ 60 h 60"/>
                <a:gd name="T34" fmla="*/ 0 w 420"/>
                <a:gd name="T35" fmla="*/ 34 h 60"/>
                <a:gd name="T36" fmla="*/ 25 w 420"/>
                <a:gd name="T37" fmla="*/ 8 h 60"/>
                <a:gd name="T38" fmla="*/ 25 w 420"/>
                <a:gd name="T39" fmla="*/ 8 h 60"/>
                <a:gd name="T40" fmla="*/ 173 w 420"/>
                <a:gd name="T41" fmla="*/ 1 h 60"/>
                <a:gd name="T42" fmla="*/ 188 w 420"/>
                <a:gd name="T43" fmla="*/ 5 h 60"/>
                <a:gd name="T44" fmla="*/ 203 w 420"/>
                <a:gd name="T45" fmla="*/ 0 h 60"/>
                <a:gd name="T46" fmla="*/ 217 w 420"/>
                <a:gd name="T47" fmla="*/ 0 h 60"/>
                <a:gd name="T48" fmla="*/ 232 w 420"/>
                <a:gd name="T49" fmla="*/ 5 h 60"/>
                <a:gd name="T50" fmla="*/ 247 w 420"/>
                <a:gd name="T51" fmla="*/ 1 h 60"/>
                <a:gd name="T52" fmla="*/ 395 w 420"/>
                <a:gd name="T53" fmla="*/ 8 h 60"/>
                <a:gd name="T54" fmla="*/ 420 w 420"/>
                <a:gd name="T55" fmla="*/ 34 h 60"/>
                <a:gd name="T56" fmla="*/ 394 w 420"/>
                <a:gd name="T57" fmla="*/ 60 h 60"/>
                <a:gd name="T58" fmla="*/ 26 w 420"/>
                <a:gd name="T59" fmla="*/ 26 h 60"/>
                <a:gd name="T60" fmla="*/ 18 w 420"/>
                <a:gd name="T61" fmla="*/ 34 h 60"/>
                <a:gd name="T62" fmla="*/ 26 w 420"/>
                <a:gd name="T63" fmla="*/ 42 h 60"/>
                <a:gd name="T64" fmla="*/ 26 w 420"/>
                <a:gd name="T65" fmla="*/ 42 h 60"/>
                <a:gd name="T66" fmla="*/ 28 w 420"/>
                <a:gd name="T67" fmla="*/ 42 h 60"/>
                <a:gd name="T68" fmla="*/ 178 w 420"/>
                <a:gd name="T69" fmla="*/ 29 h 60"/>
                <a:gd name="T70" fmla="*/ 180 w 420"/>
                <a:gd name="T71" fmla="*/ 29 h 60"/>
                <a:gd name="T72" fmla="*/ 199 w 420"/>
                <a:gd name="T73" fmla="*/ 36 h 60"/>
                <a:gd name="T74" fmla="*/ 200 w 420"/>
                <a:gd name="T75" fmla="*/ 36 h 60"/>
                <a:gd name="T76" fmla="*/ 202 w 420"/>
                <a:gd name="T77" fmla="*/ 39 h 60"/>
                <a:gd name="T78" fmla="*/ 210 w 420"/>
                <a:gd name="T79" fmla="*/ 41 h 60"/>
                <a:gd name="T80" fmla="*/ 210 w 420"/>
                <a:gd name="T81" fmla="*/ 41 h 60"/>
                <a:gd name="T82" fmla="*/ 218 w 420"/>
                <a:gd name="T83" fmla="*/ 39 h 60"/>
                <a:gd name="T84" fmla="*/ 220 w 420"/>
                <a:gd name="T85" fmla="*/ 36 h 60"/>
                <a:gd name="T86" fmla="*/ 221 w 420"/>
                <a:gd name="T87" fmla="*/ 36 h 60"/>
                <a:gd name="T88" fmla="*/ 242 w 420"/>
                <a:gd name="T89" fmla="*/ 29 h 60"/>
                <a:gd name="T90" fmla="*/ 392 w 420"/>
                <a:gd name="T91" fmla="*/ 42 h 60"/>
                <a:gd name="T92" fmla="*/ 394 w 420"/>
                <a:gd name="T93" fmla="*/ 42 h 60"/>
                <a:gd name="T94" fmla="*/ 402 w 420"/>
                <a:gd name="T95" fmla="*/ 34 h 60"/>
                <a:gd name="T96" fmla="*/ 395 w 420"/>
                <a:gd name="T97" fmla="*/ 26 h 60"/>
                <a:gd name="T98" fmla="*/ 394 w 420"/>
                <a:gd name="T99" fmla="*/ 26 h 60"/>
                <a:gd name="T100" fmla="*/ 246 w 420"/>
                <a:gd name="T101" fmla="*/ 19 h 60"/>
                <a:gd name="T102" fmla="*/ 246 w 420"/>
                <a:gd name="T103" fmla="*/ 19 h 60"/>
                <a:gd name="T104" fmla="*/ 242 w 420"/>
                <a:gd name="T105" fmla="*/ 20 h 60"/>
                <a:gd name="T106" fmla="*/ 231 w 420"/>
                <a:gd name="T107" fmla="*/ 28 h 60"/>
                <a:gd name="T108" fmla="*/ 221 w 420"/>
                <a:gd name="T109" fmla="*/ 20 h 60"/>
                <a:gd name="T110" fmla="*/ 217 w 420"/>
                <a:gd name="T111" fmla="*/ 19 h 60"/>
                <a:gd name="T112" fmla="*/ 203 w 420"/>
                <a:gd name="T113" fmla="*/ 19 h 60"/>
                <a:gd name="T114" fmla="*/ 199 w 420"/>
                <a:gd name="T115" fmla="*/ 20 h 60"/>
                <a:gd name="T116" fmla="*/ 189 w 420"/>
                <a:gd name="T117" fmla="*/ 28 h 60"/>
                <a:gd name="T118" fmla="*/ 178 w 420"/>
                <a:gd name="T119" fmla="*/ 20 h 60"/>
                <a:gd name="T120" fmla="*/ 174 w 420"/>
                <a:gd name="T121" fmla="*/ 19 h 60"/>
                <a:gd name="T122" fmla="*/ 26 w 420"/>
                <a:gd name="T123" fmla="*/ 26 h 60"/>
                <a:gd name="T124" fmla="*/ 26 w 420"/>
                <a:gd name="T125"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0" h="6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0" name="Freeform 89">
              <a:extLst>
                <a:ext uri="{FF2B5EF4-FFF2-40B4-BE49-F238E27FC236}">
                  <a16:creationId xmlns:a16="http://schemas.microsoft.com/office/drawing/2014/main" id="{75DFC209-933F-4AB2-B204-A699E69F1989}"/>
                </a:ext>
              </a:extLst>
            </p:cNvPr>
            <p:cNvSpPr/>
            <p:nvPr/>
          </p:nvSpPr>
          <p:spPr bwMode="auto">
            <a:xfrm>
              <a:off x="5354638" y="3525838"/>
              <a:ext cx="669925" cy="163513"/>
            </a:xfrm>
            <a:custGeom>
              <a:avLst/>
              <a:gdLst>
                <a:gd name="T0" fmla="*/ 169 w 177"/>
                <a:gd name="T1" fmla="*/ 37 h 43"/>
                <a:gd name="T2" fmla="*/ 168 w 177"/>
                <a:gd name="T3" fmla="*/ 36 h 43"/>
                <a:gd name="T4" fmla="*/ 92 w 177"/>
                <a:gd name="T5" fmla="*/ 1 h 43"/>
                <a:gd name="T6" fmla="*/ 75 w 177"/>
                <a:gd name="T7" fmla="*/ 0 h 43"/>
                <a:gd name="T8" fmla="*/ 18 w 177"/>
                <a:gd name="T9" fmla="*/ 15 h 43"/>
                <a:gd name="T10" fmla="*/ 3 w 177"/>
                <a:gd name="T11" fmla="*/ 29 h 43"/>
                <a:gd name="T12" fmla="*/ 1 w 177"/>
                <a:gd name="T13" fmla="*/ 39 h 43"/>
                <a:gd name="T14" fmla="*/ 9 w 177"/>
                <a:gd name="T15" fmla="*/ 43 h 43"/>
                <a:gd name="T16" fmla="*/ 177 w 177"/>
                <a:gd name="T17" fmla="*/ 43 h 43"/>
                <a:gd name="T18" fmla="*/ 169 w 177"/>
                <a:gd name="T19"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43">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1" name="Freeform 90">
              <a:extLst>
                <a:ext uri="{FF2B5EF4-FFF2-40B4-BE49-F238E27FC236}">
                  <a16:creationId xmlns:a16="http://schemas.microsoft.com/office/drawing/2014/main" id="{7331CBB5-51AE-4F5B-B65C-FD94029160AC}"/>
                </a:ext>
              </a:extLst>
            </p:cNvPr>
            <p:cNvSpPr/>
            <p:nvPr/>
          </p:nvSpPr>
          <p:spPr bwMode="auto">
            <a:xfrm>
              <a:off x="6175375" y="3063876"/>
              <a:ext cx="654050" cy="571500"/>
            </a:xfrm>
            <a:custGeom>
              <a:avLst/>
              <a:gdLst>
                <a:gd name="T0" fmla="*/ 171 w 173"/>
                <a:gd name="T1" fmla="*/ 114 h 151"/>
                <a:gd name="T2" fmla="*/ 157 w 173"/>
                <a:gd name="T3" fmla="*/ 87 h 151"/>
                <a:gd name="T4" fmla="*/ 157 w 173"/>
                <a:gd name="T5" fmla="*/ 86 h 151"/>
                <a:gd name="T6" fmla="*/ 123 w 173"/>
                <a:gd name="T7" fmla="*/ 21 h 151"/>
                <a:gd name="T8" fmla="*/ 116 w 173"/>
                <a:gd name="T9" fmla="*/ 8 h 151"/>
                <a:gd name="T10" fmla="*/ 115 w 173"/>
                <a:gd name="T11" fmla="*/ 7 h 151"/>
                <a:gd name="T12" fmla="*/ 87 w 173"/>
                <a:gd name="T13" fmla="*/ 0 h 151"/>
                <a:gd name="T14" fmla="*/ 101 w 173"/>
                <a:gd name="T15" fmla="*/ 24 h 151"/>
                <a:gd name="T16" fmla="*/ 103 w 173"/>
                <a:gd name="T17" fmla="*/ 45 h 151"/>
                <a:gd name="T18" fmla="*/ 88 w 173"/>
                <a:gd name="T19" fmla="*/ 59 h 151"/>
                <a:gd name="T20" fmla="*/ 38 w 173"/>
                <a:gd name="T21" fmla="*/ 87 h 151"/>
                <a:gd name="T22" fmla="*/ 1 w 173"/>
                <a:gd name="T23" fmla="*/ 149 h 151"/>
                <a:gd name="T24" fmla="*/ 0 w 173"/>
                <a:gd name="T25" fmla="*/ 151 h 151"/>
                <a:gd name="T26" fmla="*/ 1 w 173"/>
                <a:gd name="T27" fmla="*/ 151 h 151"/>
                <a:gd name="T28" fmla="*/ 9 w 173"/>
                <a:gd name="T29" fmla="*/ 146 h 151"/>
                <a:gd name="T30" fmla="*/ 86 w 173"/>
                <a:gd name="T31" fmla="*/ 112 h 151"/>
                <a:gd name="T32" fmla="*/ 113 w 173"/>
                <a:gd name="T33" fmla="*/ 109 h 151"/>
                <a:gd name="T34" fmla="*/ 165 w 173"/>
                <a:gd name="T35" fmla="*/ 120 h 151"/>
                <a:gd name="T36" fmla="*/ 169 w 173"/>
                <a:gd name="T37" fmla="*/ 121 h 151"/>
                <a:gd name="T38" fmla="*/ 172 w 173"/>
                <a:gd name="T39" fmla="*/ 120 h 151"/>
                <a:gd name="T40" fmla="*/ 171 w 173"/>
                <a:gd name="T41" fmla="*/ 1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51">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grpSp>
      <p:sp>
        <p:nvSpPr>
          <p:cNvPr id="26635" name="文本框 1066">
            <a:extLst>
              <a:ext uri="{FF2B5EF4-FFF2-40B4-BE49-F238E27FC236}">
                <a16:creationId xmlns:a16="http://schemas.microsoft.com/office/drawing/2014/main" id="{13964E5D-9B20-42CF-A4E7-8419602FB145}"/>
              </a:ext>
            </a:extLst>
          </p:cNvPr>
          <p:cNvSpPr txBox="1">
            <a:spLocks noChangeArrowheads="1"/>
          </p:cNvSpPr>
          <p:nvPr/>
        </p:nvSpPr>
        <p:spPr bwMode="auto">
          <a:xfrm>
            <a:off x="1766888" y="598488"/>
            <a:ext cx="332975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en-US" altLang="zh-CN" sz="3200" b="1" dirty="0">
                <a:solidFill>
                  <a:schemeClr val="bg1"/>
                </a:solidFill>
              </a:rPr>
              <a:t>3.1</a:t>
            </a:r>
            <a:r>
              <a:rPr lang="zh-CN" altLang="en-US" sz="3200" b="1" dirty="0">
                <a:solidFill>
                  <a:schemeClr val="bg1"/>
                </a:solidFill>
              </a:rPr>
              <a:t> 平台架构发展</a:t>
            </a:r>
          </a:p>
          <a:p>
            <a:pPr eaLnBrk="1" hangingPunct="1">
              <a:lnSpc>
                <a:spcPct val="100000"/>
              </a:lnSpc>
              <a:spcBef>
                <a:spcPct val="0"/>
              </a:spcBef>
              <a:buFontTx/>
              <a:buNone/>
            </a:pPr>
            <a:endParaRPr lang="zh-CN" altLang="en-US" sz="3200" b="1" dirty="0">
              <a:solidFill>
                <a:schemeClr val="bg1"/>
              </a:solidFill>
            </a:endParaRPr>
          </a:p>
        </p:txBody>
      </p:sp>
      <p:sp>
        <p:nvSpPr>
          <p:cNvPr id="31" name="文本框 30">
            <a:extLst>
              <a:ext uri="{FF2B5EF4-FFF2-40B4-BE49-F238E27FC236}">
                <a16:creationId xmlns:a16="http://schemas.microsoft.com/office/drawing/2014/main" id="{33E5E6C9-BBAC-49D9-8A75-462B79C6E9DE}"/>
              </a:ext>
            </a:extLst>
          </p:cNvPr>
          <p:cNvSpPr txBox="1"/>
          <p:nvPr/>
        </p:nvSpPr>
        <p:spPr>
          <a:xfrm>
            <a:off x="1065490" y="1600200"/>
            <a:ext cx="9935302" cy="4478149"/>
          </a:xfrm>
          <a:prstGeom prst="rect">
            <a:avLst/>
          </a:prstGeom>
          <a:noFill/>
        </p:spPr>
        <p:txBody>
          <a:bodyPr wrap="square" rtlCol="0">
            <a:spAutoFit/>
          </a:bodyPr>
          <a:lstStyle/>
          <a:p>
            <a:r>
              <a:rPr lang="zh-CN" altLang="en-US" sz="2000" b="1" dirty="0">
                <a:solidFill>
                  <a:schemeClr val="accent1">
                    <a:lumMod val="75000"/>
                  </a:schemeClr>
                </a:solidFill>
                <a:latin typeface="微软雅黑" panose="020B0503020204020204" pitchFamily="34" charset="-122"/>
                <a:ea typeface="微软雅黑" panose="020B0503020204020204" pitchFamily="34" charset="-122"/>
                <a:cs typeface="+mj-cs"/>
              </a:rPr>
              <a:t>起源：</a:t>
            </a:r>
            <a:r>
              <a:rPr lang="en-US" altLang="zh-CN" sz="2000" b="1" dirty="0">
                <a:solidFill>
                  <a:schemeClr val="accent1">
                    <a:lumMod val="75000"/>
                  </a:schemeClr>
                </a:solidFill>
                <a:latin typeface="微软雅黑" panose="020B0503020204020204" pitchFamily="34" charset="-122"/>
                <a:ea typeface="微软雅黑" panose="020B0503020204020204" pitchFamily="34" charset="-122"/>
                <a:cs typeface="+mj-cs"/>
              </a:rPr>
              <a:t>	</a:t>
            </a:r>
          </a:p>
          <a:p>
            <a:pPr marL="1257300" lvl="2" indent="-342900">
              <a:spcBef>
                <a:spcPts val="1800"/>
              </a:spcBef>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cs typeface="+mj-cs"/>
              </a:rPr>
              <a:t>谷歌“三宝”</a:t>
            </a:r>
            <a:r>
              <a:rPr lang="en-US" altLang="zh-CN" sz="2000" dirty="0">
                <a:latin typeface="微软雅黑" panose="020B0503020204020204" pitchFamily="34" charset="-122"/>
                <a:ea typeface="微软雅黑" panose="020B0503020204020204" pitchFamily="34" charset="-122"/>
                <a:cs typeface="+mj-cs"/>
              </a:rPr>
              <a:t>( 2003 – 2006 ) </a:t>
            </a:r>
            <a:r>
              <a:rPr lang="zh-CN" altLang="en-US" sz="2000" dirty="0">
                <a:latin typeface="微软雅黑" panose="020B0503020204020204" pitchFamily="34" charset="-122"/>
                <a:ea typeface="微软雅黑" panose="020B0503020204020204" pitchFamily="34" charset="-122"/>
                <a:cs typeface="+mj-cs"/>
              </a:rPr>
              <a:t>：</a:t>
            </a:r>
            <a:endParaRPr lang="en-US" altLang="zh-CN" sz="2000" dirty="0">
              <a:latin typeface="微软雅黑" panose="020B0503020204020204" pitchFamily="34" charset="-122"/>
              <a:ea typeface="微软雅黑" panose="020B0503020204020204" pitchFamily="34" charset="-122"/>
              <a:cs typeface="+mj-cs"/>
            </a:endParaRPr>
          </a:p>
          <a:p>
            <a:pPr marL="1714500" lvl="3" indent="-342900">
              <a:spcBef>
                <a:spcPts val="1800"/>
              </a:spcBef>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GFS</a:t>
            </a:r>
          </a:p>
          <a:p>
            <a:pPr marL="1714500" lvl="3" indent="-342900">
              <a:spcBef>
                <a:spcPts val="1800"/>
              </a:spcBef>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mj-cs"/>
              </a:rPr>
              <a:t>MapReduce</a:t>
            </a:r>
          </a:p>
          <a:p>
            <a:pPr marL="1714500" lvl="3" indent="-342900">
              <a:spcBef>
                <a:spcPts val="1800"/>
              </a:spcBef>
              <a:buFont typeface="Arial" panose="020B0604020202020204" pitchFamily="34" charset="0"/>
              <a:buChar char="•"/>
            </a:pPr>
            <a:r>
              <a:rPr lang="en-US" altLang="zh-CN" sz="2000" dirty="0" err="1">
                <a:latin typeface="微软雅黑" panose="020B0503020204020204" pitchFamily="34" charset="-122"/>
                <a:ea typeface="微软雅黑" panose="020B0503020204020204" pitchFamily="34" charset="-122"/>
                <a:cs typeface="+mj-cs"/>
              </a:rPr>
              <a:t>BigTable</a:t>
            </a:r>
            <a:endParaRPr lang="en-US" altLang="zh-CN" sz="2000" dirty="0">
              <a:latin typeface="微软雅黑" panose="020B0503020204020204" pitchFamily="34" charset="-122"/>
              <a:ea typeface="微软雅黑" panose="020B0503020204020204" pitchFamily="34" charset="-122"/>
              <a:cs typeface="+mj-cs"/>
            </a:endParaRPr>
          </a:p>
          <a:p>
            <a:pPr lvl="0"/>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发展：</a:t>
            </a:r>
            <a:endParaRPr lang="en-US" altLang="zh-CN" sz="2000" dirty="0">
              <a:solidFill>
                <a:schemeClr val="accent1">
                  <a:lumMod val="75000"/>
                </a:schemeClr>
              </a:solidFill>
              <a:latin typeface="微软雅黑" panose="020B0503020204020204" pitchFamily="34" charset="-122"/>
              <a:ea typeface="微软雅黑" panose="020B0503020204020204" pitchFamily="34" charset="-122"/>
              <a:cs typeface="+mj-cs"/>
            </a:endParaRPr>
          </a:p>
          <a:p>
            <a:pPr marL="1257300" lvl="5" indent="-342900">
              <a:spcBef>
                <a:spcPts val="1800"/>
              </a:spcBef>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mj-cs"/>
              </a:rPr>
              <a:t>Apache Hadoop</a:t>
            </a:r>
          </a:p>
          <a:p>
            <a:pPr marL="1257300" lvl="5" indent="-342900">
              <a:spcBef>
                <a:spcPts val="1800"/>
              </a:spcBef>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mj-cs"/>
              </a:rPr>
              <a:t>Apache Storm</a:t>
            </a:r>
          </a:p>
          <a:p>
            <a:pPr marL="1257300" lvl="5" indent="-342900">
              <a:spcBef>
                <a:spcPts val="1800"/>
              </a:spcBef>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mj-cs"/>
              </a:rPr>
              <a:t>Apache Spark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250"/>
                                        <p:tgtEl>
                                          <p:spTgt spid="31">
                                            <p:txEl>
                                              <p:pRg st="0" end="0"/>
                                            </p:txEl>
                                          </p:spTgt>
                                        </p:tgtEl>
                                      </p:cBhvr>
                                    </p:animEffect>
                                    <p:anim calcmode="lin" valueType="num">
                                      <p:cBhvr>
                                        <p:cTn id="8" dur="25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nodeType="afterEffect">
                                  <p:stCondLst>
                                    <p:cond delay="0"/>
                                  </p:stCondLst>
                                  <p:childTnLst>
                                    <p:set>
                                      <p:cBhvr>
                                        <p:cTn id="12" dur="1" fill="hold">
                                          <p:stCondLst>
                                            <p:cond delay="0"/>
                                          </p:stCondLst>
                                        </p:cTn>
                                        <p:tgtEl>
                                          <p:spTgt spid="31">
                                            <p:txEl>
                                              <p:pRg st="1" end="1"/>
                                            </p:txEl>
                                          </p:spTgt>
                                        </p:tgtEl>
                                        <p:attrNameLst>
                                          <p:attrName>style.visibility</p:attrName>
                                        </p:attrNameLst>
                                      </p:cBhvr>
                                      <p:to>
                                        <p:strVal val="visible"/>
                                      </p:to>
                                    </p:set>
                                    <p:animEffect transition="in" filter="fade">
                                      <p:cBhvr>
                                        <p:cTn id="13" dur="250"/>
                                        <p:tgtEl>
                                          <p:spTgt spid="31">
                                            <p:txEl>
                                              <p:pRg st="1" end="1"/>
                                            </p:txEl>
                                          </p:spTgt>
                                        </p:tgtEl>
                                      </p:cBhvr>
                                    </p:animEffect>
                                    <p:anim calcmode="lin" valueType="num">
                                      <p:cBhvr>
                                        <p:cTn id="14" dur="25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15" dur="25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31">
                                            <p:txEl>
                                              <p:pRg st="2" end="2"/>
                                            </p:txEl>
                                          </p:spTgt>
                                        </p:tgtEl>
                                        <p:attrNameLst>
                                          <p:attrName>style.visibility</p:attrName>
                                        </p:attrNameLst>
                                      </p:cBhvr>
                                      <p:to>
                                        <p:strVal val="visible"/>
                                      </p:to>
                                    </p:set>
                                    <p:animEffect transition="in" filter="fade">
                                      <p:cBhvr>
                                        <p:cTn id="19" dur="250"/>
                                        <p:tgtEl>
                                          <p:spTgt spid="31">
                                            <p:txEl>
                                              <p:pRg st="2" end="2"/>
                                            </p:txEl>
                                          </p:spTgt>
                                        </p:tgtEl>
                                      </p:cBhvr>
                                    </p:animEffect>
                                    <p:anim calcmode="lin" valueType="num">
                                      <p:cBhvr>
                                        <p:cTn id="20" dur="25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21" dur="25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42" presetClass="entr" presetSubtype="0" fill="hold" nodeType="afterEffect">
                                  <p:stCondLst>
                                    <p:cond delay="0"/>
                                  </p:stCondLst>
                                  <p:childTnLst>
                                    <p:set>
                                      <p:cBhvr>
                                        <p:cTn id="24" dur="1" fill="hold">
                                          <p:stCondLst>
                                            <p:cond delay="0"/>
                                          </p:stCondLst>
                                        </p:cTn>
                                        <p:tgtEl>
                                          <p:spTgt spid="31">
                                            <p:txEl>
                                              <p:pRg st="3" end="3"/>
                                            </p:txEl>
                                          </p:spTgt>
                                        </p:tgtEl>
                                        <p:attrNameLst>
                                          <p:attrName>style.visibility</p:attrName>
                                        </p:attrNameLst>
                                      </p:cBhvr>
                                      <p:to>
                                        <p:strVal val="visible"/>
                                      </p:to>
                                    </p:set>
                                    <p:animEffect transition="in" filter="fade">
                                      <p:cBhvr>
                                        <p:cTn id="25" dur="250"/>
                                        <p:tgtEl>
                                          <p:spTgt spid="31">
                                            <p:txEl>
                                              <p:pRg st="3" end="3"/>
                                            </p:txEl>
                                          </p:spTgt>
                                        </p:tgtEl>
                                      </p:cBhvr>
                                    </p:animEffect>
                                    <p:anim calcmode="lin" valueType="num">
                                      <p:cBhvr>
                                        <p:cTn id="26" dur="25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27" dur="25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31">
                                            <p:txEl>
                                              <p:pRg st="4" end="4"/>
                                            </p:txEl>
                                          </p:spTgt>
                                        </p:tgtEl>
                                        <p:attrNameLst>
                                          <p:attrName>style.visibility</p:attrName>
                                        </p:attrNameLst>
                                      </p:cBhvr>
                                      <p:to>
                                        <p:strVal val="visible"/>
                                      </p:to>
                                    </p:set>
                                    <p:animEffect transition="in" filter="fade">
                                      <p:cBhvr>
                                        <p:cTn id="31" dur="250"/>
                                        <p:tgtEl>
                                          <p:spTgt spid="31">
                                            <p:txEl>
                                              <p:pRg st="4" end="4"/>
                                            </p:txEl>
                                          </p:spTgt>
                                        </p:tgtEl>
                                      </p:cBhvr>
                                    </p:animEffect>
                                    <p:anim calcmode="lin" valueType="num">
                                      <p:cBhvr>
                                        <p:cTn id="32" dur="25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33" dur="25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1">
                                            <p:txEl>
                                              <p:pRg st="5" end="5"/>
                                            </p:txEl>
                                          </p:spTgt>
                                        </p:tgtEl>
                                        <p:attrNameLst>
                                          <p:attrName>style.visibility</p:attrName>
                                        </p:attrNameLst>
                                      </p:cBhvr>
                                      <p:to>
                                        <p:strVal val="visible"/>
                                      </p:to>
                                    </p:set>
                                    <p:animEffect transition="in" filter="fade">
                                      <p:cBhvr>
                                        <p:cTn id="38" dur="250"/>
                                        <p:tgtEl>
                                          <p:spTgt spid="31">
                                            <p:txEl>
                                              <p:pRg st="5" end="5"/>
                                            </p:txEl>
                                          </p:spTgt>
                                        </p:tgtEl>
                                      </p:cBhvr>
                                    </p:animEffect>
                                    <p:anim calcmode="lin" valueType="num">
                                      <p:cBhvr>
                                        <p:cTn id="39" dur="250" fill="hold"/>
                                        <p:tgtEl>
                                          <p:spTgt spid="31">
                                            <p:txEl>
                                              <p:pRg st="5" end="5"/>
                                            </p:txEl>
                                          </p:spTgt>
                                        </p:tgtEl>
                                        <p:attrNameLst>
                                          <p:attrName>ppt_x</p:attrName>
                                        </p:attrNameLst>
                                      </p:cBhvr>
                                      <p:tavLst>
                                        <p:tav tm="0">
                                          <p:val>
                                            <p:strVal val="#ppt_x"/>
                                          </p:val>
                                        </p:tav>
                                        <p:tav tm="100000">
                                          <p:val>
                                            <p:strVal val="#ppt_x"/>
                                          </p:val>
                                        </p:tav>
                                      </p:tavLst>
                                    </p:anim>
                                    <p:anim calcmode="lin" valueType="num">
                                      <p:cBhvr>
                                        <p:cTn id="40" dur="250" fill="hold"/>
                                        <p:tgtEl>
                                          <p:spTgt spid="31">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250"/>
                            </p:stCondLst>
                            <p:childTnLst>
                              <p:par>
                                <p:cTn id="42" presetID="42" presetClass="entr" presetSubtype="0" fill="hold" nodeType="afterEffect">
                                  <p:stCondLst>
                                    <p:cond delay="0"/>
                                  </p:stCondLst>
                                  <p:childTnLst>
                                    <p:set>
                                      <p:cBhvr>
                                        <p:cTn id="43" dur="1" fill="hold">
                                          <p:stCondLst>
                                            <p:cond delay="0"/>
                                          </p:stCondLst>
                                        </p:cTn>
                                        <p:tgtEl>
                                          <p:spTgt spid="31">
                                            <p:txEl>
                                              <p:pRg st="6" end="6"/>
                                            </p:txEl>
                                          </p:spTgt>
                                        </p:tgtEl>
                                        <p:attrNameLst>
                                          <p:attrName>style.visibility</p:attrName>
                                        </p:attrNameLst>
                                      </p:cBhvr>
                                      <p:to>
                                        <p:strVal val="visible"/>
                                      </p:to>
                                    </p:set>
                                    <p:animEffect transition="in" filter="fade">
                                      <p:cBhvr>
                                        <p:cTn id="44" dur="250"/>
                                        <p:tgtEl>
                                          <p:spTgt spid="31">
                                            <p:txEl>
                                              <p:pRg st="6" end="6"/>
                                            </p:txEl>
                                          </p:spTgt>
                                        </p:tgtEl>
                                      </p:cBhvr>
                                    </p:animEffect>
                                    <p:anim calcmode="lin" valueType="num">
                                      <p:cBhvr>
                                        <p:cTn id="45" dur="250" fill="hold"/>
                                        <p:tgtEl>
                                          <p:spTgt spid="31">
                                            <p:txEl>
                                              <p:pRg st="6" end="6"/>
                                            </p:txEl>
                                          </p:spTgt>
                                        </p:tgtEl>
                                        <p:attrNameLst>
                                          <p:attrName>ppt_x</p:attrName>
                                        </p:attrNameLst>
                                      </p:cBhvr>
                                      <p:tavLst>
                                        <p:tav tm="0">
                                          <p:val>
                                            <p:strVal val="#ppt_x"/>
                                          </p:val>
                                        </p:tav>
                                        <p:tav tm="100000">
                                          <p:val>
                                            <p:strVal val="#ppt_x"/>
                                          </p:val>
                                        </p:tav>
                                      </p:tavLst>
                                    </p:anim>
                                    <p:anim calcmode="lin" valueType="num">
                                      <p:cBhvr>
                                        <p:cTn id="46" dur="250" fill="hold"/>
                                        <p:tgtEl>
                                          <p:spTgt spid="31">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
                            </p:stCondLst>
                            <p:childTnLst>
                              <p:par>
                                <p:cTn id="48" presetID="42" presetClass="entr" presetSubtype="0" fill="hold" nodeType="afterEffect">
                                  <p:stCondLst>
                                    <p:cond delay="0"/>
                                  </p:stCondLst>
                                  <p:childTnLst>
                                    <p:set>
                                      <p:cBhvr>
                                        <p:cTn id="49" dur="1" fill="hold">
                                          <p:stCondLst>
                                            <p:cond delay="0"/>
                                          </p:stCondLst>
                                        </p:cTn>
                                        <p:tgtEl>
                                          <p:spTgt spid="31">
                                            <p:txEl>
                                              <p:pRg st="7" end="7"/>
                                            </p:txEl>
                                          </p:spTgt>
                                        </p:tgtEl>
                                        <p:attrNameLst>
                                          <p:attrName>style.visibility</p:attrName>
                                        </p:attrNameLst>
                                      </p:cBhvr>
                                      <p:to>
                                        <p:strVal val="visible"/>
                                      </p:to>
                                    </p:set>
                                    <p:animEffect transition="in" filter="fade">
                                      <p:cBhvr>
                                        <p:cTn id="50" dur="250"/>
                                        <p:tgtEl>
                                          <p:spTgt spid="31">
                                            <p:txEl>
                                              <p:pRg st="7" end="7"/>
                                            </p:txEl>
                                          </p:spTgt>
                                        </p:tgtEl>
                                      </p:cBhvr>
                                    </p:animEffect>
                                    <p:anim calcmode="lin" valueType="num">
                                      <p:cBhvr>
                                        <p:cTn id="51" dur="250" fill="hold"/>
                                        <p:tgtEl>
                                          <p:spTgt spid="31">
                                            <p:txEl>
                                              <p:pRg st="7" end="7"/>
                                            </p:txEl>
                                          </p:spTgt>
                                        </p:tgtEl>
                                        <p:attrNameLst>
                                          <p:attrName>ppt_x</p:attrName>
                                        </p:attrNameLst>
                                      </p:cBhvr>
                                      <p:tavLst>
                                        <p:tav tm="0">
                                          <p:val>
                                            <p:strVal val="#ppt_x"/>
                                          </p:val>
                                        </p:tav>
                                        <p:tav tm="100000">
                                          <p:val>
                                            <p:strVal val="#ppt_x"/>
                                          </p:val>
                                        </p:tav>
                                      </p:tavLst>
                                    </p:anim>
                                    <p:anim calcmode="lin" valueType="num">
                                      <p:cBhvr>
                                        <p:cTn id="52" dur="250" fill="hold"/>
                                        <p:tgtEl>
                                          <p:spTgt spid="31">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50"/>
                            </p:stCondLst>
                            <p:childTnLst>
                              <p:par>
                                <p:cTn id="54" presetID="42" presetClass="entr" presetSubtype="0" fill="hold" nodeType="afterEffect">
                                  <p:stCondLst>
                                    <p:cond delay="0"/>
                                  </p:stCondLst>
                                  <p:childTnLst>
                                    <p:set>
                                      <p:cBhvr>
                                        <p:cTn id="55" dur="1" fill="hold">
                                          <p:stCondLst>
                                            <p:cond delay="0"/>
                                          </p:stCondLst>
                                        </p:cTn>
                                        <p:tgtEl>
                                          <p:spTgt spid="31">
                                            <p:txEl>
                                              <p:pRg st="8" end="8"/>
                                            </p:txEl>
                                          </p:spTgt>
                                        </p:tgtEl>
                                        <p:attrNameLst>
                                          <p:attrName>style.visibility</p:attrName>
                                        </p:attrNameLst>
                                      </p:cBhvr>
                                      <p:to>
                                        <p:strVal val="visible"/>
                                      </p:to>
                                    </p:set>
                                    <p:animEffect transition="in" filter="fade">
                                      <p:cBhvr>
                                        <p:cTn id="56" dur="250"/>
                                        <p:tgtEl>
                                          <p:spTgt spid="31">
                                            <p:txEl>
                                              <p:pRg st="8" end="8"/>
                                            </p:txEl>
                                          </p:spTgt>
                                        </p:tgtEl>
                                      </p:cBhvr>
                                    </p:animEffect>
                                    <p:anim calcmode="lin" valueType="num">
                                      <p:cBhvr>
                                        <p:cTn id="57" dur="250" fill="hold"/>
                                        <p:tgtEl>
                                          <p:spTgt spid="31">
                                            <p:txEl>
                                              <p:pRg st="8" end="8"/>
                                            </p:txEl>
                                          </p:spTgt>
                                        </p:tgtEl>
                                        <p:attrNameLst>
                                          <p:attrName>ppt_x</p:attrName>
                                        </p:attrNameLst>
                                      </p:cBhvr>
                                      <p:tavLst>
                                        <p:tav tm="0">
                                          <p:val>
                                            <p:strVal val="#ppt_x"/>
                                          </p:val>
                                        </p:tav>
                                        <p:tav tm="100000">
                                          <p:val>
                                            <p:strVal val="#ppt_x"/>
                                          </p:val>
                                        </p:tav>
                                      </p:tavLst>
                                    </p:anim>
                                    <p:anim calcmode="lin" valueType="num">
                                      <p:cBhvr>
                                        <p:cTn id="58" dur="250" fill="hold"/>
                                        <p:tgtEl>
                                          <p:spTgt spid="3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773430" y="1336040"/>
            <a:ext cx="1013841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514350" indent="-514350">
              <a:buAutoNum type="arabicPeriod"/>
            </a:pPr>
            <a:r>
              <a:rPr lang="zh-CN" altLang="en-US" dirty="0">
                <a:sym typeface="+mn-ea"/>
              </a:rPr>
              <a:t>大数据定义</a:t>
            </a:r>
          </a:p>
          <a:p>
            <a:pPr marL="514350" indent="-514350">
              <a:buAutoNum type="arabicPeriod"/>
            </a:pPr>
            <a:endParaRPr lang="zh-CN" altLang="en-US" dirty="0"/>
          </a:p>
          <a:p>
            <a:pPr marL="514350" indent="-514350">
              <a:buAutoNum type="arabicPeriod"/>
            </a:pPr>
            <a:r>
              <a:rPr lang="zh-CN" altLang="en-US" dirty="0">
                <a:sym typeface="+mn-ea"/>
              </a:rPr>
              <a:t>大数据技术</a:t>
            </a:r>
          </a:p>
          <a:p>
            <a:pPr marL="514350" indent="-514350">
              <a:buAutoNum type="arabicPeriod"/>
            </a:pPr>
            <a:endParaRPr lang="zh-CN" altLang="en-US" dirty="0"/>
          </a:p>
          <a:p>
            <a:pPr marL="514350" indent="-514350">
              <a:buAutoNum type="arabicPeriod"/>
            </a:pPr>
            <a:r>
              <a:rPr lang="zh-CN" altLang="en-US" dirty="0">
                <a:sym typeface="+mn-ea"/>
              </a:rPr>
              <a:t>大数据</a:t>
            </a:r>
            <a:r>
              <a:rPr lang="en-US" altLang="zh-CN" dirty="0">
                <a:sym typeface="+mn-ea"/>
              </a:rPr>
              <a:t>5V</a:t>
            </a:r>
            <a:r>
              <a:rPr lang="zh-CN" altLang="en-US" dirty="0">
                <a:sym typeface="+mn-ea"/>
              </a:rPr>
              <a:t>特征</a:t>
            </a:r>
          </a:p>
          <a:p>
            <a:pPr marL="514350" indent="-514350">
              <a:buAutoNum type="arabicPeriod"/>
            </a:pPr>
            <a:endParaRPr lang="zh-CN" altLang="en-US" dirty="0"/>
          </a:p>
          <a:p>
            <a:pPr marL="514350" indent="-514350">
              <a:buAutoNum type="arabicPeriod"/>
            </a:pPr>
            <a:r>
              <a:rPr lang="zh-CN" altLang="en-US" dirty="0">
                <a:sym typeface="+mn-ea"/>
              </a:rPr>
              <a:t>大数据处理流程</a:t>
            </a:r>
            <a:endParaRPr lang="zh-CN" altLang="en-US" dirty="0"/>
          </a:p>
          <a:p>
            <a:pPr marL="514350" indent="-514350">
              <a:buAutoNum type="arabicPeriod"/>
            </a:pPr>
            <a:endParaRPr lang="zh-CN" altLang="en-US" dirty="0"/>
          </a:p>
          <a:p>
            <a:pPr algn="l" eaLnBrk="1" hangingPunct="1">
              <a:lnSpc>
                <a:spcPct val="100000"/>
              </a:lnSpc>
              <a:spcBef>
                <a:spcPct val="0"/>
              </a:spcBef>
              <a:buFontTx/>
              <a:buNone/>
            </a:pPr>
            <a:r>
              <a:rPr lang="zh-CN" altLang="en-US" b="1" dirty="0">
                <a:solidFill>
                  <a:schemeClr val="bg1"/>
                </a:solidFill>
              </a:rPr>
              <a:t>加标题</a:t>
            </a: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363" y="25400"/>
            <a:ext cx="4541837"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b="1">
                <a:solidFill>
                  <a:srgbClr val="4B649F"/>
                </a:solidFill>
              </a:rPr>
              <a:t>一、大数据概括</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B6E1D25-9966-4A1D-8F09-749D5A3A81DC}"/>
              </a:ext>
            </a:extLst>
          </p:cNvPr>
          <p:cNvGrpSpPr/>
          <p:nvPr/>
        </p:nvGrpSpPr>
        <p:grpSpPr>
          <a:xfrm>
            <a:off x="453231" y="1096458"/>
            <a:ext cx="4092392" cy="947259"/>
            <a:chOff x="725488" y="1289050"/>
            <a:chExt cx="3821233" cy="947259"/>
          </a:xfrm>
        </p:grpSpPr>
        <p:sp>
          <p:nvSpPr>
            <p:cNvPr id="16" name="圆角矩形 15">
              <a:extLst>
                <a:ext uri="{FF2B5EF4-FFF2-40B4-BE49-F238E27FC236}">
                  <a16:creationId xmlns:a16="http://schemas.microsoft.com/office/drawing/2014/main" id="{22E6FD96-C491-4F0C-A6FE-B40781875C66}"/>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83" name="文本框 16">
              <a:extLst>
                <a:ext uri="{FF2B5EF4-FFF2-40B4-BE49-F238E27FC236}">
                  <a16:creationId xmlns:a16="http://schemas.microsoft.com/office/drawing/2014/main" id="{5049FA32-7E78-4586-86AA-097122DC2D3C}"/>
                </a:ext>
              </a:extLst>
            </p:cNvPr>
            <p:cNvSpPr txBox="1">
              <a:spLocks noChangeArrowheads="1"/>
            </p:cNvSpPr>
            <p:nvPr/>
          </p:nvSpPr>
          <p:spPr bwMode="auto">
            <a:xfrm>
              <a:off x="761206" y="1405312"/>
              <a:ext cx="37497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b="1" dirty="0">
                  <a:solidFill>
                    <a:schemeClr val="bg1"/>
                  </a:solidFill>
                </a:rPr>
                <a:t>GFS(Google File System):</a:t>
              </a:r>
              <a:endParaRPr lang="zh-CN" altLang="en-US" sz="2400" b="1" dirty="0">
                <a:solidFill>
                  <a:schemeClr val="bg1"/>
                </a:solidFill>
              </a:endParaRPr>
            </a:p>
          </p:txBody>
        </p:sp>
      </p:grpSp>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sp>
        <p:nvSpPr>
          <p:cNvPr id="32786" name="文本框 22">
            <a:extLst>
              <a:ext uri="{FF2B5EF4-FFF2-40B4-BE49-F238E27FC236}">
                <a16:creationId xmlns:a16="http://schemas.microsoft.com/office/drawing/2014/main" id="{4CDD033A-9BDC-462A-93B9-D2A3289CB391}"/>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3.1 </a:t>
            </a:r>
            <a:r>
              <a:rPr lang="zh-CN" altLang="en-US" b="1" dirty="0">
                <a:solidFill>
                  <a:srgbClr val="4B649F"/>
                </a:solidFill>
              </a:rPr>
              <a:t>平台架构发展</a:t>
            </a:r>
          </a:p>
        </p:txBody>
      </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9" name="文本框 18">
            <a:extLst>
              <a:ext uri="{FF2B5EF4-FFF2-40B4-BE49-F238E27FC236}">
                <a16:creationId xmlns:a16="http://schemas.microsoft.com/office/drawing/2014/main" id="{5AEDBF89-7B8C-4000-A44D-EA23C3DB2E8A}"/>
              </a:ext>
            </a:extLst>
          </p:cNvPr>
          <p:cNvSpPr txBox="1"/>
          <p:nvPr/>
        </p:nvSpPr>
        <p:spPr>
          <a:xfrm>
            <a:off x="1065490" y="1600200"/>
            <a:ext cx="4561587" cy="3625608"/>
          </a:xfrm>
          <a:prstGeom prst="rect">
            <a:avLst/>
          </a:prstGeom>
          <a:noFill/>
        </p:spPr>
        <p:txBody>
          <a:bodyPr wrap="square" rtlCol="0">
            <a:spAutoFit/>
          </a:bodyPr>
          <a:lstStyle/>
          <a:p>
            <a:endParaRPr lang="en-US" altLang="zh-CN" sz="2000" b="1" dirty="0">
              <a:latin typeface="微软雅黑" panose="020B0503020204020204" pitchFamily="34" charset="-122"/>
              <a:ea typeface="微软雅黑" panose="020B0503020204020204" pitchFamily="34" charset="-122"/>
              <a:cs typeface="+mj-cs"/>
            </a:endParaRPr>
          </a:p>
          <a:p>
            <a:endParaRPr lang="en-US" altLang="zh-CN" sz="2000" b="1" dirty="0">
              <a:latin typeface="微软雅黑" panose="020B0503020204020204" pitchFamily="34" charset="-122"/>
              <a:ea typeface="微软雅黑" panose="020B0503020204020204" pitchFamily="34" charset="-122"/>
              <a:cs typeface="+mj-cs"/>
            </a:endParaRPr>
          </a:p>
          <a:p>
            <a:pPr marL="800100" lvl="1" indent="-342900">
              <a:lnSpc>
                <a:spcPct val="114000"/>
              </a:lnSpc>
              <a:spcBef>
                <a:spcPts val="600"/>
              </a:spcBef>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mj-cs"/>
              </a:rPr>
              <a:t>GFS </a:t>
            </a:r>
            <a:r>
              <a:rPr lang="zh-CN" altLang="en-US" sz="2000" dirty="0">
                <a:latin typeface="微软雅黑" panose="020B0503020204020204" pitchFamily="34" charset="-122"/>
                <a:ea typeface="微软雅黑" panose="020B0503020204020204" pitchFamily="34" charset="-122"/>
                <a:cs typeface="+mj-cs"/>
              </a:rPr>
              <a:t>是一个</a:t>
            </a:r>
            <a:r>
              <a:rPr lang="zh-CN" altLang="en-US" sz="2000" b="1" dirty="0">
                <a:latin typeface="微软雅黑" panose="020B0503020204020204" pitchFamily="34" charset="-122"/>
                <a:ea typeface="微软雅黑" panose="020B0503020204020204" pitchFamily="34" charset="-122"/>
                <a:cs typeface="+mj-cs"/>
              </a:rPr>
              <a:t>可扩展</a:t>
            </a:r>
            <a:r>
              <a:rPr lang="zh-CN" altLang="en-US" sz="2000" dirty="0">
                <a:latin typeface="微软雅黑" panose="020B0503020204020204" pitchFamily="34" charset="-122"/>
                <a:ea typeface="微软雅黑" panose="020B0503020204020204" pitchFamily="34" charset="-122"/>
                <a:cs typeface="+mj-cs"/>
              </a:rPr>
              <a:t>的大规模分布式文件系统，具有容错的特点并运行在廉价硬件构建成的大规模集群之上</a:t>
            </a:r>
            <a:endParaRPr lang="en-US" altLang="zh-CN" sz="2000" dirty="0">
              <a:latin typeface="微软雅黑" panose="020B0503020204020204" pitchFamily="34" charset="-122"/>
              <a:ea typeface="微软雅黑" panose="020B0503020204020204" pitchFamily="34" charset="-122"/>
              <a:cs typeface="+mj-cs"/>
            </a:endParaRPr>
          </a:p>
          <a:p>
            <a:pPr marL="800100" lvl="1" indent="-342900">
              <a:lnSpc>
                <a:spcPct val="114000"/>
              </a:lnSpc>
              <a:spcBef>
                <a:spcPts val="600"/>
              </a:spcBef>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mj-cs"/>
              </a:rPr>
              <a:t>GFS </a:t>
            </a:r>
            <a:r>
              <a:rPr lang="zh-CN" altLang="en-US" sz="2000" dirty="0">
                <a:latin typeface="微软雅黑" panose="020B0503020204020204" pitchFamily="34" charset="-122"/>
                <a:ea typeface="微软雅黑" panose="020B0503020204020204" pitchFamily="34" charset="-122"/>
                <a:cs typeface="+mj-cs"/>
              </a:rPr>
              <a:t>主要针对文件较大，且读远大于写的应用场景，采用主从（</a:t>
            </a:r>
            <a:r>
              <a:rPr lang="en-US" altLang="zh-CN" sz="2000" dirty="0">
                <a:latin typeface="微软雅黑" panose="020B0503020204020204" pitchFamily="34" charset="-122"/>
                <a:ea typeface="微软雅黑" panose="020B0503020204020204" pitchFamily="34" charset="-122"/>
                <a:cs typeface="+mj-cs"/>
              </a:rPr>
              <a:t>Master </a:t>
            </a:r>
            <a:r>
              <a:rPr lang="zh-CN" altLang="en-US" sz="2000" dirty="0">
                <a:latin typeface="微软雅黑" panose="020B0503020204020204" pitchFamily="34" charset="-122"/>
                <a:ea typeface="微软雅黑" panose="020B0503020204020204" pitchFamily="34" charset="-122"/>
                <a:cs typeface="+mj-cs"/>
              </a:rPr>
              <a:t>－ </a:t>
            </a:r>
            <a:r>
              <a:rPr lang="en-US" altLang="zh-CN" sz="2000" dirty="0">
                <a:latin typeface="微软雅黑" panose="020B0503020204020204" pitchFamily="34" charset="-122"/>
                <a:ea typeface="微软雅黑" panose="020B0503020204020204" pitchFamily="34" charset="-122"/>
                <a:cs typeface="+mj-cs"/>
              </a:rPr>
              <a:t>Slave</a:t>
            </a:r>
            <a:r>
              <a:rPr lang="zh-CN" altLang="en-US" sz="2000" dirty="0">
                <a:latin typeface="微软雅黑" panose="020B0503020204020204" pitchFamily="34" charset="-122"/>
                <a:ea typeface="微软雅黑" panose="020B0503020204020204" pitchFamily="34" charset="-122"/>
                <a:cs typeface="+mj-cs"/>
              </a:rPr>
              <a:t>）结构</a:t>
            </a:r>
            <a:endParaRPr lang="en-US" altLang="zh-CN" sz="2000" dirty="0">
              <a:latin typeface="微软雅黑" panose="020B0503020204020204" pitchFamily="34" charset="-122"/>
              <a:ea typeface="微软雅黑" panose="020B0503020204020204" pitchFamily="34" charset="-122"/>
              <a:cs typeface="+mj-cs"/>
            </a:endParaRPr>
          </a:p>
          <a:p>
            <a:r>
              <a:rPr lang="en-US" altLang="zh-CN" sz="2000" dirty="0">
                <a:solidFill>
                  <a:schemeClr val="accent1">
                    <a:lumMod val="75000"/>
                  </a:schemeClr>
                </a:solidFill>
                <a:latin typeface="微软雅黑" panose="020B0503020204020204" pitchFamily="34" charset="-122"/>
                <a:ea typeface="微软雅黑" panose="020B0503020204020204" pitchFamily="34" charset="-122"/>
                <a:cs typeface="+mj-cs"/>
              </a:rPr>
              <a:t>	</a:t>
            </a:r>
          </a:p>
        </p:txBody>
      </p:sp>
      <p:pic>
        <p:nvPicPr>
          <p:cNvPr id="22" name="图片 21">
            <a:extLst>
              <a:ext uri="{FF2B5EF4-FFF2-40B4-BE49-F238E27FC236}">
                <a16:creationId xmlns:a16="http://schemas.microsoft.com/office/drawing/2014/main" id="{CE816A2C-47C5-41A9-992B-B81C56DE4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144" y="1433762"/>
            <a:ext cx="5161905" cy="3990476"/>
          </a:xfrm>
          <a:prstGeom prst="rect">
            <a:avLst/>
          </a:prstGeom>
        </p:spPr>
      </p:pic>
    </p:spTree>
    <p:extLst>
      <p:ext uri="{BB962C8B-B14F-4D97-AF65-F5344CB8AC3E}">
        <p14:creationId xmlns:p14="http://schemas.microsoft.com/office/powerpoint/2010/main" val="60807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14" name="图片 13">
            <a:extLst>
              <a:ext uri="{FF2B5EF4-FFF2-40B4-BE49-F238E27FC236}">
                <a16:creationId xmlns:a16="http://schemas.microsoft.com/office/drawing/2014/main" id="{2ED25F3C-4644-4CAF-8B62-96FB2C7B2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768" y="1140962"/>
            <a:ext cx="7569232" cy="4576075"/>
          </a:xfrm>
          <a:prstGeom prst="rect">
            <a:avLst/>
          </a:prstGeom>
        </p:spPr>
      </p:pic>
      <p:sp>
        <p:nvSpPr>
          <p:cNvPr id="15" name="文本框 14">
            <a:extLst>
              <a:ext uri="{FF2B5EF4-FFF2-40B4-BE49-F238E27FC236}">
                <a16:creationId xmlns:a16="http://schemas.microsoft.com/office/drawing/2014/main" id="{A52659BC-5D78-497C-8D3D-D6B003668E1E}"/>
              </a:ext>
            </a:extLst>
          </p:cNvPr>
          <p:cNvSpPr txBox="1"/>
          <p:nvPr/>
        </p:nvSpPr>
        <p:spPr>
          <a:xfrm>
            <a:off x="1065490" y="1600200"/>
            <a:ext cx="4289026" cy="4914166"/>
          </a:xfrm>
          <a:prstGeom prst="rect">
            <a:avLst/>
          </a:prstGeom>
          <a:noFill/>
        </p:spPr>
        <p:txBody>
          <a:bodyPr wrap="square" rtlCol="0">
            <a:spAutoFit/>
          </a:bodyPr>
          <a:lstStyle/>
          <a:p>
            <a:endParaRPr lang="en-US" altLang="zh-CN" sz="2000" b="1" dirty="0">
              <a:solidFill>
                <a:schemeClr val="accent1">
                  <a:lumMod val="75000"/>
                </a:schemeClr>
              </a:solidFill>
              <a:latin typeface="微软雅黑" panose="020B0503020204020204" pitchFamily="34" charset="-122"/>
              <a:ea typeface="微软雅黑" panose="020B0503020204020204" pitchFamily="34" charset="-122"/>
              <a:cs typeface="+mj-cs"/>
            </a:endParaRPr>
          </a:p>
          <a:p>
            <a:pPr indent="457200"/>
            <a:endParaRPr lang="en-US" altLang="zh-CN" sz="2000" b="1" dirty="0">
              <a:solidFill>
                <a:schemeClr val="accent1">
                  <a:lumMod val="75000"/>
                </a:schemeClr>
              </a:solidFill>
              <a:latin typeface="微软雅黑" panose="020B0503020204020204" pitchFamily="34" charset="-122"/>
              <a:ea typeface="微软雅黑" panose="020B0503020204020204" pitchFamily="34" charset="-122"/>
              <a:cs typeface="+mj-cs"/>
            </a:endParaRPr>
          </a:p>
          <a:p>
            <a:pPr indent="457200">
              <a:spcBef>
                <a:spcPts val="800"/>
              </a:spcBef>
            </a:pPr>
            <a:r>
              <a:rPr lang="zh-CN" altLang="en-US" sz="2000" dirty="0">
                <a:latin typeface="微软雅黑" panose="020B0503020204020204" pitchFamily="34" charset="-122"/>
                <a:ea typeface="微软雅黑" panose="020B0503020204020204" pitchFamily="34" charset="-122"/>
                <a:cs typeface="+mj-cs"/>
              </a:rPr>
              <a:t>一 个</a:t>
            </a:r>
            <a:r>
              <a:rPr lang="en-US" altLang="zh-CN" sz="2000" dirty="0">
                <a:latin typeface="微软雅黑" panose="020B0503020204020204" pitchFamily="34" charset="-122"/>
                <a:ea typeface="微软雅黑" panose="020B0503020204020204" pitchFamily="34" charset="-122"/>
                <a:cs typeface="+mj-cs"/>
              </a:rPr>
              <a:t>GFS</a:t>
            </a:r>
            <a:r>
              <a:rPr lang="zh-CN" altLang="en-US" sz="2000" dirty="0">
                <a:latin typeface="微软雅黑" panose="020B0503020204020204" pitchFamily="34" charset="-122"/>
                <a:ea typeface="微软雅黑" panose="020B0503020204020204" pitchFamily="34" charset="-122"/>
                <a:cs typeface="+mj-cs"/>
              </a:rPr>
              <a:t>集群由一个</a:t>
            </a:r>
            <a:r>
              <a:rPr lang="en-US" altLang="zh-CN" sz="2000" dirty="0">
                <a:latin typeface="微软雅黑" panose="020B0503020204020204" pitchFamily="34" charset="-122"/>
                <a:ea typeface="微软雅黑" panose="020B0503020204020204" pitchFamily="34" charset="-122"/>
                <a:cs typeface="+mj-cs"/>
              </a:rPr>
              <a:t>master</a:t>
            </a:r>
            <a:r>
              <a:rPr lang="zh-CN" altLang="en-US" sz="2000" dirty="0">
                <a:latin typeface="微软雅黑" panose="020B0503020204020204" pitchFamily="34" charset="-122"/>
                <a:ea typeface="微软雅黑" panose="020B0503020204020204" pitchFamily="34" charset="-122"/>
                <a:cs typeface="+mj-cs"/>
              </a:rPr>
              <a:t>和大量的</a:t>
            </a:r>
            <a:r>
              <a:rPr lang="en-US" altLang="zh-CN" sz="2000" dirty="0" err="1">
                <a:latin typeface="微软雅黑" panose="020B0503020204020204" pitchFamily="34" charset="-122"/>
                <a:ea typeface="微软雅黑" panose="020B0503020204020204" pitchFamily="34" charset="-122"/>
                <a:cs typeface="+mj-cs"/>
              </a:rPr>
              <a:t>chunkserver</a:t>
            </a:r>
            <a:r>
              <a:rPr lang="zh-CN" altLang="en-US" sz="2000" dirty="0">
                <a:latin typeface="微软雅黑" panose="020B0503020204020204" pitchFamily="34" charset="-122"/>
                <a:ea typeface="微软雅黑" panose="020B0503020204020204" pitchFamily="34" charset="-122"/>
                <a:cs typeface="+mj-cs"/>
              </a:rPr>
              <a:t>构成，并被许多客户（</a:t>
            </a:r>
            <a:r>
              <a:rPr lang="en-US" altLang="zh-CN" sz="2000" dirty="0">
                <a:latin typeface="微软雅黑" panose="020B0503020204020204" pitchFamily="34" charset="-122"/>
                <a:ea typeface="微软雅黑" panose="020B0503020204020204" pitchFamily="34" charset="-122"/>
                <a:cs typeface="+mj-cs"/>
              </a:rPr>
              <a:t>Client</a:t>
            </a:r>
            <a:r>
              <a:rPr lang="zh-CN" altLang="en-US" sz="2000" dirty="0">
                <a:latin typeface="微软雅黑" panose="020B0503020204020204" pitchFamily="34" charset="-122"/>
                <a:ea typeface="微软雅黑" panose="020B0503020204020204" pitchFamily="34" charset="-122"/>
                <a:cs typeface="+mj-cs"/>
              </a:rPr>
              <a:t>）访问</a:t>
            </a:r>
            <a:endParaRPr lang="en-US" altLang="zh-CN" sz="2000" dirty="0">
              <a:latin typeface="微软雅黑" panose="020B0503020204020204" pitchFamily="34" charset="-122"/>
              <a:ea typeface="微软雅黑" panose="020B0503020204020204" pitchFamily="34" charset="-122"/>
              <a:cs typeface="+mj-cs"/>
            </a:endParaRPr>
          </a:p>
          <a:p>
            <a:pPr indent="457200">
              <a:spcBef>
                <a:spcPts val="800"/>
              </a:spcBef>
            </a:pPr>
            <a:endParaRPr lang="en-US" altLang="zh-CN" sz="2000" dirty="0">
              <a:solidFill>
                <a:schemeClr val="accent1">
                  <a:lumMod val="75000"/>
                </a:schemeClr>
              </a:solidFill>
              <a:latin typeface="微软雅黑" panose="020B0503020204020204" pitchFamily="34" charset="-122"/>
              <a:ea typeface="微软雅黑" panose="020B0503020204020204" pitchFamily="34" charset="-122"/>
              <a:cs typeface="+mj-cs"/>
            </a:endParaRPr>
          </a:p>
          <a:p>
            <a:pPr indent="457200">
              <a:spcBef>
                <a:spcPts val="800"/>
              </a:spcBef>
            </a:pPr>
            <a:r>
              <a:rPr lang="zh-CN" altLang="en-US" sz="2000" dirty="0">
                <a:latin typeface="微软雅黑" panose="020B0503020204020204" pitchFamily="34" charset="-122"/>
                <a:ea typeface="微软雅黑" panose="020B0503020204020204" pitchFamily="34" charset="-122"/>
                <a:cs typeface="+mj-cs"/>
              </a:rPr>
              <a:t>文件被分成固定大小的块。每个块由一个不变的、全局唯一的</a:t>
            </a:r>
            <a:r>
              <a:rPr lang="en-US" altLang="zh-CN" sz="2000" dirty="0">
                <a:latin typeface="微软雅黑" panose="020B0503020204020204" pitchFamily="34" charset="-122"/>
                <a:ea typeface="微软雅黑" panose="020B0503020204020204" pitchFamily="34" charset="-122"/>
                <a:cs typeface="+mj-cs"/>
              </a:rPr>
              <a:t>64</a:t>
            </a:r>
            <a:r>
              <a:rPr lang="zh-CN" altLang="en-US" sz="2000" dirty="0">
                <a:latin typeface="微软雅黑" panose="020B0503020204020204" pitchFamily="34" charset="-122"/>
                <a:ea typeface="微软雅黑" panose="020B0503020204020204" pitchFamily="34" charset="-122"/>
                <a:cs typeface="+mj-cs"/>
              </a:rPr>
              <a:t>位的</a:t>
            </a:r>
            <a:r>
              <a:rPr lang="en-US" altLang="zh-CN" sz="2000" dirty="0">
                <a:latin typeface="微软雅黑" panose="020B0503020204020204" pitchFamily="34" charset="-122"/>
                <a:ea typeface="微软雅黑" panose="020B0503020204020204" pitchFamily="34" charset="-122"/>
                <a:cs typeface="+mj-cs"/>
              </a:rPr>
              <a:t>chunk</a:t>
            </a:r>
            <a:r>
              <a:rPr lang="zh-CN" altLang="en-US" sz="2000" dirty="0">
                <a:latin typeface="微软雅黑" panose="020B0503020204020204" pitchFamily="34" charset="-122"/>
                <a:ea typeface="微软雅黑" panose="020B0503020204020204" pitchFamily="34" charset="-122"/>
                <a:cs typeface="+mj-cs"/>
              </a:rPr>
              <a:t>－</a:t>
            </a:r>
            <a:r>
              <a:rPr lang="en-US" altLang="zh-CN" sz="2000" dirty="0">
                <a:latin typeface="微软雅黑" panose="020B0503020204020204" pitchFamily="34" charset="-122"/>
                <a:ea typeface="微软雅黑" panose="020B0503020204020204" pitchFamily="34" charset="-122"/>
                <a:cs typeface="+mj-cs"/>
              </a:rPr>
              <a:t>handle</a:t>
            </a:r>
            <a:r>
              <a:rPr lang="zh-CN" altLang="en-US" sz="2000" dirty="0">
                <a:latin typeface="微软雅黑" panose="020B0503020204020204" pitchFamily="34" charset="-122"/>
                <a:ea typeface="微软雅黑" panose="020B0503020204020204" pitchFamily="34" charset="-122"/>
                <a:cs typeface="+mj-cs"/>
              </a:rPr>
              <a:t>标识，</a:t>
            </a:r>
            <a:r>
              <a:rPr lang="en-US" altLang="zh-CN" sz="2000" dirty="0">
                <a:latin typeface="微软雅黑" panose="020B0503020204020204" pitchFamily="34" charset="-122"/>
                <a:ea typeface="微软雅黑" panose="020B0503020204020204" pitchFamily="34" charset="-122"/>
                <a:cs typeface="+mj-cs"/>
              </a:rPr>
              <a:t>chunk-handle</a:t>
            </a:r>
            <a:r>
              <a:rPr lang="zh-CN" altLang="en-US" sz="2000" dirty="0">
                <a:latin typeface="微软雅黑" panose="020B0503020204020204" pitchFamily="34" charset="-122"/>
                <a:ea typeface="微软雅黑" panose="020B0503020204020204" pitchFamily="34" charset="-122"/>
                <a:cs typeface="+mj-cs"/>
              </a:rPr>
              <a:t>是在块创建时由 </a:t>
            </a:r>
            <a:r>
              <a:rPr lang="en-US" altLang="zh-CN" sz="2000" dirty="0">
                <a:latin typeface="微软雅黑" panose="020B0503020204020204" pitchFamily="34" charset="-122"/>
                <a:ea typeface="微软雅黑" panose="020B0503020204020204" pitchFamily="34" charset="-122"/>
                <a:cs typeface="+mj-cs"/>
              </a:rPr>
              <a:t>master</a:t>
            </a:r>
            <a:r>
              <a:rPr lang="zh-CN" altLang="en-US" sz="2000" dirty="0">
                <a:latin typeface="微软雅黑" panose="020B0503020204020204" pitchFamily="34" charset="-122"/>
                <a:ea typeface="微软雅黑" panose="020B0503020204020204" pitchFamily="34" charset="-122"/>
                <a:cs typeface="+mj-cs"/>
              </a:rPr>
              <a:t>分配的</a:t>
            </a:r>
            <a:endParaRPr lang="en-US" altLang="zh-CN" sz="2000" dirty="0">
              <a:latin typeface="微软雅黑" panose="020B0503020204020204" pitchFamily="34" charset="-122"/>
              <a:ea typeface="微软雅黑" panose="020B0503020204020204" pitchFamily="34" charset="-122"/>
              <a:cs typeface="+mj-cs"/>
            </a:endParaRPr>
          </a:p>
          <a:p>
            <a:pPr indent="457200">
              <a:spcBef>
                <a:spcPts val="800"/>
              </a:spcBef>
            </a:pPr>
            <a:endParaRPr lang="en-US" altLang="zh-CN" sz="2000" dirty="0">
              <a:latin typeface="微软雅黑" panose="020B0503020204020204" pitchFamily="34" charset="-122"/>
              <a:ea typeface="微软雅黑" panose="020B0503020204020204" pitchFamily="34" charset="-122"/>
              <a:cs typeface="+mj-cs"/>
            </a:endParaRPr>
          </a:p>
          <a:p>
            <a:pPr indent="457200">
              <a:spcBef>
                <a:spcPts val="800"/>
              </a:spcBef>
            </a:pPr>
            <a:r>
              <a:rPr lang="zh-CN" altLang="en-US" sz="2000" dirty="0">
                <a:latin typeface="微软雅黑" panose="020B0503020204020204" pitchFamily="34" charset="-122"/>
                <a:ea typeface="微软雅黑" panose="020B0503020204020204" pitchFamily="34" charset="-122"/>
                <a:cs typeface="+mj-cs"/>
              </a:rPr>
              <a:t>每一个块被复制到多个</a:t>
            </a:r>
            <a:r>
              <a:rPr lang="en-US" altLang="zh-CN" sz="2000" dirty="0" err="1">
                <a:latin typeface="微软雅黑" panose="020B0503020204020204" pitchFamily="34" charset="-122"/>
                <a:ea typeface="微软雅黑" panose="020B0503020204020204" pitchFamily="34" charset="-122"/>
                <a:cs typeface="+mj-cs"/>
              </a:rPr>
              <a:t>chunkserver</a:t>
            </a:r>
            <a:r>
              <a:rPr lang="zh-CN" altLang="en-US" sz="2000" dirty="0">
                <a:latin typeface="微软雅黑" panose="020B0503020204020204" pitchFamily="34" charset="-122"/>
                <a:ea typeface="微软雅黑" panose="020B0503020204020204" pitchFamily="34" charset="-122"/>
                <a:cs typeface="+mj-cs"/>
              </a:rPr>
              <a:t>上</a:t>
            </a:r>
            <a:endParaRPr lang="en-US" altLang="zh-CN" sz="2000" dirty="0">
              <a:latin typeface="微软雅黑" panose="020B0503020204020204" pitchFamily="34" charset="-122"/>
              <a:ea typeface="微软雅黑" panose="020B0503020204020204" pitchFamily="34" charset="-122"/>
              <a:cs typeface="+mj-cs"/>
            </a:endParaRPr>
          </a:p>
        </p:txBody>
      </p:sp>
      <p:sp>
        <p:nvSpPr>
          <p:cNvPr id="16" name="文本框 22">
            <a:extLst>
              <a:ext uri="{FF2B5EF4-FFF2-40B4-BE49-F238E27FC236}">
                <a16:creationId xmlns:a16="http://schemas.microsoft.com/office/drawing/2014/main" id="{0E2F26E2-C342-4636-8B3E-6EB004B44E8A}"/>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3.1 </a:t>
            </a:r>
            <a:r>
              <a:rPr lang="zh-CN" altLang="en-US" b="1" dirty="0">
                <a:solidFill>
                  <a:srgbClr val="4B649F"/>
                </a:solidFill>
              </a:rPr>
              <a:t>平台架构发展</a:t>
            </a:r>
          </a:p>
        </p:txBody>
      </p:sp>
      <p:grpSp>
        <p:nvGrpSpPr>
          <p:cNvPr id="17" name="组合 16">
            <a:extLst>
              <a:ext uri="{FF2B5EF4-FFF2-40B4-BE49-F238E27FC236}">
                <a16:creationId xmlns:a16="http://schemas.microsoft.com/office/drawing/2014/main" id="{229CA63B-0E02-4AFB-94EA-CA0F0EF9D363}"/>
              </a:ext>
            </a:extLst>
          </p:cNvPr>
          <p:cNvGrpSpPr/>
          <p:nvPr/>
        </p:nvGrpSpPr>
        <p:grpSpPr>
          <a:xfrm>
            <a:off x="453231" y="1096458"/>
            <a:ext cx="4092392" cy="947259"/>
            <a:chOff x="725488" y="1289050"/>
            <a:chExt cx="3821233" cy="947259"/>
          </a:xfrm>
        </p:grpSpPr>
        <p:sp>
          <p:nvSpPr>
            <p:cNvPr id="18" name="圆角矩形 15">
              <a:extLst>
                <a:ext uri="{FF2B5EF4-FFF2-40B4-BE49-F238E27FC236}">
                  <a16:creationId xmlns:a16="http://schemas.microsoft.com/office/drawing/2014/main" id="{8D8530CE-AF68-4BF3-95FE-743AC47191B1}"/>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9" name="文本框 16">
              <a:extLst>
                <a:ext uri="{FF2B5EF4-FFF2-40B4-BE49-F238E27FC236}">
                  <a16:creationId xmlns:a16="http://schemas.microsoft.com/office/drawing/2014/main" id="{5C475DEA-533B-4DAA-B51A-5F09876B6989}"/>
                </a:ext>
              </a:extLst>
            </p:cNvPr>
            <p:cNvSpPr txBox="1">
              <a:spLocks noChangeArrowheads="1"/>
            </p:cNvSpPr>
            <p:nvPr/>
          </p:nvSpPr>
          <p:spPr bwMode="auto">
            <a:xfrm>
              <a:off x="761206" y="1405312"/>
              <a:ext cx="37497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b="1" dirty="0">
                  <a:solidFill>
                    <a:schemeClr val="bg1"/>
                  </a:solidFill>
                </a:rPr>
                <a:t>GFS(Google File System):</a:t>
              </a:r>
              <a:endParaRPr lang="zh-CN" altLang="en-US" sz="2400" b="1" dirty="0">
                <a:solidFill>
                  <a:schemeClr val="bg1"/>
                </a:solidFill>
              </a:endParaRPr>
            </a:p>
          </p:txBody>
        </p:sp>
      </p:grpSp>
    </p:spTree>
    <p:extLst>
      <p:ext uri="{BB962C8B-B14F-4D97-AF65-F5344CB8AC3E}">
        <p14:creationId xmlns:p14="http://schemas.microsoft.com/office/powerpoint/2010/main" val="3758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b="1" dirty="0">
                  <a:solidFill>
                    <a:schemeClr val="bg1"/>
                  </a:solidFill>
                </a:rPr>
                <a:t>MapReduce</a:t>
              </a:r>
              <a:endParaRPr lang="zh-CN" altLang="en-US" sz="2400" b="1" dirty="0">
                <a:solidFill>
                  <a:schemeClr val="bg1"/>
                </a:solidFill>
              </a:endParaRPr>
            </a:p>
          </p:txBody>
        </p:sp>
      </p:grpSp>
      <p:sp>
        <p:nvSpPr>
          <p:cNvPr id="17" name="文本框 16">
            <a:extLst>
              <a:ext uri="{FF2B5EF4-FFF2-40B4-BE49-F238E27FC236}">
                <a16:creationId xmlns:a16="http://schemas.microsoft.com/office/drawing/2014/main" id="{7F2E3BCE-713D-4A43-ACA6-3E57E7C5FF41}"/>
              </a:ext>
            </a:extLst>
          </p:cNvPr>
          <p:cNvSpPr txBox="1"/>
          <p:nvPr/>
        </p:nvSpPr>
        <p:spPr>
          <a:xfrm>
            <a:off x="1065490" y="1600200"/>
            <a:ext cx="9300820" cy="5593326"/>
          </a:xfrm>
          <a:prstGeom prst="rect">
            <a:avLst/>
          </a:prstGeom>
          <a:noFill/>
        </p:spPr>
        <p:txBody>
          <a:bodyPr wrap="square" rtlCol="0">
            <a:spAutoFit/>
          </a:bodyPr>
          <a:lstStyle/>
          <a:p>
            <a:pPr marL="1257300" lvl="2" indent="-342900">
              <a:lnSpc>
                <a:spcPct val="114000"/>
              </a:lnSpc>
              <a:spcBef>
                <a:spcPts val="800"/>
              </a:spcBef>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cs typeface="+mj-cs"/>
            </a:endParaRPr>
          </a:p>
          <a:p>
            <a:pPr marL="1257300" lvl="2" indent="-342900">
              <a:lnSpc>
                <a:spcPct val="114000"/>
              </a:lnSpc>
              <a:spcBef>
                <a:spcPts val="800"/>
              </a:spcBef>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cs typeface="+mj-cs"/>
              </a:rPr>
              <a:t>一种并行运算算法</a:t>
            </a:r>
            <a:endParaRPr lang="en-US" altLang="zh-CN" sz="2000" b="1" dirty="0">
              <a:solidFill>
                <a:schemeClr val="accent1">
                  <a:lumMod val="75000"/>
                </a:schemeClr>
              </a:solidFill>
              <a:latin typeface="微软雅黑" panose="020B0503020204020204" pitchFamily="34" charset="-122"/>
              <a:ea typeface="微软雅黑" panose="020B0503020204020204" pitchFamily="34" charset="-122"/>
              <a:cs typeface="+mj-cs"/>
            </a:endParaRPr>
          </a:p>
          <a:p>
            <a:pPr marL="1257300" lvl="2" indent="-342900">
              <a:lnSpc>
                <a:spcPct val="114000"/>
              </a:lnSpc>
              <a:spcBef>
                <a:spcPts val="800"/>
              </a:spcBef>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mj-cs"/>
              </a:rPr>
              <a:t>MapReduce</a:t>
            </a:r>
            <a:r>
              <a:rPr lang="zh-CN" altLang="en-US" sz="2000" dirty="0">
                <a:latin typeface="微软雅黑" panose="020B0503020204020204" pitchFamily="34" charset="-122"/>
                <a:ea typeface="微软雅黑" panose="020B0503020204020204" pitchFamily="34" charset="-122"/>
                <a:cs typeface="+mj-cs"/>
              </a:rPr>
              <a:t>是分步对数据进行处理的</a:t>
            </a:r>
            <a:r>
              <a:rPr lang="en-US" altLang="zh-CN" sz="2000" dirty="0">
                <a:latin typeface="微软雅黑" panose="020B0503020204020204" pitchFamily="34" charset="-122"/>
                <a:ea typeface="微软雅黑" panose="020B0503020204020204" pitchFamily="34" charset="-122"/>
                <a:cs typeface="+mj-cs"/>
              </a:rPr>
              <a:t>: ”</a:t>
            </a:r>
            <a:r>
              <a:rPr lang="zh-CN" altLang="en-US" sz="2000" dirty="0">
                <a:latin typeface="微软雅黑" panose="020B0503020204020204" pitchFamily="34" charset="-122"/>
                <a:ea typeface="微软雅黑" panose="020B0503020204020204" pitchFamily="34" charset="-122"/>
                <a:cs typeface="+mj-cs"/>
              </a:rPr>
              <a:t>从集群中读取数据，进行一次处理，将结果写到集群；再从集群中读取更新后的数据，进行下一次的处理，将结果写到集群</a:t>
            </a:r>
            <a:r>
              <a:rPr lang="en-US" altLang="zh-CN" sz="2000" dirty="0">
                <a:latin typeface="微软雅黑" panose="020B0503020204020204" pitchFamily="34" charset="-122"/>
                <a:ea typeface="微软雅黑" panose="020B0503020204020204" pitchFamily="34" charset="-122"/>
                <a:cs typeface="+mj-cs"/>
              </a:rPr>
              <a:t>…</a:t>
            </a:r>
            <a:r>
              <a:rPr lang="zh-CN" altLang="en-US" sz="2000" dirty="0">
                <a:latin typeface="微软雅黑" panose="020B0503020204020204" pitchFamily="34" charset="-122"/>
                <a:ea typeface="微软雅黑" panose="020B0503020204020204" pitchFamily="34" charset="-122"/>
                <a:cs typeface="+mj-cs"/>
              </a:rPr>
              <a:t>（保证数据安全，但降低了运算速度）</a:t>
            </a:r>
            <a:endParaRPr lang="en-US" altLang="zh-CN" sz="2000" dirty="0">
              <a:latin typeface="微软雅黑" panose="020B0503020204020204" pitchFamily="34" charset="-122"/>
              <a:ea typeface="微软雅黑" panose="020B0503020204020204" pitchFamily="34" charset="-122"/>
              <a:cs typeface="+mj-cs"/>
            </a:endParaRPr>
          </a:p>
          <a:p>
            <a:pPr marL="1257300" lvl="2" indent="-342900">
              <a:lnSpc>
                <a:spcPct val="114000"/>
              </a:lnSpc>
              <a:spcBef>
                <a:spcPts val="0"/>
              </a:spcBef>
              <a:buFont typeface="Arial" panose="020B0604020202020204" pitchFamily="34" charset="0"/>
              <a:buChar char="•"/>
            </a:pPr>
            <a:endParaRPr lang="en-US" altLang="zh-CN" sz="2000" dirty="0">
              <a:solidFill>
                <a:srgbClr val="4B649F"/>
              </a:solidFill>
              <a:latin typeface="微软雅黑" panose="020B0503020204020204" pitchFamily="34" charset="-122"/>
              <a:ea typeface="微软雅黑" panose="020B0503020204020204" pitchFamily="34" charset="-122"/>
              <a:cs typeface="+mj-cs"/>
            </a:endParaRPr>
          </a:p>
          <a:p>
            <a:pPr>
              <a:spcBef>
                <a:spcPts val="800"/>
              </a:spcBef>
            </a:pPr>
            <a:r>
              <a:rPr lang="en-US" altLang="zh-CN" sz="2000" b="1" dirty="0">
                <a:solidFill>
                  <a:srgbClr val="4B649F"/>
                </a:solidFill>
                <a:latin typeface="微软雅黑" panose="020B0503020204020204" pitchFamily="34" charset="-122"/>
                <a:ea typeface="微软雅黑" panose="020B0503020204020204" pitchFamily="34" charset="-122"/>
              </a:rPr>
              <a:t>MapReduce</a:t>
            </a:r>
            <a:r>
              <a:rPr lang="zh-CN" altLang="en-US" sz="2000" b="1" dirty="0">
                <a:solidFill>
                  <a:srgbClr val="4B649F"/>
                </a:solidFill>
                <a:latin typeface="微软雅黑" panose="020B0503020204020204" pitchFamily="34" charset="-122"/>
                <a:ea typeface="微软雅黑" panose="020B0503020204020204" pitchFamily="34" charset="-122"/>
              </a:rPr>
              <a:t>的核心思想 ：</a:t>
            </a:r>
            <a:endParaRPr lang="en-US" altLang="zh-CN" sz="2000" b="1" dirty="0">
              <a:solidFill>
                <a:srgbClr val="4B649F"/>
              </a:solidFill>
              <a:latin typeface="微软雅黑" panose="020B0503020204020204" pitchFamily="34" charset="-122"/>
              <a:ea typeface="微软雅黑" panose="020B0503020204020204" pitchFamily="34" charset="-122"/>
            </a:endParaRPr>
          </a:p>
          <a:p>
            <a:pPr marL="1257300" lvl="2" indent="-342900">
              <a:spcBef>
                <a:spcPts val="800"/>
              </a:spcBef>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cs typeface="+mj-cs"/>
              </a:rPr>
              <a:t>将问题分而治之（并行运算）</a:t>
            </a:r>
            <a:endParaRPr lang="en-US" altLang="zh-CN" sz="2000" dirty="0">
              <a:latin typeface="微软雅黑" panose="020B0503020204020204" pitchFamily="34" charset="-122"/>
              <a:ea typeface="微软雅黑" panose="020B0503020204020204" pitchFamily="34" charset="-122"/>
              <a:cs typeface="+mj-cs"/>
            </a:endParaRPr>
          </a:p>
          <a:p>
            <a:pPr marL="1257300" lvl="2" indent="-342900">
              <a:lnSpc>
                <a:spcPct val="114000"/>
              </a:lnSpc>
              <a:spcBef>
                <a:spcPts val="800"/>
              </a:spcBef>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cs typeface="+mj-cs"/>
              </a:rPr>
              <a:t>把计算推到数据而不是把数据推到计算，有效地避免传输过程中产生的大量通信开销</a:t>
            </a:r>
            <a:endParaRPr lang="en-US" altLang="zh-CN" sz="2000" dirty="0">
              <a:latin typeface="微软雅黑" panose="020B0503020204020204" pitchFamily="34" charset="-122"/>
              <a:ea typeface="微软雅黑" panose="020B0503020204020204" pitchFamily="34" charset="-122"/>
              <a:cs typeface="+mj-cs"/>
            </a:endParaRPr>
          </a:p>
          <a:p>
            <a:pPr marL="1257300" lvl="2" indent="-342900">
              <a:lnSpc>
                <a:spcPct val="114000"/>
              </a:lnSpc>
              <a:spcBef>
                <a:spcPts val="800"/>
              </a:spcBef>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cs typeface="+mj-cs"/>
              </a:rPr>
              <a:t>核心 ： 数据首先被分为若干小数据块</a:t>
            </a:r>
            <a:r>
              <a:rPr lang="en-US" altLang="zh-CN" sz="2000" dirty="0">
                <a:latin typeface="微软雅黑" panose="020B0503020204020204" pitchFamily="34" charset="-122"/>
                <a:ea typeface="微软雅黑" panose="020B0503020204020204" pitchFamily="34" charset="-122"/>
                <a:cs typeface="+mj-cs"/>
              </a:rPr>
              <a:t>chunks, </a:t>
            </a:r>
            <a:r>
              <a:rPr lang="zh-CN" altLang="en-US" sz="2000" dirty="0">
                <a:latin typeface="微软雅黑" panose="020B0503020204020204" pitchFamily="34" charset="-122"/>
                <a:ea typeface="微软雅黑" panose="020B0503020204020204" pitchFamily="34" charset="-122"/>
                <a:cs typeface="+mj-cs"/>
              </a:rPr>
              <a:t>随后这些数据块被并行处理并以分布的方式产生中间结果</a:t>
            </a:r>
            <a:r>
              <a:rPr lang="en-US" altLang="zh-CN" sz="2000" dirty="0">
                <a:latin typeface="微软雅黑" panose="020B0503020204020204" pitchFamily="34" charset="-122"/>
                <a:ea typeface="微软雅黑" panose="020B0503020204020204" pitchFamily="34" charset="-122"/>
                <a:cs typeface="+mj-cs"/>
              </a:rPr>
              <a:t>, </a:t>
            </a:r>
            <a:r>
              <a:rPr lang="zh-CN" altLang="en-US" sz="2000" dirty="0">
                <a:latin typeface="微软雅黑" panose="020B0503020204020204" pitchFamily="34" charset="-122"/>
                <a:ea typeface="微软雅黑" panose="020B0503020204020204" pitchFamily="34" charset="-122"/>
                <a:cs typeface="+mj-cs"/>
              </a:rPr>
              <a:t>最后这些中间结果被合并产生最终结果</a:t>
            </a:r>
            <a:endParaRPr lang="en-US" altLang="zh-CN" sz="2000" dirty="0">
              <a:latin typeface="微软雅黑" panose="020B0503020204020204" pitchFamily="34" charset="-122"/>
              <a:ea typeface="微软雅黑" panose="020B0503020204020204" pitchFamily="34" charset="-122"/>
              <a:cs typeface="+mj-cs"/>
            </a:endParaRPr>
          </a:p>
          <a:p>
            <a:endParaRPr lang="en-US" altLang="zh-CN" sz="2000" b="1" dirty="0">
              <a:solidFill>
                <a:schemeClr val="accent1">
                  <a:lumMod val="75000"/>
                </a:schemeClr>
              </a:solidFill>
              <a:latin typeface="微软雅黑" panose="020B0503020204020204" pitchFamily="34" charset="-122"/>
              <a:ea typeface="微软雅黑" panose="020B0503020204020204" pitchFamily="34" charset="-122"/>
              <a:cs typeface="+mj-cs"/>
            </a:endParaRPr>
          </a:p>
        </p:txBody>
      </p:sp>
      <p:sp>
        <p:nvSpPr>
          <p:cNvPr id="14" name="文本框 22">
            <a:extLst>
              <a:ext uri="{FF2B5EF4-FFF2-40B4-BE49-F238E27FC236}">
                <a16:creationId xmlns:a16="http://schemas.microsoft.com/office/drawing/2014/main" id="{267761C7-29D7-4974-AE56-18AA9F6B5054}"/>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3.1 </a:t>
            </a:r>
            <a:r>
              <a:rPr lang="zh-CN" altLang="en-US" b="1" dirty="0">
                <a:solidFill>
                  <a:srgbClr val="4B649F"/>
                </a:solidFill>
              </a:rPr>
              <a:t>平台架构发展</a:t>
            </a:r>
          </a:p>
        </p:txBody>
      </p:sp>
    </p:spTree>
    <p:extLst>
      <p:ext uri="{BB962C8B-B14F-4D97-AF65-F5344CB8AC3E}">
        <p14:creationId xmlns:p14="http://schemas.microsoft.com/office/powerpoint/2010/main" val="3589889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b="1" dirty="0">
                  <a:solidFill>
                    <a:schemeClr val="bg1"/>
                  </a:solidFill>
                </a:rPr>
                <a:t>MapReduce</a:t>
              </a:r>
              <a:endParaRPr lang="zh-CN" altLang="en-US" sz="2400" b="1" dirty="0">
                <a:solidFill>
                  <a:schemeClr val="bg1"/>
                </a:solidFill>
              </a:endParaRPr>
            </a:p>
          </p:txBody>
        </p:sp>
      </p:grpSp>
      <p:sp>
        <p:nvSpPr>
          <p:cNvPr id="14" name="文本框 13">
            <a:extLst>
              <a:ext uri="{FF2B5EF4-FFF2-40B4-BE49-F238E27FC236}">
                <a16:creationId xmlns:a16="http://schemas.microsoft.com/office/drawing/2014/main" id="{029B6DAA-F407-4BF0-9E8D-461B2B1F3D30}"/>
              </a:ext>
            </a:extLst>
          </p:cNvPr>
          <p:cNvSpPr txBox="1"/>
          <p:nvPr/>
        </p:nvSpPr>
        <p:spPr>
          <a:xfrm>
            <a:off x="1065490" y="1600200"/>
            <a:ext cx="9300820" cy="4146776"/>
          </a:xfrm>
          <a:prstGeom prst="rect">
            <a:avLst/>
          </a:prstGeom>
          <a:noFill/>
        </p:spPr>
        <p:txBody>
          <a:bodyPr wrap="square" rtlCol="0">
            <a:spAutoFit/>
          </a:bodyPr>
          <a:lstStyle/>
          <a:p>
            <a:pPr>
              <a:spcBef>
                <a:spcPts val="800"/>
              </a:spcBef>
            </a:pPr>
            <a:endParaRPr lang="en-US" altLang="zh-CN" sz="2000" b="1" dirty="0">
              <a:solidFill>
                <a:schemeClr val="accent1">
                  <a:lumMod val="75000"/>
                </a:schemeClr>
              </a:solidFill>
              <a:latin typeface="微软雅黑" panose="020B0503020204020204" pitchFamily="34" charset="-122"/>
              <a:ea typeface="微软雅黑" panose="020B0503020204020204" pitchFamily="34" charset="-122"/>
              <a:cs typeface="+mj-cs"/>
            </a:endParaRPr>
          </a:p>
          <a:p>
            <a:pPr marL="1257300" lvl="2" indent="-342900">
              <a:lnSpc>
                <a:spcPct val="114000"/>
              </a:lnSpc>
              <a:spcBef>
                <a:spcPts val="800"/>
              </a:spcBef>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mj-cs"/>
              </a:rPr>
              <a:t>1</a:t>
            </a:r>
            <a:r>
              <a:rPr lang="zh-CN" altLang="en-US" sz="2000" dirty="0">
                <a:latin typeface="微软雅黑" panose="020B0503020204020204" pitchFamily="34" charset="-122"/>
                <a:ea typeface="微软雅黑" panose="020B0503020204020204" pitchFamily="34" charset="-122"/>
                <a:cs typeface="+mj-cs"/>
              </a:rPr>
              <a:t>）</a:t>
            </a:r>
            <a:r>
              <a:rPr lang="en-US" altLang="zh-CN" sz="2000" dirty="0">
                <a:latin typeface="微软雅黑" panose="020B0503020204020204" pitchFamily="34" charset="-122"/>
                <a:ea typeface="微软雅黑" panose="020B0503020204020204" pitchFamily="34" charset="-122"/>
                <a:cs typeface="+mj-cs"/>
              </a:rPr>
              <a:t>Mapper</a:t>
            </a:r>
            <a:r>
              <a:rPr lang="zh-CN" altLang="en-US" sz="2000" dirty="0">
                <a:latin typeface="微软雅黑" panose="020B0503020204020204" pitchFamily="34" charset="-122"/>
                <a:ea typeface="微软雅黑" panose="020B0503020204020204" pitchFamily="34" charset="-122"/>
                <a:cs typeface="+mj-cs"/>
              </a:rPr>
              <a:t>负责“分”，即把复杂的任务分解为若干个“简单的任务”来处理。“简单的任务”包含三层含义：</a:t>
            </a:r>
            <a:endParaRPr lang="en-US" altLang="zh-CN" sz="2000" dirty="0">
              <a:latin typeface="微软雅黑" panose="020B0503020204020204" pitchFamily="34" charset="-122"/>
              <a:ea typeface="微软雅黑" panose="020B0503020204020204" pitchFamily="34" charset="-122"/>
              <a:cs typeface="+mj-cs"/>
            </a:endParaRPr>
          </a:p>
          <a:p>
            <a:pPr marL="1714500" lvl="3" indent="-342900">
              <a:lnSpc>
                <a:spcPct val="114000"/>
              </a:lnSpc>
              <a:spcBef>
                <a:spcPts val="800"/>
              </a:spcBef>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cs typeface="+mj-cs"/>
              </a:rPr>
              <a:t>一是数据或计算的规模相对原任务要大大缩小</a:t>
            </a:r>
            <a:endParaRPr lang="en-US" altLang="zh-CN" sz="2000" dirty="0">
              <a:latin typeface="微软雅黑" panose="020B0503020204020204" pitchFamily="34" charset="-122"/>
              <a:ea typeface="微软雅黑" panose="020B0503020204020204" pitchFamily="34" charset="-122"/>
              <a:cs typeface="+mj-cs"/>
            </a:endParaRPr>
          </a:p>
          <a:p>
            <a:pPr marL="1714500" lvl="3" indent="-342900">
              <a:lnSpc>
                <a:spcPct val="114000"/>
              </a:lnSpc>
              <a:spcBef>
                <a:spcPts val="800"/>
              </a:spcBef>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cs typeface="+mj-cs"/>
              </a:rPr>
              <a:t>二是就近计算原则，即任务会分配到存放着所需数据的节点上进行计算</a:t>
            </a:r>
            <a:endParaRPr lang="en-US" altLang="zh-CN" sz="2000" dirty="0">
              <a:latin typeface="微软雅黑" panose="020B0503020204020204" pitchFamily="34" charset="-122"/>
              <a:ea typeface="微软雅黑" panose="020B0503020204020204" pitchFamily="34" charset="-122"/>
              <a:cs typeface="+mj-cs"/>
            </a:endParaRPr>
          </a:p>
          <a:p>
            <a:pPr marL="1714500" lvl="3" indent="-342900">
              <a:lnSpc>
                <a:spcPct val="114000"/>
              </a:lnSpc>
              <a:spcBef>
                <a:spcPts val="800"/>
              </a:spcBef>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cs typeface="+mj-cs"/>
              </a:rPr>
              <a:t>三是这些小任务可以并行计算，彼此间几乎没有依赖关系</a:t>
            </a:r>
          </a:p>
          <a:p>
            <a:pPr marL="1257300" lvl="2" indent="-342900">
              <a:lnSpc>
                <a:spcPct val="114000"/>
              </a:lnSpc>
              <a:spcBef>
                <a:spcPts val="800"/>
              </a:spcBef>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cs typeface="+mj-cs"/>
            </a:endParaRPr>
          </a:p>
          <a:p>
            <a:pPr marL="1257300" lvl="2" indent="-342900">
              <a:lnSpc>
                <a:spcPct val="114000"/>
              </a:lnSpc>
              <a:spcBef>
                <a:spcPts val="800"/>
              </a:spcBef>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mj-cs"/>
              </a:rPr>
              <a:t>2</a:t>
            </a:r>
            <a:r>
              <a:rPr lang="zh-CN" altLang="en-US" sz="2000" dirty="0">
                <a:latin typeface="微软雅黑" panose="020B0503020204020204" pitchFamily="34" charset="-122"/>
                <a:ea typeface="微软雅黑" panose="020B0503020204020204" pitchFamily="34" charset="-122"/>
                <a:cs typeface="+mj-cs"/>
              </a:rPr>
              <a:t>）</a:t>
            </a:r>
            <a:r>
              <a:rPr lang="en-US" altLang="zh-CN" sz="2000" dirty="0">
                <a:latin typeface="微软雅黑" panose="020B0503020204020204" pitchFamily="34" charset="-122"/>
                <a:ea typeface="微软雅黑" panose="020B0503020204020204" pitchFamily="34" charset="-122"/>
                <a:cs typeface="+mj-cs"/>
              </a:rPr>
              <a:t>Reducer</a:t>
            </a:r>
            <a:r>
              <a:rPr lang="zh-CN" altLang="en-US" sz="2000" dirty="0">
                <a:latin typeface="微软雅黑" panose="020B0503020204020204" pitchFamily="34" charset="-122"/>
                <a:ea typeface="微软雅黑" panose="020B0503020204020204" pitchFamily="34" charset="-122"/>
                <a:cs typeface="+mj-cs"/>
              </a:rPr>
              <a:t>负责对</a:t>
            </a:r>
            <a:r>
              <a:rPr lang="en-US" altLang="zh-CN" sz="2000" dirty="0">
                <a:latin typeface="微软雅黑" panose="020B0503020204020204" pitchFamily="34" charset="-122"/>
                <a:ea typeface="微软雅黑" panose="020B0503020204020204" pitchFamily="34" charset="-122"/>
                <a:cs typeface="+mj-cs"/>
              </a:rPr>
              <a:t>map</a:t>
            </a:r>
            <a:r>
              <a:rPr lang="zh-CN" altLang="en-US" sz="2000" dirty="0">
                <a:latin typeface="微软雅黑" panose="020B0503020204020204" pitchFamily="34" charset="-122"/>
                <a:ea typeface="微软雅黑" panose="020B0503020204020204" pitchFamily="34" charset="-122"/>
                <a:cs typeface="+mj-cs"/>
              </a:rPr>
              <a:t>阶段的结果进行汇总。至于需要多少个</a:t>
            </a:r>
            <a:r>
              <a:rPr lang="en-US" altLang="zh-CN" sz="2000" dirty="0">
                <a:latin typeface="微软雅黑" panose="020B0503020204020204" pitchFamily="34" charset="-122"/>
                <a:ea typeface="微软雅黑" panose="020B0503020204020204" pitchFamily="34" charset="-122"/>
                <a:cs typeface="+mj-cs"/>
              </a:rPr>
              <a:t>Reducer</a:t>
            </a:r>
            <a:r>
              <a:rPr lang="zh-CN" altLang="en-US" sz="2000" dirty="0">
                <a:latin typeface="微软雅黑" panose="020B0503020204020204" pitchFamily="34" charset="-122"/>
                <a:ea typeface="微软雅黑" panose="020B0503020204020204" pitchFamily="34" charset="-122"/>
                <a:cs typeface="+mj-cs"/>
              </a:rPr>
              <a:t>，用户可以根据具体问题</a:t>
            </a:r>
            <a:endParaRPr lang="en-US" altLang="zh-CN" sz="2000" b="1" dirty="0">
              <a:solidFill>
                <a:schemeClr val="accent1">
                  <a:lumMod val="75000"/>
                </a:schemeClr>
              </a:solidFill>
              <a:latin typeface="微软雅黑" panose="020B0503020204020204" pitchFamily="34" charset="-122"/>
              <a:ea typeface="微软雅黑" panose="020B0503020204020204" pitchFamily="34" charset="-122"/>
              <a:cs typeface="+mj-cs"/>
            </a:endParaRPr>
          </a:p>
        </p:txBody>
      </p:sp>
      <p:sp>
        <p:nvSpPr>
          <p:cNvPr id="15" name="文本框 22">
            <a:extLst>
              <a:ext uri="{FF2B5EF4-FFF2-40B4-BE49-F238E27FC236}">
                <a16:creationId xmlns:a16="http://schemas.microsoft.com/office/drawing/2014/main" id="{97A30408-B111-4BE2-8CDD-C85570A6E4BA}"/>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3.1 </a:t>
            </a:r>
            <a:r>
              <a:rPr lang="zh-CN" altLang="en-US" b="1" dirty="0">
                <a:solidFill>
                  <a:srgbClr val="4B649F"/>
                </a:solidFill>
              </a:rPr>
              <a:t>平台架构发展</a:t>
            </a:r>
          </a:p>
        </p:txBody>
      </p:sp>
    </p:spTree>
    <p:extLst>
      <p:ext uri="{BB962C8B-B14F-4D97-AF65-F5344CB8AC3E}">
        <p14:creationId xmlns:p14="http://schemas.microsoft.com/office/powerpoint/2010/main" val="4216163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b="1" dirty="0">
                  <a:solidFill>
                    <a:schemeClr val="bg1"/>
                  </a:solidFill>
                </a:rPr>
                <a:t>MapReduce</a:t>
              </a:r>
              <a:endParaRPr lang="zh-CN" altLang="en-US" sz="2400" b="1" dirty="0">
                <a:solidFill>
                  <a:schemeClr val="bg1"/>
                </a:solidFill>
              </a:endParaRPr>
            </a:p>
          </p:txBody>
        </p:sp>
      </p:grpSp>
      <p:sp>
        <p:nvSpPr>
          <p:cNvPr id="14" name="文本框 13">
            <a:extLst>
              <a:ext uri="{FF2B5EF4-FFF2-40B4-BE49-F238E27FC236}">
                <a16:creationId xmlns:a16="http://schemas.microsoft.com/office/drawing/2014/main" id="{029B6DAA-F407-4BF0-9E8D-461B2B1F3D30}"/>
              </a:ext>
            </a:extLst>
          </p:cNvPr>
          <p:cNvSpPr txBox="1"/>
          <p:nvPr/>
        </p:nvSpPr>
        <p:spPr>
          <a:xfrm>
            <a:off x="1065490" y="1600200"/>
            <a:ext cx="9300820" cy="2495042"/>
          </a:xfrm>
          <a:prstGeom prst="rect">
            <a:avLst/>
          </a:prstGeom>
          <a:noFill/>
        </p:spPr>
        <p:txBody>
          <a:bodyPr wrap="square" rtlCol="0">
            <a:spAutoFit/>
          </a:bodyPr>
          <a:lstStyle/>
          <a:p>
            <a:pPr>
              <a:spcBef>
                <a:spcPts val="800"/>
              </a:spcBef>
            </a:pPr>
            <a:endParaRPr lang="en-US" altLang="zh-CN" sz="2000" b="1" dirty="0">
              <a:solidFill>
                <a:schemeClr val="accent1">
                  <a:lumMod val="75000"/>
                </a:schemeClr>
              </a:solidFill>
              <a:latin typeface="微软雅黑" panose="020B0503020204020204" pitchFamily="34" charset="-122"/>
              <a:ea typeface="微软雅黑" panose="020B0503020204020204" pitchFamily="34" charset="-122"/>
              <a:cs typeface="+mj-cs"/>
            </a:endParaRPr>
          </a:p>
          <a:p>
            <a:pPr lvl="0" eaLnBrk="1" fontAlgn="auto" hangingPunct="1">
              <a:spcBef>
                <a:spcPts val="800"/>
              </a:spcBef>
              <a:spcAft>
                <a:spcPts val="0"/>
              </a:spcAft>
            </a:pPr>
            <a:r>
              <a:rPr lang="zh-CN" altLang="en-US" sz="2000" b="1" dirty="0">
                <a:solidFill>
                  <a:srgbClr val="4B649F"/>
                </a:solidFill>
                <a:latin typeface="微软雅黑" panose="020B0503020204020204" pitchFamily="34" charset="-122"/>
              </a:rPr>
              <a:t>例如</a:t>
            </a:r>
            <a:endParaRPr lang="en-US" altLang="zh-CN" sz="2000" b="1" dirty="0">
              <a:solidFill>
                <a:srgbClr val="4B649F"/>
              </a:solidFill>
              <a:latin typeface="微软雅黑" panose="020B0503020204020204" pitchFamily="34" charset="-122"/>
            </a:endParaRPr>
          </a:p>
          <a:p>
            <a:pPr marL="1257300" lvl="2" indent="-342900" eaLnBrk="1" fontAlgn="auto" hangingPunct="1">
              <a:lnSpc>
                <a:spcPct val="114000"/>
              </a:lnSpc>
              <a:spcBef>
                <a:spcPts val="800"/>
              </a:spcBef>
              <a:spcAft>
                <a:spcPts val="0"/>
              </a:spcAft>
              <a:buFont typeface="Arial" panose="020B0604020202020204" pitchFamily="34" charset="0"/>
              <a:buChar char="•"/>
            </a:pPr>
            <a:r>
              <a:rPr lang="zh-CN" altLang="en-US" sz="2000" dirty="0">
                <a:solidFill>
                  <a:srgbClr val="000000"/>
                </a:solidFill>
                <a:latin typeface="微软雅黑" panose="020B0503020204020204" pitchFamily="34" charset="-122"/>
              </a:rPr>
              <a:t>数图书馆中的所有书。你数</a:t>
            </a:r>
            <a:r>
              <a:rPr lang="en-US" altLang="zh-CN" sz="2000" dirty="0">
                <a:solidFill>
                  <a:srgbClr val="000000"/>
                </a:solidFill>
                <a:latin typeface="微软雅黑" panose="020B0503020204020204" pitchFamily="34" charset="-122"/>
              </a:rPr>
              <a:t>1</a:t>
            </a:r>
            <a:r>
              <a:rPr lang="zh-CN" altLang="en-US" sz="2000" dirty="0">
                <a:solidFill>
                  <a:srgbClr val="000000"/>
                </a:solidFill>
                <a:latin typeface="微软雅黑" panose="020B0503020204020204" pitchFamily="34" charset="-122"/>
              </a:rPr>
              <a:t>号书架，我数</a:t>
            </a:r>
            <a:r>
              <a:rPr lang="en-US" altLang="zh-CN" sz="2000" dirty="0">
                <a:solidFill>
                  <a:srgbClr val="000000"/>
                </a:solidFill>
                <a:latin typeface="微软雅黑" panose="020B0503020204020204" pitchFamily="34" charset="-122"/>
              </a:rPr>
              <a:t>2</a:t>
            </a:r>
            <a:r>
              <a:rPr lang="zh-CN" altLang="en-US" sz="2000" dirty="0">
                <a:solidFill>
                  <a:srgbClr val="000000"/>
                </a:solidFill>
                <a:latin typeface="微软雅黑" panose="020B0503020204020204" pitchFamily="34" charset="-122"/>
              </a:rPr>
              <a:t>号书架。这就是“</a:t>
            </a:r>
            <a:r>
              <a:rPr lang="en-US" altLang="zh-CN" sz="2000" dirty="0">
                <a:solidFill>
                  <a:srgbClr val="000000"/>
                </a:solidFill>
                <a:latin typeface="微软雅黑" panose="020B0503020204020204" pitchFamily="34" charset="-122"/>
              </a:rPr>
              <a:t>Map”</a:t>
            </a:r>
            <a:r>
              <a:rPr lang="zh-CN" altLang="en-US" sz="2000" dirty="0">
                <a:solidFill>
                  <a:srgbClr val="000000"/>
                </a:solidFill>
                <a:latin typeface="微软雅黑" panose="020B0503020204020204" pitchFamily="34" charset="-122"/>
              </a:rPr>
              <a:t>。我们人越多，数书就更快。</a:t>
            </a:r>
          </a:p>
          <a:p>
            <a:pPr marL="1257300" lvl="2" indent="-342900" eaLnBrk="1" fontAlgn="auto" hangingPunct="1">
              <a:lnSpc>
                <a:spcPct val="114000"/>
              </a:lnSpc>
              <a:spcBef>
                <a:spcPts val="800"/>
              </a:spcBef>
              <a:spcAft>
                <a:spcPts val="0"/>
              </a:spcAft>
              <a:buFont typeface="Arial" panose="020B0604020202020204" pitchFamily="34" charset="0"/>
              <a:buChar char="•"/>
            </a:pPr>
            <a:endParaRPr lang="zh-CN" altLang="en-US" sz="2000" dirty="0">
              <a:solidFill>
                <a:srgbClr val="000000"/>
              </a:solidFill>
              <a:latin typeface="微软雅黑" panose="020B0503020204020204" pitchFamily="34" charset="-122"/>
            </a:endParaRPr>
          </a:p>
          <a:p>
            <a:pPr marL="1257300" lvl="2" indent="-342900" eaLnBrk="1" fontAlgn="auto" hangingPunct="1">
              <a:lnSpc>
                <a:spcPct val="114000"/>
              </a:lnSpc>
              <a:spcBef>
                <a:spcPts val="800"/>
              </a:spcBef>
              <a:spcAft>
                <a:spcPts val="0"/>
              </a:spcAft>
              <a:buFont typeface="Arial" panose="020B0604020202020204" pitchFamily="34" charset="0"/>
              <a:buChar char="•"/>
            </a:pPr>
            <a:r>
              <a:rPr lang="zh-CN" altLang="en-US" sz="2000" dirty="0">
                <a:solidFill>
                  <a:srgbClr val="000000"/>
                </a:solidFill>
                <a:latin typeface="微软雅黑" panose="020B0503020204020204" pitchFamily="34" charset="-122"/>
              </a:rPr>
              <a:t>现在我们到一起，把所有人的统计数加在一起。这就是“</a:t>
            </a:r>
            <a:r>
              <a:rPr lang="en-US" altLang="zh-CN" sz="2000" dirty="0">
                <a:solidFill>
                  <a:srgbClr val="000000"/>
                </a:solidFill>
                <a:latin typeface="微软雅黑" panose="020B0503020204020204" pitchFamily="34" charset="-122"/>
              </a:rPr>
              <a:t>Reduce”</a:t>
            </a:r>
            <a:r>
              <a:rPr lang="zh-CN" altLang="en-US" sz="2000" dirty="0">
                <a:solidFill>
                  <a:srgbClr val="000000"/>
                </a:solidFill>
                <a:latin typeface="微软雅黑" panose="020B0503020204020204" pitchFamily="34" charset="-122"/>
              </a:rPr>
              <a:t>。</a:t>
            </a:r>
            <a:endParaRPr lang="en-US" altLang="zh-CN" sz="2000" b="1" dirty="0">
              <a:solidFill>
                <a:srgbClr val="00AEEF">
                  <a:lumMod val="75000"/>
                </a:srgbClr>
              </a:solidFill>
              <a:latin typeface="微软雅黑" panose="020B0503020204020204" pitchFamily="34" charset="-122"/>
            </a:endParaRPr>
          </a:p>
        </p:txBody>
      </p:sp>
      <p:sp>
        <p:nvSpPr>
          <p:cNvPr id="15" name="文本框 22">
            <a:extLst>
              <a:ext uri="{FF2B5EF4-FFF2-40B4-BE49-F238E27FC236}">
                <a16:creationId xmlns:a16="http://schemas.microsoft.com/office/drawing/2014/main" id="{E6EBAB13-C970-4F42-A6ED-C7C6A3479758}"/>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3.1 </a:t>
            </a:r>
            <a:r>
              <a:rPr lang="zh-CN" altLang="en-US" b="1" dirty="0">
                <a:solidFill>
                  <a:srgbClr val="4B649F"/>
                </a:solidFill>
              </a:rPr>
              <a:t>平台架构发展</a:t>
            </a:r>
          </a:p>
        </p:txBody>
      </p:sp>
    </p:spTree>
    <p:extLst>
      <p:ext uri="{BB962C8B-B14F-4D97-AF65-F5344CB8AC3E}">
        <p14:creationId xmlns:p14="http://schemas.microsoft.com/office/powerpoint/2010/main" val="3665819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b="1" dirty="0">
                  <a:solidFill>
                    <a:schemeClr val="bg1"/>
                  </a:solidFill>
                </a:rPr>
                <a:t>MapReduce</a:t>
              </a:r>
              <a:endParaRPr lang="zh-CN" altLang="en-US" sz="2400" b="1" dirty="0">
                <a:solidFill>
                  <a:schemeClr val="bg1"/>
                </a:solidFill>
              </a:endParaRPr>
            </a:p>
          </p:txBody>
        </p:sp>
      </p:grpSp>
      <p:sp>
        <p:nvSpPr>
          <p:cNvPr id="14" name="文本框 13">
            <a:extLst>
              <a:ext uri="{FF2B5EF4-FFF2-40B4-BE49-F238E27FC236}">
                <a16:creationId xmlns:a16="http://schemas.microsoft.com/office/drawing/2014/main" id="{029B6DAA-F407-4BF0-9E8D-461B2B1F3D30}"/>
              </a:ext>
            </a:extLst>
          </p:cNvPr>
          <p:cNvSpPr txBox="1"/>
          <p:nvPr/>
        </p:nvSpPr>
        <p:spPr>
          <a:xfrm>
            <a:off x="1065490" y="1600200"/>
            <a:ext cx="9300820" cy="2144177"/>
          </a:xfrm>
          <a:prstGeom prst="rect">
            <a:avLst/>
          </a:prstGeom>
          <a:noFill/>
        </p:spPr>
        <p:txBody>
          <a:bodyPr wrap="square" rtlCol="0">
            <a:spAutoFit/>
          </a:bodyPr>
          <a:lstStyle/>
          <a:p>
            <a:pPr>
              <a:spcBef>
                <a:spcPts val="800"/>
              </a:spcBef>
            </a:pPr>
            <a:endParaRPr lang="en-US" altLang="zh-CN" sz="2000" b="1" dirty="0">
              <a:solidFill>
                <a:schemeClr val="accent1">
                  <a:lumMod val="75000"/>
                </a:schemeClr>
              </a:solidFill>
              <a:latin typeface="微软雅黑" panose="020B0503020204020204" pitchFamily="34" charset="-122"/>
              <a:ea typeface="微软雅黑" panose="020B0503020204020204" pitchFamily="34" charset="-122"/>
              <a:cs typeface="+mj-cs"/>
            </a:endParaRPr>
          </a:p>
          <a:p>
            <a:pPr lvl="0" eaLnBrk="1" fontAlgn="auto" hangingPunct="1">
              <a:spcBef>
                <a:spcPts val="800"/>
              </a:spcBef>
              <a:spcAft>
                <a:spcPts val="0"/>
              </a:spcAft>
            </a:pPr>
            <a:r>
              <a:rPr lang="zh-CN" altLang="en-US" sz="2000" b="1" dirty="0">
                <a:solidFill>
                  <a:srgbClr val="4B649F"/>
                </a:solidFill>
                <a:latin typeface="微软雅黑" panose="020B0503020204020204" pitchFamily="34" charset="-122"/>
              </a:rPr>
              <a:t>并行计算过程</a:t>
            </a:r>
            <a:endParaRPr lang="en-US" altLang="zh-CN" sz="2000" b="1" dirty="0">
              <a:solidFill>
                <a:srgbClr val="4B649F"/>
              </a:solidFill>
              <a:latin typeface="微软雅黑" panose="020B0503020204020204" pitchFamily="34" charset="-122"/>
            </a:endParaRPr>
          </a:p>
          <a:p>
            <a:pPr marL="1257300" lvl="2" indent="-342900" eaLnBrk="1" fontAlgn="auto" hangingPunct="1">
              <a:lnSpc>
                <a:spcPct val="114000"/>
              </a:lnSpc>
              <a:spcBef>
                <a:spcPts val="800"/>
              </a:spcBef>
              <a:spcAft>
                <a:spcPts val="0"/>
              </a:spcAft>
              <a:buFont typeface="Arial" panose="020B0604020202020204" pitchFamily="34" charset="0"/>
              <a:buChar char="•"/>
            </a:pPr>
            <a:r>
              <a:rPr lang="en-US" altLang="zh-CN" sz="2000" dirty="0">
                <a:solidFill>
                  <a:srgbClr val="000000"/>
                </a:solidFill>
                <a:latin typeface="微软雅黑" panose="020B0503020204020204" pitchFamily="34" charset="-122"/>
              </a:rPr>
              <a:t>Map</a:t>
            </a:r>
            <a:r>
              <a:rPr lang="zh-CN" altLang="en-US" sz="2000" dirty="0">
                <a:solidFill>
                  <a:srgbClr val="000000"/>
                </a:solidFill>
                <a:latin typeface="微软雅黑" panose="020B0503020204020204" pitchFamily="34" charset="-122"/>
              </a:rPr>
              <a:t>操作主要是对一组输入记录进行处理</a:t>
            </a:r>
            <a:endParaRPr lang="en-US" altLang="zh-CN" sz="2000" dirty="0">
              <a:solidFill>
                <a:srgbClr val="000000"/>
              </a:solidFill>
              <a:latin typeface="微软雅黑" panose="020B0503020204020204" pitchFamily="34" charset="-122"/>
            </a:endParaRPr>
          </a:p>
          <a:p>
            <a:pPr marL="1257300" lvl="2" indent="-342900" eaLnBrk="1" fontAlgn="auto" hangingPunct="1">
              <a:lnSpc>
                <a:spcPct val="114000"/>
              </a:lnSpc>
              <a:spcBef>
                <a:spcPts val="800"/>
              </a:spcBef>
              <a:spcAft>
                <a:spcPts val="0"/>
              </a:spcAft>
              <a:buFont typeface="Arial" panose="020B0604020202020204" pitchFamily="34" charset="0"/>
              <a:buChar char="•"/>
            </a:pPr>
            <a:r>
              <a:rPr lang="zh-CN" altLang="en-US" sz="2000" dirty="0">
                <a:solidFill>
                  <a:srgbClr val="000000"/>
                </a:solidFill>
                <a:latin typeface="微软雅黑" panose="020B0503020204020204" pitchFamily="34" charset="-122"/>
              </a:rPr>
              <a:t>处理的方式是根据典型的</a:t>
            </a:r>
            <a:r>
              <a:rPr lang="en-US" altLang="zh-CN" sz="2000" dirty="0">
                <a:solidFill>
                  <a:srgbClr val="000000"/>
                </a:solidFill>
                <a:latin typeface="微软雅黑" panose="020B0503020204020204" pitchFamily="34" charset="-122"/>
              </a:rPr>
              <a:t>key/value </a:t>
            </a:r>
            <a:r>
              <a:rPr lang="zh-CN" altLang="en-US" sz="2000" dirty="0">
                <a:solidFill>
                  <a:srgbClr val="000000"/>
                </a:solidFill>
                <a:latin typeface="微软雅黑" panose="020B0503020204020204" pitchFamily="34" charset="-122"/>
              </a:rPr>
              <a:t>键值</a:t>
            </a:r>
            <a:endParaRPr lang="en-US" altLang="zh-CN" sz="2000" dirty="0">
              <a:solidFill>
                <a:srgbClr val="000000"/>
              </a:solidFill>
              <a:latin typeface="微软雅黑" panose="020B0503020204020204" pitchFamily="34" charset="-122"/>
            </a:endParaRPr>
          </a:p>
          <a:p>
            <a:pPr marL="1257300" lvl="2" indent="-342900" eaLnBrk="1" fontAlgn="auto" hangingPunct="1">
              <a:lnSpc>
                <a:spcPct val="114000"/>
              </a:lnSpc>
              <a:spcBef>
                <a:spcPts val="800"/>
              </a:spcBef>
              <a:spcAft>
                <a:spcPts val="0"/>
              </a:spcAft>
              <a:buFont typeface="Arial" panose="020B0604020202020204" pitchFamily="34" charset="0"/>
              <a:buChar char="•"/>
            </a:pPr>
            <a:r>
              <a:rPr lang="en-US" altLang="zh-CN" sz="2000" dirty="0">
                <a:solidFill>
                  <a:srgbClr val="000000"/>
                </a:solidFill>
                <a:latin typeface="微软雅黑" panose="020B0503020204020204" pitchFamily="34" charset="-122"/>
              </a:rPr>
              <a:t>Reduce </a:t>
            </a:r>
            <a:r>
              <a:rPr lang="zh-CN" altLang="en-US" sz="2000" dirty="0">
                <a:solidFill>
                  <a:srgbClr val="000000"/>
                </a:solidFill>
                <a:latin typeface="微软雅黑" panose="020B0503020204020204" pitchFamily="34" charset="-122"/>
              </a:rPr>
              <a:t>操作是针对上述键值进行简单的汇总处理</a:t>
            </a:r>
            <a:r>
              <a:rPr lang="en-US" altLang="zh-CN" sz="2000" dirty="0">
                <a:solidFill>
                  <a:srgbClr val="000000"/>
                </a:solidFill>
                <a:latin typeface="微软雅黑" panose="020B0503020204020204" pitchFamily="34" charset="-122"/>
              </a:rPr>
              <a:t>	</a:t>
            </a:r>
            <a:endParaRPr lang="en-US" altLang="zh-CN" sz="2000" b="1" dirty="0">
              <a:solidFill>
                <a:srgbClr val="00AEEF">
                  <a:lumMod val="75000"/>
                </a:srgbClr>
              </a:solidFill>
              <a:latin typeface="微软雅黑" panose="020B0503020204020204" pitchFamily="34" charset="-122"/>
            </a:endParaRPr>
          </a:p>
        </p:txBody>
      </p:sp>
      <p:pic>
        <p:nvPicPr>
          <p:cNvPr id="15" name="图片 14">
            <a:extLst>
              <a:ext uri="{FF2B5EF4-FFF2-40B4-BE49-F238E27FC236}">
                <a16:creationId xmlns:a16="http://schemas.microsoft.com/office/drawing/2014/main" id="{D919CF8C-B34E-4BB4-8338-9BBBF0C78AD4}"/>
              </a:ext>
            </a:extLst>
          </p:cNvPr>
          <p:cNvPicPr>
            <a:picLocks noChangeAspect="1"/>
          </p:cNvPicPr>
          <p:nvPr/>
        </p:nvPicPr>
        <p:blipFill>
          <a:blip r:embed="rId3"/>
          <a:stretch>
            <a:fillRect/>
          </a:stretch>
        </p:blipFill>
        <p:spPr>
          <a:xfrm>
            <a:off x="1943570" y="3833540"/>
            <a:ext cx="8049549" cy="2848520"/>
          </a:xfrm>
          <a:prstGeom prst="rect">
            <a:avLst/>
          </a:prstGeom>
        </p:spPr>
      </p:pic>
      <p:sp>
        <p:nvSpPr>
          <p:cNvPr id="16" name="文本框 22">
            <a:extLst>
              <a:ext uri="{FF2B5EF4-FFF2-40B4-BE49-F238E27FC236}">
                <a16:creationId xmlns:a16="http://schemas.microsoft.com/office/drawing/2014/main" id="{CB07848B-4CE0-424B-A1EE-C32C2A3CD698}"/>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3.1 </a:t>
            </a:r>
            <a:r>
              <a:rPr lang="zh-CN" altLang="en-US" b="1" dirty="0">
                <a:solidFill>
                  <a:srgbClr val="4B649F"/>
                </a:solidFill>
              </a:rPr>
              <a:t>平台架构发展</a:t>
            </a:r>
          </a:p>
        </p:txBody>
      </p:sp>
    </p:spTree>
    <p:extLst>
      <p:ext uri="{BB962C8B-B14F-4D97-AF65-F5344CB8AC3E}">
        <p14:creationId xmlns:p14="http://schemas.microsoft.com/office/powerpoint/2010/main" val="2826516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b="1" dirty="0">
                  <a:solidFill>
                    <a:schemeClr val="bg1"/>
                  </a:solidFill>
                </a:rPr>
                <a:t>MapReduce</a:t>
              </a:r>
              <a:endParaRPr lang="zh-CN" altLang="en-US" sz="2400" b="1" dirty="0">
                <a:solidFill>
                  <a:schemeClr val="bg1"/>
                </a:solidFill>
              </a:endParaRPr>
            </a:p>
          </p:txBody>
        </p:sp>
      </p:grpSp>
      <p:sp>
        <p:nvSpPr>
          <p:cNvPr id="16" name="文本框 22">
            <a:extLst>
              <a:ext uri="{FF2B5EF4-FFF2-40B4-BE49-F238E27FC236}">
                <a16:creationId xmlns:a16="http://schemas.microsoft.com/office/drawing/2014/main" id="{CB07848B-4CE0-424B-A1EE-C32C2A3CD698}"/>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3.1 </a:t>
            </a:r>
            <a:r>
              <a:rPr lang="zh-CN" altLang="en-US" b="1" dirty="0">
                <a:solidFill>
                  <a:srgbClr val="4B649F"/>
                </a:solidFill>
              </a:rPr>
              <a:t>平台架构发展</a:t>
            </a:r>
          </a:p>
        </p:txBody>
      </p:sp>
      <p:pic>
        <p:nvPicPr>
          <p:cNvPr id="17" name="图片 16">
            <a:extLst>
              <a:ext uri="{FF2B5EF4-FFF2-40B4-BE49-F238E27FC236}">
                <a16:creationId xmlns:a16="http://schemas.microsoft.com/office/drawing/2014/main" id="{1F2ED710-BF7D-49DE-B263-97D76EBBD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687" y="2061946"/>
            <a:ext cx="6524625" cy="4038600"/>
          </a:xfrm>
          <a:prstGeom prst="rect">
            <a:avLst/>
          </a:prstGeom>
        </p:spPr>
      </p:pic>
    </p:spTree>
    <p:extLst>
      <p:ext uri="{BB962C8B-B14F-4D97-AF65-F5344CB8AC3E}">
        <p14:creationId xmlns:p14="http://schemas.microsoft.com/office/powerpoint/2010/main" val="2307278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b="1" dirty="0" err="1">
                  <a:solidFill>
                    <a:schemeClr val="bg1"/>
                  </a:solidFill>
                </a:rPr>
                <a:t>BigTable</a:t>
              </a:r>
              <a:endParaRPr lang="zh-CN" altLang="en-US" sz="2400" b="1" dirty="0">
                <a:solidFill>
                  <a:schemeClr val="bg1"/>
                </a:solidFill>
              </a:endParaRPr>
            </a:p>
          </p:txBody>
        </p:sp>
      </p:grpSp>
      <p:sp>
        <p:nvSpPr>
          <p:cNvPr id="17" name="文本框 16">
            <a:extLst>
              <a:ext uri="{FF2B5EF4-FFF2-40B4-BE49-F238E27FC236}">
                <a16:creationId xmlns:a16="http://schemas.microsoft.com/office/drawing/2014/main" id="{13692E9E-9409-41AB-BF70-A20F43C7B76F}"/>
              </a:ext>
            </a:extLst>
          </p:cNvPr>
          <p:cNvSpPr txBox="1"/>
          <p:nvPr/>
        </p:nvSpPr>
        <p:spPr>
          <a:xfrm>
            <a:off x="1128349" y="1674003"/>
            <a:ext cx="9935302" cy="3600986"/>
          </a:xfrm>
          <a:prstGeom prst="rect">
            <a:avLst/>
          </a:prstGeom>
          <a:noFill/>
        </p:spPr>
        <p:txBody>
          <a:bodyPr wrap="square" rtlCol="0">
            <a:spAutoFit/>
          </a:bodyPr>
          <a:lstStyle/>
          <a:p>
            <a:pPr eaLnBrk="1" fontAlgn="auto" hangingPunct="1">
              <a:spcBef>
                <a:spcPts val="0"/>
              </a:spcBef>
              <a:spcAft>
                <a:spcPts val="0"/>
              </a:spcAft>
            </a:pPr>
            <a:endParaRPr lang="en-US" altLang="zh-CN" sz="2000" b="1" dirty="0">
              <a:solidFill>
                <a:srgbClr val="00AEEF">
                  <a:lumMod val="75000"/>
                </a:srgbClr>
              </a:solidFill>
              <a:latin typeface="微软雅黑" panose="020B0503020204020204" pitchFamily="34" charset="-122"/>
            </a:endParaRPr>
          </a:p>
          <a:p>
            <a:pPr eaLnBrk="1" fontAlgn="auto" hangingPunct="1">
              <a:spcBef>
                <a:spcPts val="0"/>
              </a:spcBef>
              <a:spcAft>
                <a:spcPts val="0"/>
              </a:spcAft>
            </a:pPr>
            <a:endParaRPr lang="en-US" altLang="zh-CN" sz="2000" b="1" dirty="0">
              <a:solidFill>
                <a:srgbClr val="000000"/>
              </a:solidFill>
              <a:latin typeface="微软雅黑" panose="020B0503020204020204" pitchFamily="34" charset="-122"/>
            </a:endParaRPr>
          </a:p>
          <a:p>
            <a:pPr marL="1257300" lvl="2" indent="-342900" eaLnBrk="1" fontAlgn="auto" hangingPunct="1">
              <a:spcBef>
                <a:spcPts val="0"/>
              </a:spcBef>
              <a:spcAft>
                <a:spcPts val="0"/>
              </a:spcAft>
              <a:buFont typeface="Arial" panose="020B0604020202020204" pitchFamily="34" charset="0"/>
              <a:buChar char="•"/>
            </a:pPr>
            <a:r>
              <a:rPr lang="zh-CN" altLang="en-US" sz="2400" dirty="0">
                <a:solidFill>
                  <a:srgbClr val="000000"/>
                </a:solidFill>
                <a:latin typeface="微软雅黑" panose="020B0503020204020204" pitchFamily="34" charset="-122"/>
              </a:rPr>
              <a:t>非关系型数据库</a:t>
            </a:r>
            <a:endParaRPr lang="en-US" altLang="zh-CN" sz="2400" dirty="0">
              <a:solidFill>
                <a:srgbClr val="000000"/>
              </a:solidFill>
              <a:latin typeface="微软雅黑" panose="020B0503020204020204" pitchFamily="34" charset="-122"/>
            </a:endParaRPr>
          </a:p>
          <a:p>
            <a:pPr marL="1257300" lvl="2" indent="-342900" eaLnBrk="1" fontAlgn="auto" hangingPunct="1">
              <a:spcBef>
                <a:spcPts val="0"/>
              </a:spcBef>
              <a:spcAft>
                <a:spcPts val="0"/>
              </a:spcAft>
              <a:buFont typeface="Arial" panose="020B0604020202020204" pitchFamily="34" charset="0"/>
              <a:buChar char="•"/>
            </a:pPr>
            <a:endParaRPr lang="en-US" altLang="zh-CN" sz="2400" dirty="0">
              <a:solidFill>
                <a:srgbClr val="000000"/>
              </a:solidFill>
              <a:latin typeface="微软雅黑" panose="020B0503020204020204" pitchFamily="34" charset="-122"/>
            </a:endParaRPr>
          </a:p>
          <a:p>
            <a:pPr marL="1257300" lvl="2" indent="-342900" eaLnBrk="1" fontAlgn="auto" hangingPunct="1">
              <a:spcBef>
                <a:spcPts val="0"/>
              </a:spcBef>
              <a:spcAft>
                <a:spcPts val="0"/>
              </a:spcAft>
              <a:buFont typeface="Arial" panose="020B0604020202020204" pitchFamily="34" charset="0"/>
              <a:buChar char="•"/>
            </a:pPr>
            <a:r>
              <a:rPr lang="zh-CN" altLang="en-US" sz="2400" dirty="0">
                <a:solidFill>
                  <a:srgbClr val="000000"/>
                </a:solidFill>
                <a:latin typeface="微软雅黑" panose="020B0503020204020204" pitchFamily="34" charset="-122"/>
              </a:rPr>
              <a:t>管理大规模 非</a:t>
            </a:r>
            <a:r>
              <a:rPr lang="zh-CN" altLang="en-US" sz="2400" i="1" dirty="0">
                <a:solidFill>
                  <a:srgbClr val="000000"/>
                </a:solidFill>
                <a:latin typeface="微软雅黑" panose="020B0503020204020204" pitchFamily="34" charset="-122"/>
              </a:rPr>
              <a:t>结构化数据  </a:t>
            </a:r>
            <a:r>
              <a:rPr lang="zh-CN" altLang="en-US" sz="2400" dirty="0">
                <a:solidFill>
                  <a:srgbClr val="000000"/>
                </a:solidFill>
                <a:latin typeface="微软雅黑" panose="020B0503020204020204" pitchFamily="34" charset="-122"/>
              </a:rPr>
              <a:t>而设计的分布式存储系统</a:t>
            </a:r>
            <a:endParaRPr lang="en-US" altLang="zh-CN" sz="2400" dirty="0">
              <a:solidFill>
                <a:srgbClr val="000000"/>
              </a:solidFill>
              <a:latin typeface="微软雅黑" panose="020B0503020204020204" pitchFamily="34" charset="-122"/>
            </a:endParaRPr>
          </a:p>
          <a:p>
            <a:pPr marL="1257300" lvl="2" indent="-342900" eaLnBrk="1" fontAlgn="auto" hangingPunct="1">
              <a:spcBef>
                <a:spcPts val="0"/>
              </a:spcBef>
              <a:spcAft>
                <a:spcPts val="0"/>
              </a:spcAft>
              <a:buFont typeface="Arial" panose="020B0604020202020204" pitchFamily="34" charset="0"/>
              <a:buChar char="•"/>
            </a:pPr>
            <a:endParaRPr lang="en-US" altLang="zh-CN" sz="2400" dirty="0">
              <a:solidFill>
                <a:srgbClr val="000000"/>
              </a:solidFill>
              <a:latin typeface="微软雅黑" panose="020B0503020204020204" pitchFamily="34" charset="-122"/>
            </a:endParaRPr>
          </a:p>
          <a:p>
            <a:pPr marL="1257300" lvl="2" indent="-342900" eaLnBrk="1" fontAlgn="auto" hangingPunct="1">
              <a:spcBef>
                <a:spcPts val="0"/>
              </a:spcBef>
              <a:spcAft>
                <a:spcPts val="0"/>
              </a:spcAft>
              <a:buFont typeface="Arial" panose="020B0604020202020204" pitchFamily="34" charset="0"/>
              <a:buChar char="•"/>
            </a:pPr>
            <a:r>
              <a:rPr lang="zh-CN" altLang="en-US" sz="2400" dirty="0">
                <a:solidFill>
                  <a:srgbClr val="000000"/>
                </a:solidFill>
                <a:latin typeface="微软雅黑" panose="020B0503020204020204" pitchFamily="34" charset="-122"/>
              </a:rPr>
              <a:t>将存储的数据都视为字符串，但是</a:t>
            </a:r>
            <a:r>
              <a:rPr lang="en-US" altLang="zh-CN" sz="2400" dirty="0">
                <a:solidFill>
                  <a:srgbClr val="000000"/>
                </a:solidFill>
                <a:latin typeface="微软雅黑" panose="020B0503020204020204" pitchFamily="34" charset="-122"/>
              </a:rPr>
              <a:t>Bigtable</a:t>
            </a:r>
            <a:r>
              <a:rPr lang="zh-CN" altLang="en-US" sz="2400" dirty="0">
                <a:solidFill>
                  <a:srgbClr val="000000"/>
                </a:solidFill>
                <a:latin typeface="微软雅黑" panose="020B0503020204020204" pitchFamily="34" charset="-122"/>
              </a:rPr>
              <a:t>本身不去解析这些字符串，客户程序通常会在把各种结构化或者半结构化的数据串行化到这些字符串里</a:t>
            </a:r>
            <a:endParaRPr lang="en-US" altLang="zh-CN" sz="2400" dirty="0">
              <a:solidFill>
                <a:srgbClr val="000000"/>
              </a:solidFill>
              <a:latin typeface="微软雅黑" panose="020B0503020204020204" pitchFamily="34" charset="-122"/>
            </a:endParaRPr>
          </a:p>
          <a:p>
            <a:pPr marL="1257300" lvl="2" indent="-342900" eaLnBrk="1" fontAlgn="auto" hangingPunct="1">
              <a:spcBef>
                <a:spcPts val="0"/>
              </a:spcBef>
              <a:spcAft>
                <a:spcPts val="0"/>
              </a:spcAft>
              <a:buFont typeface="Arial" panose="020B0604020202020204" pitchFamily="34" charset="0"/>
              <a:buChar char="•"/>
            </a:pPr>
            <a:endParaRPr lang="en-US" altLang="zh-CN" sz="2000" dirty="0">
              <a:solidFill>
                <a:srgbClr val="000000"/>
              </a:solidFill>
              <a:latin typeface="微软雅黑" panose="020B0503020204020204" pitchFamily="34" charset="-122"/>
            </a:endParaRPr>
          </a:p>
        </p:txBody>
      </p:sp>
      <p:sp>
        <p:nvSpPr>
          <p:cNvPr id="14" name="文本框 22">
            <a:extLst>
              <a:ext uri="{FF2B5EF4-FFF2-40B4-BE49-F238E27FC236}">
                <a16:creationId xmlns:a16="http://schemas.microsoft.com/office/drawing/2014/main" id="{CDF8E433-2F0B-4914-93E1-8A69C47044DE}"/>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3.1 </a:t>
            </a:r>
            <a:r>
              <a:rPr lang="zh-CN" altLang="en-US" b="1" dirty="0">
                <a:solidFill>
                  <a:srgbClr val="4B649F"/>
                </a:solidFill>
              </a:rPr>
              <a:t>平台架构发展</a:t>
            </a:r>
          </a:p>
        </p:txBody>
      </p:sp>
    </p:spTree>
    <p:extLst>
      <p:ext uri="{BB962C8B-B14F-4D97-AF65-F5344CB8AC3E}">
        <p14:creationId xmlns:p14="http://schemas.microsoft.com/office/powerpoint/2010/main" val="4025233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b="1" dirty="0" err="1">
                  <a:solidFill>
                    <a:schemeClr val="bg1"/>
                  </a:solidFill>
                </a:rPr>
                <a:t>BigTable</a:t>
              </a:r>
              <a:r>
                <a:rPr lang="en-US" altLang="zh-CN" sz="2400" b="1" dirty="0">
                  <a:solidFill>
                    <a:schemeClr val="bg1"/>
                  </a:solidFill>
                </a:rPr>
                <a:t> </a:t>
              </a:r>
              <a:r>
                <a:rPr lang="zh-CN" altLang="en-US" sz="2400" b="1" dirty="0">
                  <a:solidFill>
                    <a:schemeClr val="bg1"/>
                  </a:solidFill>
                </a:rPr>
                <a:t>特点</a:t>
              </a:r>
            </a:p>
          </p:txBody>
        </p:sp>
      </p:grpSp>
      <p:sp>
        <p:nvSpPr>
          <p:cNvPr id="17" name="文本框 16">
            <a:extLst>
              <a:ext uri="{FF2B5EF4-FFF2-40B4-BE49-F238E27FC236}">
                <a16:creationId xmlns:a16="http://schemas.microsoft.com/office/drawing/2014/main" id="{13692E9E-9409-41AB-BF70-A20F43C7B76F}"/>
              </a:ext>
            </a:extLst>
          </p:cNvPr>
          <p:cNvSpPr txBox="1"/>
          <p:nvPr/>
        </p:nvSpPr>
        <p:spPr>
          <a:xfrm>
            <a:off x="1128349" y="1674003"/>
            <a:ext cx="9935302" cy="4862870"/>
          </a:xfrm>
          <a:prstGeom prst="rect">
            <a:avLst/>
          </a:prstGeom>
          <a:noFill/>
        </p:spPr>
        <p:txBody>
          <a:bodyPr wrap="square" rtlCol="0">
            <a:spAutoFit/>
          </a:bodyPr>
          <a:lstStyle/>
          <a:p>
            <a:pPr marL="1257300" lvl="2" indent="-342900" eaLnBrk="1" fontAlgn="auto" hangingPunct="1">
              <a:spcBef>
                <a:spcPts val="1200"/>
              </a:spcBef>
              <a:spcAft>
                <a:spcPts val="0"/>
              </a:spcAft>
              <a:buFont typeface="Arial" panose="020B0604020202020204" pitchFamily="34" charset="0"/>
              <a:buChar char="•"/>
            </a:pPr>
            <a:endParaRPr lang="en-US" altLang="zh-CN" sz="2000" dirty="0">
              <a:solidFill>
                <a:srgbClr val="000000"/>
              </a:solidFill>
              <a:latin typeface="微软雅黑" panose="020B0503020204020204" pitchFamily="34" charset="-122"/>
            </a:endParaRPr>
          </a:p>
          <a:p>
            <a:pPr marL="1257300" lvl="2" indent="-342900" eaLnBrk="1" fontAlgn="auto" hangingPunct="1">
              <a:spcBef>
                <a:spcPts val="1200"/>
              </a:spcBef>
              <a:spcAft>
                <a:spcPts val="0"/>
              </a:spcAft>
              <a:buFont typeface="Arial" panose="020B0604020202020204" pitchFamily="34" charset="0"/>
              <a:buChar char="•"/>
            </a:pPr>
            <a:r>
              <a:rPr lang="zh-CN" altLang="en-US" sz="2000" dirty="0">
                <a:solidFill>
                  <a:srgbClr val="000000"/>
                </a:solidFill>
                <a:latin typeface="微软雅黑" panose="020B0503020204020204" pitchFamily="34" charset="-122"/>
              </a:rPr>
              <a:t>具有相同前缀的数据的存放位置接近。在读取的时候，可以把这些数据一次读取出来</a:t>
            </a:r>
            <a:r>
              <a:rPr lang="en-US" altLang="zh-CN" sz="2000" dirty="0">
                <a:solidFill>
                  <a:srgbClr val="000000"/>
                </a:solidFill>
                <a:latin typeface="微软雅黑" panose="020B0503020204020204" pitchFamily="34" charset="-122"/>
              </a:rPr>
              <a:t>)</a:t>
            </a:r>
          </a:p>
          <a:p>
            <a:pPr marL="1257300" lvl="2" indent="-342900" eaLnBrk="1" fontAlgn="auto" hangingPunct="1">
              <a:spcBef>
                <a:spcPts val="1200"/>
              </a:spcBef>
              <a:spcAft>
                <a:spcPts val="0"/>
              </a:spcAft>
              <a:buFont typeface="Arial" panose="020B0604020202020204" pitchFamily="34" charset="0"/>
              <a:buChar char="•"/>
            </a:pPr>
            <a:r>
              <a:rPr lang="zh-CN" altLang="en-US" sz="2000" dirty="0">
                <a:solidFill>
                  <a:srgbClr val="000000"/>
                </a:solidFill>
                <a:latin typeface="微软雅黑" panose="020B0503020204020204" pitchFamily="34" charset="-122"/>
              </a:rPr>
              <a:t>多维、映射：行键（</a:t>
            </a:r>
            <a:r>
              <a:rPr lang="en-US" altLang="zh-CN" sz="2000" dirty="0">
                <a:solidFill>
                  <a:srgbClr val="000000"/>
                </a:solidFill>
                <a:latin typeface="微软雅黑" panose="020B0503020204020204" pitchFamily="34" charset="-122"/>
              </a:rPr>
              <a:t>row key</a:t>
            </a:r>
            <a:r>
              <a:rPr lang="zh-CN" altLang="en-US" sz="2000" dirty="0">
                <a:solidFill>
                  <a:srgbClr val="000000"/>
                </a:solidFill>
                <a:latin typeface="微软雅黑" panose="020B0503020204020204" pitchFamily="34" charset="-122"/>
              </a:rPr>
              <a:t>）、列键（</a:t>
            </a:r>
            <a:r>
              <a:rPr lang="en-US" altLang="zh-CN" sz="2000" dirty="0">
                <a:solidFill>
                  <a:srgbClr val="000000"/>
                </a:solidFill>
                <a:latin typeface="微软雅黑" panose="020B0503020204020204" pitchFamily="34" charset="-122"/>
              </a:rPr>
              <a:t>column key</a:t>
            </a:r>
            <a:r>
              <a:rPr lang="zh-CN" altLang="en-US" sz="2000" dirty="0">
                <a:solidFill>
                  <a:srgbClr val="000000"/>
                </a:solidFill>
                <a:latin typeface="微软雅黑" panose="020B0503020204020204" pitchFamily="34" charset="-122"/>
              </a:rPr>
              <a:t>）和时间戳（</a:t>
            </a:r>
            <a:r>
              <a:rPr lang="en-US" altLang="zh-CN" sz="2000" dirty="0">
                <a:solidFill>
                  <a:srgbClr val="000000"/>
                </a:solidFill>
                <a:latin typeface="微软雅黑" panose="020B0503020204020204" pitchFamily="34" charset="-122"/>
              </a:rPr>
              <a:t>timestamp</a:t>
            </a:r>
            <a:r>
              <a:rPr lang="zh-CN" altLang="en-US" sz="2000" dirty="0">
                <a:solidFill>
                  <a:srgbClr val="000000"/>
                </a:solidFill>
                <a:latin typeface="微软雅黑" panose="020B0503020204020204" pitchFamily="34" charset="-122"/>
              </a:rPr>
              <a:t>）</a:t>
            </a:r>
            <a:endParaRPr lang="en-US" altLang="zh-CN" sz="2000" dirty="0">
              <a:solidFill>
                <a:srgbClr val="000000"/>
              </a:solidFill>
              <a:latin typeface="微软雅黑" panose="020B0503020204020204" pitchFamily="34" charset="-122"/>
            </a:endParaRPr>
          </a:p>
          <a:p>
            <a:pPr lvl="3" eaLnBrk="1" fontAlgn="auto" hangingPunct="1">
              <a:spcBef>
                <a:spcPts val="1200"/>
              </a:spcBef>
              <a:spcAft>
                <a:spcPts val="0"/>
              </a:spcAft>
              <a:buSzPct val="50000"/>
            </a:pPr>
            <a:r>
              <a:rPr lang="en-US" altLang="zh-CN" sz="2000" i="1" dirty="0">
                <a:solidFill>
                  <a:srgbClr val="000000"/>
                </a:solidFill>
                <a:latin typeface="微软雅黑" panose="020B0503020204020204" pitchFamily="34" charset="-122"/>
              </a:rPr>
              <a:t>	f </a:t>
            </a:r>
            <a:r>
              <a:rPr lang="en-US" altLang="zh-CN" sz="2000" dirty="0">
                <a:solidFill>
                  <a:srgbClr val="000000"/>
                </a:solidFill>
                <a:latin typeface="微软雅黑" panose="020B0503020204020204" pitchFamily="34" charset="-122"/>
              </a:rPr>
              <a:t>( </a:t>
            </a:r>
            <a:r>
              <a:rPr lang="en-US" altLang="zh-CN" sz="2000" u="sng" dirty="0">
                <a:solidFill>
                  <a:srgbClr val="000000"/>
                </a:solidFill>
                <a:latin typeface="微软雅黑" panose="020B0503020204020204" pitchFamily="34" charset="-122"/>
              </a:rPr>
              <a:t>row</a:t>
            </a:r>
            <a:r>
              <a:rPr lang="en-US" altLang="zh-CN" sz="2000" dirty="0">
                <a:solidFill>
                  <a:srgbClr val="000000"/>
                </a:solidFill>
                <a:latin typeface="微软雅黑" panose="020B0503020204020204" pitchFamily="34" charset="-122"/>
              </a:rPr>
              <a:t> : string, </a:t>
            </a:r>
            <a:r>
              <a:rPr lang="en-US" altLang="zh-CN" sz="2000" u="sng" dirty="0">
                <a:solidFill>
                  <a:srgbClr val="000000"/>
                </a:solidFill>
                <a:latin typeface="微软雅黑" panose="020B0503020204020204" pitchFamily="34" charset="-122"/>
              </a:rPr>
              <a:t>column</a:t>
            </a:r>
            <a:r>
              <a:rPr lang="en-US" altLang="zh-CN" sz="2000" dirty="0">
                <a:solidFill>
                  <a:srgbClr val="000000"/>
                </a:solidFill>
                <a:latin typeface="微软雅黑" panose="020B0503020204020204" pitchFamily="34" charset="-122"/>
              </a:rPr>
              <a:t> : string, </a:t>
            </a:r>
            <a:r>
              <a:rPr lang="en-US" altLang="zh-CN" sz="2000" u="sng" dirty="0">
                <a:solidFill>
                  <a:srgbClr val="000000"/>
                </a:solidFill>
                <a:latin typeface="微软雅黑" panose="020B0503020204020204" pitchFamily="34" charset="-122"/>
              </a:rPr>
              <a:t>time</a:t>
            </a:r>
            <a:r>
              <a:rPr lang="en-US" altLang="zh-CN" sz="2000" dirty="0">
                <a:solidFill>
                  <a:srgbClr val="000000"/>
                </a:solidFill>
                <a:latin typeface="微软雅黑" panose="020B0503020204020204" pitchFamily="34" charset="-122"/>
              </a:rPr>
              <a:t> : int64 ) → </a:t>
            </a:r>
            <a:r>
              <a:rPr lang="en-US" altLang="zh-CN" sz="2000" u="sng" dirty="0">
                <a:solidFill>
                  <a:srgbClr val="000000"/>
                </a:solidFill>
                <a:latin typeface="微软雅黑" panose="020B0503020204020204" pitchFamily="34" charset="-122"/>
              </a:rPr>
              <a:t>value</a:t>
            </a:r>
            <a:r>
              <a:rPr lang="en-US" altLang="zh-CN" sz="2000" dirty="0">
                <a:solidFill>
                  <a:srgbClr val="000000"/>
                </a:solidFill>
                <a:latin typeface="微软雅黑" panose="020B0503020204020204" pitchFamily="34" charset="-122"/>
              </a:rPr>
              <a:t> : string</a:t>
            </a:r>
          </a:p>
          <a:p>
            <a:pPr marL="1257300" lvl="5" indent="-342900">
              <a:spcBef>
                <a:spcPts val="1200"/>
              </a:spcBef>
              <a:buSzPct val="100000"/>
              <a:buFont typeface="Arial" panose="020B0604020202020204" pitchFamily="34" charset="0"/>
              <a:buChar char="•"/>
            </a:pPr>
            <a:r>
              <a:rPr lang="zh-CN" altLang="en-US" sz="2000" dirty="0">
                <a:solidFill>
                  <a:srgbClr val="000000"/>
                </a:solidFill>
                <a:latin typeface="微软雅黑" panose="020B0503020204020204" pitchFamily="34" charset="-122"/>
              </a:rPr>
              <a:t>排序：</a:t>
            </a:r>
            <a:endParaRPr lang="en-US" altLang="zh-CN" sz="2000" dirty="0">
              <a:solidFill>
                <a:srgbClr val="000000"/>
              </a:solidFill>
              <a:latin typeface="微软雅黑" panose="020B0503020204020204" pitchFamily="34" charset="-122"/>
            </a:endParaRPr>
          </a:p>
          <a:p>
            <a:pPr marL="1713600" lvl="5" indent="-342900">
              <a:spcBef>
                <a:spcPts val="1200"/>
              </a:spcBef>
              <a:buSzPct val="50000"/>
              <a:buFont typeface="Arial" panose="020B0604020202020204" pitchFamily="34" charset="0"/>
              <a:buChar char="•"/>
            </a:pPr>
            <a:r>
              <a:rPr lang="en-US" altLang="zh-CN" sz="2000" dirty="0" err="1">
                <a:solidFill>
                  <a:srgbClr val="000000"/>
                </a:solidFill>
                <a:latin typeface="微软雅黑" panose="020B0503020204020204" pitchFamily="34" charset="-122"/>
              </a:rPr>
              <a:t>BigTable</a:t>
            </a:r>
            <a:r>
              <a:rPr lang="zh-CN" altLang="en-US" sz="2000" dirty="0">
                <a:solidFill>
                  <a:srgbClr val="000000"/>
                </a:solidFill>
                <a:latin typeface="微软雅黑" panose="020B0503020204020204" pitchFamily="34" charset="-122"/>
              </a:rPr>
              <a:t>按照行键的字典序存储数据，根据行键自动划分为片（</a:t>
            </a:r>
            <a:r>
              <a:rPr lang="en-US" altLang="zh-CN" sz="2000" dirty="0">
                <a:solidFill>
                  <a:srgbClr val="000000"/>
                </a:solidFill>
                <a:latin typeface="微软雅黑" panose="020B0503020204020204" pitchFamily="34" charset="-122"/>
              </a:rPr>
              <a:t>tablet</a:t>
            </a:r>
            <a:r>
              <a:rPr lang="zh-CN" altLang="en-US" sz="2000" dirty="0">
                <a:solidFill>
                  <a:srgbClr val="000000"/>
                </a:solidFill>
                <a:latin typeface="微软雅黑" panose="020B0503020204020204" pitchFamily="34" charset="-122"/>
              </a:rPr>
              <a:t>），即行键为第一级索引</a:t>
            </a:r>
            <a:endParaRPr lang="en-US" altLang="zh-CN" sz="2000" dirty="0">
              <a:solidFill>
                <a:srgbClr val="000000"/>
              </a:solidFill>
              <a:latin typeface="微软雅黑" panose="020B0503020204020204" pitchFamily="34" charset="-122"/>
            </a:endParaRPr>
          </a:p>
          <a:p>
            <a:pPr marL="1713600" lvl="4" indent="-342900" eaLnBrk="1" fontAlgn="auto" hangingPunct="1">
              <a:spcBef>
                <a:spcPts val="1200"/>
              </a:spcBef>
              <a:spcAft>
                <a:spcPts val="0"/>
              </a:spcAft>
              <a:buSzPct val="50000"/>
              <a:buFont typeface="Arial" panose="020B0604020202020204" pitchFamily="34" charset="0"/>
              <a:buChar char="•"/>
            </a:pPr>
            <a:r>
              <a:rPr lang="zh-CN" altLang="en-US" sz="2000" dirty="0">
                <a:solidFill>
                  <a:srgbClr val="000000"/>
                </a:solidFill>
                <a:latin typeface="微软雅黑" panose="020B0503020204020204" pitchFamily="34" charset="-122"/>
              </a:rPr>
              <a:t>列是第二级索引，每行拥有的列是不受限制的，可以随时增加减少</a:t>
            </a:r>
            <a:endParaRPr lang="en-US" altLang="zh-CN" sz="2000" dirty="0">
              <a:solidFill>
                <a:srgbClr val="000000"/>
              </a:solidFill>
              <a:latin typeface="微软雅黑" panose="020B0503020204020204" pitchFamily="34" charset="-122"/>
            </a:endParaRPr>
          </a:p>
          <a:p>
            <a:pPr marL="1713600" lvl="4" indent="-342900" eaLnBrk="1" fontAlgn="auto" hangingPunct="1">
              <a:spcBef>
                <a:spcPts val="1200"/>
              </a:spcBef>
              <a:spcAft>
                <a:spcPts val="0"/>
              </a:spcAft>
              <a:buSzPct val="50000"/>
              <a:buFont typeface="Arial" panose="020B0604020202020204" pitchFamily="34" charset="0"/>
              <a:buChar char="•"/>
            </a:pPr>
            <a:r>
              <a:rPr lang="zh-CN" altLang="en-US" sz="2000" dirty="0">
                <a:solidFill>
                  <a:srgbClr val="000000"/>
                </a:solidFill>
                <a:latin typeface="微软雅黑" panose="020B0503020204020204" pitchFamily="34" charset="-122"/>
              </a:rPr>
              <a:t>时间戳是第三级索引，</a:t>
            </a:r>
            <a:r>
              <a:rPr lang="en-US" altLang="zh-CN" sz="2000" dirty="0">
                <a:solidFill>
                  <a:srgbClr val="000000"/>
                </a:solidFill>
                <a:latin typeface="微软雅黑" panose="020B0503020204020204" pitchFamily="34" charset="-122"/>
              </a:rPr>
              <a:t>Bigtable</a:t>
            </a:r>
            <a:r>
              <a:rPr lang="zh-CN" altLang="en-US" sz="2000" dirty="0">
                <a:solidFill>
                  <a:srgbClr val="000000"/>
                </a:solidFill>
                <a:latin typeface="微软雅黑" panose="020B0503020204020204" pitchFamily="34" charset="-122"/>
              </a:rPr>
              <a:t>允许保存数据的多个版本</a:t>
            </a:r>
            <a:endParaRPr lang="en-US" altLang="zh-CN" sz="2000" dirty="0">
              <a:solidFill>
                <a:srgbClr val="000000"/>
              </a:solidFill>
              <a:latin typeface="微软雅黑" panose="020B0503020204020204" pitchFamily="34" charset="-122"/>
            </a:endParaRPr>
          </a:p>
          <a:p>
            <a:pPr eaLnBrk="1" fontAlgn="auto" hangingPunct="1">
              <a:spcBef>
                <a:spcPts val="0"/>
              </a:spcBef>
              <a:spcAft>
                <a:spcPts val="0"/>
              </a:spcAft>
            </a:pPr>
            <a:endParaRPr lang="en-US" altLang="zh-CN" sz="2000" b="1" dirty="0">
              <a:solidFill>
                <a:srgbClr val="00AEEF">
                  <a:lumMod val="75000"/>
                </a:srgbClr>
              </a:solidFill>
              <a:latin typeface="微软雅黑" panose="020B0503020204020204" pitchFamily="34" charset="-122"/>
            </a:endParaRPr>
          </a:p>
        </p:txBody>
      </p:sp>
      <p:sp>
        <p:nvSpPr>
          <p:cNvPr id="14" name="文本框 22">
            <a:extLst>
              <a:ext uri="{FF2B5EF4-FFF2-40B4-BE49-F238E27FC236}">
                <a16:creationId xmlns:a16="http://schemas.microsoft.com/office/drawing/2014/main" id="{6FCB13CD-9765-47B7-919B-7BC8F8C2C7C4}"/>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3.1 </a:t>
            </a:r>
            <a:r>
              <a:rPr lang="zh-CN" altLang="en-US" b="1" dirty="0">
                <a:solidFill>
                  <a:srgbClr val="4B649F"/>
                </a:solidFill>
              </a:rPr>
              <a:t>平台架构发展</a:t>
            </a:r>
          </a:p>
        </p:txBody>
      </p:sp>
    </p:spTree>
    <p:extLst>
      <p:ext uri="{BB962C8B-B14F-4D97-AF65-F5344CB8AC3E}">
        <p14:creationId xmlns:p14="http://schemas.microsoft.com/office/powerpoint/2010/main" val="4229625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C7D8824-526C-4369-BD94-F88DF4938B6E}"/>
              </a:ext>
            </a:extLst>
          </p:cNvPr>
          <p:cNvSpPr/>
          <p:nvPr/>
        </p:nvSpPr>
        <p:spPr>
          <a:xfrm>
            <a:off x="0" y="2540000"/>
            <a:ext cx="5619750" cy="196532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1747" name="文本框 2">
            <a:extLst>
              <a:ext uri="{FF2B5EF4-FFF2-40B4-BE49-F238E27FC236}">
                <a16:creationId xmlns:a16="http://schemas.microsoft.com/office/drawing/2014/main" id="{3FA8B08D-2570-4A5F-9B4D-F4088648FD3A}"/>
              </a:ext>
            </a:extLst>
          </p:cNvPr>
          <p:cNvSpPr txBox="1">
            <a:spLocks noChangeArrowheads="1"/>
          </p:cNvSpPr>
          <p:nvPr/>
        </p:nvSpPr>
        <p:spPr bwMode="auto">
          <a:xfrm>
            <a:off x="5854700" y="2292350"/>
            <a:ext cx="5708650"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sz="3600" b="1" dirty="0">
                <a:solidFill>
                  <a:srgbClr val="4B649F"/>
                </a:solidFill>
              </a:rPr>
              <a:t>3.2 </a:t>
            </a:r>
            <a:r>
              <a:rPr lang="zh-CN" altLang="en-US" sz="3600" b="1" dirty="0">
                <a:solidFill>
                  <a:srgbClr val="4B649F"/>
                </a:solidFill>
              </a:rPr>
              <a:t>数据处理方式</a:t>
            </a:r>
          </a:p>
        </p:txBody>
      </p:sp>
      <p:sp>
        <p:nvSpPr>
          <p:cNvPr id="31748" name="文本框 4">
            <a:extLst>
              <a:ext uri="{FF2B5EF4-FFF2-40B4-BE49-F238E27FC236}">
                <a16:creationId xmlns:a16="http://schemas.microsoft.com/office/drawing/2014/main" id="{F01DD6F0-69AB-42C5-8E2D-162B3D5815B6}"/>
              </a:ext>
            </a:extLst>
          </p:cNvPr>
          <p:cNvSpPr txBox="1">
            <a:spLocks noChangeArrowheads="1"/>
          </p:cNvSpPr>
          <p:nvPr/>
        </p:nvSpPr>
        <p:spPr bwMode="auto">
          <a:xfrm>
            <a:off x="5854700" y="3216275"/>
            <a:ext cx="5708650"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1800" dirty="0">
                <a:solidFill>
                  <a:srgbClr val="808080"/>
                </a:solidFill>
              </a:rPr>
              <a:t> </a:t>
            </a:r>
          </a:p>
        </p:txBody>
      </p:sp>
      <p:grpSp>
        <p:nvGrpSpPr>
          <p:cNvPr id="31749" name="组合 5">
            <a:extLst>
              <a:ext uri="{FF2B5EF4-FFF2-40B4-BE49-F238E27FC236}">
                <a16:creationId xmlns:a16="http://schemas.microsoft.com/office/drawing/2014/main" id="{3947E492-5AA0-4048-9727-8AEF855E87BD}"/>
              </a:ext>
            </a:extLst>
          </p:cNvPr>
          <p:cNvGrpSpPr>
            <a:grpSpLocks/>
          </p:cNvGrpSpPr>
          <p:nvPr/>
        </p:nvGrpSpPr>
        <p:grpSpPr bwMode="auto">
          <a:xfrm>
            <a:off x="1519238" y="2232025"/>
            <a:ext cx="2581275" cy="2582863"/>
            <a:chOff x="1131485" y="2234042"/>
            <a:chExt cx="1607262" cy="1607262"/>
          </a:xfrm>
        </p:grpSpPr>
        <p:sp>
          <p:nvSpPr>
            <p:cNvPr id="7" name="椭圆 6">
              <a:extLst>
                <a:ext uri="{FF2B5EF4-FFF2-40B4-BE49-F238E27FC236}">
                  <a16:creationId xmlns:a16="http://schemas.microsoft.com/office/drawing/2014/main" id="{F71710E6-F7C9-4471-922E-9483B258BDAE}"/>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a:extLst>
                <a:ext uri="{FF2B5EF4-FFF2-40B4-BE49-F238E27FC236}">
                  <a16:creationId xmlns:a16="http://schemas.microsoft.com/office/drawing/2014/main" id="{484011A1-BA5A-4C44-8EF6-9FFD42E5E36D}"/>
                </a:ext>
              </a:extLst>
            </p:cNvPr>
            <p:cNvSpPr/>
            <p:nvPr/>
          </p:nvSpPr>
          <p:spPr>
            <a:xfrm>
              <a:off x="1241206" y="2343696"/>
              <a:ext cx="1387820" cy="138795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1754" name="KSO_Shape">
              <a:extLst>
                <a:ext uri="{FF2B5EF4-FFF2-40B4-BE49-F238E27FC236}">
                  <a16:creationId xmlns:a16="http://schemas.microsoft.com/office/drawing/2014/main" id="{308F2DF7-DD34-403E-BEED-0BA5FB54918A}"/>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pic>
        <p:nvPicPr>
          <p:cNvPr id="31750" name="图片 9">
            <a:extLst>
              <a:ext uri="{FF2B5EF4-FFF2-40B4-BE49-F238E27FC236}">
                <a16:creationId xmlns:a16="http://schemas.microsoft.com/office/drawing/2014/main" id="{6D7878E4-4D9A-49D7-93AC-72BB752105A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图片 10">
            <a:extLst>
              <a:ext uri="{FF2B5EF4-FFF2-40B4-BE49-F238E27FC236}">
                <a16:creationId xmlns:a16="http://schemas.microsoft.com/office/drawing/2014/main" id="{A16C41D2-4ABD-40C3-A8E2-120BBEA5195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78787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165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773430" y="1336040"/>
            <a:ext cx="10138410" cy="464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342900" indent="-342900" algn="l">
              <a:buFont typeface="Arial" panose="020B0604020202020204" pitchFamily="34" charset="0"/>
              <a:buChar char="•"/>
            </a:pPr>
            <a:r>
              <a:rPr lang="zh-CN" altLang="en-US" sz="2400" dirty="0">
                <a:sym typeface="+mn-ea"/>
              </a:rPr>
              <a:t>“大数据”是指其大小超出了典型数据库软件的采集、存储、管理和分析等能力的数据集。目前，大数据的一般范围是从几个</a:t>
            </a:r>
            <a:r>
              <a:rPr lang="en-US" altLang="zh-CN" sz="2400" dirty="0">
                <a:sym typeface="+mn-ea"/>
              </a:rPr>
              <a:t>TB</a:t>
            </a:r>
            <a:r>
              <a:rPr lang="zh-CN" altLang="en-US" sz="2400" dirty="0">
                <a:sym typeface="+mn-ea"/>
              </a:rPr>
              <a:t>到数个</a:t>
            </a:r>
            <a:r>
              <a:rPr lang="en-US" altLang="zh-CN" sz="2400" dirty="0">
                <a:sym typeface="+mn-ea"/>
              </a:rPr>
              <a:t>PB</a:t>
            </a:r>
            <a:r>
              <a:rPr lang="zh-CN" altLang="en-US" sz="2400" dirty="0">
                <a:sym typeface="+mn-ea"/>
              </a:rPr>
              <a:t>。</a:t>
            </a:r>
          </a:p>
          <a:p>
            <a:pPr marL="0" indent="0" algn="l">
              <a:buFont typeface="Arial" panose="020B0604020202020204" pitchFamily="34" charset="0"/>
              <a:buNone/>
            </a:pPr>
            <a:r>
              <a:rPr lang="zh-CN" altLang="en-US" sz="2400" dirty="0">
                <a:sym typeface="+mn-ea"/>
              </a:rPr>
              <a:t>                                                                                                       </a:t>
            </a:r>
            <a:r>
              <a:rPr lang="en-US" altLang="zh-CN" sz="2400" dirty="0">
                <a:sym typeface="+mn-ea"/>
              </a:rPr>
              <a:t> -</a:t>
            </a:r>
            <a:r>
              <a:rPr lang="zh-CN" altLang="en-US" sz="2400" dirty="0">
                <a:sym typeface="+mn-ea"/>
              </a:rPr>
              <a:t>麦肯锡</a:t>
            </a:r>
          </a:p>
          <a:p>
            <a:pPr marL="0" indent="0" algn="l">
              <a:buFont typeface="Arial" panose="020B0604020202020204" pitchFamily="34" charset="0"/>
              <a:buNone/>
            </a:pPr>
            <a:endParaRPr lang="en-US" altLang="zh-CN" sz="2400" dirty="0"/>
          </a:p>
          <a:p>
            <a:pPr marL="342900" indent="-342900" algn="l">
              <a:buFont typeface="Arial" panose="020B0604020202020204" pitchFamily="34" charset="0"/>
              <a:buChar char="•"/>
            </a:pPr>
            <a:r>
              <a:rPr lang="zh-CN" altLang="en-US" sz="2400" dirty="0">
                <a:sym typeface="+mn-ea"/>
              </a:rPr>
              <a:t>无法在一定时间内用常规软件工具对其内容进行抓取、管理和处理的大量而复杂的数据集合。</a:t>
            </a:r>
            <a:r>
              <a:rPr lang="en-US" altLang="zh-CN" sz="2400" dirty="0">
                <a:sym typeface="+mn-ea"/>
              </a:rPr>
              <a:t>  </a:t>
            </a:r>
          </a:p>
          <a:p>
            <a:pPr marL="0" indent="0" algn="l">
              <a:buFont typeface="Arial" panose="020B0604020202020204" pitchFamily="34" charset="0"/>
              <a:buNone/>
            </a:pPr>
            <a:r>
              <a:rPr lang="en-US" altLang="zh-CN" sz="2400" dirty="0">
                <a:sym typeface="+mn-ea"/>
              </a:rPr>
              <a:t>                                                                                                     -</a:t>
            </a:r>
            <a:r>
              <a:rPr lang="zh-CN" altLang="en-US" sz="2400" dirty="0">
                <a:sym typeface="+mn-ea"/>
              </a:rPr>
              <a:t>维基百科</a:t>
            </a:r>
            <a:endParaRPr lang="en-US" altLang="zh-CN" sz="2400" dirty="0"/>
          </a:p>
          <a:p>
            <a:pPr marL="342900" indent="-342900" algn="l">
              <a:buFont typeface="Arial" panose="020B0604020202020204" pitchFamily="34" charset="0"/>
              <a:buChar char="•"/>
            </a:pPr>
            <a:r>
              <a:rPr lang="zh-CN" altLang="en-US" sz="2400" dirty="0">
                <a:sym typeface="+mn-ea"/>
              </a:rPr>
              <a:t>数量大、获取速度快或形态多样的数据，难以用传统关系型数据分析方法进行有效分析，或者需要大规模的水平扩展才能高效处理</a:t>
            </a:r>
          </a:p>
          <a:p>
            <a:pPr marL="0" indent="0" algn="l">
              <a:buFont typeface="Arial" panose="020B0604020202020204" pitchFamily="34" charset="0"/>
              <a:buNone/>
            </a:pPr>
            <a:r>
              <a:rPr lang="en-US" altLang="zh-CN" sz="2400" dirty="0">
                <a:sym typeface="+mn-ea"/>
              </a:rPr>
              <a:t>                                                             -</a:t>
            </a:r>
            <a:r>
              <a:rPr lang="zh-CN" altLang="en-US" sz="2400" dirty="0">
                <a:sym typeface="+mn-ea"/>
              </a:rPr>
              <a:t>美国国家标准技术研究院（</a:t>
            </a:r>
            <a:r>
              <a:rPr lang="en-US" altLang="zh-CN" sz="2400" dirty="0">
                <a:sym typeface="+mn-ea"/>
              </a:rPr>
              <a:t>NIST</a:t>
            </a:r>
            <a:r>
              <a:rPr lang="zh-CN" altLang="en-US" sz="2400" dirty="0">
                <a:sym typeface="+mn-ea"/>
              </a:rPr>
              <a:t>）</a:t>
            </a:r>
            <a:endParaRPr lang="en-US" altLang="zh-CN" sz="2400" dirty="0"/>
          </a:p>
          <a:p>
            <a:pPr marL="0" indent="0" algn="l">
              <a:buFont typeface="Arial" panose="020B0604020202020204" pitchFamily="34" charset="0"/>
              <a:buNone/>
            </a:pPr>
            <a:endParaRPr lang="zh-CN" altLang="en-US" sz="2400" b="1" dirty="0">
              <a:solidFill>
                <a:schemeClr val="bg1"/>
              </a:solidFill>
            </a:endParaRP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363" y="25400"/>
            <a:ext cx="4541837"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a:solidFill>
                  <a:srgbClr val="4B649F"/>
                </a:solidFill>
              </a:rPr>
              <a:t>1.1 </a:t>
            </a:r>
            <a:r>
              <a:rPr lang="zh-CN" altLang="en-US" b="1">
                <a:solidFill>
                  <a:srgbClr val="4B649F"/>
                </a:solidFill>
              </a:rPr>
              <a:t>大数据的定义</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sp>
        <p:nvSpPr>
          <p:cNvPr id="32786" name="文本框 22">
            <a:extLst>
              <a:ext uri="{FF2B5EF4-FFF2-40B4-BE49-F238E27FC236}">
                <a16:creationId xmlns:a16="http://schemas.microsoft.com/office/drawing/2014/main" id="{4CDD033A-9BDC-462A-93B9-D2A3289CB391}"/>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3.2 </a:t>
            </a:r>
            <a:r>
              <a:rPr lang="zh-CN" altLang="en-US" b="1" dirty="0">
                <a:solidFill>
                  <a:srgbClr val="4B649F"/>
                </a:solidFill>
              </a:rPr>
              <a:t>数据处理方式</a:t>
            </a:r>
          </a:p>
        </p:txBody>
      </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dirty="0">
                  <a:solidFill>
                    <a:schemeClr val="bg1"/>
                  </a:solidFill>
                </a:rPr>
                <a:t>批处理</a:t>
              </a:r>
            </a:p>
          </p:txBody>
        </p:sp>
      </p:grpSp>
      <p:sp>
        <p:nvSpPr>
          <p:cNvPr id="17" name="文本框 16">
            <a:extLst>
              <a:ext uri="{FF2B5EF4-FFF2-40B4-BE49-F238E27FC236}">
                <a16:creationId xmlns:a16="http://schemas.microsoft.com/office/drawing/2014/main" id="{13692E9E-9409-41AB-BF70-A20F43C7B76F}"/>
              </a:ext>
            </a:extLst>
          </p:cNvPr>
          <p:cNvSpPr txBox="1"/>
          <p:nvPr/>
        </p:nvSpPr>
        <p:spPr>
          <a:xfrm>
            <a:off x="1128349" y="1674003"/>
            <a:ext cx="9935302" cy="4093428"/>
          </a:xfrm>
          <a:prstGeom prst="rect">
            <a:avLst/>
          </a:prstGeom>
          <a:noFill/>
        </p:spPr>
        <p:txBody>
          <a:bodyPr wrap="square" rtlCol="0">
            <a:spAutoFit/>
          </a:bodyPr>
          <a:lstStyle/>
          <a:p>
            <a:pPr marL="1257300" lvl="2" indent="-342900" eaLnBrk="1" fontAlgn="auto" hangingPunct="1">
              <a:spcBef>
                <a:spcPts val="1200"/>
              </a:spcBef>
              <a:spcAft>
                <a:spcPts val="0"/>
              </a:spcAft>
              <a:buFont typeface="Arial" panose="020B0604020202020204" pitchFamily="34" charset="0"/>
              <a:buChar char="•"/>
            </a:pPr>
            <a:endParaRPr lang="en-US" altLang="zh-CN" sz="2000" dirty="0">
              <a:solidFill>
                <a:srgbClr val="000000"/>
              </a:solidFill>
              <a:latin typeface="微软雅黑" panose="020B0503020204020204" pitchFamily="34" charset="-122"/>
            </a:endParaRPr>
          </a:p>
          <a:p>
            <a:pPr marL="2171700" lvl="4" indent="-342900" eaLnBrk="1" fontAlgn="auto" hangingPunct="1">
              <a:spcBef>
                <a:spcPts val="1200"/>
              </a:spcBef>
              <a:spcAft>
                <a:spcPts val="0"/>
              </a:spcAft>
              <a:buFont typeface="Arial" panose="020B0604020202020204" pitchFamily="34" charset="0"/>
              <a:buChar char="•"/>
            </a:pPr>
            <a:r>
              <a:rPr lang="zh-CN" altLang="en-US" sz="2000" dirty="0">
                <a:solidFill>
                  <a:srgbClr val="000000"/>
                </a:solidFill>
                <a:latin typeface="微软雅黑" panose="020B0503020204020204" pitchFamily="34" charset="-122"/>
              </a:rPr>
              <a:t>在批处理方式中</a:t>
            </a:r>
            <a:r>
              <a:rPr lang="en-US" altLang="zh-CN" sz="2000"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数据首先被存储</a:t>
            </a:r>
            <a:r>
              <a:rPr lang="en-US" altLang="zh-CN" sz="2000"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随后被分析</a:t>
            </a:r>
            <a:endParaRPr lang="en-US" altLang="zh-CN" sz="2000" dirty="0">
              <a:solidFill>
                <a:srgbClr val="000000"/>
              </a:solidFill>
              <a:latin typeface="微软雅黑" panose="020B0503020204020204" pitchFamily="34" charset="-122"/>
            </a:endParaRPr>
          </a:p>
          <a:p>
            <a:pPr marL="2171700" lvl="4" indent="-342900" eaLnBrk="1" fontAlgn="auto" hangingPunct="1">
              <a:spcBef>
                <a:spcPts val="1200"/>
              </a:spcBef>
              <a:spcAft>
                <a:spcPts val="0"/>
              </a:spcAft>
              <a:buFont typeface="Arial" panose="020B0604020202020204" pitchFamily="34" charset="0"/>
              <a:buChar char="•"/>
            </a:pPr>
            <a:r>
              <a:rPr lang="zh-CN" altLang="en-US" sz="2000" dirty="0">
                <a:solidFill>
                  <a:srgbClr val="000000"/>
                </a:solidFill>
                <a:latin typeface="微软雅黑" panose="020B0503020204020204" pitchFamily="34" charset="-122"/>
              </a:rPr>
              <a:t>通常能够实现复杂的数据存储和管理</a:t>
            </a:r>
            <a:r>
              <a:rPr lang="en-US" altLang="zh-CN" sz="2000" dirty="0">
                <a:solidFill>
                  <a:srgbClr val="000000"/>
                </a:solidFill>
                <a:latin typeface="微软雅黑" panose="020B0503020204020204" pitchFamily="34" charset="-122"/>
              </a:rPr>
              <a:t>,</a:t>
            </a:r>
          </a:p>
          <a:p>
            <a:pPr marL="2171700" lvl="4" indent="-342900" eaLnBrk="1" fontAlgn="auto" hangingPunct="1">
              <a:spcBef>
                <a:spcPts val="1200"/>
              </a:spcBef>
              <a:spcAft>
                <a:spcPts val="0"/>
              </a:spcAft>
              <a:buFont typeface="Arial" panose="020B0604020202020204" pitchFamily="34" charset="0"/>
              <a:buChar char="•"/>
            </a:pPr>
            <a:r>
              <a:rPr lang="zh-CN" altLang="en-US" sz="2000" dirty="0">
                <a:solidFill>
                  <a:srgbClr val="000000"/>
                </a:solidFill>
                <a:latin typeface="微软雅黑" panose="020B0503020204020204" pitchFamily="34" charset="-122"/>
              </a:rPr>
              <a:t>代表性的工具：</a:t>
            </a:r>
            <a:r>
              <a:rPr lang="en-US" altLang="zh-CN" sz="2000" dirty="0">
                <a:solidFill>
                  <a:srgbClr val="000000"/>
                </a:solidFill>
                <a:latin typeface="微软雅黑" panose="020B0503020204020204" pitchFamily="34" charset="-122"/>
                <a:cs typeface="Times New Roman" panose="02020603050405020304" pitchFamily="18" charset="0"/>
              </a:rPr>
              <a:t>MapReduce</a:t>
            </a:r>
          </a:p>
          <a:p>
            <a:pPr eaLnBrk="1" fontAlgn="auto" hangingPunct="1">
              <a:spcBef>
                <a:spcPts val="0"/>
              </a:spcBef>
              <a:spcAft>
                <a:spcPts val="0"/>
              </a:spcAft>
            </a:pPr>
            <a:endParaRPr lang="en-US" altLang="zh-CN" sz="2000" b="1" dirty="0">
              <a:solidFill>
                <a:srgbClr val="00AEEF">
                  <a:lumMod val="75000"/>
                </a:srgbClr>
              </a:solidFill>
              <a:latin typeface="微软雅黑" panose="020B0503020204020204" pitchFamily="34" charset="-122"/>
            </a:endParaRPr>
          </a:p>
          <a:p>
            <a:pPr eaLnBrk="1" fontAlgn="auto" hangingPunct="1">
              <a:spcBef>
                <a:spcPts val="0"/>
              </a:spcBef>
              <a:spcAft>
                <a:spcPts val="0"/>
              </a:spcAft>
            </a:pPr>
            <a:r>
              <a:rPr lang="zh-CN" altLang="en-US" sz="2000" b="1" dirty="0">
                <a:solidFill>
                  <a:srgbClr val="4B649F"/>
                </a:solidFill>
                <a:latin typeface="微软雅黑" panose="020B0503020204020204" pitchFamily="34" charset="-122"/>
              </a:rPr>
              <a:t>特点：</a:t>
            </a:r>
            <a:endParaRPr lang="en-US" altLang="zh-CN" sz="2000" b="1" dirty="0">
              <a:solidFill>
                <a:srgbClr val="4B649F"/>
              </a:solidFill>
              <a:latin typeface="微软雅黑" panose="020B0503020204020204" pitchFamily="34" charset="-122"/>
            </a:endParaRPr>
          </a:p>
          <a:p>
            <a:pPr marL="2171700" lvl="4" indent="-342900">
              <a:spcBef>
                <a:spcPts val="1200"/>
              </a:spcBef>
              <a:buFont typeface="Arial" panose="020B0604020202020204" pitchFamily="34" charset="0"/>
              <a:buChar char="•"/>
            </a:pPr>
            <a:r>
              <a:rPr lang="zh-CN" altLang="en-US" sz="2000" dirty="0"/>
              <a:t>有界：批处理数据集代表数据的有限集合</a:t>
            </a:r>
          </a:p>
          <a:p>
            <a:pPr marL="2171700" lvl="4" indent="-342900">
              <a:spcBef>
                <a:spcPts val="1200"/>
              </a:spcBef>
              <a:buFont typeface="Arial" panose="020B0604020202020204" pitchFamily="34" charset="0"/>
              <a:buChar char="•"/>
            </a:pPr>
            <a:r>
              <a:rPr lang="zh-CN" altLang="en-US" sz="2000" dirty="0"/>
              <a:t>持久：数据通常始终存储在某种类型的持久存储位置中</a:t>
            </a:r>
          </a:p>
          <a:p>
            <a:pPr marL="2171700" lvl="4" indent="-342900">
              <a:spcBef>
                <a:spcPts val="1200"/>
              </a:spcBef>
              <a:buFont typeface="Arial" panose="020B0604020202020204" pitchFamily="34" charset="0"/>
              <a:buChar char="•"/>
            </a:pPr>
            <a:r>
              <a:rPr lang="zh-CN" altLang="en-US" sz="2000" dirty="0"/>
              <a:t>大量：批处理操作通常是处理极为海量数据集的唯一方法</a:t>
            </a:r>
          </a:p>
          <a:p>
            <a:pPr eaLnBrk="1" fontAlgn="auto" hangingPunct="1">
              <a:spcBef>
                <a:spcPts val="0"/>
              </a:spcBef>
              <a:spcAft>
                <a:spcPts val="0"/>
              </a:spcAft>
            </a:pPr>
            <a:endParaRPr lang="en-US" altLang="zh-CN" sz="2000" b="1" dirty="0">
              <a:solidFill>
                <a:srgbClr val="00AEEF">
                  <a:lumMod val="75000"/>
                </a:srgbClr>
              </a:solidFill>
              <a:latin typeface="微软雅黑" panose="020B0503020204020204" pitchFamily="34" charset="-122"/>
            </a:endParaRPr>
          </a:p>
        </p:txBody>
      </p:sp>
    </p:spTree>
    <p:extLst>
      <p:ext uri="{BB962C8B-B14F-4D97-AF65-F5344CB8AC3E}">
        <p14:creationId xmlns:p14="http://schemas.microsoft.com/office/powerpoint/2010/main" val="163233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wipe(down)">
                                      <p:cBhvr>
                                        <p:cTn id="7" dur="500"/>
                                        <p:tgtEl>
                                          <p:spTgt spid="17">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7">
                                            <p:txEl>
                                              <p:pRg st="2" end="2"/>
                                            </p:txEl>
                                          </p:spTgt>
                                        </p:tgtEl>
                                        <p:attrNameLst>
                                          <p:attrName>style.visibility</p:attrName>
                                        </p:attrNameLst>
                                      </p:cBhvr>
                                      <p:to>
                                        <p:strVal val="visible"/>
                                      </p:to>
                                    </p:set>
                                    <p:animEffect transition="in" filter="wipe(down)">
                                      <p:cBhvr>
                                        <p:cTn id="10" dur="500"/>
                                        <p:tgtEl>
                                          <p:spTgt spid="17">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animEffect transition="in" filter="wipe(down)">
                                      <p:cBhvr>
                                        <p:cTn id="13" dur="500"/>
                                        <p:tgtEl>
                                          <p:spTgt spid="1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xEl>
                                              <p:pRg st="5" end="5"/>
                                            </p:txEl>
                                          </p:spTgt>
                                        </p:tgtEl>
                                        <p:attrNameLst>
                                          <p:attrName>style.visibility</p:attrName>
                                        </p:attrNameLst>
                                      </p:cBhvr>
                                      <p:to>
                                        <p:strVal val="visible"/>
                                      </p:to>
                                    </p:set>
                                    <p:animEffect transition="in" filter="wipe(down)">
                                      <p:cBhvr>
                                        <p:cTn id="18" dur="500"/>
                                        <p:tgtEl>
                                          <p:spTgt spid="17">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7">
                                            <p:txEl>
                                              <p:pRg st="6" end="6"/>
                                            </p:txEl>
                                          </p:spTgt>
                                        </p:tgtEl>
                                        <p:attrNameLst>
                                          <p:attrName>style.visibility</p:attrName>
                                        </p:attrNameLst>
                                      </p:cBhvr>
                                      <p:to>
                                        <p:strVal val="visible"/>
                                      </p:to>
                                    </p:set>
                                    <p:animEffect transition="in" filter="wipe(down)">
                                      <p:cBhvr>
                                        <p:cTn id="21" dur="500"/>
                                        <p:tgtEl>
                                          <p:spTgt spid="17">
                                            <p:txEl>
                                              <p:pRg st="6" end="6"/>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xEl>
                                              <p:pRg st="7" end="7"/>
                                            </p:txEl>
                                          </p:spTgt>
                                        </p:tgtEl>
                                        <p:attrNameLst>
                                          <p:attrName>style.visibility</p:attrName>
                                        </p:attrNameLst>
                                      </p:cBhvr>
                                      <p:to>
                                        <p:strVal val="visible"/>
                                      </p:to>
                                    </p:set>
                                    <p:animEffect transition="in" filter="wipe(down)">
                                      <p:cBhvr>
                                        <p:cTn id="24" dur="500"/>
                                        <p:tgtEl>
                                          <p:spTgt spid="17">
                                            <p:txEl>
                                              <p:pRg st="7" end="7"/>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7">
                                            <p:txEl>
                                              <p:pRg st="8" end="8"/>
                                            </p:txEl>
                                          </p:spTgt>
                                        </p:tgtEl>
                                        <p:attrNameLst>
                                          <p:attrName>style.visibility</p:attrName>
                                        </p:attrNameLst>
                                      </p:cBhvr>
                                      <p:to>
                                        <p:strVal val="visible"/>
                                      </p:to>
                                    </p:set>
                                    <p:animEffect transition="in" filter="wipe(down)">
                                      <p:cBhvr>
                                        <p:cTn id="27" dur="500"/>
                                        <p:tgtEl>
                                          <p:spTgt spid="1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dirty="0">
                  <a:solidFill>
                    <a:schemeClr val="bg1"/>
                  </a:solidFill>
                </a:rPr>
                <a:t>流式处理</a:t>
              </a:r>
            </a:p>
          </p:txBody>
        </p:sp>
      </p:grpSp>
      <p:sp>
        <p:nvSpPr>
          <p:cNvPr id="17" name="文本框 16">
            <a:extLst>
              <a:ext uri="{FF2B5EF4-FFF2-40B4-BE49-F238E27FC236}">
                <a16:creationId xmlns:a16="http://schemas.microsoft.com/office/drawing/2014/main" id="{13692E9E-9409-41AB-BF70-A20F43C7B76F}"/>
              </a:ext>
            </a:extLst>
          </p:cNvPr>
          <p:cNvSpPr txBox="1"/>
          <p:nvPr/>
        </p:nvSpPr>
        <p:spPr>
          <a:xfrm>
            <a:off x="1128349" y="1674003"/>
            <a:ext cx="9935302" cy="4555093"/>
          </a:xfrm>
          <a:prstGeom prst="rect">
            <a:avLst/>
          </a:prstGeom>
          <a:noFill/>
        </p:spPr>
        <p:txBody>
          <a:bodyPr wrap="square" rtlCol="0">
            <a:spAutoFit/>
          </a:bodyPr>
          <a:lstStyle/>
          <a:p>
            <a:pPr marL="1257300" lvl="2" indent="-342900" eaLnBrk="1" fontAlgn="auto" hangingPunct="1">
              <a:spcBef>
                <a:spcPts val="1200"/>
              </a:spcBef>
              <a:spcAft>
                <a:spcPts val="0"/>
              </a:spcAft>
              <a:buFont typeface="Arial" panose="020B0604020202020204" pitchFamily="34" charset="0"/>
              <a:buChar char="•"/>
            </a:pPr>
            <a:endParaRPr lang="en-US" altLang="zh-CN" sz="2000" dirty="0">
              <a:solidFill>
                <a:srgbClr val="000000"/>
              </a:solidFill>
              <a:latin typeface="微软雅黑" panose="020B0503020204020204" pitchFamily="34" charset="-122"/>
            </a:endParaRPr>
          </a:p>
          <a:p>
            <a:pPr marL="2171700" lvl="4" indent="-342900" eaLnBrk="1" fontAlgn="auto" hangingPunct="1">
              <a:spcBef>
                <a:spcPts val="1200"/>
              </a:spcBef>
              <a:spcAft>
                <a:spcPts val="0"/>
              </a:spcAft>
              <a:buFont typeface="Arial" panose="020B0604020202020204" pitchFamily="34" charset="0"/>
              <a:buChar char="•"/>
            </a:pPr>
            <a:r>
              <a:rPr lang="zh-CN" altLang="en-US" sz="2000" dirty="0">
                <a:solidFill>
                  <a:srgbClr val="000000"/>
                </a:solidFill>
                <a:latin typeface="微软雅黑" panose="020B0503020204020204" pitchFamily="34" charset="-122"/>
              </a:rPr>
              <a:t>流式处理假设数据的潜在价值是数据的新鲜度</a:t>
            </a:r>
            <a:endParaRPr lang="en-US" altLang="zh-CN" sz="2000" dirty="0">
              <a:solidFill>
                <a:srgbClr val="000000"/>
              </a:solidFill>
              <a:latin typeface="微软雅黑" panose="020B0503020204020204" pitchFamily="34" charset="-122"/>
            </a:endParaRPr>
          </a:p>
          <a:p>
            <a:pPr marL="2171700" lvl="4" indent="-342900" eaLnBrk="1" fontAlgn="auto" hangingPunct="1">
              <a:spcBef>
                <a:spcPts val="1200"/>
              </a:spcBef>
              <a:spcAft>
                <a:spcPts val="0"/>
              </a:spcAft>
              <a:buFont typeface="Arial" panose="020B0604020202020204" pitchFamily="34" charset="0"/>
              <a:buChar char="•"/>
            </a:pPr>
            <a:r>
              <a:rPr lang="zh-CN" altLang="en-US" sz="2000" dirty="0">
                <a:solidFill>
                  <a:srgbClr val="000000"/>
                </a:solidFill>
                <a:latin typeface="微软雅黑" panose="020B0503020204020204" pitchFamily="34" charset="-122"/>
              </a:rPr>
              <a:t>数据以流的方式到达</a:t>
            </a:r>
            <a:r>
              <a:rPr lang="en-US" altLang="zh-CN" sz="2000"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在数据连续到达的过程中</a:t>
            </a:r>
            <a:r>
              <a:rPr lang="en-US" altLang="zh-CN" sz="2000"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由于流携带了大量数据</a:t>
            </a:r>
            <a:r>
              <a:rPr lang="en-US" altLang="zh-CN" sz="2000" dirty="0">
                <a:solidFill>
                  <a:srgbClr val="000000"/>
                </a:solidFill>
                <a:latin typeface="微软雅黑" panose="020B0503020204020204" pitchFamily="34" charset="-122"/>
              </a:rPr>
              <a:t>, </a:t>
            </a:r>
            <a:r>
              <a:rPr lang="zh-CN" altLang="en-US" sz="2000" dirty="0">
                <a:solidFill>
                  <a:srgbClr val="000000"/>
                </a:solidFill>
                <a:latin typeface="微软雅黑" panose="020B0503020204020204" pitchFamily="34" charset="-122"/>
              </a:rPr>
              <a:t>只有小部分的流数据被保存在有限的内存中</a:t>
            </a:r>
            <a:endParaRPr lang="en-US" altLang="zh-CN" sz="2000" dirty="0">
              <a:solidFill>
                <a:srgbClr val="000000"/>
              </a:solidFill>
              <a:latin typeface="微软雅黑" panose="020B0503020204020204" pitchFamily="34" charset="-122"/>
            </a:endParaRPr>
          </a:p>
          <a:p>
            <a:pPr marL="0" lvl="4" eaLnBrk="1" fontAlgn="auto" hangingPunct="1">
              <a:spcBef>
                <a:spcPts val="1200"/>
              </a:spcBef>
              <a:spcAft>
                <a:spcPts val="0"/>
              </a:spcAft>
            </a:pPr>
            <a:r>
              <a:rPr lang="zh-CN" altLang="en-US" sz="2000" b="1" dirty="0">
                <a:solidFill>
                  <a:srgbClr val="4B649F"/>
                </a:solidFill>
                <a:latin typeface="微软雅黑" panose="020B0503020204020204" pitchFamily="34" charset="-122"/>
              </a:rPr>
              <a:t>特点</a:t>
            </a:r>
            <a:r>
              <a:rPr lang="en-US" altLang="zh-CN" sz="2000" b="1" dirty="0">
                <a:solidFill>
                  <a:srgbClr val="4B649F"/>
                </a:solidFill>
                <a:latin typeface="微软雅黑" panose="020B0503020204020204" pitchFamily="34" charset="-122"/>
              </a:rPr>
              <a:t>:</a:t>
            </a:r>
          </a:p>
          <a:p>
            <a:pPr marL="2114550" lvl="4" indent="-285750">
              <a:spcBef>
                <a:spcPts val="1200"/>
              </a:spcBef>
              <a:buFont typeface="Arial" panose="020B0604020202020204" pitchFamily="34" charset="0"/>
              <a:buChar char="•"/>
            </a:pPr>
            <a:r>
              <a:rPr lang="zh-CN" altLang="en-US" sz="2000" dirty="0"/>
              <a:t>完整数据集只能代表截至目前已经进入到系统中的数据总量。</a:t>
            </a:r>
          </a:p>
          <a:p>
            <a:pPr marL="2114550" lvl="4" indent="-285750">
              <a:spcBef>
                <a:spcPts val="1200"/>
              </a:spcBef>
              <a:buFont typeface="Arial" panose="020B0604020202020204" pitchFamily="34" charset="0"/>
              <a:buChar char="•"/>
            </a:pPr>
            <a:r>
              <a:rPr lang="zh-CN" altLang="en-US" sz="2000" dirty="0"/>
              <a:t>工作数据集也许更相关，在特定时间只能代表某个单一数据项。</a:t>
            </a:r>
          </a:p>
          <a:p>
            <a:pPr marL="2114550" lvl="4" indent="-285750">
              <a:spcBef>
                <a:spcPts val="1200"/>
              </a:spcBef>
              <a:buFont typeface="Arial" panose="020B0604020202020204" pitchFamily="34" charset="0"/>
              <a:buChar char="•"/>
            </a:pPr>
            <a:r>
              <a:rPr lang="zh-CN" altLang="en-US" sz="2000" dirty="0"/>
              <a:t>处理工作是基于事件的，除非明确停止否则没有“尽头”。处理结果立刻可用，并会随着新数据的抵达继续更新。</a:t>
            </a:r>
          </a:p>
          <a:p>
            <a:pPr marL="0" lvl="4" eaLnBrk="1" fontAlgn="auto" hangingPunct="1">
              <a:spcBef>
                <a:spcPts val="1200"/>
              </a:spcBef>
              <a:spcAft>
                <a:spcPts val="0"/>
              </a:spcAft>
            </a:pPr>
            <a:endParaRPr lang="en-US" altLang="zh-CN" sz="2000" dirty="0">
              <a:solidFill>
                <a:srgbClr val="000000"/>
              </a:solidFill>
              <a:latin typeface="微软雅黑" panose="020B0503020204020204" pitchFamily="34" charset="-122"/>
            </a:endParaRPr>
          </a:p>
          <a:p>
            <a:pPr eaLnBrk="1" fontAlgn="auto" hangingPunct="1">
              <a:spcBef>
                <a:spcPts val="0"/>
              </a:spcBef>
              <a:spcAft>
                <a:spcPts val="0"/>
              </a:spcAft>
            </a:pPr>
            <a:endParaRPr lang="en-US" altLang="zh-CN" sz="2000" b="1" dirty="0">
              <a:solidFill>
                <a:srgbClr val="00AEEF">
                  <a:lumMod val="75000"/>
                </a:srgbClr>
              </a:solidFill>
              <a:latin typeface="微软雅黑" panose="020B0503020204020204" pitchFamily="34" charset="-122"/>
            </a:endParaRPr>
          </a:p>
        </p:txBody>
      </p:sp>
      <p:sp>
        <p:nvSpPr>
          <p:cNvPr id="14" name="文本框 22">
            <a:extLst>
              <a:ext uri="{FF2B5EF4-FFF2-40B4-BE49-F238E27FC236}">
                <a16:creationId xmlns:a16="http://schemas.microsoft.com/office/drawing/2014/main" id="{E49D1A69-4F1E-45A7-8FB2-9E05EE62C963}"/>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3.2 </a:t>
            </a:r>
            <a:r>
              <a:rPr lang="zh-CN" altLang="en-US" b="1" dirty="0">
                <a:solidFill>
                  <a:srgbClr val="4B649F"/>
                </a:solidFill>
              </a:rPr>
              <a:t>数据处理方式</a:t>
            </a:r>
          </a:p>
        </p:txBody>
      </p:sp>
    </p:spTree>
    <p:extLst>
      <p:ext uri="{BB962C8B-B14F-4D97-AF65-F5344CB8AC3E}">
        <p14:creationId xmlns:p14="http://schemas.microsoft.com/office/powerpoint/2010/main" val="57350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250"/>
                                        <p:tgtEl>
                                          <p:spTgt spid="17">
                                            <p:txEl>
                                              <p:pRg st="1" end="1"/>
                                            </p:txEl>
                                          </p:spTgt>
                                        </p:tgtEl>
                                      </p:cBhvr>
                                    </p:animEffect>
                                    <p:anim calcmode="lin" valueType="num">
                                      <p:cBhvr>
                                        <p:cTn id="8" dur="25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9" dur="250" fill="hold"/>
                                        <p:tgtEl>
                                          <p:spTgt spid="1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fade">
                                      <p:cBhvr>
                                        <p:cTn id="12" dur="250"/>
                                        <p:tgtEl>
                                          <p:spTgt spid="17">
                                            <p:txEl>
                                              <p:pRg st="2" end="2"/>
                                            </p:txEl>
                                          </p:spTgt>
                                        </p:tgtEl>
                                      </p:cBhvr>
                                    </p:animEffect>
                                    <p:anim calcmode="lin" valueType="num">
                                      <p:cBhvr>
                                        <p:cTn id="13" dur="25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4" dur="25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fade">
                                      <p:cBhvr>
                                        <p:cTn id="19" dur="250"/>
                                        <p:tgtEl>
                                          <p:spTgt spid="17">
                                            <p:txEl>
                                              <p:pRg st="3" end="3"/>
                                            </p:txEl>
                                          </p:spTgt>
                                        </p:tgtEl>
                                      </p:cBhvr>
                                    </p:animEffect>
                                    <p:anim calcmode="lin" valueType="num">
                                      <p:cBhvr>
                                        <p:cTn id="20" dur="25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1" dur="250" fill="hold"/>
                                        <p:tgtEl>
                                          <p:spTgt spid="17">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xEl>
                                              <p:pRg st="4" end="4"/>
                                            </p:txEl>
                                          </p:spTgt>
                                        </p:tgtEl>
                                        <p:attrNameLst>
                                          <p:attrName>style.visibility</p:attrName>
                                        </p:attrNameLst>
                                      </p:cBhvr>
                                      <p:to>
                                        <p:strVal val="visible"/>
                                      </p:to>
                                    </p:set>
                                    <p:animEffect transition="in" filter="fade">
                                      <p:cBhvr>
                                        <p:cTn id="24" dur="250"/>
                                        <p:tgtEl>
                                          <p:spTgt spid="17">
                                            <p:txEl>
                                              <p:pRg st="4" end="4"/>
                                            </p:txEl>
                                          </p:spTgt>
                                        </p:tgtEl>
                                      </p:cBhvr>
                                    </p:animEffect>
                                    <p:anim calcmode="lin" valueType="num">
                                      <p:cBhvr>
                                        <p:cTn id="25" dur="25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26" dur="250" fill="hold"/>
                                        <p:tgtEl>
                                          <p:spTgt spid="17">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xEl>
                                              <p:pRg st="5" end="5"/>
                                            </p:txEl>
                                          </p:spTgt>
                                        </p:tgtEl>
                                        <p:attrNameLst>
                                          <p:attrName>style.visibility</p:attrName>
                                        </p:attrNameLst>
                                      </p:cBhvr>
                                      <p:to>
                                        <p:strVal val="visible"/>
                                      </p:to>
                                    </p:set>
                                    <p:animEffect transition="in" filter="fade">
                                      <p:cBhvr>
                                        <p:cTn id="29" dur="250"/>
                                        <p:tgtEl>
                                          <p:spTgt spid="17">
                                            <p:txEl>
                                              <p:pRg st="5" end="5"/>
                                            </p:txEl>
                                          </p:spTgt>
                                        </p:tgtEl>
                                      </p:cBhvr>
                                    </p:animEffect>
                                    <p:anim calcmode="lin" valueType="num">
                                      <p:cBhvr>
                                        <p:cTn id="30" dur="25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31" dur="250" fill="hold"/>
                                        <p:tgtEl>
                                          <p:spTgt spid="17">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
                                            <p:txEl>
                                              <p:pRg st="6" end="6"/>
                                            </p:txEl>
                                          </p:spTgt>
                                        </p:tgtEl>
                                        <p:attrNameLst>
                                          <p:attrName>style.visibility</p:attrName>
                                        </p:attrNameLst>
                                      </p:cBhvr>
                                      <p:to>
                                        <p:strVal val="visible"/>
                                      </p:to>
                                    </p:set>
                                    <p:animEffect transition="in" filter="fade">
                                      <p:cBhvr>
                                        <p:cTn id="34" dur="250"/>
                                        <p:tgtEl>
                                          <p:spTgt spid="17">
                                            <p:txEl>
                                              <p:pRg st="6" end="6"/>
                                            </p:txEl>
                                          </p:spTgt>
                                        </p:tgtEl>
                                      </p:cBhvr>
                                    </p:animEffect>
                                    <p:anim calcmode="lin" valueType="num">
                                      <p:cBhvr>
                                        <p:cTn id="35" dur="25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36" dur="25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dirty="0">
                  <a:solidFill>
                    <a:schemeClr val="bg1"/>
                  </a:solidFill>
                </a:rPr>
                <a:t>处理方式对比</a:t>
              </a:r>
            </a:p>
          </p:txBody>
        </p:sp>
      </p:grpSp>
      <p:pic>
        <p:nvPicPr>
          <p:cNvPr id="14" name="图片 13">
            <a:extLst>
              <a:ext uri="{FF2B5EF4-FFF2-40B4-BE49-F238E27FC236}">
                <a16:creationId xmlns:a16="http://schemas.microsoft.com/office/drawing/2014/main" id="{6F064A8B-BF5D-47FA-9C07-01FE07470976}"/>
              </a:ext>
            </a:extLst>
          </p:cNvPr>
          <p:cNvPicPr>
            <a:picLocks noChangeAspect="1"/>
          </p:cNvPicPr>
          <p:nvPr/>
        </p:nvPicPr>
        <p:blipFill>
          <a:blip r:embed="rId3"/>
          <a:stretch>
            <a:fillRect/>
          </a:stretch>
        </p:blipFill>
        <p:spPr>
          <a:xfrm>
            <a:off x="852043" y="2120117"/>
            <a:ext cx="10487914" cy="3490890"/>
          </a:xfrm>
          <a:prstGeom prst="rect">
            <a:avLst/>
          </a:prstGeom>
        </p:spPr>
      </p:pic>
      <p:sp>
        <p:nvSpPr>
          <p:cNvPr id="15" name="文本框 22">
            <a:extLst>
              <a:ext uri="{FF2B5EF4-FFF2-40B4-BE49-F238E27FC236}">
                <a16:creationId xmlns:a16="http://schemas.microsoft.com/office/drawing/2014/main" id="{CF405A6F-2AA0-4678-B1C6-2B14BD4B2B40}"/>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3.2 </a:t>
            </a:r>
            <a:r>
              <a:rPr lang="zh-CN" altLang="en-US" b="1" dirty="0">
                <a:solidFill>
                  <a:srgbClr val="4B649F"/>
                </a:solidFill>
              </a:rPr>
              <a:t>数据处理方式</a:t>
            </a:r>
          </a:p>
        </p:txBody>
      </p:sp>
    </p:spTree>
    <p:extLst>
      <p:ext uri="{BB962C8B-B14F-4D97-AF65-F5344CB8AC3E}">
        <p14:creationId xmlns:p14="http://schemas.microsoft.com/office/powerpoint/2010/main" val="387275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C7D8824-526C-4369-BD94-F88DF4938B6E}"/>
              </a:ext>
            </a:extLst>
          </p:cNvPr>
          <p:cNvSpPr/>
          <p:nvPr/>
        </p:nvSpPr>
        <p:spPr>
          <a:xfrm>
            <a:off x="0" y="2540000"/>
            <a:ext cx="5619750" cy="196532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1747" name="文本框 2">
            <a:extLst>
              <a:ext uri="{FF2B5EF4-FFF2-40B4-BE49-F238E27FC236}">
                <a16:creationId xmlns:a16="http://schemas.microsoft.com/office/drawing/2014/main" id="{3FA8B08D-2570-4A5F-9B4D-F4088648FD3A}"/>
              </a:ext>
            </a:extLst>
          </p:cNvPr>
          <p:cNvSpPr txBox="1">
            <a:spLocks noChangeArrowheads="1"/>
          </p:cNvSpPr>
          <p:nvPr/>
        </p:nvSpPr>
        <p:spPr bwMode="auto">
          <a:xfrm>
            <a:off x="5854700" y="2292350"/>
            <a:ext cx="5708650"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sz="3600" b="1" dirty="0">
                <a:solidFill>
                  <a:srgbClr val="4B649F"/>
                </a:solidFill>
              </a:rPr>
              <a:t>3.3 </a:t>
            </a:r>
            <a:r>
              <a:rPr lang="zh-CN" altLang="en-US" sz="3600" b="1" dirty="0">
                <a:solidFill>
                  <a:srgbClr val="4B649F"/>
                </a:solidFill>
              </a:rPr>
              <a:t>平台架构</a:t>
            </a:r>
          </a:p>
        </p:txBody>
      </p:sp>
      <p:sp>
        <p:nvSpPr>
          <p:cNvPr id="31748" name="文本框 4">
            <a:extLst>
              <a:ext uri="{FF2B5EF4-FFF2-40B4-BE49-F238E27FC236}">
                <a16:creationId xmlns:a16="http://schemas.microsoft.com/office/drawing/2014/main" id="{F01DD6F0-69AB-42C5-8E2D-162B3D5815B6}"/>
              </a:ext>
            </a:extLst>
          </p:cNvPr>
          <p:cNvSpPr txBox="1">
            <a:spLocks noChangeArrowheads="1"/>
          </p:cNvSpPr>
          <p:nvPr/>
        </p:nvSpPr>
        <p:spPr bwMode="auto">
          <a:xfrm>
            <a:off x="5854700" y="3216275"/>
            <a:ext cx="5708650"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zh-CN" altLang="en-US" sz="1800" dirty="0">
                <a:solidFill>
                  <a:srgbClr val="808080"/>
                </a:solidFill>
              </a:rPr>
              <a:t> </a:t>
            </a:r>
          </a:p>
        </p:txBody>
      </p:sp>
      <p:grpSp>
        <p:nvGrpSpPr>
          <p:cNvPr id="31749" name="组合 5">
            <a:extLst>
              <a:ext uri="{FF2B5EF4-FFF2-40B4-BE49-F238E27FC236}">
                <a16:creationId xmlns:a16="http://schemas.microsoft.com/office/drawing/2014/main" id="{3947E492-5AA0-4048-9727-8AEF855E87BD}"/>
              </a:ext>
            </a:extLst>
          </p:cNvPr>
          <p:cNvGrpSpPr>
            <a:grpSpLocks/>
          </p:cNvGrpSpPr>
          <p:nvPr/>
        </p:nvGrpSpPr>
        <p:grpSpPr bwMode="auto">
          <a:xfrm>
            <a:off x="1519238" y="2232025"/>
            <a:ext cx="2581275" cy="2582863"/>
            <a:chOff x="1131485" y="2234042"/>
            <a:chExt cx="1607262" cy="1607262"/>
          </a:xfrm>
        </p:grpSpPr>
        <p:sp>
          <p:nvSpPr>
            <p:cNvPr id="7" name="椭圆 6">
              <a:extLst>
                <a:ext uri="{FF2B5EF4-FFF2-40B4-BE49-F238E27FC236}">
                  <a16:creationId xmlns:a16="http://schemas.microsoft.com/office/drawing/2014/main" id="{F71710E6-F7C9-4471-922E-9483B258BDAE}"/>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8" name="椭圆 7">
              <a:extLst>
                <a:ext uri="{FF2B5EF4-FFF2-40B4-BE49-F238E27FC236}">
                  <a16:creationId xmlns:a16="http://schemas.microsoft.com/office/drawing/2014/main" id="{484011A1-BA5A-4C44-8EF6-9FFD42E5E36D}"/>
                </a:ext>
              </a:extLst>
            </p:cNvPr>
            <p:cNvSpPr/>
            <p:nvPr/>
          </p:nvSpPr>
          <p:spPr>
            <a:xfrm>
              <a:off x="1241206" y="2343696"/>
              <a:ext cx="1387820" cy="138795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1754" name="KSO_Shape">
              <a:extLst>
                <a:ext uri="{FF2B5EF4-FFF2-40B4-BE49-F238E27FC236}">
                  <a16:creationId xmlns:a16="http://schemas.microsoft.com/office/drawing/2014/main" id="{308F2DF7-DD34-403E-BEED-0BA5FB54918A}"/>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pic>
        <p:nvPicPr>
          <p:cNvPr id="31750" name="图片 9">
            <a:extLst>
              <a:ext uri="{FF2B5EF4-FFF2-40B4-BE49-F238E27FC236}">
                <a16:creationId xmlns:a16="http://schemas.microsoft.com/office/drawing/2014/main" id="{6D7878E4-4D9A-49D7-93AC-72BB752105A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图片 10">
            <a:extLst>
              <a:ext uri="{FF2B5EF4-FFF2-40B4-BE49-F238E27FC236}">
                <a16:creationId xmlns:a16="http://schemas.microsoft.com/office/drawing/2014/main" id="{A16C41D2-4ABD-40C3-A8E2-120BBEA5195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78787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425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6">
            <a:extLst>
              <a:ext uri="{FF2B5EF4-FFF2-40B4-BE49-F238E27FC236}">
                <a16:creationId xmlns:a16="http://schemas.microsoft.com/office/drawing/2014/main" id="{E53122B0-A61B-4B07-A4B2-5757934ACE1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任意多边形 47">
            <a:extLst>
              <a:ext uri="{FF2B5EF4-FFF2-40B4-BE49-F238E27FC236}">
                <a16:creationId xmlns:a16="http://schemas.microsoft.com/office/drawing/2014/main" id="{21FC8025-173C-41CB-92FB-B9F17405F3BA}"/>
              </a:ext>
            </a:extLst>
          </p:cNvPr>
          <p:cNvSpPr/>
          <p:nvPr/>
        </p:nvSpPr>
        <p:spPr>
          <a:xfrm rot="5400000">
            <a:off x="1882775" y="-1425575"/>
            <a:ext cx="914400" cy="4679950"/>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椭圆 9">
            <a:extLst>
              <a:ext uri="{FF2B5EF4-FFF2-40B4-BE49-F238E27FC236}">
                <a16:creationId xmlns:a16="http://schemas.microsoft.com/office/drawing/2014/main" id="{6078976C-BFB1-4C37-BECF-C684D347F265}"/>
              </a:ext>
            </a:extLst>
          </p:cNvPr>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62" name="组合 61">
            <a:extLst>
              <a:ext uri="{FF2B5EF4-FFF2-40B4-BE49-F238E27FC236}">
                <a16:creationId xmlns:a16="http://schemas.microsoft.com/office/drawing/2014/main" id="{B42C75AD-58EB-47F7-8FB6-ED429ED73DD9}"/>
              </a:ext>
            </a:extLst>
          </p:cNvPr>
          <p:cNvGrpSpPr/>
          <p:nvPr/>
        </p:nvGrpSpPr>
        <p:grpSpPr>
          <a:xfrm>
            <a:off x="475624" y="571426"/>
            <a:ext cx="1029952" cy="685949"/>
            <a:chOff x="5302250" y="2903538"/>
            <a:chExt cx="1587500" cy="1057276"/>
          </a:xfrm>
          <a:solidFill>
            <a:srgbClr val="4B649F"/>
          </a:solidFill>
        </p:grpSpPr>
        <p:sp>
          <p:nvSpPr>
            <p:cNvPr id="55" name="Freeform 84">
              <a:extLst>
                <a:ext uri="{FF2B5EF4-FFF2-40B4-BE49-F238E27FC236}">
                  <a16:creationId xmlns:a16="http://schemas.microsoft.com/office/drawing/2014/main" id="{6DE7FDBD-8325-4429-8D94-7B04FE7FCCC8}"/>
                </a:ext>
              </a:extLst>
            </p:cNvPr>
            <p:cNvSpPr/>
            <p:nvPr/>
          </p:nvSpPr>
          <p:spPr bwMode="auto">
            <a:xfrm>
              <a:off x="5362575" y="3040063"/>
              <a:ext cx="706438" cy="614363"/>
            </a:xfrm>
            <a:custGeom>
              <a:avLst/>
              <a:gdLst>
                <a:gd name="T0" fmla="*/ 181 w 187"/>
                <a:gd name="T1" fmla="*/ 49 h 162"/>
                <a:gd name="T2" fmla="*/ 187 w 187"/>
                <a:gd name="T3" fmla="*/ 66 h 162"/>
                <a:gd name="T4" fmla="*/ 187 w 187"/>
                <a:gd name="T5" fmla="*/ 162 h 162"/>
                <a:gd name="T6" fmla="*/ 176 w 187"/>
                <a:gd name="T7" fmla="*/ 153 h 162"/>
                <a:gd name="T8" fmla="*/ 92 w 187"/>
                <a:gd name="T9" fmla="*/ 115 h 162"/>
                <a:gd name="T10" fmla="*/ 73 w 187"/>
                <a:gd name="T11" fmla="*/ 114 h 162"/>
                <a:gd name="T12" fmla="*/ 8 w 187"/>
                <a:gd name="T13" fmla="*/ 131 h 162"/>
                <a:gd name="T14" fmla="*/ 1 w 187"/>
                <a:gd name="T15" fmla="*/ 131 h 162"/>
                <a:gd name="T16" fmla="*/ 2 w 187"/>
                <a:gd name="T17" fmla="*/ 126 h 162"/>
                <a:gd name="T18" fmla="*/ 26 w 187"/>
                <a:gd name="T19" fmla="*/ 70 h 162"/>
                <a:gd name="T20" fmla="*/ 48 w 187"/>
                <a:gd name="T21" fmla="*/ 20 h 162"/>
                <a:gd name="T22" fmla="*/ 53 w 187"/>
                <a:gd name="T23" fmla="*/ 13 h 162"/>
                <a:gd name="T24" fmla="*/ 62 w 187"/>
                <a:gd name="T25" fmla="*/ 9 h 162"/>
                <a:gd name="T26" fmla="*/ 130 w 187"/>
                <a:gd name="T27" fmla="*/ 11 h 162"/>
                <a:gd name="T28" fmla="*/ 181 w 187"/>
                <a:gd name="T29"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62">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6" name="Freeform 85">
              <a:extLst>
                <a:ext uri="{FF2B5EF4-FFF2-40B4-BE49-F238E27FC236}">
                  <a16:creationId xmlns:a16="http://schemas.microsoft.com/office/drawing/2014/main" id="{5E28AC59-9F91-45DE-97C3-E1E5C46282E3}"/>
                </a:ext>
              </a:extLst>
            </p:cNvPr>
            <p:cNvSpPr/>
            <p:nvPr/>
          </p:nvSpPr>
          <p:spPr bwMode="auto">
            <a:xfrm>
              <a:off x="6115050" y="2903538"/>
              <a:ext cx="400050" cy="747713"/>
            </a:xfrm>
            <a:custGeom>
              <a:avLst/>
              <a:gdLst>
                <a:gd name="T0" fmla="*/ 44 w 106"/>
                <a:gd name="T1" fmla="*/ 119 h 197"/>
                <a:gd name="T2" fmla="*/ 3 w 106"/>
                <a:gd name="T3" fmla="*/ 187 h 197"/>
                <a:gd name="T4" fmla="*/ 0 w 106"/>
                <a:gd name="T5" fmla="*/ 197 h 197"/>
                <a:gd name="T6" fmla="*/ 0 w 106"/>
                <a:gd name="T7" fmla="*/ 83 h 197"/>
                <a:gd name="T8" fmla="*/ 1 w 106"/>
                <a:gd name="T9" fmla="*/ 64 h 197"/>
                <a:gd name="T10" fmla="*/ 16 w 106"/>
                <a:gd name="T11" fmla="*/ 29 h 197"/>
                <a:gd name="T12" fmla="*/ 49 w 106"/>
                <a:gd name="T13" fmla="*/ 1 h 197"/>
                <a:gd name="T14" fmla="*/ 54 w 106"/>
                <a:gd name="T15" fmla="*/ 0 h 197"/>
                <a:gd name="T16" fmla="*/ 64 w 106"/>
                <a:gd name="T17" fmla="*/ 6 h 197"/>
                <a:gd name="T18" fmla="*/ 85 w 106"/>
                <a:gd name="T19" fmla="*/ 42 h 197"/>
                <a:gd name="T20" fmla="*/ 86 w 106"/>
                <a:gd name="T21" fmla="*/ 42 h 197"/>
                <a:gd name="T22" fmla="*/ 104 w 106"/>
                <a:gd name="T23" fmla="*/ 74 h 197"/>
                <a:gd name="T24" fmla="*/ 105 w 106"/>
                <a:gd name="T25" fmla="*/ 82 h 197"/>
                <a:gd name="T26" fmla="*/ 99 w 106"/>
                <a:gd name="T27" fmla="*/ 87 h 197"/>
                <a:gd name="T28" fmla="*/ 44 w 106"/>
                <a:gd name="T29"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97">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7" name="Freeform 86">
              <a:extLst>
                <a:ext uri="{FF2B5EF4-FFF2-40B4-BE49-F238E27FC236}">
                  <a16:creationId xmlns:a16="http://schemas.microsoft.com/office/drawing/2014/main" id="{5833BEA6-6C2F-4191-A4C1-1605F573F175}"/>
                </a:ext>
              </a:extLst>
            </p:cNvPr>
            <p:cNvSpPr/>
            <p:nvPr/>
          </p:nvSpPr>
          <p:spPr bwMode="auto">
            <a:xfrm>
              <a:off x="6194425" y="3529013"/>
              <a:ext cx="642938" cy="160338"/>
            </a:xfrm>
            <a:custGeom>
              <a:avLst/>
              <a:gdLst>
                <a:gd name="T0" fmla="*/ 155 w 170"/>
                <a:gd name="T1" fmla="*/ 11 h 42"/>
                <a:gd name="T2" fmla="*/ 154 w 170"/>
                <a:gd name="T3" fmla="*/ 10 h 42"/>
                <a:gd name="T4" fmla="*/ 153 w 170"/>
                <a:gd name="T5" fmla="*/ 10 h 42"/>
                <a:gd name="T6" fmla="*/ 108 w 170"/>
                <a:gd name="T7" fmla="*/ 0 h 42"/>
                <a:gd name="T8" fmla="*/ 85 w 170"/>
                <a:gd name="T9" fmla="*/ 3 h 42"/>
                <a:gd name="T10" fmla="*/ 11 w 170"/>
                <a:gd name="T11" fmla="*/ 35 h 42"/>
                <a:gd name="T12" fmla="*/ 11 w 170"/>
                <a:gd name="T13" fmla="*/ 36 h 42"/>
                <a:gd name="T14" fmla="*/ 7 w 170"/>
                <a:gd name="T15" fmla="*/ 38 h 42"/>
                <a:gd name="T16" fmla="*/ 3 w 170"/>
                <a:gd name="T17" fmla="*/ 40 h 42"/>
                <a:gd name="T18" fmla="*/ 1 w 170"/>
                <a:gd name="T19" fmla="*/ 42 h 42"/>
                <a:gd name="T20" fmla="*/ 0 w 170"/>
                <a:gd name="T21" fmla="*/ 42 h 42"/>
                <a:gd name="T22" fmla="*/ 161 w 170"/>
                <a:gd name="T23" fmla="*/ 42 h 42"/>
                <a:gd name="T24" fmla="*/ 169 w 170"/>
                <a:gd name="T25" fmla="*/ 38 h 42"/>
                <a:gd name="T26" fmla="*/ 167 w 170"/>
                <a:gd name="T27" fmla="*/ 28 h 42"/>
                <a:gd name="T28" fmla="*/ 155 w 170"/>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42">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8" name="Freeform 87">
              <a:extLst>
                <a:ext uri="{FF2B5EF4-FFF2-40B4-BE49-F238E27FC236}">
                  <a16:creationId xmlns:a16="http://schemas.microsoft.com/office/drawing/2014/main" id="{6CD30ADA-6548-4B38-9F96-8C39D8BC61B6}"/>
                </a:ext>
              </a:extLst>
            </p:cNvPr>
            <p:cNvSpPr/>
            <p:nvPr/>
          </p:nvSpPr>
          <p:spPr bwMode="auto">
            <a:xfrm>
              <a:off x="5335588" y="3771901"/>
              <a:ext cx="1520825" cy="155575"/>
            </a:xfrm>
            <a:custGeom>
              <a:avLst/>
              <a:gdLst>
                <a:gd name="T0" fmla="*/ 402 w 402"/>
                <a:gd name="T1" fmla="*/ 24 h 41"/>
                <a:gd name="T2" fmla="*/ 385 w 402"/>
                <a:gd name="T3" fmla="*/ 41 h 41"/>
                <a:gd name="T4" fmla="*/ 382 w 402"/>
                <a:gd name="T5" fmla="*/ 41 h 41"/>
                <a:gd name="T6" fmla="*/ 232 w 402"/>
                <a:gd name="T7" fmla="*/ 28 h 41"/>
                <a:gd name="T8" fmla="*/ 217 w 402"/>
                <a:gd name="T9" fmla="*/ 34 h 41"/>
                <a:gd name="T10" fmla="*/ 216 w 402"/>
                <a:gd name="T11" fmla="*/ 35 h 41"/>
                <a:gd name="T12" fmla="*/ 201 w 402"/>
                <a:gd name="T13" fmla="*/ 40 h 41"/>
                <a:gd name="T14" fmla="*/ 201 w 402"/>
                <a:gd name="T15" fmla="*/ 40 h 41"/>
                <a:gd name="T16" fmla="*/ 186 w 402"/>
                <a:gd name="T17" fmla="*/ 35 h 41"/>
                <a:gd name="T18" fmla="*/ 185 w 402"/>
                <a:gd name="T19" fmla="*/ 34 h 41"/>
                <a:gd name="T20" fmla="*/ 170 w 402"/>
                <a:gd name="T21" fmla="*/ 28 h 41"/>
                <a:gd name="T22" fmla="*/ 20 w 402"/>
                <a:gd name="T23" fmla="*/ 41 h 41"/>
                <a:gd name="T24" fmla="*/ 17 w 402"/>
                <a:gd name="T25" fmla="*/ 41 h 41"/>
                <a:gd name="T26" fmla="*/ 0 w 402"/>
                <a:gd name="T27" fmla="*/ 24 h 41"/>
                <a:gd name="T28" fmla="*/ 16 w 402"/>
                <a:gd name="T29" fmla="*/ 7 h 41"/>
                <a:gd name="T30" fmla="*/ 17 w 402"/>
                <a:gd name="T31" fmla="*/ 7 h 41"/>
                <a:gd name="T32" fmla="*/ 164 w 402"/>
                <a:gd name="T33" fmla="*/ 0 h 41"/>
                <a:gd name="T34" fmla="*/ 177 w 402"/>
                <a:gd name="T35" fmla="*/ 6 h 41"/>
                <a:gd name="T36" fmla="*/ 182 w 402"/>
                <a:gd name="T37" fmla="*/ 6 h 41"/>
                <a:gd name="T38" fmla="*/ 194 w 402"/>
                <a:gd name="T39" fmla="*/ 0 h 41"/>
                <a:gd name="T40" fmla="*/ 208 w 402"/>
                <a:gd name="T41" fmla="*/ 0 h 41"/>
                <a:gd name="T42" fmla="*/ 220 w 402"/>
                <a:gd name="T43" fmla="*/ 6 h 41"/>
                <a:gd name="T44" fmla="*/ 225 w 402"/>
                <a:gd name="T45" fmla="*/ 6 h 41"/>
                <a:gd name="T46" fmla="*/ 238 w 402"/>
                <a:gd name="T47" fmla="*/ 0 h 41"/>
                <a:gd name="T48" fmla="*/ 385 w 402"/>
                <a:gd name="T49" fmla="*/ 7 h 41"/>
                <a:gd name="T50" fmla="*/ 386 w 402"/>
                <a:gd name="T51" fmla="*/ 7 h 41"/>
                <a:gd name="T52" fmla="*/ 402 w 402"/>
                <a:gd name="T53"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2" h="41">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9" name="Freeform 88">
              <a:extLst>
                <a:ext uri="{FF2B5EF4-FFF2-40B4-BE49-F238E27FC236}">
                  <a16:creationId xmlns:a16="http://schemas.microsoft.com/office/drawing/2014/main" id="{A20D7C2D-60FE-4E41-804D-4DB2C8FDD750}"/>
                </a:ext>
              </a:extLst>
            </p:cNvPr>
            <p:cNvSpPr>
              <a:spLocks noEditPoints="1"/>
            </p:cNvSpPr>
            <p:nvPr/>
          </p:nvSpPr>
          <p:spPr bwMode="auto">
            <a:xfrm>
              <a:off x="5302250" y="3733801"/>
              <a:ext cx="1587500" cy="227013"/>
            </a:xfrm>
            <a:custGeom>
              <a:avLst/>
              <a:gdLst>
                <a:gd name="T0" fmla="*/ 394 w 420"/>
                <a:gd name="T1" fmla="*/ 60 h 60"/>
                <a:gd name="T2" fmla="*/ 394 w 420"/>
                <a:gd name="T3" fmla="*/ 60 h 60"/>
                <a:gd name="T4" fmla="*/ 391 w 420"/>
                <a:gd name="T5" fmla="*/ 60 h 60"/>
                <a:gd name="T6" fmla="*/ 390 w 420"/>
                <a:gd name="T7" fmla="*/ 60 h 60"/>
                <a:gd name="T8" fmla="*/ 240 w 420"/>
                <a:gd name="T9" fmla="*/ 47 h 60"/>
                <a:gd name="T10" fmla="*/ 240 w 420"/>
                <a:gd name="T11" fmla="*/ 47 h 60"/>
                <a:gd name="T12" fmla="*/ 235 w 420"/>
                <a:gd name="T13" fmla="*/ 49 h 60"/>
                <a:gd name="T14" fmla="*/ 235 w 420"/>
                <a:gd name="T15" fmla="*/ 52 h 60"/>
                <a:gd name="T16" fmla="*/ 230 w 420"/>
                <a:gd name="T17" fmla="*/ 53 h 60"/>
                <a:gd name="T18" fmla="*/ 210 w 420"/>
                <a:gd name="T19" fmla="*/ 59 h 60"/>
                <a:gd name="T20" fmla="*/ 210 w 420"/>
                <a:gd name="T21" fmla="*/ 59 h 60"/>
                <a:gd name="T22" fmla="*/ 190 w 420"/>
                <a:gd name="T23" fmla="*/ 53 h 60"/>
                <a:gd name="T24" fmla="*/ 186 w 420"/>
                <a:gd name="T25" fmla="*/ 52 h 60"/>
                <a:gd name="T26" fmla="*/ 185 w 420"/>
                <a:gd name="T27" fmla="*/ 49 h 60"/>
                <a:gd name="T28" fmla="*/ 180 w 420"/>
                <a:gd name="T29" fmla="*/ 47 h 60"/>
                <a:gd name="T30" fmla="*/ 29 w 420"/>
                <a:gd name="T31" fmla="*/ 60 h 60"/>
                <a:gd name="T32" fmla="*/ 26 w 420"/>
                <a:gd name="T33" fmla="*/ 60 h 60"/>
                <a:gd name="T34" fmla="*/ 0 w 420"/>
                <a:gd name="T35" fmla="*/ 34 h 60"/>
                <a:gd name="T36" fmla="*/ 25 w 420"/>
                <a:gd name="T37" fmla="*/ 8 h 60"/>
                <a:gd name="T38" fmla="*/ 25 w 420"/>
                <a:gd name="T39" fmla="*/ 8 h 60"/>
                <a:gd name="T40" fmla="*/ 173 w 420"/>
                <a:gd name="T41" fmla="*/ 1 h 60"/>
                <a:gd name="T42" fmla="*/ 188 w 420"/>
                <a:gd name="T43" fmla="*/ 5 h 60"/>
                <a:gd name="T44" fmla="*/ 203 w 420"/>
                <a:gd name="T45" fmla="*/ 0 h 60"/>
                <a:gd name="T46" fmla="*/ 217 w 420"/>
                <a:gd name="T47" fmla="*/ 0 h 60"/>
                <a:gd name="T48" fmla="*/ 232 w 420"/>
                <a:gd name="T49" fmla="*/ 5 h 60"/>
                <a:gd name="T50" fmla="*/ 247 w 420"/>
                <a:gd name="T51" fmla="*/ 1 h 60"/>
                <a:gd name="T52" fmla="*/ 395 w 420"/>
                <a:gd name="T53" fmla="*/ 8 h 60"/>
                <a:gd name="T54" fmla="*/ 420 w 420"/>
                <a:gd name="T55" fmla="*/ 34 h 60"/>
                <a:gd name="T56" fmla="*/ 394 w 420"/>
                <a:gd name="T57" fmla="*/ 60 h 60"/>
                <a:gd name="T58" fmla="*/ 26 w 420"/>
                <a:gd name="T59" fmla="*/ 26 h 60"/>
                <a:gd name="T60" fmla="*/ 18 w 420"/>
                <a:gd name="T61" fmla="*/ 34 h 60"/>
                <a:gd name="T62" fmla="*/ 26 w 420"/>
                <a:gd name="T63" fmla="*/ 42 h 60"/>
                <a:gd name="T64" fmla="*/ 26 w 420"/>
                <a:gd name="T65" fmla="*/ 42 h 60"/>
                <a:gd name="T66" fmla="*/ 28 w 420"/>
                <a:gd name="T67" fmla="*/ 42 h 60"/>
                <a:gd name="T68" fmla="*/ 178 w 420"/>
                <a:gd name="T69" fmla="*/ 29 h 60"/>
                <a:gd name="T70" fmla="*/ 180 w 420"/>
                <a:gd name="T71" fmla="*/ 29 h 60"/>
                <a:gd name="T72" fmla="*/ 199 w 420"/>
                <a:gd name="T73" fmla="*/ 36 h 60"/>
                <a:gd name="T74" fmla="*/ 200 w 420"/>
                <a:gd name="T75" fmla="*/ 36 h 60"/>
                <a:gd name="T76" fmla="*/ 202 w 420"/>
                <a:gd name="T77" fmla="*/ 39 h 60"/>
                <a:gd name="T78" fmla="*/ 210 w 420"/>
                <a:gd name="T79" fmla="*/ 41 h 60"/>
                <a:gd name="T80" fmla="*/ 210 w 420"/>
                <a:gd name="T81" fmla="*/ 41 h 60"/>
                <a:gd name="T82" fmla="*/ 218 w 420"/>
                <a:gd name="T83" fmla="*/ 39 h 60"/>
                <a:gd name="T84" fmla="*/ 220 w 420"/>
                <a:gd name="T85" fmla="*/ 36 h 60"/>
                <a:gd name="T86" fmla="*/ 221 w 420"/>
                <a:gd name="T87" fmla="*/ 36 h 60"/>
                <a:gd name="T88" fmla="*/ 242 w 420"/>
                <a:gd name="T89" fmla="*/ 29 h 60"/>
                <a:gd name="T90" fmla="*/ 392 w 420"/>
                <a:gd name="T91" fmla="*/ 42 h 60"/>
                <a:gd name="T92" fmla="*/ 394 w 420"/>
                <a:gd name="T93" fmla="*/ 42 h 60"/>
                <a:gd name="T94" fmla="*/ 402 w 420"/>
                <a:gd name="T95" fmla="*/ 34 h 60"/>
                <a:gd name="T96" fmla="*/ 395 w 420"/>
                <a:gd name="T97" fmla="*/ 26 h 60"/>
                <a:gd name="T98" fmla="*/ 394 w 420"/>
                <a:gd name="T99" fmla="*/ 26 h 60"/>
                <a:gd name="T100" fmla="*/ 246 w 420"/>
                <a:gd name="T101" fmla="*/ 19 h 60"/>
                <a:gd name="T102" fmla="*/ 246 w 420"/>
                <a:gd name="T103" fmla="*/ 19 h 60"/>
                <a:gd name="T104" fmla="*/ 242 w 420"/>
                <a:gd name="T105" fmla="*/ 20 h 60"/>
                <a:gd name="T106" fmla="*/ 231 w 420"/>
                <a:gd name="T107" fmla="*/ 28 h 60"/>
                <a:gd name="T108" fmla="*/ 221 w 420"/>
                <a:gd name="T109" fmla="*/ 20 h 60"/>
                <a:gd name="T110" fmla="*/ 217 w 420"/>
                <a:gd name="T111" fmla="*/ 19 h 60"/>
                <a:gd name="T112" fmla="*/ 203 w 420"/>
                <a:gd name="T113" fmla="*/ 19 h 60"/>
                <a:gd name="T114" fmla="*/ 199 w 420"/>
                <a:gd name="T115" fmla="*/ 20 h 60"/>
                <a:gd name="T116" fmla="*/ 189 w 420"/>
                <a:gd name="T117" fmla="*/ 28 h 60"/>
                <a:gd name="T118" fmla="*/ 178 w 420"/>
                <a:gd name="T119" fmla="*/ 20 h 60"/>
                <a:gd name="T120" fmla="*/ 174 w 420"/>
                <a:gd name="T121" fmla="*/ 19 h 60"/>
                <a:gd name="T122" fmla="*/ 26 w 420"/>
                <a:gd name="T123" fmla="*/ 26 h 60"/>
                <a:gd name="T124" fmla="*/ 26 w 420"/>
                <a:gd name="T125"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0" h="6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0" name="Freeform 89">
              <a:extLst>
                <a:ext uri="{FF2B5EF4-FFF2-40B4-BE49-F238E27FC236}">
                  <a16:creationId xmlns:a16="http://schemas.microsoft.com/office/drawing/2014/main" id="{75DFC209-933F-4AB2-B204-A699E69F1989}"/>
                </a:ext>
              </a:extLst>
            </p:cNvPr>
            <p:cNvSpPr/>
            <p:nvPr/>
          </p:nvSpPr>
          <p:spPr bwMode="auto">
            <a:xfrm>
              <a:off x="5354638" y="3525838"/>
              <a:ext cx="669925" cy="163513"/>
            </a:xfrm>
            <a:custGeom>
              <a:avLst/>
              <a:gdLst>
                <a:gd name="T0" fmla="*/ 169 w 177"/>
                <a:gd name="T1" fmla="*/ 37 h 43"/>
                <a:gd name="T2" fmla="*/ 168 w 177"/>
                <a:gd name="T3" fmla="*/ 36 h 43"/>
                <a:gd name="T4" fmla="*/ 92 w 177"/>
                <a:gd name="T5" fmla="*/ 1 h 43"/>
                <a:gd name="T6" fmla="*/ 75 w 177"/>
                <a:gd name="T7" fmla="*/ 0 h 43"/>
                <a:gd name="T8" fmla="*/ 18 w 177"/>
                <a:gd name="T9" fmla="*/ 15 h 43"/>
                <a:gd name="T10" fmla="*/ 3 w 177"/>
                <a:gd name="T11" fmla="*/ 29 h 43"/>
                <a:gd name="T12" fmla="*/ 1 w 177"/>
                <a:gd name="T13" fmla="*/ 39 h 43"/>
                <a:gd name="T14" fmla="*/ 9 w 177"/>
                <a:gd name="T15" fmla="*/ 43 h 43"/>
                <a:gd name="T16" fmla="*/ 177 w 177"/>
                <a:gd name="T17" fmla="*/ 43 h 43"/>
                <a:gd name="T18" fmla="*/ 169 w 177"/>
                <a:gd name="T19"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43">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1" name="Freeform 90">
              <a:extLst>
                <a:ext uri="{FF2B5EF4-FFF2-40B4-BE49-F238E27FC236}">
                  <a16:creationId xmlns:a16="http://schemas.microsoft.com/office/drawing/2014/main" id="{7331CBB5-51AE-4F5B-B65C-FD94029160AC}"/>
                </a:ext>
              </a:extLst>
            </p:cNvPr>
            <p:cNvSpPr/>
            <p:nvPr/>
          </p:nvSpPr>
          <p:spPr bwMode="auto">
            <a:xfrm>
              <a:off x="6175375" y="3063876"/>
              <a:ext cx="654050" cy="571500"/>
            </a:xfrm>
            <a:custGeom>
              <a:avLst/>
              <a:gdLst>
                <a:gd name="T0" fmla="*/ 171 w 173"/>
                <a:gd name="T1" fmla="*/ 114 h 151"/>
                <a:gd name="T2" fmla="*/ 157 w 173"/>
                <a:gd name="T3" fmla="*/ 87 h 151"/>
                <a:gd name="T4" fmla="*/ 157 w 173"/>
                <a:gd name="T5" fmla="*/ 86 h 151"/>
                <a:gd name="T6" fmla="*/ 123 w 173"/>
                <a:gd name="T7" fmla="*/ 21 h 151"/>
                <a:gd name="T8" fmla="*/ 116 w 173"/>
                <a:gd name="T9" fmla="*/ 8 h 151"/>
                <a:gd name="T10" fmla="*/ 115 w 173"/>
                <a:gd name="T11" fmla="*/ 7 h 151"/>
                <a:gd name="T12" fmla="*/ 87 w 173"/>
                <a:gd name="T13" fmla="*/ 0 h 151"/>
                <a:gd name="T14" fmla="*/ 101 w 173"/>
                <a:gd name="T15" fmla="*/ 24 h 151"/>
                <a:gd name="T16" fmla="*/ 103 w 173"/>
                <a:gd name="T17" fmla="*/ 45 h 151"/>
                <a:gd name="T18" fmla="*/ 88 w 173"/>
                <a:gd name="T19" fmla="*/ 59 h 151"/>
                <a:gd name="T20" fmla="*/ 38 w 173"/>
                <a:gd name="T21" fmla="*/ 87 h 151"/>
                <a:gd name="T22" fmla="*/ 1 w 173"/>
                <a:gd name="T23" fmla="*/ 149 h 151"/>
                <a:gd name="T24" fmla="*/ 0 w 173"/>
                <a:gd name="T25" fmla="*/ 151 h 151"/>
                <a:gd name="T26" fmla="*/ 1 w 173"/>
                <a:gd name="T27" fmla="*/ 151 h 151"/>
                <a:gd name="T28" fmla="*/ 9 w 173"/>
                <a:gd name="T29" fmla="*/ 146 h 151"/>
                <a:gd name="T30" fmla="*/ 86 w 173"/>
                <a:gd name="T31" fmla="*/ 112 h 151"/>
                <a:gd name="T32" fmla="*/ 113 w 173"/>
                <a:gd name="T33" fmla="*/ 109 h 151"/>
                <a:gd name="T34" fmla="*/ 165 w 173"/>
                <a:gd name="T35" fmla="*/ 120 h 151"/>
                <a:gd name="T36" fmla="*/ 169 w 173"/>
                <a:gd name="T37" fmla="*/ 121 h 151"/>
                <a:gd name="T38" fmla="*/ 172 w 173"/>
                <a:gd name="T39" fmla="*/ 120 h 151"/>
                <a:gd name="T40" fmla="*/ 171 w 173"/>
                <a:gd name="T41" fmla="*/ 1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51">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grpSp>
      <p:sp>
        <p:nvSpPr>
          <p:cNvPr id="26635" name="文本框 1066">
            <a:extLst>
              <a:ext uri="{FF2B5EF4-FFF2-40B4-BE49-F238E27FC236}">
                <a16:creationId xmlns:a16="http://schemas.microsoft.com/office/drawing/2014/main" id="{13964E5D-9B20-42CF-A4E7-8419602FB145}"/>
              </a:ext>
            </a:extLst>
          </p:cNvPr>
          <p:cNvSpPr txBox="1">
            <a:spLocks noChangeArrowheads="1"/>
          </p:cNvSpPr>
          <p:nvPr/>
        </p:nvSpPr>
        <p:spPr bwMode="auto">
          <a:xfrm>
            <a:off x="1766888" y="598488"/>
            <a:ext cx="26468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en-US" sz="3200" b="1" dirty="0">
                <a:solidFill>
                  <a:schemeClr val="bg1"/>
                </a:solidFill>
              </a:rPr>
              <a:t>平台架构发展</a:t>
            </a:r>
          </a:p>
          <a:p>
            <a:pPr eaLnBrk="1" hangingPunct="1">
              <a:lnSpc>
                <a:spcPct val="100000"/>
              </a:lnSpc>
              <a:spcBef>
                <a:spcPct val="0"/>
              </a:spcBef>
              <a:buFontTx/>
              <a:buNone/>
            </a:pPr>
            <a:endParaRPr lang="zh-CN" altLang="en-US" sz="3200" b="1" dirty="0">
              <a:solidFill>
                <a:schemeClr val="bg1"/>
              </a:solidFill>
            </a:endParaRPr>
          </a:p>
        </p:txBody>
      </p:sp>
      <p:sp>
        <p:nvSpPr>
          <p:cNvPr id="31" name="文本框 30">
            <a:extLst>
              <a:ext uri="{FF2B5EF4-FFF2-40B4-BE49-F238E27FC236}">
                <a16:creationId xmlns:a16="http://schemas.microsoft.com/office/drawing/2014/main" id="{33E5E6C9-BBAC-49D9-8A75-462B79C6E9DE}"/>
              </a:ext>
            </a:extLst>
          </p:cNvPr>
          <p:cNvSpPr txBox="1"/>
          <p:nvPr/>
        </p:nvSpPr>
        <p:spPr>
          <a:xfrm>
            <a:off x="1065490" y="1600200"/>
            <a:ext cx="9935302" cy="3708708"/>
          </a:xfrm>
          <a:prstGeom prst="rect">
            <a:avLst/>
          </a:prstGeom>
          <a:noFill/>
        </p:spPr>
        <p:txBody>
          <a:bodyPr wrap="square" rtlCol="0">
            <a:spAutoFit/>
          </a:bodyPr>
          <a:lstStyle/>
          <a:p>
            <a:r>
              <a:rPr lang="zh-CN" altLang="en-US" sz="2000" b="1" dirty="0">
                <a:solidFill>
                  <a:schemeClr val="accent1">
                    <a:lumMod val="75000"/>
                  </a:schemeClr>
                </a:solidFill>
                <a:latin typeface="微软雅黑" panose="020B0503020204020204" pitchFamily="34" charset="-122"/>
                <a:ea typeface="微软雅黑" panose="020B0503020204020204" pitchFamily="34" charset="-122"/>
                <a:cs typeface="+mj-cs"/>
              </a:rPr>
              <a:t>批处理：</a:t>
            </a:r>
            <a:r>
              <a:rPr lang="en-US" altLang="zh-CN" sz="2000" b="1" dirty="0">
                <a:solidFill>
                  <a:schemeClr val="accent1">
                    <a:lumMod val="75000"/>
                  </a:schemeClr>
                </a:solidFill>
                <a:latin typeface="微软雅黑" panose="020B0503020204020204" pitchFamily="34" charset="-122"/>
                <a:ea typeface="微软雅黑" panose="020B0503020204020204" pitchFamily="34" charset="-122"/>
                <a:cs typeface="+mj-cs"/>
              </a:rPr>
              <a:t>	</a:t>
            </a:r>
          </a:p>
          <a:p>
            <a:pPr marL="1257300" lvl="2" indent="-342900">
              <a:spcBef>
                <a:spcPts val="1800"/>
              </a:spcBef>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mj-cs"/>
              </a:rPr>
              <a:t>Hadoop</a:t>
            </a:r>
          </a:p>
          <a:p>
            <a:pPr lvl="2">
              <a:spcBef>
                <a:spcPts val="1800"/>
              </a:spcBef>
            </a:pPr>
            <a:endParaRPr lang="en-US" altLang="zh-CN" sz="2000" dirty="0">
              <a:latin typeface="微软雅黑" panose="020B0503020204020204" pitchFamily="34" charset="-122"/>
              <a:ea typeface="微软雅黑" panose="020B0503020204020204" pitchFamily="34" charset="-122"/>
              <a:cs typeface="+mj-cs"/>
            </a:endParaRPr>
          </a:p>
          <a:p>
            <a:pPr lvl="0"/>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流处理：</a:t>
            </a:r>
            <a:endParaRPr lang="en-US" altLang="zh-CN" sz="2000" dirty="0">
              <a:solidFill>
                <a:schemeClr val="accent1">
                  <a:lumMod val="75000"/>
                </a:schemeClr>
              </a:solidFill>
              <a:latin typeface="微软雅黑" panose="020B0503020204020204" pitchFamily="34" charset="-122"/>
              <a:ea typeface="微软雅黑" panose="020B0503020204020204" pitchFamily="34" charset="-122"/>
              <a:cs typeface="+mj-cs"/>
            </a:endParaRPr>
          </a:p>
          <a:p>
            <a:pPr marL="1257300" lvl="5" indent="-342900">
              <a:spcBef>
                <a:spcPts val="1800"/>
              </a:spcBef>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mj-cs"/>
              </a:rPr>
              <a:t>Storm</a:t>
            </a:r>
          </a:p>
          <a:p>
            <a:pPr marL="914400" lvl="5">
              <a:spcBef>
                <a:spcPts val="1800"/>
              </a:spcBef>
            </a:pPr>
            <a:endParaRPr lang="en-US" altLang="zh-CN" sz="2000" dirty="0">
              <a:latin typeface="微软雅黑" panose="020B0503020204020204" pitchFamily="34" charset="-122"/>
              <a:ea typeface="微软雅黑" panose="020B0503020204020204" pitchFamily="34" charset="-122"/>
              <a:cs typeface="+mj-cs"/>
            </a:endParaRPr>
          </a:p>
          <a:p>
            <a:pPr lvl="0"/>
            <a:r>
              <a:rPr lang="zh-CN" altLang="en-US" sz="2000" b="1" dirty="0">
                <a:solidFill>
                  <a:srgbClr val="4E67C8">
                    <a:lumMod val="75000"/>
                  </a:srgbClr>
                </a:solidFill>
                <a:latin typeface="微软雅黑" panose="020B0503020204020204" pitchFamily="34" charset="-122"/>
              </a:rPr>
              <a:t>批处理 </a:t>
            </a:r>
            <a:r>
              <a:rPr lang="en-US" altLang="zh-CN" sz="2000" b="1" dirty="0">
                <a:solidFill>
                  <a:srgbClr val="4E67C8">
                    <a:lumMod val="75000"/>
                  </a:srgbClr>
                </a:solidFill>
                <a:latin typeface="微软雅黑" panose="020B0503020204020204" pitchFamily="34" charset="-122"/>
              </a:rPr>
              <a:t>/ </a:t>
            </a:r>
            <a:r>
              <a:rPr lang="zh-CN" altLang="en-US" sz="2000" b="1" dirty="0">
                <a:solidFill>
                  <a:srgbClr val="4E67C8">
                    <a:lumMod val="75000"/>
                  </a:srgbClr>
                </a:solidFill>
                <a:latin typeface="微软雅黑" panose="020B0503020204020204" pitchFamily="34" charset="-122"/>
              </a:rPr>
              <a:t>流处理：</a:t>
            </a:r>
            <a:endParaRPr lang="en-US" altLang="zh-CN" sz="2000" dirty="0">
              <a:latin typeface="微软雅黑" panose="020B0503020204020204" pitchFamily="34" charset="-122"/>
              <a:cs typeface="+mj-cs"/>
            </a:endParaRPr>
          </a:p>
          <a:p>
            <a:pPr marL="1257300" lvl="5" indent="-342900">
              <a:spcBef>
                <a:spcPts val="1800"/>
              </a:spcBef>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cs typeface="+mj-cs"/>
              </a:rPr>
              <a:t>Spark</a:t>
            </a:r>
          </a:p>
        </p:txBody>
      </p:sp>
    </p:spTree>
    <p:extLst>
      <p:ext uri="{BB962C8B-B14F-4D97-AF65-F5344CB8AC3E}">
        <p14:creationId xmlns:p14="http://schemas.microsoft.com/office/powerpoint/2010/main" val="115320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250"/>
                                        <p:tgtEl>
                                          <p:spTgt spid="31">
                                            <p:txEl>
                                              <p:pRg st="0" end="0"/>
                                            </p:txEl>
                                          </p:spTgt>
                                        </p:tgtEl>
                                      </p:cBhvr>
                                    </p:animEffect>
                                    <p:anim calcmode="lin" valueType="num">
                                      <p:cBhvr>
                                        <p:cTn id="8" dur="25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nodeType="afterEffect">
                                  <p:stCondLst>
                                    <p:cond delay="0"/>
                                  </p:stCondLst>
                                  <p:childTnLst>
                                    <p:set>
                                      <p:cBhvr>
                                        <p:cTn id="12" dur="1" fill="hold">
                                          <p:stCondLst>
                                            <p:cond delay="0"/>
                                          </p:stCondLst>
                                        </p:cTn>
                                        <p:tgtEl>
                                          <p:spTgt spid="31">
                                            <p:txEl>
                                              <p:pRg st="1" end="1"/>
                                            </p:txEl>
                                          </p:spTgt>
                                        </p:tgtEl>
                                        <p:attrNameLst>
                                          <p:attrName>style.visibility</p:attrName>
                                        </p:attrNameLst>
                                      </p:cBhvr>
                                      <p:to>
                                        <p:strVal val="visible"/>
                                      </p:to>
                                    </p:set>
                                    <p:animEffect transition="in" filter="fade">
                                      <p:cBhvr>
                                        <p:cTn id="13" dur="250"/>
                                        <p:tgtEl>
                                          <p:spTgt spid="31">
                                            <p:txEl>
                                              <p:pRg st="1" end="1"/>
                                            </p:txEl>
                                          </p:spTgt>
                                        </p:tgtEl>
                                      </p:cBhvr>
                                    </p:animEffect>
                                    <p:anim calcmode="lin" valueType="num">
                                      <p:cBhvr>
                                        <p:cTn id="14" dur="25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15" dur="25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1">
                                            <p:txEl>
                                              <p:pRg st="3" end="3"/>
                                            </p:txEl>
                                          </p:spTgt>
                                        </p:tgtEl>
                                        <p:attrNameLst>
                                          <p:attrName>style.visibility</p:attrName>
                                        </p:attrNameLst>
                                      </p:cBhvr>
                                      <p:to>
                                        <p:strVal val="visible"/>
                                      </p:to>
                                    </p:set>
                                    <p:animEffect transition="in" filter="fade">
                                      <p:cBhvr>
                                        <p:cTn id="20" dur="250"/>
                                        <p:tgtEl>
                                          <p:spTgt spid="31">
                                            <p:txEl>
                                              <p:pRg st="3" end="3"/>
                                            </p:txEl>
                                          </p:spTgt>
                                        </p:tgtEl>
                                      </p:cBhvr>
                                    </p:animEffect>
                                    <p:anim calcmode="lin" valueType="num">
                                      <p:cBhvr>
                                        <p:cTn id="21" dur="25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22" dur="25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250"/>
                            </p:stCondLst>
                            <p:childTnLst>
                              <p:par>
                                <p:cTn id="24" presetID="42" presetClass="entr" presetSubtype="0" fill="hold" nodeType="afterEffect">
                                  <p:stCondLst>
                                    <p:cond delay="0"/>
                                  </p:stCondLst>
                                  <p:childTnLst>
                                    <p:set>
                                      <p:cBhvr>
                                        <p:cTn id="25" dur="1" fill="hold">
                                          <p:stCondLst>
                                            <p:cond delay="0"/>
                                          </p:stCondLst>
                                        </p:cTn>
                                        <p:tgtEl>
                                          <p:spTgt spid="31">
                                            <p:txEl>
                                              <p:pRg st="4" end="4"/>
                                            </p:txEl>
                                          </p:spTgt>
                                        </p:tgtEl>
                                        <p:attrNameLst>
                                          <p:attrName>style.visibility</p:attrName>
                                        </p:attrNameLst>
                                      </p:cBhvr>
                                      <p:to>
                                        <p:strVal val="visible"/>
                                      </p:to>
                                    </p:set>
                                    <p:animEffect transition="in" filter="fade">
                                      <p:cBhvr>
                                        <p:cTn id="26" dur="250"/>
                                        <p:tgtEl>
                                          <p:spTgt spid="31">
                                            <p:txEl>
                                              <p:pRg st="4" end="4"/>
                                            </p:txEl>
                                          </p:spTgt>
                                        </p:tgtEl>
                                      </p:cBhvr>
                                    </p:animEffect>
                                    <p:anim calcmode="lin" valueType="num">
                                      <p:cBhvr>
                                        <p:cTn id="27" dur="25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28" dur="25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31">
                                            <p:txEl>
                                              <p:pRg st="6" end="6"/>
                                            </p:txEl>
                                          </p:spTgt>
                                        </p:tgtEl>
                                        <p:attrNameLst>
                                          <p:attrName>style.visibility</p:attrName>
                                        </p:attrNameLst>
                                      </p:cBhvr>
                                      <p:to>
                                        <p:strVal val="visible"/>
                                      </p:to>
                                    </p:set>
                                    <p:animEffect transition="in" filter="fade">
                                      <p:cBhvr>
                                        <p:cTn id="32" dur="250"/>
                                        <p:tgtEl>
                                          <p:spTgt spid="31">
                                            <p:txEl>
                                              <p:pRg st="6" end="6"/>
                                            </p:txEl>
                                          </p:spTgt>
                                        </p:tgtEl>
                                      </p:cBhvr>
                                    </p:animEffect>
                                    <p:anim calcmode="lin" valueType="num">
                                      <p:cBhvr>
                                        <p:cTn id="33" dur="250" fill="hold"/>
                                        <p:tgtEl>
                                          <p:spTgt spid="31">
                                            <p:txEl>
                                              <p:pRg st="6" end="6"/>
                                            </p:txEl>
                                          </p:spTgt>
                                        </p:tgtEl>
                                        <p:attrNameLst>
                                          <p:attrName>ppt_x</p:attrName>
                                        </p:attrNameLst>
                                      </p:cBhvr>
                                      <p:tavLst>
                                        <p:tav tm="0">
                                          <p:val>
                                            <p:strVal val="#ppt_x"/>
                                          </p:val>
                                        </p:tav>
                                        <p:tav tm="100000">
                                          <p:val>
                                            <p:strVal val="#ppt_x"/>
                                          </p:val>
                                        </p:tav>
                                      </p:tavLst>
                                    </p:anim>
                                    <p:anim calcmode="lin" valueType="num">
                                      <p:cBhvr>
                                        <p:cTn id="34" dur="250" fill="hold"/>
                                        <p:tgtEl>
                                          <p:spTgt spid="3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750"/>
                            </p:stCondLst>
                            <p:childTnLst>
                              <p:par>
                                <p:cTn id="36" presetID="42" presetClass="entr" presetSubtype="0" fill="hold" nodeType="afterEffect">
                                  <p:stCondLst>
                                    <p:cond delay="0"/>
                                  </p:stCondLst>
                                  <p:childTnLst>
                                    <p:set>
                                      <p:cBhvr>
                                        <p:cTn id="37" dur="1" fill="hold">
                                          <p:stCondLst>
                                            <p:cond delay="0"/>
                                          </p:stCondLst>
                                        </p:cTn>
                                        <p:tgtEl>
                                          <p:spTgt spid="31">
                                            <p:txEl>
                                              <p:pRg st="7" end="7"/>
                                            </p:txEl>
                                          </p:spTgt>
                                        </p:tgtEl>
                                        <p:attrNameLst>
                                          <p:attrName>style.visibility</p:attrName>
                                        </p:attrNameLst>
                                      </p:cBhvr>
                                      <p:to>
                                        <p:strVal val="visible"/>
                                      </p:to>
                                    </p:set>
                                    <p:animEffect transition="in" filter="fade">
                                      <p:cBhvr>
                                        <p:cTn id="38" dur="250"/>
                                        <p:tgtEl>
                                          <p:spTgt spid="31">
                                            <p:txEl>
                                              <p:pRg st="7" end="7"/>
                                            </p:txEl>
                                          </p:spTgt>
                                        </p:tgtEl>
                                      </p:cBhvr>
                                    </p:animEffect>
                                    <p:anim calcmode="lin" valueType="num">
                                      <p:cBhvr>
                                        <p:cTn id="39" dur="250" fill="hold"/>
                                        <p:tgtEl>
                                          <p:spTgt spid="31">
                                            <p:txEl>
                                              <p:pRg st="7" end="7"/>
                                            </p:txEl>
                                          </p:spTgt>
                                        </p:tgtEl>
                                        <p:attrNameLst>
                                          <p:attrName>ppt_x</p:attrName>
                                        </p:attrNameLst>
                                      </p:cBhvr>
                                      <p:tavLst>
                                        <p:tav tm="0">
                                          <p:val>
                                            <p:strVal val="#ppt_x"/>
                                          </p:val>
                                        </p:tav>
                                        <p:tav tm="100000">
                                          <p:val>
                                            <p:strVal val="#ppt_x"/>
                                          </p:val>
                                        </p:tav>
                                      </p:tavLst>
                                    </p:anim>
                                    <p:anim calcmode="lin" valueType="num">
                                      <p:cBhvr>
                                        <p:cTn id="40" dur="250" fill="hold"/>
                                        <p:tgtEl>
                                          <p:spTgt spid="3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sp>
        <p:nvSpPr>
          <p:cNvPr id="32786" name="文本框 22">
            <a:extLst>
              <a:ext uri="{FF2B5EF4-FFF2-40B4-BE49-F238E27FC236}">
                <a16:creationId xmlns:a16="http://schemas.microsoft.com/office/drawing/2014/main" id="{4CDD033A-9BDC-462A-93B9-D2A3289CB391}"/>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3.3 </a:t>
            </a:r>
            <a:r>
              <a:rPr lang="zh-CN" altLang="en-US" b="1" dirty="0">
                <a:solidFill>
                  <a:srgbClr val="4B649F"/>
                </a:solidFill>
              </a:rPr>
              <a:t>批处理平台</a:t>
            </a:r>
            <a:r>
              <a:rPr lang="en-US" altLang="zh-CN" b="1" dirty="0">
                <a:solidFill>
                  <a:srgbClr val="4B649F"/>
                </a:solidFill>
              </a:rPr>
              <a:t>-Hadoop</a:t>
            </a:r>
            <a:endParaRPr lang="zh-CN" altLang="en-US" b="1" dirty="0">
              <a:solidFill>
                <a:srgbClr val="4B649F"/>
              </a:solidFill>
            </a:endParaRPr>
          </a:p>
        </p:txBody>
      </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b="1" dirty="0">
                  <a:solidFill>
                    <a:schemeClr val="bg1"/>
                  </a:solidFill>
                </a:rPr>
                <a:t>Hadoop</a:t>
              </a:r>
              <a:r>
                <a:rPr lang="zh-CN" altLang="en-US" sz="2400" b="1" dirty="0">
                  <a:solidFill>
                    <a:schemeClr val="bg1"/>
                  </a:solidFill>
                </a:rPr>
                <a:t>的目标</a:t>
              </a:r>
            </a:p>
          </p:txBody>
        </p:sp>
      </p:grpSp>
      <p:sp>
        <p:nvSpPr>
          <p:cNvPr id="15" name="文本框 14">
            <a:extLst>
              <a:ext uri="{FF2B5EF4-FFF2-40B4-BE49-F238E27FC236}">
                <a16:creationId xmlns:a16="http://schemas.microsoft.com/office/drawing/2014/main" id="{51FC2083-A569-4BE4-B9BD-FFB79B0DD41F}"/>
              </a:ext>
            </a:extLst>
          </p:cNvPr>
          <p:cNvSpPr txBox="1"/>
          <p:nvPr/>
        </p:nvSpPr>
        <p:spPr>
          <a:xfrm>
            <a:off x="1065490" y="1600200"/>
            <a:ext cx="9935302" cy="1015663"/>
          </a:xfrm>
          <a:prstGeom prst="rect">
            <a:avLst/>
          </a:prstGeom>
          <a:noFill/>
        </p:spPr>
        <p:txBody>
          <a:bodyPr wrap="square" rtlCol="0">
            <a:spAutoFit/>
          </a:bodyPr>
          <a:lstStyle/>
          <a:p>
            <a:endParaRPr lang="en-US" altLang="zh-CN" sz="2000" b="1" dirty="0">
              <a:solidFill>
                <a:schemeClr val="accent1">
                  <a:lumMod val="75000"/>
                </a:schemeClr>
              </a:solidFill>
              <a:latin typeface="微软雅黑" panose="020B0503020204020204" pitchFamily="34" charset="-122"/>
              <a:ea typeface="微软雅黑" panose="020B0503020204020204" pitchFamily="34" charset="-122"/>
              <a:cs typeface="+mj-cs"/>
            </a:endParaRPr>
          </a:p>
          <a:p>
            <a:r>
              <a:rPr lang="en-US" altLang="zh-CN" sz="2000" b="1" dirty="0">
                <a:solidFill>
                  <a:schemeClr val="accent1">
                    <a:lumMod val="75000"/>
                  </a:schemeClr>
                </a:solidFill>
                <a:latin typeface="微软雅黑" panose="020B0503020204020204" pitchFamily="34" charset="-122"/>
                <a:ea typeface="微软雅黑" panose="020B0503020204020204" pitchFamily="34" charset="-122"/>
                <a:cs typeface="+mj-cs"/>
              </a:rPr>
              <a:t>	</a:t>
            </a:r>
          </a:p>
          <a:p>
            <a:r>
              <a:rPr lang="en-US" altLang="zh-CN" sz="2000" dirty="0">
                <a:solidFill>
                  <a:schemeClr val="accent1">
                    <a:lumMod val="75000"/>
                  </a:schemeClr>
                </a:solidFill>
                <a:latin typeface="微软雅黑" panose="020B0503020204020204" pitchFamily="34" charset="-122"/>
                <a:ea typeface="微软雅黑" panose="020B0503020204020204" pitchFamily="34" charset="-122"/>
                <a:cs typeface="+mj-cs"/>
              </a:rPr>
              <a:t>	</a:t>
            </a:r>
            <a:r>
              <a:rPr lang="zh-CN" altLang="en-US" sz="2000" dirty="0">
                <a:latin typeface="微软雅黑" panose="020B0503020204020204" pitchFamily="34" charset="-122"/>
                <a:ea typeface="微软雅黑" panose="020B0503020204020204" pitchFamily="34" charset="-122"/>
                <a:cs typeface="+mj-cs"/>
              </a:rPr>
              <a:t>使用户在不了解分布式集群底层细节的前提下，可以开发分布式称许</a:t>
            </a:r>
          </a:p>
        </p:txBody>
      </p:sp>
      <p:grpSp>
        <p:nvGrpSpPr>
          <p:cNvPr id="19" name="组合 18">
            <a:extLst>
              <a:ext uri="{FF2B5EF4-FFF2-40B4-BE49-F238E27FC236}">
                <a16:creationId xmlns:a16="http://schemas.microsoft.com/office/drawing/2014/main" id="{892A4DD2-1893-48A1-A225-00E84AE52D64}"/>
              </a:ext>
            </a:extLst>
          </p:cNvPr>
          <p:cNvGrpSpPr/>
          <p:nvPr/>
        </p:nvGrpSpPr>
        <p:grpSpPr>
          <a:xfrm>
            <a:off x="2299486" y="2956743"/>
            <a:ext cx="7593028" cy="2940121"/>
            <a:chOff x="2299486" y="2956743"/>
            <a:chExt cx="7593028" cy="2940121"/>
          </a:xfrm>
        </p:grpSpPr>
        <p:pic>
          <p:nvPicPr>
            <p:cNvPr id="22" name="图片 21">
              <a:extLst>
                <a:ext uri="{FF2B5EF4-FFF2-40B4-BE49-F238E27FC236}">
                  <a16:creationId xmlns:a16="http://schemas.microsoft.com/office/drawing/2014/main" id="{0AFDD66B-256F-4ABB-AFB3-FEA7AF1D25E6}"/>
                </a:ext>
              </a:extLst>
            </p:cNvPr>
            <p:cNvPicPr>
              <a:picLocks noChangeAspect="1"/>
            </p:cNvPicPr>
            <p:nvPr/>
          </p:nvPicPr>
          <p:blipFill>
            <a:blip r:embed="rId3"/>
            <a:stretch>
              <a:fillRect/>
            </a:stretch>
          </p:blipFill>
          <p:spPr>
            <a:xfrm>
              <a:off x="2299486" y="2956743"/>
              <a:ext cx="7593028" cy="2570789"/>
            </a:xfrm>
            <a:prstGeom prst="rect">
              <a:avLst/>
            </a:prstGeom>
          </p:spPr>
        </p:pic>
        <p:sp>
          <p:nvSpPr>
            <p:cNvPr id="23" name="文本框 22">
              <a:extLst>
                <a:ext uri="{FF2B5EF4-FFF2-40B4-BE49-F238E27FC236}">
                  <a16:creationId xmlns:a16="http://schemas.microsoft.com/office/drawing/2014/main" id="{A8593B87-F867-4FD4-8A2B-94072F92086E}"/>
                </a:ext>
              </a:extLst>
            </p:cNvPr>
            <p:cNvSpPr txBox="1"/>
            <p:nvPr/>
          </p:nvSpPr>
          <p:spPr>
            <a:xfrm>
              <a:off x="4505130" y="5527532"/>
              <a:ext cx="3181740" cy="369332"/>
            </a:xfrm>
            <a:prstGeom prst="rect">
              <a:avLst/>
            </a:prstGeom>
            <a:noFill/>
          </p:spPr>
          <p:txBody>
            <a:bodyPr wrap="square" rtlCol="0">
              <a:spAutoFit/>
            </a:bodyPr>
            <a:lstStyle/>
            <a:p>
              <a:pPr eaLnBrk="1" fontAlgn="auto" hangingPunct="1">
                <a:spcBef>
                  <a:spcPts val="0"/>
                </a:spcBef>
                <a:spcAft>
                  <a:spcPts val="0"/>
                </a:spcAft>
              </a:pPr>
              <a:r>
                <a:rPr lang="en-US" altLang="zh-CN" b="1" dirty="0">
                  <a:solidFill>
                    <a:srgbClr val="000000"/>
                  </a:solidFill>
                  <a:latin typeface="微软雅黑" panose="020B0503020204020204" pitchFamily="34" charset="-122"/>
                </a:rPr>
                <a:t>Hadoop</a:t>
              </a:r>
              <a:r>
                <a:rPr lang="zh-CN" altLang="en-US" b="1" dirty="0">
                  <a:solidFill>
                    <a:srgbClr val="000000"/>
                  </a:solidFill>
                  <a:latin typeface="微软雅黑" panose="020B0503020204020204" pitchFamily="34" charset="-122"/>
                </a:rPr>
                <a:t>生态系统（平台架构）</a:t>
              </a:r>
            </a:p>
          </p:txBody>
        </p:sp>
      </p:grpSp>
    </p:spTree>
    <p:extLst>
      <p:ext uri="{BB962C8B-B14F-4D97-AF65-F5344CB8AC3E}">
        <p14:creationId xmlns:p14="http://schemas.microsoft.com/office/powerpoint/2010/main" val="2595473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sp>
        <p:nvSpPr>
          <p:cNvPr id="32786" name="文本框 22">
            <a:extLst>
              <a:ext uri="{FF2B5EF4-FFF2-40B4-BE49-F238E27FC236}">
                <a16:creationId xmlns:a16="http://schemas.microsoft.com/office/drawing/2014/main" id="{4CDD033A-9BDC-462A-93B9-D2A3289CB391}"/>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3.3 </a:t>
            </a:r>
            <a:r>
              <a:rPr lang="zh-CN" altLang="en-US" b="1" dirty="0">
                <a:solidFill>
                  <a:srgbClr val="4B649F"/>
                </a:solidFill>
              </a:rPr>
              <a:t>批处理平台</a:t>
            </a:r>
            <a:r>
              <a:rPr lang="en-US" altLang="zh-CN" b="1" dirty="0">
                <a:solidFill>
                  <a:srgbClr val="4B649F"/>
                </a:solidFill>
              </a:rPr>
              <a:t>-Hadoop</a:t>
            </a:r>
            <a:endParaRPr lang="zh-CN" altLang="en-US" b="1" dirty="0">
              <a:solidFill>
                <a:srgbClr val="4B649F"/>
              </a:solidFill>
            </a:endParaRPr>
          </a:p>
        </p:txBody>
      </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b="1" dirty="0">
                  <a:solidFill>
                    <a:schemeClr val="bg1"/>
                  </a:solidFill>
                </a:rPr>
                <a:t>Hadoop</a:t>
              </a:r>
              <a:r>
                <a:rPr lang="zh-CN" altLang="en-US" sz="2400" b="1" dirty="0">
                  <a:solidFill>
                    <a:schemeClr val="bg1"/>
                  </a:solidFill>
                </a:rPr>
                <a:t>框架核心</a:t>
              </a:r>
            </a:p>
          </p:txBody>
        </p:sp>
      </p:grpSp>
      <p:sp>
        <p:nvSpPr>
          <p:cNvPr id="17" name="文本框 16">
            <a:extLst>
              <a:ext uri="{FF2B5EF4-FFF2-40B4-BE49-F238E27FC236}">
                <a16:creationId xmlns:a16="http://schemas.microsoft.com/office/drawing/2014/main" id="{3A3FDB45-0D80-4538-9300-3BDEC2D48EBE}"/>
              </a:ext>
            </a:extLst>
          </p:cNvPr>
          <p:cNvSpPr txBox="1"/>
          <p:nvPr/>
        </p:nvSpPr>
        <p:spPr>
          <a:xfrm>
            <a:off x="1065490" y="1600200"/>
            <a:ext cx="9935302" cy="3231654"/>
          </a:xfrm>
          <a:prstGeom prst="rect">
            <a:avLst/>
          </a:prstGeom>
          <a:noFill/>
        </p:spPr>
        <p:txBody>
          <a:bodyPr wrap="square" rtlCol="0">
            <a:spAutoFit/>
          </a:bodyPr>
          <a:lstStyle/>
          <a:p>
            <a:endParaRPr lang="en-US" altLang="zh-CN" sz="2800" dirty="0">
              <a:latin typeface="微软雅黑" panose="020B0503020204020204" pitchFamily="34" charset="-122"/>
              <a:ea typeface="微软雅黑" panose="020B0503020204020204" pitchFamily="34" charset="-122"/>
              <a:cs typeface="+mj-cs"/>
            </a:endParaRPr>
          </a:p>
          <a:p>
            <a:endParaRPr lang="en-US" altLang="zh-CN" sz="2800" dirty="0">
              <a:latin typeface="微软雅黑" panose="020B0503020204020204" pitchFamily="34" charset="-122"/>
              <a:ea typeface="微软雅黑" panose="020B0503020204020204" pitchFamily="34" charset="-122"/>
              <a:cs typeface="+mj-cs"/>
            </a:endParaRPr>
          </a:p>
          <a:p>
            <a:endParaRPr lang="en-US" altLang="zh-CN" sz="2800" dirty="0">
              <a:latin typeface="微软雅黑" panose="020B0503020204020204" pitchFamily="34" charset="-122"/>
              <a:ea typeface="微软雅黑" panose="020B0503020204020204" pitchFamily="34" charset="-122"/>
              <a:cs typeface="+mj-cs"/>
            </a:endParaRPr>
          </a:p>
          <a:p>
            <a:pPr marL="1257300" lvl="2" indent="-342900">
              <a:buFont typeface="Arial" panose="020B0604020202020204" pitchFamily="34" charset="0"/>
              <a:buChar char="•"/>
            </a:pPr>
            <a:r>
              <a:rPr lang="en-US" altLang="zh-CN" sz="2400" dirty="0">
                <a:latin typeface="微软雅黑" panose="020B0503020204020204" pitchFamily="34" charset="-122"/>
                <a:ea typeface="微软雅黑" panose="020B0503020204020204" pitchFamily="34" charset="-122"/>
                <a:cs typeface="+mj-cs"/>
              </a:rPr>
              <a:t>HDFS</a:t>
            </a:r>
          </a:p>
          <a:p>
            <a:pPr marL="1257300" lvl="2" indent="-342900">
              <a:buFont typeface="Arial" panose="020B0604020202020204" pitchFamily="34" charset="0"/>
              <a:buChar char="•"/>
            </a:pPr>
            <a:endParaRPr lang="en-US" altLang="zh-CN" sz="2400" dirty="0">
              <a:latin typeface="微软雅黑" panose="020B0503020204020204" pitchFamily="34" charset="-122"/>
              <a:ea typeface="微软雅黑" panose="020B0503020204020204" pitchFamily="34" charset="-122"/>
              <a:cs typeface="+mj-cs"/>
            </a:endParaRPr>
          </a:p>
          <a:p>
            <a:pPr marL="1257300" lvl="2" indent="-342900">
              <a:buFont typeface="Arial" panose="020B0604020202020204" pitchFamily="34" charset="0"/>
              <a:buChar char="•"/>
            </a:pPr>
            <a:endParaRPr lang="en-US" altLang="zh-CN" sz="2400" dirty="0">
              <a:latin typeface="微软雅黑" panose="020B0503020204020204" pitchFamily="34" charset="-122"/>
              <a:ea typeface="微软雅黑" panose="020B0503020204020204" pitchFamily="34" charset="-122"/>
              <a:cs typeface="+mj-cs"/>
            </a:endParaRPr>
          </a:p>
          <a:p>
            <a:pPr lvl="2"/>
            <a:endParaRPr lang="en-US" altLang="zh-CN" sz="2400" dirty="0">
              <a:latin typeface="微软雅黑" panose="020B0503020204020204" pitchFamily="34" charset="-122"/>
              <a:ea typeface="微软雅黑" panose="020B0503020204020204" pitchFamily="34" charset="-122"/>
              <a:cs typeface="+mj-cs"/>
            </a:endParaRPr>
          </a:p>
          <a:p>
            <a:pPr marL="1257300" lvl="2" indent="-342900">
              <a:buFont typeface="Arial" panose="020B0604020202020204" pitchFamily="34" charset="0"/>
              <a:buChar char="•"/>
            </a:pPr>
            <a:r>
              <a:rPr lang="en-US" altLang="zh-CN" sz="2400" dirty="0" err="1">
                <a:latin typeface="微软雅黑" panose="020B0503020204020204" pitchFamily="34" charset="-122"/>
                <a:ea typeface="微软雅黑" panose="020B0503020204020204" pitchFamily="34" charset="-122"/>
                <a:cs typeface="+mj-cs"/>
              </a:rPr>
              <a:t>MapReduece</a:t>
            </a:r>
            <a:endParaRPr lang="en-US" altLang="zh-CN" sz="2400" dirty="0">
              <a:latin typeface="微软雅黑" panose="020B0503020204020204" pitchFamily="34" charset="-122"/>
              <a:ea typeface="微软雅黑" panose="020B0503020204020204" pitchFamily="34" charset="-122"/>
              <a:cs typeface="+mj-cs"/>
            </a:endParaRPr>
          </a:p>
        </p:txBody>
      </p:sp>
      <p:graphicFrame>
        <p:nvGraphicFramePr>
          <p:cNvPr id="2" name="对象 1">
            <a:extLst>
              <a:ext uri="{FF2B5EF4-FFF2-40B4-BE49-F238E27FC236}">
                <a16:creationId xmlns:a16="http://schemas.microsoft.com/office/drawing/2014/main" id="{B0272C98-6671-4CB3-BD86-16DB1B03015A}"/>
              </a:ext>
            </a:extLst>
          </p:cNvPr>
          <p:cNvGraphicFramePr>
            <a:graphicFrameLocks noChangeAspect="1"/>
          </p:cNvGraphicFramePr>
          <p:nvPr>
            <p:extLst>
              <p:ext uri="{D42A27DB-BD31-4B8C-83A1-F6EECF244321}">
                <p14:modId xmlns:p14="http://schemas.microsoft.com/office/powerpoint/2010/main" val="3955253749"/>
              </p:ext>
            </p:extLst>
          </p:nvPr>
        </p:nvGraphicFramePr>
        <p:xfrm>
          <a:off x="92075" y="92075"/>
          <a:ext cx="2354263" cy="438150"/>
        </p:xfrm>
        <a:graphic>
          <a:graphicData uri="http://schemas.openxmlformats.org/presentationml/2006/ole">
            <mc:AlternateContent xmlns:mc="http://schemas.openxmlformats.org/markup-compatibility/2006">
              <mc:Choice xmlns:v="urn:schemas-microsoft-com:vml" Requires="v">
                <p:oleObj spid="_x0000_s1044" name="包装程序外壳对象" showAsIcon="1" r:id="rId4" imgW="2354400" imgH="437400" progId="Package">
                  <p:embed/>
                </p:oleObj>
              </mc:Choice>
              <mc:Fallback>
                <p:oleObj name="包装程序外壳对象" showAsIcon="1" r:id="rId4" imgW="2354400" imgH="437400" progId="Package">
                  <p:embed/>
                  <p:pic>
                    <p:nvPicPr>
                      <p:cNvPr id="0" name=""/>
                      <p:cNvPicPr/>
                      <p:nvPr/>
                    </p:nvPicPr>
                    <p:blipFill>
                      <a:blip r:embed="rId5"/>
                      <a:stretch>
                        <a:fillRect/>
                      </a:stretch>
                    </p:blipFill>
                    <p:spPr>
                      <a:xfrm>
                        <a:off x="92075" y="92075"/>
                        <a:ext cx="2354263" cy="438150"/>
                      </a:xfrm>
                      <a:prstGeom prst="rect">
                        <a:avLst/>
                      </a:prstGeom>
                    </p:spPr>
                  </p:pic>
                </p:oleObj>
              </mc:Fallback>
            </mc:AlternateContent>
          </a:graphicData>
        </a:graphic>
      </p:graphicFrame>
      <p:pic>
        <p:nvPicPr>
          <p:cNvPr id="4" name="图片 3">
            <a:extLst>
              <a:ext uri="{FF2B5EF4-FFF2-40B4-BE49-F238E27FC236}">
                <a16:creationId xmlns:a16="http://schemas.microsoft.com/office/drawing/2014/main" id="{223496F4-68F2-4219-907A-0279FDC8FD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4475" y="1145359"/>
            <a:ext cx="6572250" cy="5105400"/>
          </a:xfrm>
          <a:prstGeom prst="rect">
            <a:avLst/>
          </a:prstGeom>
        </p:spPr>
      </p:pic>
    </p:spTree>
    <p:extLst>
      <p:ext uri="{BB962C8B-B14F-4D97-AF65-F5344CB8AC3E}">
        <p14:creationId xmlns:p14="http://schemas.microsoft.com/office/powerpoint/2010/main" val="40846028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sp>
        <p:nvSpPr>
          <p:cNvPr id="32786" name="文本框 22">
            <a:extLst>
              <a:ext uri="{FF2B5EF4-FFF2-40B4-BE49-F238E27FC236}">
                <a16:creationId xmlns:a16="http://schemas.microsoft.com/office/drawing/2014/main" id="{4CDD033A-9BDC-462A-93B9-D2A3289CB391}"/>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3.3 </a:t>
            </a:r>
            <a:r>
              <a:rPr lang="zh-CN" altLang="en-US" b="1" dirty="0">
                <a:solidFill>
                  <a:srgbClr val="4B649F"/>
                </a:solidFill>
              </a:rPr>
              <a:t>批处理平台</a:t>
            </a:r>
            <a:r>
              <a:rPr lang="en-US" altLang="zh-CN" b="1" dirty="0">
                <a:solidFill>
                  <a:srgbClr val="4B649F"/>
                </a:solidFill>
              </a:rPr>
              <a:t>-Hadoop</a:t>
            </a:r>
            <a:endParaRPr lang="zh-CN" altLang="en-US" b="1" dirty="0">
              <a:solidFill>
                <a:srgbClr val="4B649F"/>
              </a:solidFill>
            </a:endParaRPr>
          </a:p>
        </p:txBody>
      </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b="1" dirty="0">
                  <a:solidFill>
                    <a:schemeClr val="bg1"/>
                  </a:solidFill>
                </a:rPr>
                <a:t>HDFS</a:t>
              </a:r>
              <a:endParaRPr lang="zh-CN" altLang="en-US" sz="2400" b="1" dirty="0">
                <a:solidFill>
                  <a:schemeClr val="bg1"/>
                </a:solidFill>
              </a:endParaRPr>
            </a:p>
          </p:txBody>
        </p:sp>
      </p:grpSp>
      <p:sp>
        <p:nvSpPr>
          <p:cNvPr id="35" name="矩形 34">
            <a:extLst>
              <a:ext uri="{FF2B5EF4-FFF2-40B4-BE49-F238E27FC236}">
                <a16:creationId xmlns:a16="http://schemas.microsoft.com/office/drawing/2014/main" id="{CBE67424-6948-4D9D-8151-C301DB756EB1}"/>
              </a:ext>
            </a:extLst>
          </p:cNvPr>
          <p:cNvSpPr/>
          <p:nvPr/>
        </p:nvSpPr>
        <p:spPr>
          <a:xfrm>
            <a:off x="4841032" y="2004103"/>
            <a:ext cx="2509935" cy="886408"/>
          </a:xfrm>
          <a:prstGeom prst="rect">
            <a:avLst/>
          </a:prstGeom>
          <a:solidFill>
            <a:sysClr val="window" lastClr="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Times New Roman" panose="02020603050405020304" pitchFamily="18" charset="0"/>
                <a:ea typeface="幼圆" panose="02010509060101010101" pitchFamily="49" charset="-122"/>
                <a:cs typeface="Times New Roman" panose="02020603050405020304" pitchFamily="18" charset="0"/>
              </a:rPr>
              <a:t>Client</a:t>
            </a:r>
            <a:endParaRPr kumimoji="0" lang="zh-CN" altLang="en-US" sz="3600" b="0" i="0" u="none" strike="noStrike" kern="0" cap="none" spc="0" normalizeH="0" baseline="0" noProof="0" dirty="0">
              <a:ln>
                <a:noFill/>
              </a:ln>
              <a:solidFill>
                <a:srgbClr val="000000"/>
              </a:solidFill>
              <a:effectLst/>
              <a:uLnTx/>
              <a:uFillTx/>
              <a:latin typeface="Times New Roman" panose="02020603050405020304" pitchFamily="18" charset="0"/>
              <a:ea typeface="幼圆" panose="02010509060101010101" pitchFamily="49" charset="-122"/>
              <a:cs typeface="Times New Roman" panose="02020603050405020304" pitchFamily="18" charset="0"/>
            </a:endParaRPr>
          </a:p>
        </p:txBody>
      </p:sp>
      <p:sp>
        <p:nvSpPr>
          <p:cNvPr id="36" name="矩形 35">
            <a:extLst>
              <a:ext uri="{FF2B5EF4-FFF2-40B4-BE49-F238E27FC236}">
                <a16:creationId xmlns:a16="http://schemas.microsoft.com/office/drawing/2014/main" id="{18EAC41A-0EB7-4852-81FF-42426BBD878E}"/>
              </a:ext>
            </a:extLst>
          </p:cNvPr>
          <p:cNvSpPr/>
          <p:nvPr/>
        </p:nvSpPr>
        <p:spPr>
          <a:xfrm>
            <a:off x="6952862" y="3294414"/>
            <a:ext cx="1920552" cy="523220"/>
          </a:xfrm>
          <a:prstGeom prst="rect">
            <a:avLst/>
          </a:prstGeom>
          <a:solidFill>
            <a:sysClr val="window" lastClr="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err="1">
                <a:ln>
                  <a:noFill/>
                </a:ln>
                <a:solidFill>
                  <a:srgbClr val="000000"/>
                </a:solidFill>
                <a:effectLst/>
                <a:uLnTx/>
                <a:uFillTx/>
                <a:latin typeface="Times New Roman" panose="02020603050405020304" pitchFamily="18" charset="0"/>
                <a:ea typeface="幼圆" panose="02010509060101010101" pitchFamily="49" charset="-122"/>
                <a:cs typeface="Times New Roman" panose="02020603050405020304" pitchFamily="18" charset="0"/>
              </a:rPr>
              <a:t>NameNode</a:t>
            </a:r>
            <a:endParaRPr kumimoji="0" lang="zh-CN"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幼圆" panose="02010509060101010101" pitchFamily="49" charset="-122"/>
              <a:cs typeface="Times New Roman" panose="02020603050405020304" pitchFamily="18" charset="0"/>
            </a:endParaRPr>
          </a:p>
        </p:txBody>
      </p:sp>
      <p:sp>
        <p:nvSpPr>
          <p:cNvPr id="37" name="矩形 36">
            <a:extLst>
              <a:ext uri="{FF2B5EF4-FFF2-40B4-BE49-F238E27FC236}">
                <a16:creationId xmlns:a16="http://schemas.microsoft.com/office/drawing/2014/main" id="{28AF9A1F-FBD9-4509-889F-F69F7D30F190}"/>
              </a:ext>
            </a:extLst>
          </p:cNvPr>
          <p:cNvSpPr/>
          <p:nvPr/>
        </p:nvSpPr>
        <p:spPr>
          <a:xfrm>
            <a:off x="2920480" y="4734581"/>
            <a:ext cx="1920552" cy="523220"/>
          </a:xfrm>
          <a:prstGeom prst="rect">
            <a:avLst/>
          </a:prstGeom>
          <a:solidFill>
            <a:sysClr val="window" lastClr="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err="1">
                <a:ln>
                  <a:noFill/>
                </a:ln>
                <a:solidFill>
                  <a:srgbClr val="000000"/>
                </a:solidFill>
                <a:effectLst/>
                <a:uLnTx/>
                <a:uFillTx/>
                <a:latin typeface="Times New Roman" panose="02020603050405020304" pitchFamily="18" charset="0"/>
                <a:ea typeface="幼圆" panose="02010509060101010101" pitchFamily="49" charset="-122"/>
                <a:cs typeface="Times New Roman" panose="02020603050405020304" pitchFamily="18" charset="0"/>
              </a:rPr>
              <a:t>DataNode</a:t>
            </a:r>
            <a:endParaRPr kumimoji="0" lang="zh-CN"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幼圆" panose="02010509060101010101" pitchFamily="49" charset="-122"/>
              <a:cs typeface="Times New Roman" panose="02020603050405020304" pitchFamily="18" charset="0"/>
            </a:endParaRPr>
          </a:p>
        </p:txBody>
      </p:sp>
      <p:sp>
        <p:nvSpPr>
          <p:cNvPr id="38" name="矩形 37">
            <a:extLst>
              <a:ext uri="{FF2B5EF4-FFF2-40B4-BE49-F238E27FC236}">
                <a16:creationId xmlns:a16="http://schemas.microsoft.com/office/drawing/2014/main" id="{7DD1C3A1-AE10-45AE-A133-962F1035B2F1}"/>
              </a:ext>
            </a:extLst>
          </p:cNvPr>
          <p:cNvSpPr/>
          <p:nvPr/>
        </p:nvSpPr>
        <p:spPr>
          <a:xfrm>
            <a:off x="5135723" y="4734581"/>
            <a:ext cx="1920552" cy="523220"/>
          </a:xfrm>
          <a:prstGeom prst="rect">
            <a:avLst/>
          </a:prstGeom>
          <a:solidFill>
            <a:sysClr val="window" lastClr="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err="1">
                <a:ln>
                  <a:noFill/>
                </a:ln>
                <a:solidFill>
                  <a:srgbClr val="000000"/>
                </a:solidFill>
                <a:effectLst/>
                <a:uLnTx/>
                <a:uFillTx/>
                <a:latin typeface="Times New Roman" panose="02020603050405020304" pitchFamily="18" charset="0"/>
                <a:ea typeface="幼圆" panose="02010509060101010101" pitchFamily="49" charset="-122"/>
                <a:cs typeface="Times New Roman" panose="02020603050405020304" pitchFamily="18" charset="0"/>
              </a:rPr>
              <a:t>DataNode</a:t>
            </a:r>
            <a:endParaRPr kumimoji="0" lang="zh-CN"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幼圆" panose="02010509060101010101" pitchFamily="49" charset="-122"/>
              <a:cs typeface="Times New Roman" panose="02020603050405020304" pitchFamily="18" charset="0"/>
            </a:endParaRPr>
          </a:p>
        </p:txBody>
      </p:sp>
      <p:sp>
        <p:nvSpPr>
          <p:cNvPr id="39" name="矩形 38">
            <a:extLst>
              <a:ext uri="{FF2B5EF4-FFF2-40B4-BE49-F238E27FC236}">
                <a16:creationId xmlns:a16="http://schemas.microsoft.com/office/drawing/2014/main" id="{CC6FD807-B3EF-45E0-B8C8-B9D9716EE0D1}"/>
              </a:ext>
            </a:extLst>
          </p:cNvPr>
          <p:cNvSpPr/>
          <p:nvPr/>
        </p:nvSpPr>
        <p:spPr>
          <a:xfrm>
            <a:off x="7350968" y="4734581"/>
            <a:ext cx="1920552" cy="523220"/>
          </a:xfrm>
          <a:prstGeom prst="rect">
            <a:avLst/>
          </a:prstGeom>
          <a:solidFill>
            <a:sysClr val="window" lastClr="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err="1">
                <a:ln>
                  <a:noFill/>
                </a:ln>
                <a:solidFill>
                  <a:srgbClr val="000000"/>
                </a:solidFill>
                <a:effectLst/>
                <a:uLnTx/>
                <a:uFillTx/>
                <a:latin typeface="Times New Roman" panose="02020603050405020304" pitchFamily="18" charset="0"/>
                <a:ea typeface="幼圆" panose="02010509060101010101" pitchFamily="49" charset="-122"/>
                <a:cs typeface="Times New Roman" panose="02020603050405020304" pitchFamily="18" charset="0"/>
              </a:rPr>
              <a:t>DataNode</a:t>
            </a:r>
            <a:endParaRPr kumimoji="0" lang="zh-CN"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幼圆" panose="02010509060101010101" pitchFamily="49" charset="-122"/>
              <a:cs typeface="Times New Roman" panose="02020603050405020304" pitchFamily="18" charset="0"/>
            </a:endParaRPr>
          </a:p>
        </p:txBody>
      </p:sp>
      <p:cxnSp>
        <p:nvCxnSpPr>
          <p:cNvPr id="40" name="直接连接符 39">
            <a:extLst>
              <a:ext uri="{FF2B5EF4-FFF2-40B4-BE49-F238E27FC236}">
                <a16:creationId xmlns:a16="http://schemas.microsoft.com/office/drawing/2014/main" id="{FD3E31EF-DE63-479D-8530-2FDA51F9DFAC}"/>
              </a:ext>
            </a:extLst>
          </p:cNvPr>
          <p:cNvCxnSpPr>
            <a:cxnSpLocks/>
            <a:stCxn id="35" idx="2"/>
          </p:cNvCxnSpPr>
          <p:nvPr/>
        </p:nvCxnSpPr>
        <p:spPr>
          <a:xfrm>
            <a:off x="6096000" y="2890511"/>
            <a:ext cx="0" cy="1326926"/>
          </a:xfrm>
          <a:prstGeom prst="line">
            <a:avLst/>
          </a:prstGeom>
          <a:noFill/>
          <a:ln w="6350" cap="flat" cmpd="sng" algn="ctr">
            <a:solidFill>
              <a:srgbClr val="000000"/>
            </a:solidFill>
            <a:prstDash val="solid"/>
            <a:miter lim="800000"/>
          </a:ln>
          <a:effectLst/>
        </p:spPr>
      </p:cxnSp>
      <p:cxnSp>
        <p:nvCxnSpPr>
          <p:cNvPr id="41" name="直接连接符 40">
            <a:extLst>
              <a:ext uri="{FF2B5EF4-FFF2-40B4-BE49-F238E27FC236}">
                <a16:creationId xmlns:a16="http://schemas.microsoft.com/office/drawing/2014/main" id="{49A16769-B8C6-4AEE-94AC-5B967366C3C5}"/>
              </a:ext>
            </a:extLst>
          </p:cNvPr>
          <p:cNvCxnSpPr>
            <a:cxnSpLocks/>
          </p:cNvCxnSpPr>
          <p:nvPr/>
        </p:nvCxnSpPr>
        <p:spPr>
          <a:xfrm flipH="1">
            <a:off x="3858984" y="4231579"/>
            <a:ext cx="4449150" cy="0"/>
          </a:xfrm>
          <a:prstGeom prst="line">
            <a:avLst/>
          </a:prstGeom>
          <a:noFill/>
          <a:ln w="6350" cap="flat" cmpd="sng" algn="ctr">
            <a:solidFill>
              <a:srgbClr val="000000"/>
            </a:solidFill>
            <a:prstDash val="solid"/>
            <a:miter lim="800000"/>
          </a:ln>
          <a:effectLst/>
        </p:spPr>
      </p:cxnSp>
      <p:cxnSp>
        <p:nvCxnSpPr>
          <p:cNvPr id="42" name="直接连接符 41">
            <a:extLst>
              <a:ext uri="{FF2B5EF4-FFF2-40B4-BE49-F238E27FC236}">
                <a16:creationId xmlns:a16="http://schemas.microsoft.com/office/drawing/2014/main" id="{96BB07B1-4C5E-47EF-854F-C37671289ADA}"/>
              </a:ext>
            </a:extLst>
          </p:cNvPr>
          <p:cNvCxnSpPr>
            <a:cxnSpLocks/>
            <a:stCxn id="38" idx="0"/>
          </p:cNvCxnSpPr>
          <p:nvPr/>
        </p:nvCxnSpPr>
        <p:spPr>
          <a:xfrm flipV="1">
            <a:off x="6095999" y="4231579"/>
            <a:ext cx="0" cy="503002"/>
          </a:xfrm>
          <a:prstGeom prst="line">
            <a:avLst/>
          </a:prstGeom>
          <a:noFill/>
          <a:ln w="6350" cap="flat" cmpd="sng" algn="ctr">
            <a:solidFill>
              <a:srgbClr val="000000"/>
            </a:solidFill>
            <a:prstDash val="solid"/>
            <a:miter lim="800000"/>
          </a:ln>
          <a:effectLst/>
        </p:spPr>
      </p:cxnSp>
      <p:cxnSp>
        <p:nvCxnSpPr>
          <p:cNvPr id="43" name="直接连接符 42">
            <a:extLst>
              <a:ext uri="{FF2B5EF4-FFF2-40B4-BE49-F238E27FC236}">
                <a16:creationId xmlns:a16="http://schemas.microsoft.com/office/drawing/2014/main" id="{696A7D89-FB29-4DD6-B56C-50094970C40D}"/>
              </a:ext>
            </a:extLst>
          </p:cNvPr>
          <p:cNvCxnSpPr>
            <a:cxnSpLocks/>
          </p:cNvCxnSpPr>
          <p:nvPr/>
        </p:nvCxnSpPr>
        <p:spPr>
          <a:xfrm flipV="1">
            <a:off x="3858984" y="4231579"/>
            <a:ext cx="0" cy="503002"/>
          </a:xfrm>
          <a:prstGeom prst="line">
            <a:avLst/>
          </a:prstGeom>
          <a:noFill/>
          <a:ln w="6350" cap="flat" cmpd="sng" algn="ctr">
            <a:solidFill>
              <a:srgbClr val="000000"/>
            </a:solidFill>
            <a:prstDash val="solid"/>
            <a:miter lim="800000"/>
          </a:ln>
          <a:effectLst/>
        </p:spPr>
      </p:cxnSp>
      <p:cxnSp>
        <p:nvCxnSpPr>
          <p:cNvPr id="44" name="直接连接符 43">
            <a:extLst>
              <a:ext uri="{FF2B5EF4-FFF2-40B4-BE49-F238E27FC236}">
                <a16:creationId xmlns:a16="http://schemas.microsoft.com/office/drawing/2014/main" id="{857FFAF0-53FB-42CA-AABF-F4356FA82325}"/>
              </a:ext>
            </a:extLst>
          </p:cNvPr>
          <p:cNvCxnSpPr>
            <a:cxnSpLocks/>
          </p:cNvCxnSpPr>
          <p:nvPr/>
        </p:nvCxnSpPr>
        <p:spPr>
          <a:xfrm flipV="1">
            <a:off x="8308133" y="4231579"/>
            <a:ext cx="0" cy="503002"/>
          </a:xfrm>
          <a:prstGeom prst="line">
            <a:avLst/>
          </a:prstGeom>
          <a:noFill/>
          <a:ln w="6350" cap="flat" cmpd="sng" algn="ctr">
            <a:solidFill>
              <a:srgbClr val="000000"/>
            </a:solidFill>
            <a:prstDash val="solid"/>
            <a:miter lim="800000"/>
          </a:ln>
          <a:effectLst/>
        </p:spPr>
      </p:cxnSp>
      <p:cxnSp>
        <p:nvCxnSpPr>
          <p:cNvPr id="45" name="直接连接符 44">
            <a:extLst>
              <a:ext uri="{FF2B5EF4-FFF2-40B4-BE49-F238E27FC236}">
                <a16:creationId xmlns:a16="http://schemas.microsoft.com/office/drawing/2014/main" id="{77400138-CFE5-4C86-97B2-277DA36A6E8F}"/>
              </a:ext>
            </a:extLst>
          </p:cNvPr>
          <p:cNvCxnSpPr>
            <a:cxnSpLocks/>
            <a:endCxn id="36" idx="1"/>
          </p:cNvCxnSpPr>
          <p:nvPr/>
        </p:nvCxnSpPr>
        <p:spPr>
          <a:xfrm>
            <a:off x="6095999" y="3556024"/>
            <a:ext cx="856863" cy="0"/>
          </a:xfrm>
          <a:prstGeom prst="line">
            <a:avLst/>
          </a:prstGeom>
          <a:noFill/>
          <a:ln w="6350" cap="flat" cmpd="sng" algn="ctr">
            <a:solidFill>
              <a:srgbClr val="000000"/>
            </a:solidFill>
            <a:prstDash val="solid"/>
            <a:miter lim="800000"/>
          </a:ln>
          <a:effectLst/>
        </p:spPr>
      </p:cxnSp>
      <p:pic>
        <p:nvPicPr>
          <p:cNvPr id="46" name="图片 45">
            <a:extLst>
              <a:ext uri="{FF2B5EF4-FFF2-40B4-BE49-F238E27FC236}">
                <a16:creationId xmlns:a16="http://schemas.microsoft.com/office/drawing/2014/main" id="{D08DBF7B-BD46-4AD2-A76E-CA1F8F9C84D3}"/>
              </a:ext>
            </a:extLst>
          </p:cNvPr>
          <p:cNvPicPr>
            <a:picLocks noChangeAspect="1"/>
          </p:cNvPicPr>
          <p:nvPr/>
        </p:nvPicPr>
        <p:blipFill>
          <a:blip r:embed="rId3"/>
          <a:stretch>
            <a:fillRect/>
          </a:stretch>
        </p:blipFill>
        <p:spPr>
          <a:xfrm>
            <a:off x="11931" y="2969591"/>
            <a:ext cx="5123792" cy="3586764"/>
          </a:xfrm>
          <a:prstGeom prst="rect">
            <a:avLst/>
          </a:prstGeom>
        </p:spPr>
      </p:pic>
    </p:spTree>
    <p:extLst>
      <p:ext uri="{BB962C8B-B14F-4D97-AF65-F5344CB8AC3E}">
        <p14:creationId xmlns:p14="http://schemas.microsoft.com/office/powerpoint/2010/main" val="362178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sp>
        <p:nvSpPr>
          <p:cNvPr id="32786" name="文本框 22">
            <a:extLst>
              <a:ext uri="{FF2B5EF4-FFF2-40B4-BE49-F238E27FC236}">
                <a16:creationId xmlns:a16="http://schemas.microsoft.com/office/drawing/2014/main" id="{4CDD033A-9BDC-462A-93B9-D2A3289CB391}"/>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3.3 </a:t>
            </a:r>
            <a:r>
              <a:rPr lang="zh-CN" altLang="en-US" b="1" dirty="0">
                <a:solidFill>
                  <a:srgbClr val="4B649F"/>
                </a:solidFill>
              </a:rPr>
              <a:t>批处理平台</a:t>
            </a:r>
            <a:r>
              <a:rPr lang="en-US" altLang="zh-CN" b="1" dirty="0">
                <a:solidFill>
                  <a:srgbClr val="4B649F"/>
                </a:solidFill>
              </a:rPr>
              <a:t>-Hadoop</a:t>
            </a:r>
            <a:endParaRPr lang="zh-CN" altLang="en-US" b="1" dirty="0">
              <a:solidFill>
                <a:srgbClr val="4B649F"/>
              </a:solidFill>
            </a:endParaRPr>
          </a:p>
        </p:txBody>
      </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b="1" dirty="0">
                  <a:solidFill>
                    <a:schemeClr val="bg1"/>
                  </a:solidFill>
                </a:rPr>
                <a:t>Hadoop</a:t>
              </a:r>
              <a:r>
                <a:rPr lang="zh-CN" altLang="en-US" sz="2400" b="1" dirty="0">
                  <a:solidFill>
                    <a:schemeClr val="bg1"/>
                  </a:solidFill>
                </a:rPr>
                <a:t>外围工具</a:t>
              </a:r>
            </a:p>
          </p:txBody>
        </p:sp>
      </p:grpSp>
      <p:sp>
        <p:nvSpPr>
          <p:cNvPr id="23" name="文本框 22">
            <a:extLst>
              <a:ext uri="{FF2B5EF4-FFF2-40B4-BE49-F238E27FC236}">
                <a16:creationId xmlns:a16="http://schemas.microsoft.com/office/drawing/2014/main" id="{A96CFAF8-8510-4EC7-B6AC-E8137D6C32CF}"/>
              </a:ext>
            </a:extLst>
          </p:cNvPr>
          <p:cNvSpPr txBox="1"/>
          <p:nvPr/>
        </p:nvSpPr>
        <p:spPr>
          <a:xfrm>
            <a:off x="1065490" y="1600200"/>
            <a:ext cx="9935302" cy="3231654"/>
          </a:xfrm>
          <a:prstGeom prst="rect">
            <a:avLst/>
          </a:prstGeom>
          <a:noFill/>
        </p:spPr>
        <p:txBody>
          <a:bodyPr wrap="square" rtlCol="0">
            <a:spAutoFit/>
          </a:bodyPr>
          <a:lstStyle/>
          <a:p>
            <a:pPr eaLnBrk="1" fontAlgn="auto" hangingPunct="1">
              <a:spcBef>
                <a:spcPts val="0"/>
              </a:spcBef>
              <a:spcAft>
                <a:spcPts val="0"/>
              </a:spcAft>
            </a:pPr>
            <a:endParaRPr lang="en-US" altLang="zh-CN" sz="2800" b="1" dirty="0">
              <a:solidFill>
                <a:srgbClr val="00AEEF">
                  <a:lumMod val="75000"/>
                </a:srgbClr>
              </a:solidFill>
              <a:latin typeface="微软雅黑" panose="020B0503020204020204" pitchFamily="34" charset="-122"/>
            </a:endParaRPr>
          </a:p>
          <a:p>
            <a:pPr eaLnBrk="1" fontAlgn="auto" hangingPunct="1">
              <a:spcBef>
                <a:spcPts val="0"/>
              </a:spcBef>
              <a:spcAft>
                <a:spcPts val="0"/>
              </a:spcAft>
            </a:pPr>
            <a:r>
              <a:rPr lang="en-US" altLang="zh-CN" sz="2800" b="1" dirty="0">
                <a:solidFill>
                  <a:srgbClr val="00AEEF">
                    <a:lumMod val="75000"/>
                  </a:srgbClr>
                </a:solidFill>
                <a:latin typeface="微软雅黑" panose="020B0503020204020204" pitchFamily="34" charset="-122"/>
              </a:rPr>
              <a:t>	</a:t>
            </a:r>
          </a:p>
          <a:p>
            <a:pPr marL="1371600" lvl="2" indent="-457200" eaLnBrk="1" fontAlgn="auto" hangingPunct="1">
              <a:spcBef>
                <a:spcPts val="0"/>
              </a:spcBef>
              <a:spcAft>
                <a:spcPts val="0"/>
              </a:spcAft>
              <a:buFont typeface="Arial" panose="020B0604020202020204" pitchFamily="34" charset="0"/>
              <a:buChar char="•"/>
            </a:pPr>
            <a:r>
              <a:rPr lang="en-US" altLang="zh-CN" sz="2400" dirty="0">
                <a:solidFill>
                  <a:srgbClr val="000000"/>
                </a:solidFill>
                <a:latin typeface="微软雅黑" panose="020B0503020204020204" pitchFamily="34" charset="-122"/>
              </a:rPr>
              <a:t>HBase ( </a:t>
            </a:r>
            <a:r>
              <a:rPr lang="en-US" altLang="zh-CN" sz="2400" dirty="0" err="1">
                <a:solidFill>
                  <a:srgbClr val="000000"/>
                </a:solidFill>
                <a:latin typeface="微软雅黑" panose="020B0503020204020204" pitchFamily="34" charset="-122"/>
              </a:rPr>
              <a:t>BigTable</a:t>
            </a:r>
            <a:r>
              <a:rPr lang="zh-CN" altLang="en-US" sz="2400" dirty="0">
                <a:solidFill>
                  <a:srgbClr val="000000"/>
                </a:solidFill>
                <a:latin typeface="微软雅黑" panose="020B0503020204020204" pitchFamily="34" charset="-122"/>
              </a:rPr>
              <a:t>在</a:t>
            </a:r>
            <a:r>
              <a:rPr lang="en-US" altLang="zh-CN" sz="2400" dirty="0">
                <a:solidFill>
                  <a:srgbClr val="000000"/>
                </a:solidFill>
                <a:latin typeface="微软雅黑" panose="020B0503020204020204" pitchFamily="34" charset="-122"/>
              </a:rPr>
              <a:t>Hadoop</a:t>
            </a:r>
            <a:r>
              <a:rPr lang="zh-CN" altLang="en-US" sz="2400" dirty="0">
                <a:solidFill>
                  <a:srgbClr val="000000"/>
                </a:solidFill>
                <a:latin typeface="微软雅黑" panose="020B0503020204020204" pitchFamily="34" charset="-122"/>
              </a:rPr>
              <a:t>上的实现</a:t>
            </a:r>
            <a:r>
              <a:rPr lang="en-US" altLang="zh-CN" sz="2400" dirty="0">
                <a:solidFill>
                  <a:srgbClr val="000000"/>
                </a:solidFill>
                <a:latin typeface="微软雅黑" panose="020B0503020204020204" pitchFamily="34" charset="-122"/>
              </a:rPr>
              <a:t> )</a:t>
            </a:r>
          </a:p>
          <a:p>
            <a:pPr marL="1371600" lvl="2" indent="-457200" eaLnBrk="1" fontAlgn="auto" hangingPunct="1">
              <a:spcBef>
                <a:spcPts val="0"/>
              </a:spcBef>
              <a:spcAft>
                <a:spcPts val="0"/>
              </a:spcAft>
              <a:buFont typeface="Arial" panose="020B0604020202020204" pitchFamily="34" charset="0"/>
              <a:buChar char="•"/>
            </a:pPr>
            <a:endParaRPr lang="en-US" altLang="zh-CN" sz="2400" dirty="0">
              <a:solidFill>
                <a:srgbClr val="000000"/>
              </a:solidFill>
              <a:latin typeface="微软雅黑" panose="020B0503020204020204" pitchFamily="34" charset="-122"/>
            </a:endParaRPr>
          </a:p>
          <a:p>
            <a:pPr marL="1371600" lvl="2" indent="-457200" eaLnBrk="1" fontAlgn="auto" hangingPunct="1">
              <a:spcBef>
                <a:spcPts val="0"/>
              </a:spcBef>
              <a:spcAft>
                <a:spcPts val="0"/>
              </a:spcAft>
              <a:buFont typeface="Arial" panose="020B0604020202020204" pitchFamily="34" charset="0"/>
              <a:buChar char="•"/>
            </a:pPr>
            <a:r>
              <a:rPr lang="en-US" altLang="zh-CN" sz="2400" dirty="0">
                <a:solidFill>
                  <a:srgbClr val="000000"/>
                </a:solidFill>
                <a:latin typeface="微软雅黑" panose="020B0503020204020204" pitchFamily="34" charset="-122"/>
              </a:rPr>
              <a:t>Hive (</a:t>
            </a:r>
            <a:r>
              <a:rPr lang="zh-CN" altLang="en-US" sz="2400" dirty="0">
                <a:solidFill>
                  <a:srgbClr val="000000"/>
                </a:solidFill>
                <a:latin typeface="微软雅黑" panose="020B0503020204020204" pitchFamily="34" charset="-122"/>
              </a:rPr>
              <a:t>提供数据存储、查询工具</a:t>
            </a:r>
            <a:r>
              <a:rPr lang="en-US" altLang="zh-CN" sz="2400" dirty="0">
                <a:solidFill>
                  <a:srgbClr val="000000"/>
                </a:solidFill>
                <a:latin typeface="微软雅黑" panose="020B0503020204020204" pitchFamily="34" charset="-122"/>
              </a:rPr>
              <a:t>)</a:t>
            </a:r>
          </a:p>
          <a:p>
            <a:pPr marL="1371600" lvl="2" indent="-457200" eaLnBrk="1" fontAlgn="auto" hangingPunct="1">
              <a:spcBef>
                <a:spcPts val="0"/>
              </a:spcBef>
              <a:spcAft>
                <a:spcPts val="0"/>
              </a:spcAft>
              <a:buFont typeface="Arial" panose="020B0604020202020204" pitchFamily="34" charset="0"/>
              <a:buChar char="•"/>
            </a:pPr>
            <a:endParaRPr lang="en-US" altLang="zh-CN" sz="2400" dirty="0">
              <a:solidFill>
                <a:srgbClr val="000000"/>
              </a:solidFill>
              <a:latin typeface="微软雅黑" panose="020B0503020204020204" pitchFamily="34" charset="-122"/>
            </a:endParaRPr>
          </a:p>
          <a:p>
            <a:pPr marL="1371600" lvl="2" indent="-457200" eaLnBrk="1" fontAlgn="auto" hangingPunct="1">
              <a:spcBef>
                <a:spcPts val="0"/>
              </a:spcBef>
              <a:spcAft>
                <a:spcPts val="0"/>
              </a:spcAft>
              <a:buFont typeface="Arial" panose="020B0604020202020204" pitchFamily="34" charset="0"/>
              <a:buChar char="•"/>
            </a:pPr>
            <a:r>
              <a:rPr lang="en-US" altLang="zh-CN" sz="2400" dirty="0">
                <a:solidFill>
                  <a:srgbClr val="000000"/>
                </a:solidFill>
                <a:latin typeface="微软雅黑" panose="020B0503020204020204" pitchFamily="34" charset="-122"/>
              </a:rPr>
              <a:t>YARN (</a:t>
            </a:r>
            <a:r>
              <a:rPr lang="zh-CN" altLang="en-US" sz="2400" dirty="0">
                <a:solidFill>
                  <a:srgbClr val="000000"/>
                </a:solidFill>
                <a:latin typeface="微软雅黑" panose="020B0503020204020204" pitchFamily="34" charset="-122"/>
              </a:rPr>
              <a:t>为各类计算框架提供资源的管理和调度</a:t>
            </a:r>
            <a:r>
              <a:rPr lang="en-US" altLang="zh-CN" sz="2400" dirty="0">
                <a:solidFill>
                  <a:srgbClr val="000000"/>
                </a:solidFill>
                <a:latin typeface="微软雅黑" panose="020B0503020204020204" pitchFamily="34" charset="-122"/>
              </a:rPr>
              <a:t>)</a:t>
            </a:r>
          </a:p>
          <a:p>
            <a:pPr eaLnBrk="1" fontAlgn="auto" hangingPunct="1">
              <a:spcBef>
                <a:spcPts val="0"/>
              </a:spcBef>
              <a:spcAft>
                <a:spcPts val="0"/>
              </a:spcAft>
            </a:pPr>
            <a:endParaRPr lang="en-US" altLang="zh-CN" sz="2800" dirty="0">
              <a:solidFill>
                <a:srgbClr val="000000"/>
              </a:solidFill>
              <a:latin typeface="微软雅黑" panose="020B0503020204020204" pitchFamily="34" charset="-122"/>
            </a:endParaRPr>
          </a:p>
        </p:txBody>
      </p:sp>
    </p:spTree>
    <p:extLst>
      <p:ext uri="{BB962C8B-B14F-4D97-AF65-F5344CB8AC3E}">
        <p14:creationId xmlns:p14="http://schemas.microsoft.com/office/powerpoint/2010/main" val="825916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sp>
        <p:nvSpPr>
          <p:cNvPr id="32786" name="文本框 22">
            <a:extLst>
              <a:ext uri="{FF2B5EF4-FFF2-40B4-BE49-F238E27FC236}">
                <a16:creationId xmlns:a16="http://schemas.microsoft.com/office/drawing/2014/main" id="{4CDD033A-9BDC-462A-93B9-D2A3289CB391}"/>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3.3 </a:t>
            </a:r>
            <a:r>
              <a:rPr lang="zh-CN" altLang="en-US" b="1" dirty="0">
                <a:solidFill>
                  <a:srgbClr val="4B649F"/>
                </a:solidFill>
              </a:rPr>
              <a:t>流处理平台</a:t>
            </a:r>
          </a:p>
        </p:txBody>
      </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400" b="1" dirty="0">
                  <a:solidFill>
                    <a:schemeClr val="bg1"/>
                  </a:solidFill>
                </a:rPr>
                <a:t>起源</a:t>
              </a:r>
            </a:p>
          </p:txBody>
        </p:sp>
      </p:grpSp>
      <p:sp>
        <p:nvSpPr>
          <p:cNvPr id="29" name="文本框 28">
            <a:extLst>
              <a:ext uri="{FF2B5EF4-FFF2-40B4-BE49-F238E27FC236}">
                <a16:creationId xmlns:a16="http://schemas.microsoft.com/office/drawing/2014/main" id="{C4ECD8AA-73CC-43A9-BCBD-2D0048C3FD00}"/>
              </a:ext>
            </a:extLst>
          </p:cNvPr>
          <p:cNvSpPr txBox="1"/>
          <p:nvPr/>
        </p:nvSpPr>
        <p:spPr>
          <a:xfrm>
            <a:off x="1320145" y="2068222"/>
            <a:ext cx="9551710" cy="2062103"/>
          </a:xfrm>
          <a:prstGeom prst="rect">
            <a:avLst/>
          </a:prstGeom>
          <a:noFill/>
        </p:spPr>
        <p:txBody>
          <a:bodyPr wrap="square" rtlCol="0">
            <a:spAutoFit/>
          </a:bodyPr>
          <a:lstStyle/>
          <a:p>
            <a:r>
              <a:rPr lang="en-US" altLang="zh-CN" sz="2800" b="1" dirty="0">
                <a:solidFill>
                  <a:schemeClr val="accent1">
                    <a:lumMod val="75000"/>
                  </a:schemeClr>
                </a:solidFill>
                <a:latin typeface="微软雅黑" panose="020B0503020204020204" pitchFamily="34" charset="-122"/>
                <a:ea typeface="微软雅黑" panose="020B0503020204020204" pitchFamily="34" charset="-122"/>
                <a:cs typeface="+mj-cs"/>
              </a:rPr>
              <a:t>Dremel</a:t>
            </a:r>
            <a:r>
              <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j-cs"/>
              </a:rPr>
              <a:t>：</a:t>
            </a:r>
            <a:endParaRPr lang="en-US" altLang="zh-CN" sz="2800" b="1" dirty="0">
              <a:solidFill>
                <a:schemeClr val="accent1">
                  <a:lumMod val="75000"/>
                </a:schemeClr>
              </a:solidFill>
              <a:latin typeface="微软雅黑" panose="020B0503020204020204" pitchFamily="34" charset="-122"/>
              <a:ea typeface="微软雅黑" panose="020B0503020204020204" pitchFamily="34" charset="-122"/>
              <a:cs typeface="+mj-cs"/>
            </a:endParaRPr>
          </a:p>
          <a:p>
            <a:endParaRPr lang="en-US" altLang="zh-CN" sz="2800" b="1" dirty="0">
              <a:solidFill>
                <a:schemeClr val="accent1">
                  <a:lumMod val="75000"/>
                </a:schemeClr>
              </a:solidFill>
              <a:latin typeface="微软雅黑" panose="020B0503020204020204" pitchFamily="34" charset="-122"/>
              <a:ea typeface="微软雅黑" panose="020B0503020204020204" pitchFamily="34" charset="-122"/>
              <a:cs typeface="+mj-cs"/>
            </a:endParaRPr>
          </a:p>
          <a:p>
            <a:pPr lvl="1"/>
            <a:r>
              <a:rPr lang="en-US" altLang="zh-CN" sz="2400" dirty="0">
                <a:latin typeface="微软雅黑" panose="020B0503020204020204" pitchFamily="34" charset="-122"/>
                <a:ea typeface="微软雅黑" panose="020B0503020204020204" pitchFamily="34" charset="-122"/>
                <a:cs typeface="+mj-cs"/>
              </a:rPr>
              <a:t>Google</a:t>
            </a:r>
            <a:r>
              <a:rPr lang="zh-CN" altLang="en-US" sz="2400" dirty="0">
                <a:latin typeface="微软雅黑" panose="020B0503020204020204" pitchFamily="34" charset="-122"/>
                <a:ea typeface="微软雅黑" panose="020B0503020204020204" pitchFamily="34" charset="-122"/>
                <a:cs typeface="+mj-cs"/>
              </a:rPr>
              <a:t>在</a:t>
            </a:r>
            <a:r>
              <a:rPr lang="en-US" altLang="zh-CN" sz="2400" dirty="0">
                <a:latin typeface="微软雅黑" panose="020B0503020204020204" pitchFamily="34" charset="-122"/>
                <a:ea typeface="微软雅黑" panose="020B0503020204020204" pitchFamily="34" charset="-122"/>
                <a:cs typeface="+mj-cs"/>
              </a:rPr>
              <a:t>2010 </a:t>
            </a:r>
            <a:r>
              <a:rPr lang="zh-CN" altLang="en-US" sz="2400" dirty="0">
                <a:latin typeface="微软雅黑" panose="020B0503020204020204" pitchFamily="34" charset="-122"/>
                <a:ea typeface="微软雅黑" panose="020B0503020204020204" pitchFamily="34" charset="-122"/>
                <a:cs typeface="+mj-cs"/>
              </a:rPr>
              <a:t>年推出了</a:t>
            </a:r>
            <a:r>
              <a:rPr lang="en-US" altLang="zh-CN" sz="2400" dirty="0">
                <a:latin typeface="微软雅黑" panose="020B0503020204020204" pitchFamily="34" charset="-122"/>
                <a:ea typeface="微软雅黑" panose="020B0503020204020204" pitchFamily="34" charset="-122"/>
                <a:cs typeface="+mj-cs"/>
              </a:rPr>
              <a:t>Dremel</a:t>
            </a:r>
          </a:p>
          <a:p>
            <a:pPr lvl="1"/>
            <a:endParaRPr lang="en-US" altLang="zh-CN" sz="2400" dirty="0">
              <a:latin typeface="微软雅黑" panose="020B0503020204020204" pitchFamily="34" charset="-122"/>
              <a:ea typeface="微软雅黑" panose="020B0503020204020204" pitchFamily="34" charset="-122"/>
              <a:cs typeface="+mj-cs"/>
            </a:endParaRPr>
          </a:p>
          <a:p>
            <a:pPr lvl="1"/>
            <a:r>
              <a:rPr lang="zh-CN" altLang="en-US" sz="2400" dirty="0">
                <a:latin typeface="微软雅黑" panose="020B0503020204020204" pitchFamily="34" charset="-122"/>
                <a:ea typeface="微软雅黑" panose="020B0503020204020204" pitchFamily="34" charset="-122"/>
              </a:rPr>
              <a:t>交互式数据处理的目标是将</a:t>
            </a:r>
            <a:r>
              <a:rPr lang="en-US" altLang="zh-CN" sz="2400" dirty="0">
                <a:latin typeface="微软雅黑" panose="020B0503020204020204" pitchFamily="34" charset="-122"/>
                <a:ea typeface="微软雅黑" panose="020B0503020204020204" pitchFamily="34" charset="-122"/>
              </a:rPr>
              <a:t>PB </a:t>
            </a:r>
            <a:r>
              <a:rPr lang="zh-CN" altLang="en-US" sz="2400" dirty="0">
                <a:latin typeface="微软雅黑" panose="020B0503020204020204" pitchFamily="34" charset="-122"/>
                <a:ea typeface="微软雅黑" panose="020B0503020204020204" pitchFamily="34" charset="-122"/>
              </a:rPr>
              <a:t>级数据的处理时间缩短到秒级</a:t>
            </a:r>
            <a:endParaRPr lang="en-US" altLang="zh-CN"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6205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868680" y="1350010"/>
            <a:ext cx="971486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indent="0">
              <a:buNone/>
            </a:pPr>
            <a:r>
              <a:rPr lang="en-US" altLang="zh-CN" sz="2400" dirty="0">
                <a:sym typeface="+mn-ea"/>
              </a:rPr>
              <a:t>        </a:t>
            </a:r>
            <a:r>
              <a:rPr lang="zh-CN" altLang="en-US" sz="2400" dirty="0">
                <a:sym typeface="+mn-ea"/>
              </a:rPr>
              <a:t>指从各种各样类型的大数据中，快速获得有价值信息的技术的能力，包括数据采集，存储，管理，分析挖掘，可视化等技术及其集成。</a:t>
            </a:r>
            <a:endParaRPr lang="zh-CN" altLang="en-US" sz="2400" b="1">
              <a:solidFill>
                <a:schemeClr val="bg1"/>
              </a:solidFill>
            </a:endParaRP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363" y="25400"/>
            <a:ext cx="45418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1.2 </a:t>
            </a:r>
            <a:r>
              <a:rPr lang="zh-CN" altLang="en-US" b="1" dirty="0">
                <a:solidFill>
                  <a:srgbClr val="4B649F"/>
                </a:solidFill>
              </a:rPr>
              <a:t>大数据技术</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4" name="图片 3"/>
          <p:cNvPicPr>
            <a:picLocks noChangeAspect="1"/>
          </p:cNvPicPr>
          <p:nvPr/>
        </p:nvPicPr>
        <p:blipFill>
          <a:blip r:embed="rId3"/>
          <a:stretch>
            <a:fillRect/>
          </a:stretch>
        </p:blipFill>
        <p:spPr>
          <a:xfrm>
            <a:off x="2566670" y="2105660"/>
            <a:ext cx="6678295" cy="390398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sp>
        <p:nvSpPr>
          <p:cNvPr id="32786" name="文本框 22">
            <a:extLst>
              <a:ext uri="{FF2B5EF4-FFF2-40B4-BE49-F238E27FC236}">
                <a16:creationId xmlns:a16="http://schemas.microsoft.com/office/drawing/2014/main" id="{4CDD033A-9BDC-462A-93B9-D2A3289CB391}"/>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3.3 </a:t>
            </a:r>
            <a:r>
              <a:rPr lang="zh-CN" altLang="en-US" b="1" dirty="0">
                <a:solidFill>
                  <a:srgbClr val="4B649F"/>
                </a:solidFill>
              </a:rPr>
              <a:t>流处理平台</a:t>
            </a:r>
            <a:r>
              <a:rPr lang="en-US" altLang="zh-CN" b="1" dirty="0">
                <a:solidFill>
                  <a:srgbClr val="4B649F"/>
                </a:solidFill>
              </a:rPr>
              <a:t>-Storm</a:t>
            </a:r>
            <a:endParaRPr lang="zh-CN" altLang="en-US" b="1" dirty="0">
              <a:solidFill>
                <a:srgbClr val="4B649F"/>
              </a:solidFill>
            </a:endParaRPr>
          </a:p>
        </p:txBody>
      </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b="1" dirty="0">
                  <a:solidFill>
                    <a:schemeClr val="bg1"/>
                  </a:solidFill>
                </a:rPr>
                <a:t>Storm</a:t>
              </a:r>
              <a:r>
                <a:rPr lang="zh-CN" altLang="en-US" sz="2400" b="1" dirty="0">
                  <a:solidFill>
                    <a:schemeClr val="bg1"/>
                  </a:solidFill>
                </a:rPr>
                <a:t>面向</a:t>
              </a:r>
            </a:p>
          </p:txBody>
        </p:sp>
      </p:grpSp>
      <p:sp>
        <p:nvSpPr>
          <p:cNvPr id="14" name="文本框 13">
            <a:extLst>
              <a:ext uri="{FF2B5EF4-FFF2-40B4-BE49-F238E27FC236}">
                <a16:creationId xmlns:a16="http://schemas.microsoft.com/office/drawing/2014/main" id="{DCC548A4-501F-4C38-92B4-CD7708822083}"/>
              </a:ext>
            </a:extLst>
          </p:cNvPr>
          <p:cNvSpPr txBox="1"/>
          <p:nvPr/>
        </p:nvSpPr>
        <p:spPr>
          <a:xfrm>
            <a:off x="1065490" y="1600200"/>
            <a:ext cx="9935302" cy="2554545"/>
          </a:xfrm>
          <a:prstGeom prst="rect">
            <a:avLst/>
          </a:prstGeom>
          <a:noFill/>
        </p:spPr>
        <p:txBody>
          <a:bodyPr wrap="square" rtlCol="0">
            <a:spAutoFit/>
          </a:bodyPr>
          <a:lstStyle/>
          <a:p>
            <a:endParaRPr lang="en-US" altLang="zh-CN" sz="2800" b="1" dirty="0">
              <a:solidFill>
                <a:schemeClr val="accent1">
                  <a:lumMod val="75000"/>
                </a:schemeClr>
              </a:solidFill>
              <a:latin typeface="微软雅黑" panose="020B0503020204020204" pitchFamily="34" charset="-122"/>
              <a:ea typeface="微软雅黑" panose="020B0503020204020204" pitchFamily="34" charset="-122"/>
              <a:cs typeface="+mj-cs"/>
            </a:endParaRPr>
          </a:p>
          <a:p>
            <a:endParaRPr lang="en-US" altLang="zh-CN" sz="2800" b="1" dirty="0">
              <a:solidFill>
                <a:schemeClr val="accent1">
                  <a:lumMod val="75000"/>
                </a:schemeClr>
              </a:solidFill>
              <a:latin typeface="微软雅黑" panose="020B0503020204020204" pitchFamily="34" charset="-122"/>
              <a:ea typeface="微软雅黑" panose="020B0503020204020204" pitchFamily="34" charset="-122"/>
              <a:cs typeface="+mj-cs"/>
            </a:endParaRPr>
          </a:p>
          <a:p>
            <a:r>
              <a:rPr lang="en-US" altLang="zh-CN" sz="2800" dirty="0">
                <a:latin typeface="微软雅黑" panose="020B0503020204020204" pitchFamily="34" charset="-122"/>
                <a:ea typeface="微软雅黑" panose="020B0503020204020204" pitchFamily="34" charset="-122"/>
                <a:cs typeface="+mj-cs"/>
              </a:rPr>
              <a:t>	</a:t>
            </a:r>
            <a:r>
              <a:rPr lang="zh-CN" altLang="en-US" sz="2800" dirty="0">
                <a:latin typeface="微软雅黑" panose="020B0503020204020204" pitchFamily="34" charset="-122"/>
                <a:ea typeface="微软雅黑" panose="020B0503020204020204" pitchFamily="34" charset="-122"/>
                <a:cs typeface="+mj-cs"/>
              </a:rPr>
              <a:t>实时</a:t>
            </a:r>
            <a:r>
              <a:rPr lang="zh-CN" altLang="en-US" sz="2400" dirty="0">
                <a:latin typeface="微软雅黑" panose="020B0503020204020204" pitchFamily="34" charset="-122"/>
                <a:ea typeface="微软雅黑" panose="020B0503020204020204" pitchFamily="34" charset="-122"/>
                <a:cs typeface="+mj-cs"/>
              </a:rPr>
              <a:t>流处理平台</a:t>
            </a:r>
            <a:endParaRPr lang="en-US" altLang="zh-CN" sz="2400" dirty="0">
              <a:latin typeface="微软雅黑" panose="020B0503020204020204" pitchFamily="34" charset="-122"/>
              <a:ea typeface="微软雅黑" panose="020B0503020204020204" pitchFamily="34" charset="-122"/>
              <a:cs typeface="+mj-cs"/>
            </a:endParaRPr>
          </a:p>
          <a:p>
            <a:endParaRPr lang="en-US" altLang="zh-CN" sz="2400" dirty="0">
              <a:latin typeface="微软雅黑" panose="020B0503020204020204" pitchFamily="34" charset="-122"/>
              <a:ea typeface="微软雅黑" panose="020B0503020204020204" pitchFamily="34" charset="-122"/>
              <a:cs typeface="+mj-cs"/>
            </a:endParaRPr>
          </a:p>
          <a:p>
            <a:r>
              <a:rPr lang="en-US" altLang="zh-CN" sz="2400" dirty="0">
                <a:latin typeface="微软雅黑" panose="020B0503020204020204" pitchFamily="34" charset="-122"/>
                <a:ea typeface="微软雅黑" panose="020B0503020204020204" pitchFamily="34" charset="-122"/>
                <a:cs typeface="+mj-cs"/>
              </a:rPr>
              <a:t>	</a:t>
            </a:r>
            <a:r>
              <a:rPr lang="zh-CN" altLang="en-US" sz="2400" dirty="0">
                <a:latin typeface="微软雅黑" panose="020B0503020204020204" pitchFamily="34" charset="-122"/>
                <a:ea typeface="微软雅黑" panose="020B0503020204020204" pitchFamily="34" charset="-122"/>
                <a:cs typeface="+mj-cs"/>
              </a:rPr>
              <a:t>分布式实时流处理引擎俨然成为实时计算的利剑， 弥补了传统的定周期计算在实时性方面的不足</a:t>
            </a:r>
            <a:endParaRPr lang="en-US" altLang="zh-CN" sz="2800" dirty="0">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429707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sp>
        <p:nvSpPr>
          <p:cNvPr id="32786" name="文本框 22">
            <a:extLst>
              <a:ext uri="{FF2B5EF4-FFF2-40B4-BE49-F238E27FC236}">
                <a16:creationId xmlns:a16="http://schemas.microsoft.com/office/drawing/2014/main" id="{4CDD033A-9BDC-462A-93B9-D2A3289CB391}"/>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3.3 </a:t>
            </a:r>
            <a:r>
              <a:rPr lang="zh-CN" altLang="en-US" b="1" dirty="0">
                <a:solidFill>
                  <a:srgbClr val="4B649F"/>
                </a:solidFill>
              </a:rPr>
              <a:t>流处理平台</a:t>
            </a:r>
            <a:r>
              <a:rPr lang="en-US" altLang="zh-CN" b="1" dirty="0">
                <a:solidFill>
                  <a:srgbClr val="4B649F"/>
                </a:solidFill>
              </a:rPr>
              <a:t>-Storm</a:t>
            </a:r>
            <a:endParaRPr lang="zh-CN" altLang="en-US" b="1" dirty="0">
              <a:solidFill>
                <a:srgbClr val="4B649F"/>
              </a:solidFill>
            </a:endParaRPr>
          </a:p>
        </p:txBody>
      </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b="1" dirty="0">
                  <a:solidFill>
                    <a:schemeClr val="bg1"/>
                  </a:solidFill>
                </a:rPr>
                <a:t>Storm</a:t>
              </a:r>
              <a:r>
                <a:rPr lang="zh-CN" altLang="en-US" sz="2400" b="1" dirty="0">
                  <a:solidFill>
                    <a:schemeClr val="bg1"/>
                  </a:solidFill>
                </a:rPr>
                <a:t>结构</a:t>
              </a:r>
            </a:p>
          </p:txBody>
        </p:sp>
      </p:grpSp>
      <p:pic>
        <p:nvPicPr>
          <p:cNvPr id="15" name="图片 14">
            <a:extLst>
              <a:ext uri="{FF2B5EF4-FFF2-40B4-BE49-F238E27FC236}">
                <a16:creationId xmlns:a16="http://schemas.microsoft.com/office/drawing/2014/main" id="{B3F5CDBE-32FC-4D6D-994F-18D1CF621B6C}"/>
              </a:ext>
            </a:extLst>
          </p:cNvPr>
          <p:cNvPicPr>
            <a:picLocks noChangeAspect="1"/>
          </p:cNvPicPr>
          <p:nvPr/>
        </p:nvPicPr>
        <p:blipFill>
          <a:blip r:embed="rId3"/>
          <a:stretch>
            <a:fillRect/>
          </a:stretch>
        </p:blipFill>
        <p:spPr>
          <a:xfrm>
            <a:off x="2638425" y="2521526"/>
            <a:ext cx="6915150" cy="3371850"/>
          </a:xfrm>
          <a:prstGeom prst="rect">
            <a:avLst/>
          </a:prstGeom>
        </p:spPr>
      </p:pic>
    </p:spTree>
    <p:extLst>
      <p:ext uri="{BB962C8B-B14F-4D97-AF65-F5344CB8AC3E}">
        <p14:creationId xmlns:p14="http://schemas.microsoft.com/office/powerpoint/2010/main" val="1016470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sp>
        <p:nvSpPr>
          <p:cNvPr id="32786" name="文本框 22">
            <a:extLst>
              <a:ext uri="{FF2B5EF4-FFF2-40B4-BE49-F238E27FC236}">
                <a16:creationId xmlns:a16="http://schemas.microsoft.com/office/drawing/2014/main" id="{4CDD033A-9BDC-462A-93B9-D2A3289CB391}"/>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3.3 </a:t>
            </a:r>
            <a:r>
              <a:rPr lang="zh-CN" altLang="en-US" b="1" dirty="0">
                <a:solidFill>
                  <a:srgbClr val="4B649F"/>
                </a:solidFill>
              </a:rPr>
              <a:t>流处理平台</a:t>
            </a:r>
            <a:r>
              <a:rPr lang="en-US" altLang="zh-CN" b="1" dirty="0">
                <a:solidFill>
                  <a:srgbClr val="4B649F"/>
                </a:solidFill>
              </a:rPr>
              <a:t>-Storm</a:t>
            </a:r>
            <a:endParaRPr lang="zh-CN" altLang="en-US" b="1" dirty="0">
              <a:solidFill>
                <a:srgbClr val="4B649F"/>
              </a:solidFill>
            </a:endParaRPr>
          </a:p>
        </p:txBody>
      </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b="1" dirty="0">
                  <a:solidFill>
                    <a:schemeClr val="bg1"/>
                  </a:solidFill>
                </a:rPr>
                <a:t>Storm</a:t>
              </a:r>
              <a:r>
                <a:rPr lang="zh-CN" altLang="en-US" sz="2400" b="1" dirty="0">
                  <a:solidFill>
                    <a:schemeClr val="bg1"/>
                  </a:solidFill>
                </a:rPr>
                <a:t>的数据互换</a:t>
              </a:r>
            </a:p>
          </p:txBody>
        </p:sp>
      </p:grpSp>
      <p:pic>
        <p:nvPicPr>
          <p:cNvPr id="3" name="图片 2">
            <a:extLst>
              <a:ext uri="{FF2B5EF4-FFF2-40B4-BE49-F238E27FC236}">
                <a16:creationId xmlns:a16="http://schemas.microsoft.com/office/drawing/2014/main" id="{7576AEAA-B5C5-4098-9675-647ED9E70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712" y="-18670"/>
            <a:ext cx="6679682" cy="2679873"/>
          </a:xfrm>
          <a:prstGeom prst="rect">
            <a:avLst/>
          </a:prstGeom>
        </p:spPr>
      </p:pic>
      <p:sp>
        <p:nvSpPr>
          <p:cNvPr id="5" name="矩形 4">
            <a:extLst>
              <a:ext uri="{FF2B5EF4-FFF2-40B4-BE49-F238E27FC236}">
                <a16:creationId xmlns:a16="http://schemas.microsoft.com/office/drawing/2014/main" id="{A7DCFE51-0DEE-48AB-856F-A04816E8E3DC}"/>
              </a:ext>
            </a:extLst>
          </p:cNvPr>
          <p:cNvSpPr/>
          <p:nvPr/>
        </p:nvSpPr>
        <p:spPr>
          <a:xfrm>
            <a:off x="563576" y="2898969"/>
            <a:ext cx="9693248" cy="2116541"/>
          </a:xfrm>
          <a:prstGeom prst="rect">
            <a:avLst/>
          </a:prstGeom>
        </p:spPr>
        <p:txBody>
          <a:bodyPr wrap="square">
            <a:spAutoFit/>
          </a:bodyPr>
          <a:lstStyle/>
          <a:p>
            <a:pPr>
              <a:lnSpc>
                <a:spcPct val="114000"/>
              </a:lnSpc>
              <a:spcBef>
                <a:spcPts val="600"/>
              </a:spcBef>
            </a:pPr>
            <a:r>
              <a:rPr lang="zh-CN" altLang="en-US" dirty="0"/>
              <a:t>1）Nimbus负责在集群里面发送代码，分配工作给机器，并且监控状态。全局只有一个。</a:t>
            </a:r>
          </a:p>
          <a:p>
            <a:pPr>
              <a:lnSpc>
                <a:spcPct val="114000"/>
              </a:lnSpc>
              <a:spcBef>
                <a:spcPts val="600"/>
              </a:spcBef>
            </a:pPr>
            <a:r>
              <a:rPr lang="zh-CN" altLang="en-US" dirty="0"/>
              <a:t>2）Supervisor会监听分配给它那台机器的工作，根据需要启动/关闭工作进程Worker。每一个要运行Storm的机器上都要部署一个，并且，按照机器的配置设定上面分配的槽位数。</a:t>
            </a:r>
          </a:p>
          <a:p>
            <a:pPr>
              <a:lnSpc>
                <a:spcPct val="114000"/>
              </a:lnSpc>
              <a:spcBef>
                <a:spcPts val="600"/>
              </a:spcBef>
            </a:pPr>
            <a:r>
              <a:rPr lang="zh-CN" altLang="en-US" dirty="0"/>
              <a:t>3）Zookeeper是Storm重点依赖的外部资源。Nimbus和Supervisor甚至实际运行的Worker都是把心跳</a:t>
            </a:r>
            <a:r>
              <a:rPr lang="en-US" altLang="zh-CN" dirty="0"/>
              <a:t>(heartbeat)</a:t>
            </a:r>
            <a:r>
              <a:rPr lang="zh-CN" altLang="en-US" dirty="0"/>
              <a:t>保存在Zookeeper上的。Nimbus也是根据Zookeerper上的心跳和任务运行状况，进行调度和任务分配的。</a:t>
            </a:r>
          </a:p>
        </p:txBody>
      </p:sp>
    </p:spTree>
    <p:extLst>
      <p:ext uri="{BB962C8B-B14F-4D97-AF65-F5344CB8AC3E}">
        <p14:creationId xmlns:p14="http://schemas.microsoft.com/office/powerpoint/2010/main" val="18309390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sp>
        <p:nvSpPr>
          <p:cNvPr id="32786" name="文本框 22">
            <a:extLst>
              <a:ext uri="{FF2B5EF4-FFF2-40B4-BE49-F238E27FC236}">
                <a16:creationId xmlns:a16="http://schemas.microsoft.com/office/drawing/2014/main" id="{4CDD033A-9BDC-462A-93B9-D2A3289CB391}"/>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3.3 </a:t>
            </a:r>
            <a:r>
              <a:rPr lang="zh-CN" altLang="en-US" b="1" dirty="0">
                <a:solidFill>
                  <a:srgbClr val="4B649F"/>
                </a:solidFill>
              </a:rPr>
              <a:t>流处理平台</a:t>
            </a:r>
            <a:r>
              <a:rPr lang="en-US" altLang="zh-CN" b="1" dirty="0">
                <a:solidFill>
                  <a:srgbClr val="4B649F"/>
                </a:solidFill>
              </a:rPr>
              <a:t>-Spark</a:t>
            </a:r>
            <a:endParaRPr lang="zh-CN" altLang="en-US" b="1" dirty="0">
              <a:solidFill>
                <a:srgbClr val="4B649F"/>
              </a:solidFill>
            </a:endParaRPr>
          </a:p>
        </p:txBody>
      </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b="1" dirty="0">
                  <a:solidFill>
                    <a:schemeClr val="bg1"/>
                  </a:solidFill>
                </a:rPr>
                <a:t>Spark</a:t>
              </a:r>
              <a:endParaRPr lang="zh-CN" altLang="en-US" sz="2400" b="1" dirty="0">
                <a:solidFill>
                  <a:schemeClr val="bg1"/>
                </a:solidFill>
              </a:endParaRPr>
            </a:p>
          </p:txBody>
        </p:sp>
      </p:grpSp>
      <p:sp>
        <p:nvSpPr>
          <p:cNvPr id="14" name="文本框 13">
            <a:extLst>
              <a:ext uri="{FF2B5EF4-FFF2-40B4-BE49-F238E27FC236}">
                <a16:creationId xmlns:a16="http://schemas.microsoft.com/office/drawing/2014/main" id="{EA307E65-1D6F-43C5-B64B-335DDE3298C3}"/>
              </a:ext>
            </a:extLst>
          </p:cNvPr>
          <p:cNvSpPr txBox="1"/>
          <p:nvPr/>
        </p:nvSpPr>
        <p:spPr>
          <a:xfrm>
            <a:off x="1065490" y="1600200"/>
            <a:ext cx="9935302" cy="4308872"/>
          </a:xfrm>
          <a:prstGeom prst="rect">
            <a:avLst/>
          </a:prstGeom>
          <a:noFill/>
        </p:spPr>
        <p:txBody>
          <a:bodyPr wrap="square" rtlCol="0">
            <a:spAutoFit/>
          </a:bodyPr>
          <a:lstStyle/>
          <a:p>
            <a:endParaRPr lang="en-US" altLang="zh-CN" sz="2800" b="1" dirty="0">
              <a:solidFill>
                <a:schemeClr val="accent1">
                  <a:lumMod val="75000"/>
                </a:schemeClr>
              </a:solidFill>
              <a:latin typeface="微软雅黑" panose="020B0503020204020204" pitchFamily="34" charset="-122"/>
              <a:ea typeface="微软雅黑" panose="020B0503020204020204" pitchFamily="34" charset="-122"/>
              <a:cs typeface="+mj-cs"/>
            </a:endParaRPr>
          </a:p>
          <a:p>
            <a:endParaRPr lang="en-US" altLang="zh-CN" sz="2400" b="1" dirty="0">
              <a:solidFill>
                <a:schemeClr val="accent1">
                  <a:lumMod val="75000"/>
                </a:schemeClr>
              </a:solidFill>
              <a:latin typeface="微软雅黑" panose="020B0503020204020204" pitchFamily="34" charset="-122"/>
              <a:ea typeface="微软雅黑" panose="020B0503020204020204" pitchFamily="34" charset="-122"/>
              <a:cs typeface="+mj-cs"/>
            </a:endParaRPr>
          </a:p>
          <a:p>
            <a:pPr marL="1371600" lvl="2" indent="-457200">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cs typeface="+mj-cs"/>
              </a:rPr>
              <a:t>实时流处理平台</a:t>
            </a:r>
            <a:endParaRPr lang="en-US" altLang="zh-CN" sz="2400" dirty="0">
              <a:latin typeface="微软雅黑" panose="020B0503020204020204" pitchFamily="34" charset="-122"/>
              <a:ea typeface="微软雅黑" panose="020B0503020204020204" pitchFamily="34" charset="-122"/>
              <a:cs typeface="+mj-cs"/>
            </a:endParaRPr>
          </a:p>
          <a:p>
            <a:pPr marL="1371600" lvl="2" indent="-457200">
              <a:buFont typeface="Arial" panose="020B0604020202020204" pitchFamily="34" charset="0"/>
              <a:buChar char="•"/>
            </a:pPr>
            <a:endParaRPr lang="en-US" altLang="zh-CN" sz="2400" dirty="0">
              <a:latin typeface="微软雅黑" panose="020B0503020204020204" pitchFamily="34" charset="-122"/>
              <a:ea typeface="微软雅黑" panose="020B0503020204020204" pitchFamily="34" charset="-122"/>
              <a:cs typeface="+mj-cs"/>
            </a:endParaRPr>
          </a:p>
          <a:p>
            <a:pPr marL="1371600" lvl="2" indent="-457200">
              <a:buFont typeface="Arial" panose="020B0604020202020204" pitchFamily="34" charset="0"/>
              <a:buChar char="•"/>
            </a:pPr>
            <a:r>
              <a:rPr lang="en-US" altLang="zh-CN" sz="2400" dirty="0"/>
              <a:t>Spark</a:t>
            </a:r>
            <a:r>
              <a:rPr lang="zh-CN" altLang="en-US" sz="2400" dirty="0"/>
              <a:t>可作为独立集群部署（需要相应存储层的配合</a:t>
            </a:r>
            <a:endParaRPr lang="en-US" altLang="zh-CN" sz="2400" dirty="0">
              <a:latin typeface="微软雅黑" panose="020B0503020204020204" pitchFamily="34" charset="-122"/>
              <a:ea typeface="微软雅黑" panose="020B0503020204020204" pitchFamily="34" charset="-122"/>
              <a:cs typeface="+mj-cs"/>
            </a:endParaRPr>
          </a:p>
          <a:p>
            <a:pPr marL="1371600" lvl="2" indent="-457200">
              <a:buFont typeface="Arial" panose="020B0604020202020204" pitchFamily="34" charset="0"/>
              <a:buChar char="•"/>
            </a:pPr>
            <a:endParaRPr lang="en-US" altLang="zh-CN" sz="2400" dirty="0">
              <a:latin typeface="微软雅黑" panose="020B0503020204020204" pitchFamily="34" charset="-122"/>
              <a:ea typeface="微软雅黑" panose="020B0503020204020204" pitchFamily="34" charset="-122"/>
              <a:cs typeface="+mj-cs"/>
            </a:endParaRPr>
          </a:p>
          <a:p>
            <a:pPr marL="1371600" lvl="2" indent="-457200">
              <a:spcBef>
                <a:spcPts val="12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cs typeface="+mj-cs"/>
              </a:rPr>
              <a:t>与</a:t>
            </a:r>
            <a:r>
              <a:rPr lang="en-US" altLang="zh-CN" sz="2400" dirty="0">
                <a:latin typeface="微软雅黑" panose="020B0503020204020204" pitchFamily="34" charset="-122"/>
                <a:ea typeface="微软雅黑" panose="020B0503020204020204" pitchFamily="34" charset="-122"/>
                <a:cs typeface="+mj-cs"/>
              </a:rPr>
              <a:t>Storm</a:t>
            </a:r>
            <a:r>
              <a:rPr lang="zh-CN" altLang="en-US" sz="2400" dirty="0">
                <a:latin typeface="微软雅黑" panose="020B0503020204020204" pitchFamily="34" charset="-122"/>
                <a:ea typeface="微软雅黑" panose="020B0503020204020204" pitchFamily="34" charset="-122"/>
                <a:cs typeface="+mj-cs"/>
              </a:rPr>
              <a:t>区别</a:t>
            </a:r>
            <a:endParaRPr lang="en-US" altLang="zh-CN" sz="2400" dirty="0">
              <a:latin typeface="微软雅黑" panose="020B0503020204020204" pitchFamily="34" charset="-122"/>
              <a:ea typeface="微软雅黑" panose="020B0503020204020204" pitchFamily="34" charset="-122"/>
              <a:cs typeface="+mj-cs"/>
            </a:endParaRPr>
          </a:p>
          <a:p>
            <a:pPr marL="1828800" lvl="3" indent="-457200">
              <a:spcBef>
                <a:spcPts val="12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cs typeface="+mj-cs"/>
              </a:rPr>
              <a:t>微批处理</a:t>
            </a:r>
            <a:r>
              <a:rPr lang="en-US" altLang="zh-CN" sz="2400" dirty="0">
                <a:latin typeface="微软雅黑" panose="020B0503020204020204" pitchFamily="34" charset="-122"/>
                <a:ea typeface="微软雅黑" panose="020B0503020204020204" pitchFamily="34" charset="-122"/>
                <a:cs typeface="+mj-cs"/>
              </a:rPr>
              <a:t>( Micro Batch Processing)</a:t>
            </a:r>
            <a:r>
              <a:rPr lang="zh-CN" altLang="en-US" sz="2400" dirty="0">
                <a:latin typeface="微软雅黑" panose="020B0503020204020204" pitchFamily="34" charset="-122"/>
                <a:ea typeface="微软雅黑" panose="020B0503020204020204" pitchFamily="34" charset="-122"/>
                <a:cs typeface="+mj-cs"/>
              </a:rPr>
              <a:t>：</a:t>
            </a:r>
            <a:endParaRPr lang="en-US" altLang="zh-CN" sz="2400" dirty="0">
              <a:latin typeface="微软雅黑" panose="020B0503020204020204" pitchFamily="34" charset="-122"/>
              <a:ea typeface="微软雅黑" panose="020B0503020204020204" pitchFamily="34" charset="-122"/>
              <a:cs typeface="+mj-cs"/>
            </a:endParaRPr>
          </a:p>
          <a:p>
            <a:pPr lvl="4">
              <a:spcBef>
                <a:spcPts val="1200"/>
              </a:spcBef>
            </a:pPr>
            <a:r>
              <a:rPr lang="zh-CN" altLang="en-US" sz="2400" dirty="0">
                <a:latin typeface="微软雅黑" panose="020B0503020204020204" pitchFamily="34" charset="-122"/>
                <a:ea typeface="微软雅黑" panose="020B0503020204020204" pitchFamily="34" charset="-122"/>
                <a:cs typeface="+mj-cs"/>
              </a:rPr>
              <a:t>同一时间处理少量数据，将数据流视作一系列非常小的“批”，借此即可通过批处理引擎的原生语义进行处理</a:t>
            </a:r>
            <a:endParaRPr lang="en-US" altLang="zh-CN" sz="2400" dirty="0">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1918008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sp>
        <p:nvSpPr>
          <p:cNvPr id="32786" name="文本框 22">
            <a:extLst>
              <a:ext uri="{FF2B5EF4-FFF2-40B4-BE49-F238E27FC236}">
                <a16:creationId xmlns:a16="http://schemas.microsoft.com/office/drawing/2014/main" id="{4CDD033A-9BDC-462A-93B9-D2A3289CB391}"/>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3.3 </a:t>
            </a:r>
            <a:r>
              <a:rPr lang="zh-CN" altLang="en-US" b="1" dirty="0">
                <a:solidFill>
                  <a:srgbClr val="4B649F"/>
                </a:solidFill>
              </a:rPr>
              <a:t>流处理平台</a:t>
            </a:r>
            <a:r>
              <a:rPr lang="en-US" altLang="zh-CN" b="1" dirty="0">
                <a:solidFill>
                  <a:srgbClr val="4B649F"/>
                </a:solidFill>
              </a:rPr>
              <a:t>-Spark</a:t>
            </a:r>
            <a:endParaRPr lang="zh-CN" altLang="en-US" b="1" dirty="0">
              <a:solidFill>
                <a:srgbClr val="4B649F"/>
              </a:solidFill>
            </a:endParaRPr>
          </a:p>
        </p:txBody>
      </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b="1" dirty="0">
                  <a:solidFill>
                    <a:schemeClr val="bg1"/>
                  </a:solidFill>
                </a:rPr>
                <a:t>Spark</a:t>
              </a:r>
              <a:r>
                <a:rPr lang="zh-CN" altLang="en-US" sz="2400" b="1" dirty="0">
                  <a:solidFill>
                    <a:schemeClr val="bg1"/>
                  </a:solidFill>
                </a:rPr>
                <a:t>与</a:t>
              </a:r>
              <a:r>
                <a:rPr lang="en-US" altLang="zh-CN" sz="2400" b="1" dirty="0">
                  <a:solidFill>
                    <a:schemeClr val="bg1"/>
                  </a:solidFill>
                </a:rPr>
                <a:t>MapReduce</a:t>
              </a:r>
              <a:endParaRPr lang="zh-CN" altLang="en-US" sz="2400" b="1" dirty="0">
                <a:solidFill>
                  <a:schemeClr val="bg1"/>
                </a:solidFill>
              </a:endParaRPr>
            </a:p>
          </p:txBody>
        </p:sp>
      </p:grpSp>
      <p:sp>
        <p:nvSpPr>
          <p:cNvPr id="15" name="文本框 14">
            <a:extLst>
              <a:ext uri="{FF2B5EF4-FFF2-40B4-BE49-F238E27FC236}">
                <a16:creationId xmlns:a16="http://schemas.microsoft.com/office/drawing/2014/main" id="{28E678F6-FE9F-4179-BA15-C832A2F8E02A}"/>
              </a:ext>
            </a:extLst>
          </p:cNvPr>
          <p:cNvSpPr txBox="1"/>
          <p:nvPr/>
        </p:nvSpPr>
        <p:spPr>
          <a:xfrm>
            <a:off x="1065490" y="1600200"/>
            <a:ext cx="9935302" cy="4216539"/>
          </a:xfrm>
          <a:prstGeom prst="rect">
            <a:avLst/>
          </a:prstGeom>
          <a:noFill/>
        </p:spPr>
        <p:txBody>
          <a:bodyPr wrap="square" rtlCol="0">
            <a:spAutoFit/>
          </a:bodyPr>
          <a:lstStyle/>
          <a:p>
            <a:endParaRPr lang="en-US" altLang="zh-CN" sz="2800" b="1" dirty="0">
              <a:solidFill>
                <a:schemeClr val="accent1">
                  <a:lumMod val="75000"/>
                </a:schemeClr>
              </a:solidFill>
              <a:latin typeface="微软雅黑" panose="020B0503020204020204" pitchFamily="34" charset="-122"/>
              <a:ea typeface="微软雅黑" panose="020B0503020204020204" pitchFamily="34" charset="-122"/>
              <a:cs typeface="+mj-cs"/>
            </a:endParaRPr>
          </a:p>
          <a:p>
            <a:endParaRPr lang="en-US" altLang="zh-CN" sz="2800" b="1" dirty="0">
              <a:solidFill>
                <a:schemeClr val="accent1">
                  <a:lumMod val="75000"/>
                </a:schemeClr>
              </a:solidFill>
              <a:latin typeface="微软雅黑" panose="020B0503020204020204" pitchFamily="34" charset="-122"/>
              <a:ea typeface="微软雅黑" panose="020B0503020204020204" pitchFamily="34" charset="-122"/>
              <a:cs typeface="+mj-cs"/>
            </a:endParaRPr>
          </a:p>
          <a:p>
            <a:pPr marL="1371600" lvl="2" indent="-457200">
              <a:buFont typeface="Arial" panose="020B0604020202020204" pitchFamily="34" charset="0"/>
              <a:buChar char="•"/>
            </a:pPr>
            <a:r>
              <a:rPr lang="en-US" altLang="zh-CN" sz="2400" dirty="0">
                <a:latin typeface="微软雅黑" panose="020B0503020204020204" pitchFamily="34" charset="-122"/>
                <a:ea typeface="微软雅黑" panose="020B0503020204020204" pitchFamily="34" charset="-122"/>
                <a:cs typeface="+mj-cs"/>
              </a:rPr>
              <a:t>Spark</a:t>
            </a:r>
            <a:r>
              <a:rPr lang="zh-CN" altLang="en-US" sz="2400" dirty="0">
                <a:latin typeface="微软雅黑" panose="020B0503020204020204" pitchFamily="34" charset="-122"/>
                <a:ea typeface="微软雅黑" panose="020B0503020204020204" pitchFamily="34" charset="-122"/>
                <a:cs typeface="+mj-cs"/>
              </a:rPr>
              <a:t>，它会在内存中以接近“实时”的时间完成所有的数据分析：从集群或者数据流中读取数据，完成所有必须的分析处理，将结果写回集群，</a:t>
            </a:r>
            <a:r>
              <a:rPr lang="en-US" altLang="zh-CN" sz="2400" dirty="0">
                <a:latin typeface="微软雅黑" panose="020B0503020204020204" pitchFamily="34" charset="-122"/>
                <a:ea typeface="微软雅黑" panose="020B0503020204020204" pitchFamily="34" charset="-122"/>
                <a:cs typeface="+mj-cs"/>
              </a:rPr>
              <a:t>done</a:t>
            </a:r>
            <a:endParaRPr lang="zh-CN" altLang="en-US" sz="2400" dirty="0">
              <a:latin typeface="微软雅黑" panose="020B0503020204020204" pitchFamily="34" charset="-122"/>
              <a:ea typeface="微软雅黑" panose="020B0503020204020204" pitchFamily="34" charset="-122"/>
              <a:cs typeface="+mj-cs"/>
            </a:endParaRPr>
          </a:p>
          <a:p>
            <a:pPr marL="1371600" lvl="2" indent="-457200">
              <a:buFont typeface="Arial" panose="020B0604020202020204" pitchFamily="34" charset="0"/>
              <a:buChar char="•"/>
            </a:pPr>
            <a:endParaRPr lang="en-US" altLang="zh-CN" sz="2400" dirty="0">
              <a:latin typeface="微软雅黑" panose="020B0503020204020204" pitchFamily="34" charset="-122"/>
              <a:ea typeface="微软雅黑" panose="020B0503020204020204" pitchFamily="34" charset="-122"/>
              <a:cs typeface="+mj-cs"/>
            </a:endParaRPr>
          </a:p>
          <a:p>
            <a:pPr marL="1371600" lvl="2" indent="-457200">
              <a:spcBef>
                <a:spcPts val="12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cs typeface="+mj-cs"/>
              </a:rPr>
              <a:t>与</a:t>
            </a:r>
            <a:r>
              <a:rPr lang="en-US" altLang="zh-CN" sz="2400" dirty="0">
                <a:latin typeface="微软雅黑" panose="020B0503020204020204" pitchFamily="34" charset="-122"/>
                <a:ea typeface="微软雅黑" panose="020B0503020204020204" pitchFamily="34" charset="-122"/>
                <a:cs typeface="+mj-cs"/>
              </a:rPr>
              <a:t>MapReduce</a:t>
            </a:r>
            <a:r>
              <a:rPr lang="zh-CN" altLang="en-US" sz="2400" dirty="0">
                <a:latin typeface="微软雅黑" panose="020B0503020204020204" pitchFamily="34" charset="-122"/>
                <a:ea typeface="微软雅黑" panose="020B0503020204020204" pitchFamily="34" charset="-122"/>
                <a:cs typeface="+mj-cs"/>
              </a:rPr>
              <a:t>算法相比，其</a:t>
            </a:r>
            <a:r>
              <a:rPr lang="en-US" altLang="zh-CN" sz="2400" dirty="0">
                <a:latin typeface="微软雅黑" panose="020B0503020204020204" pitchFamily="34" charset="-122"/>
                <a:ea typeface="微软雅黑" panose="020B0503020204020204" pitchFamily="34" charset="-122"/>
                <a:cs typeface="+mj-cs"/>
              </a:rPr>
              <a:t>I/O</a:t>
            </a:r>
            <a:r>
              <a:rPr lang="zh-CN" altLang="en-US" sz="2400" dirty="0">
                <a:latin typeface="微软雅黑" panose="020B0503020204020204" pitchFamily="34" charset="-122"/>
                <a:ea typeface="微软雅黑" panose="020B0503020204020204" pitchFamily="34" charset="-122"/>
                <a:cs typeface="+mj-cs"/>
              </a:rPr>
              <a:t>次数明显更少</a:t>
            </a:r>
            <a:endParaRPr lang="en-US" altLang="zh-CN" sz="2400" dirty="0">
              <a:latin typeface="微软雅黑" panose="020B0503020204020204" pitchFamily="34" charset="-122"/>
              <a:ea typeface="微软雅黑" panose="020B0503020204020204" pitchFamily="34" charset="-122"/>
              <a:cs typeface="+mj-cs"/>
            </a:endParaRPr>
          </a:p>
          <a:p>
            <a:pPr marL="1371600" lvl="2" indent="-457200">
              <a:spcBef>
                <a:spcPts val="12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cs typeface="+mj-cs"/>
              </a:rPr>
              <a:t>如果需要对流数据进行分析，比如一些来自于工厂的传感器收集回来的数据，又或者说应用是需要多重数据处理的，应该使用</a:t>
            </a:r>
            <a:r>
              <a:rPr lang="en-US" altLang="zh-CN" sz="2400" dirty="0">
                <a:latin typeface="微软雅黑" panose="020B0503020204020204" pitchFamily="34" charset="-122"/>
                <a:ea typeface="微软雅黑" panose="020B0503020204020204" pitchFamily="34" charset="-122"/>
                <a:cs typeface="+mj-cs"/>
              </a:rPr>
              <a:t>Spark</a:t>
            </a:r>
            <a:r>
              <a:rPr lang="zh-CN" altLang="en-US" sz="2400" dirty="0">
                <a:latin typeface="微软雅黑" panose="020B0503020204020204" pitchFamily="34" charset="-122"/>
                <a:ea typeface="微软雅黑" panose="020B0503020204020204" pitchFamily="34" charset="-122"/>
                <a:cs typeface="+mj-cs"/>
              </a:rPr>
              <a:t>进行处理</a:t>
            </a:r>
            <a:endParaRPr lang="en-US" altLang="zh-CN" sz="2400" dirty="0">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25510442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sp>
        <p:nvSpPr>
          <p:cNvPr id="32786" name="文本框 22">
            <a:extLst>
              <a:ext uri="{FF2B5EF4-FFF2-40B4-BE49-F238E27FC236}">
                <a16:creationId xmlns:a16="http://schemas.microsoft.com/office/drawing/2014/main" id="{4CDD033A-9BDC-462A-93B9-D2A3289CB391}"/>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3.3 </a:t>
            </a:r>
            <a:r>
              <a:rPr lang="zh-CN" altLang="en-US" b="1" dirty="0">
                <a:solidFill>
                  <a:srgbClr val="4B649F"/>
                </a:solidFill>
              </a:rPr>
              <a:t>流处理平台</a:t>
            </a:r>
            <a:r>
              <a:rPr lang="en-US" altLang="zh-CN" b="1" dirty="0">
                <a:solidFill>
                  <a:srgbClr val="4B649F"/>
                </a:solidFill>
              </a:rPr>
              <a:t>-Spark</a:t>
            </a:r>
            <a:endParaRPr lang="zh-CN" altLang="en-US" b="1" dirty="0">
              <a:solidFill>
                <a:srgbClr val="4B649F"/>
              </a:solidFill>
            </a:endParaRPr>
          </a:p>
        </p:txBody>
      </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b="1" dirty="0">
                  <a:solidFill>
                    <a:schemeClr val="bg1"/>
                  </a:solidFill>
                </a:rPr>
                <a:t>Spark</a:t>
              </a:r>
              <a:r>
                <a:rPr lang="zh-CN" altLang="en-US" sz="2400" b="1" dirty="0">
                  <a:solidFill>
                    <a:schemeClr val="bg1"/>
                  </a:solidFill>
                </a:rPr>
                <a:t>架构简析</a:t>
              </a:r>
            </a:p>
          </p:txBody>
        </p:sp>
      </p:grpSp>
      <p:pic>
        <p:nvPicPr>
          <p:cNvPr id="15" name="图片 14">
            <a:extLst>
              <a:ext uri="{FF2B5EF4-FFF2-40B4-BE49-F238E27FC236}">
                <a16:creationId xmlns:a16="http://schemas.microsoft.com/office/drawing/2014/main" id="{C4B51E1D-78E2-4E91-9BE0-4429A8C31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357" y="1872145"/>
            <a:ext cx="7869285" cy="4669150"/>
          </a:xfrm>
          <a:prstGeom prst="rect">
            <a:avLst/>
          </a:prstGeom>
        </p:spPr>
      </p:pic>
    </p:spTree>
    <p:extLst>
      <p:ext uri="{BB962C8B-B14F-4D97-AF65-F5344CB8AC3E}">
        <p14:creationId xmlns:p14="http://schemas.microsoft.com/office/powerpoint/2010/main" val="1500435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sp>
        <p:nvSpPr>
          <p:cNvPr id="32786" name="文本框 22">
            <a:extLst>
              <a:ext uri="{FF2B5EF4-FFF2-40B4-BE49-F238E27FC236}">
                <a16:creationId xmlns:a16="http://schemas.microsoft.com/office/drawing/2014/main" id="{4CDD033A-9BDC-462A-93B9-D2A3289CB391}"/>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3.3 </a:t>
            </a:r>
            <a:r>
              <a:rPr lang="zh-CN" altLang="en-US" b="1" dirty="0">
                <a:solidFill>
                  <a:srgbClr val="4B649F"/>
                </a:solidFill>
              </a:rPr>
              <a:t>流处理平台</a:t>
            </a:r>
            <a:r>
              <a:rPr lang="en-US" altLang="zh-CN" b="1" dirty="0">
                <a:solidFill>
                  <a:srgbClr val="4B649F"/>
                </a:solidFill>
              </a:rPr>
              <a:t>-Spark</a:t>
            </a:r>
            <a:endParaRPr lang="zh-CN" altLang="en-US" b="1" dirty="0">
              <a:solidFill>
                <a:srgbClr val="4B649F"/>
              </a:solidFill>
            </a:endParaRPr>
          </a:p>
        </p:txBody>
      </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b="1" dirty="0">
                  <a:solidFill>
                    <a:schemeClr val="bg1"/>
                  </a:solidFill>
                </a:rPr>
                <a:t>Spark</a:t>
              </a:r>
              <a:r>
                <a:rPr lang="zh-CN" altLang="en-US" sz="2400" b="1" dirty="0">
                  <a:solidFill>
                    <a:schemeClr val="bg1"/>
                  </a:solidFill>
                </a:rPr>
                <a:t>架构简析</a:t>
              </a:r>
            </a:p>
          </p:txBody>
        </p:sp>
      </p:grpSp>
      <p:pic>
        <p:nvPicPr>
          <p:cNvPr id="3" name="图片 2">
            <a:extLst>
              <a:ext uri="{FF2B5EF4-FFF2-40B4-BE49-F238E27FC236}">
                <a16:creationId xmlns:a16="http://schemas.microsoft.com/office/drawing/2014/main" id="{EB4C6CBF-3EB5-4B37-9345-84AA2EADE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49" y="2221417"/>
            <a:ext cx="11239500" cy="3721100"/>
          </a:xfrm>
          <a:prstGeom prst="rect">
            <a:avLst/>
          </a:prstGeom>
        </p:spPr>
      </p:pic>
    </p:spTree>
    <p:extLst>
      <p:ext uri="{BB962C8B-B14F-4D97-AF65-F5344CB8AC3E}">
        <p14:creationId xmlns:p14="http://schemas.microsoft.com/office/powerpoint/2010/main" val="10129443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sp>
        <p:nvSpPr>
          <p:cNvPr id="32786" name="文本框 22">
            <a:extLst>
              <a:ext uri="{FF2B5EF4-FFF2-40B4-BE49-F238E27FC236}">
                <a16:creationId xmlns:a16="http://schemas.microsoft.com/office/drawing/2014/main" id="{4CDD033A-9BDC-462A-93B9-D2A3289CB391}"/>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3.3 </a:t>
            </a:r>
            <a:r>
              <a:rPr lang="zh-CN" altLang="en-US" b="1" dirty="0">
                <a:solidFill>
                  <a:srgbClr val="4B649F"/>
                </a:solidFill>
              </a:rPr>
              <a:t>流处理平台</a:t>
            </a:r>
            <a:r>
              <a:rPr lang="en-US" altLang="zh-CN" b="1" dirty="0">
                <a:solidFill>
                  <a:srgbClr val="4B649F"/>
                </a:solidFill>
              </a:rPr>
              <a:t>-Spark</a:t>
            </a:r>
            <a:endParaRPr lang="zh-CN" altLang="en-US" b="1" dirty="0">
              <a:solidFill>
                <a:srgbClr val="4B649F"/>
              </a:solidFill>
            </a:endParaRPr>
          </a:p>
        </p:txBody>
      </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b="1" dirty="0">
                  <a:solidFill>
                    <a:schemeClr val="bg1"/>
                  </a:solidFill>
                </a:rPr>
                <a:t>Spark Streaming</a:t>
              </a:r>
              <a:endParaRPr lang="zh-CN" altLang="en-US" sz="2400" b="1" dirty="0">
                <a:solidFill>
                  <a:schemeClr val="bg1"/>
                </a:solidFill>
              </a:endParaRPr>
            </a:p>
          </p:txBody>
        </p:sp>
      </p:grpSp>
      <p:sp>
        <p:nvSpPr>
          <p:cNvPr id="2" name="矩形 1">
            <a:extLst>
              <a:ext uri="{FF2B5EF4-FFF2-40B4-BE49-F238E27FC236}">
                <a16:creationId xmlns:a16="http://schemas.microsoft.com/office/drawing/2014/main" id="{4CBDADF5-420B-4B05-A179-3330E626CF23}"/>
              </a:ext>
            </a:extLst>
          </p:cNvPr>
          <p:cNvSpPr/>
          <p:nvPr/>
        </p:nvSpPr>
        <p:spPr>
          <a:xfrm>
            <a:off x="1190745" y="2271470"/>
            <a:ext cx="9048629" cy="3477875"/>
          </a:xfrm>
          <a:prstGeom prst="rect">
            <a:avLst/>
          </a:prstGeom>
        </p:spPr>
        <p:txBody>
          <a:bodyPr wrap="square">
            <a:spAutoFit/>
          </a:bodyPr>
          <a:lstStyle/>
          <a:p>
            <a:pPr marL="1257300" lvl="2" indent="-342900">
              <a:buFont typeface="Arial" panose="020B0604020202020204" pitchFamily="34" charset="0"/>
              <a:buChar char="•"/>
            </a:pPr>
            <a:r>
              <a:rPr lang="zh-CN" altLang="en-US" sz="2000" dirty="0">
                <a:latin typeface="微软雅黑" panose="020B0503020204020204" pitchFamily="34" charset="-122"/>
              </a:rPr>
              <a:t>核心是弹性分布式数据集（</a:t>
            </a:r>
            <a:r>
              <a:rPr lang="en-US" altLang="zh-CN" sz="2000" dirty="0">
                <a:latin typeface="微软雅黑" panose="020B0503020204020204" pitchFamily="34" charset="-122"/>
              </a:rPr>
              <a:t>RDD</a:t>
            </a:r>
            <a:r>
              <a:rPr lang="zh-CN" altLang="en-US" sz="2000" dirty="0">
                <a:latin typeface="微软雅黑" panose="020B0503020204020204" pitchFamily="34" charset="-122"/>
              </a:rPr>
              <a:t>，一个在内存中的数据集合），提供了比</a:t>
            </a:r>
            <a:r>
              <a:rPr lang="en-US" altLang="zh-CN" sz="2000" dirty="0">
                <a:latin typeface="微软雅黑" panose="020B0503020204020204" pitchFamily="34" charset="-122"/>
              </a:rPr>
              <a:t>MapReduce</a:t>
            </a:r>
            <a:r>
              <a:rPr lang="zh-CN" altLang="en-US" sz="2000" dirty="0">
                <a:latin typeface="微软雅黑" panose="020B0503020204020204" pitchFamily="34" charset="-122"/>
              </a:rPr>
              <a:t>更丰富的模型，可以在快速在内存中对数据集进行多次迭代，以支持复杂的数据挖掘算法和图形计算算法</a:t>
            </a:r>
            <a:endParaRPr lang="en-US" altLang="zh-CN" sz="2000" dirty="0">
              <a:latin typeface="微软雅黑" panose="020B0503020204020204" pitchFamily="34" charset="-122"/>
            </a:endParaRPr>
          </a:p>
          <a:p>
            <a:pPr marL="1257300" lvl="2" indent="-342900">
              <a:buFont typeface="Arial" panose="020B0604020202020204" pitchFamily="34" charset="0"/>
              <a:buChar char="•"/>
            </a:pPr>
            <a:endParaRPr lang="en-US" altLang="zh-CN" sz="2000" dirty="0">
              <a:latin typeface="微软雅黑" panose="020B0503020204020204" pitchFamily="34" charset="-122"/>
            </a:endParaRPr>
          </a:p>
          <a:p>
            <a:pPr marL="1257300" lvl="2" indent="-342900">
              <a:buFont typeface="Arial" panose="020B0604020202020204" pitchFamily="34" charset="0"/>
              <a:buChar char="•"/>
            </a:pPr>
            <a:r>
              <a:rPr lang="en-US" altLang="zh-CN" sz="2000" dirty="0">
                <a:latin typeface="微软雅黑" panose="020B0503020204020204" pitchFamily="34" charset="-122"/>
              </a:rPr>
              <a:t>Streaming</a:t>
            </a:r>
          </a:p>
          <a:p>
            <a:pPr marL="1714500" lvl="3" indent="-342900">
              <a:buFont typeface="Arial" panose="020B0604020202020204" pitchFamily="34" charset="0"/>
              <a:buChar char="•"/>
            </a:pPr>
            <a:r>
              <a:rPr lang="zh-CN" altLang="en-US" sz="2000" dirty="0">
                <a:latin typeface="微软雅黑" panose="020B0503020204020204" pitchFamily="34" charset="-122"/>
              </a:rPr>
              <a:t>一种构建在</a:t>
            </a:r>
            <a:r>
              <a:rPr lang="en-US" altLang="zh-CN" sz="2000" dirty="0">
                <a:latin typeface="微软雅黑" panose="020B0503020204020204" pitchFamily="34" charset="-122"/>
              </a:rPr>
              <a:t>Spark</a:t>
            </a:r>
            <a:r>
              <a:rPr lang="zh-CN" altLang="en-US" sz="2000" dirty="0">
                <a:latin typeface="微软雅黑" panose="020B0503020204020204" pitchFamily="34" charset="-122"/>
              </a:rPr>
              <a:t>上的实时计算框架</a:t>
            </a:r>
            <a:endParaRPr lang="en-US" altLang="zh-CN" sz="2000" dirty="0">
              <a:latin typeface="微软雅黑" panose="020B0503020204020204" pitchFamily="34" charset="-122"/>
            </a:endParaRPr>
          </a:p>
          <a:p>
            <a:pPr marL="1714500" lvl="3" indent="-342900">
              <a:buFont typeface="Arial" panose="020B0604020202020204" pitchFamily="34" charset="0"/>
              <a:buChar char="•"/>
            </a:pPr>
            <a:r>
              <a:rPr lang="en-US" altLang="zh-CN" sz="2000" dirty="0"/>
              <a:t>Streaming</a:t>
            </a:r>
            <a:r>
              <a:rPr lang="zh-CN" altLang="en-US" sz="2000" dirty="0"/>
              <a:t>是将流式计算分解成一系列短小的批处理作业</a:t>
            </a:r>
            <a:endParaRPr lang="en-US" altLang="zh-CN" sz="2000" dirty="0"/>
          </a:p>
          <a:p>
            <a:pPr marL="1714500" lvl="3" indent="-342900">
              <a:buFont typeface="Arial" panose="020B0604020202020204" pitchFamily="34" charset="0"/>
              <a:buChar char="•"/>
            </a:pPr>
            <a:r>
              <a:rPr lang="zh-CN" altLang="en-US" sz="2000" dirty="0"/>
              <a:t>也就是把输入的数据按照</a:t>
            </a:r>
            <a:r>
              <a:rPr lang="en-US" altLang="zh-CN" sz="2000" dirty="0"/>
              <a:t>batch size</a:t>
            </a:r>
            <a:r>
              <a:rPr lang="zh-CN" altLang="en-US" sz="2000" dirty="0"/>
              <a:t>（如</a:t>
            </a:r>
            <a:r>
              <a:rPr lang="en-US" altLang="zh-CN" sz="2000" dirty="0"/>
              <a:t>1</a:t>
            </a:r>
            <a:r>
              <a:rPr lang="zh-CN" altLang="en-US" sz="2000" dirty="0"/>
              <a:t>秒）分成一段一段的数据（</a:t>
            </a:r>
            <a:r>
              <a:rPr lang="en-US" altLang="zh-CN" sz="2000" dirty="0"/>
              <a:t>Discretized Stream</a:t>
            </a:r>
            <a:r>
              <a:rPr lang="zh-CN" altLang="en-US" sz="2000" dirty="0"/>
              <a:t>），每一段数据都转换成</a:t>
            </a:r>
            <a:r>
              <a:rPr lang="en-US" altLang="zh-CN" sz="2000" dirty="0"/>
              <a:t>Spark</a:t>
            </a:r>
            <a:r>
              <a:rPr lang="zh-CN" altLang="en-US" sz="2000" dirty="0"/>
              <a:t>中的</a:t>
            </a:r>
            <a:r>
              <a:rPr lang="en-US" altLang="zh-CN" sz="2000" dirty="0"/>
              <a:t>RDD</a:t>
            </a:r>
            <a:endParaRPr lang="en-US" altLang="zh-CN" sz="2000" dirty="0">
              <a:latin typeface="微软雅黑" panose="020B0503020204020204" pitchFamily="34" charset="-122"/>
            </a:endParaRPr>
          </a:p>
          <a:p>
            <a:pPr marL="1257300" lvl="2" indent="-342900">
              <a:buFont typeface="Arial" panose="020B0604020202020204" pitchFamily="34" charset="0"/>
              <a:buChar char="•"/>
            </a:pPr>
            <a:endParaRPr lang="zh-CN" altLang="en-US" sz="2000" dirty="0">
              <a:latin typeface="微软雅黑" panose="020B0503020204020204" pitchFamily="34" charset="-122"/>
            </a:endParaRPr>
          </a:p>
        </p:txBody>
      </p:sp>
    </p:spTree>
    <p:extLst>
      <p:ext uri="{BB962C8B-B14F-4D97-AF65-F5344CB8AC3E}">
        <p14:creationId xmlns:p14="http://schemas.microsoft.com/office/powerpoint/2010/main" val="3193728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图片 17">
            <a:extLst>
              <a:ext uri="{FF2B5EF4-FFF2-40B4-BE49-F238E27FC236}">
                <a16:creationId xmlns:a16="http://schemas.microsoft.com/office/drawing/2014/main" id="{BE4224EE-853B-4945-B5C7-D5BE57489AA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a:extLst>
              <a:ext uri="{FF2B5EF4-FFF2-40B4-BE49-F238E27FC236}">
                <a16:creationId xmlns:a16="http://schemas.microsoft.com/office/drawing/2014/main" id="{23BDF3E0-28C2-4462-867F-2A5568D376CD}"/>
              </a:ext>
            </a:extLst>
          </p:cNvPr>
          <p:cNvGrpSpPr>
            <a:grpSpLocks/>
          </p:cNvGrpSpPr>
          <p:nvPr/>
        </p:nvGrpSpPr>
        <p:grpSpPr bwMode="auto">
          <a:xfrm>
            <a:off x="133350" y="125413"/>
            <a:ext cx="639763" cy="638175"/>
            <a:chOff x="1131485" y="2234042"/>
            <a:chExt cx="1607262" cy="1607262"/>
          </a:xfrm>
        </p:grpSpPr>
        <p:sp>
          <p:nvSpPr>
            <p:cNvPr id="20" name="椭圆 19">
              <a:extLst>
                <a:ext uri="{FF2B5EF4-FFF2-40B4-BE49-F238E27FC236}">
                  <a16:creationId xmlns:a16="http://schemas.microsoft.com/office/drawing/2014/main" id="{C9A28E31-31E0-4F57-A8EC-9B0757BE119B}"/>
                </a:ext>
              </a:extLst>
            </p:cNvPr>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a:extLst>
                <a:ext uri="{FF2B5EF4-FFF2-40B4-BE49-F238E27FC236}">
                  <a16:creationId xmlns:a16="http://schemas.microsoft.com/office/drawing/2014/main" id="{7E914357-EE4D-4CD3-9733-AD241DCD840F}"/>
                </a:ext>
              </a:extLst>
            </p:cNvPr>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a:extLst>
                <a:ext uri="{FF2B5EF4-FFF2-40B4-BE49-F238E27FC236}">
                  <a16:creationId xmlns:a16="http://schemas.microsoft.com/office/drawing/2014/main" id="{C856F47C-3FE1-4F0C-A1EB-C656B9A506B0}"/>
                </a:ext>
              </a:extLst>
            </p:cNvPr>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zh-CN" altLang="en-US"/>
            </a:p>
          </p:txBody>
        </p:sp>
      </p:grpSp>
      <p:sp>
        <p:nvSpPr>
          <p:cNvPr id="32786" name="文本框 22">
            <a:extLst>
              <a:ext uri="{FF2B5EF4-FFF2-40B4-BE49-F238E27FC236}">
                <a16:creationId xmlns:a16="http://schemas.microsoft.com/office/drawing/2014/main" id="{4CDD033A-9BDC-462A-93B9-D2A3289CB391}"/>
              </a:ext>
            </a:extLst>
          </p:cNvPr>
          <p:cNvSpPr txBox="1">
            <a:spLocks noChangeArrowheads="1"/>
          </p:cNvSpPr>
          <p:nvPr/>
        </p:nvSpPr>
        <p:spPr bwMode="auto">
          <a:xfrm>
            <a:off x="868363" y="25400"/>
            <a:ext cx="4541837"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solidFill>
                  <a:srgbClr val="4B649F"/>
                </a:solidFill>
              </a:rPr>
              <a:t>3.3 </a:t>
            </a:r>
            <a:r>
              <a:rPr lang="zh-CN" altLang="en-US" b="1" dirty="0">
                <a:solidFill>
                  <a:srgbClr val="4B649F"/>
                </a:solidFill>
              </a:rPr>
              <a:t>流处理平台</a:t>
            </a:r>
            <a:r>
              <a:rPr lang="en-US" altLang="zh-CN" b="1" dirty="0">
                <a:solidFill>
                  <a:srgbClr val="4B649F"/>
                </a:solidFill>
              </a:rPr>
              <a:t>-Spark</a:t>
            </a:r>
            <a:endParaRPr lang="zh-CN" altLang="en-US" b="1" dirty="0">
              <a:solidFill>
                <a:srgbClr val="4B649F"/>
              </a:solidFill>
            </a:endParaRPr>
          </a:p>
        </p:txBody>
      </p:sp>
      <p:cxnSp>
        <p:nvCxnSpPr>
          <p:cNvPr id="24" name="直接连接符 23">
            <a:extLst>
              <a:ext uri="{FF2B5EF4-FFF2-40B4-BE49-F238E27FC236}">
                <a16:creationId xmlns:a16="http://schemas.microsoft.com/office/drawing/2014/main" id="{6311E078-B61A-428F-9CA5-EBC6F78AAF4C}"/>
              </a:ext>
            </a:extLst>
          </p:cNvPr>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0FEAA31F-1374-4AE7-9709-E10A5C1F5524}"/>
              </a:ext>
            </a:extLst>
          </p:cNvPr>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26" name="组合 25">
            <a:extLst>
              <a:ext uri="{FF2B5EF4-FFF2-40B4-BE49-F238E27FC236}">
                <a16:creationId xmlns:a16="http://schemas.microsoft.com/office/drawing/2014/main" id="{3C1DD965-EC14-4B04-B7F5-5DDBC94935B7}"/>
              </a:ext>
            </a:extLst>
          </p:cNvPr>
          <p:cNvGrpSpPr/>
          <p:nvPr/>
        </p:nvGrpSpPr>
        <p:grpSpPr>
          <a:xfrm>
            <a:off x="453231" y="1096458"/>
            <a:ext cx="3821233" cy="692150"/>
            <a:chOff x="725488" y="1289050"/>
            <a:chExt cx="3821233" cy="692150"/>
          </a:xfrm>
        </p:grpSpPr>
        <p:sp>
          <p:nvSpPr>
            <p:cNvPr id="27" name="圆角矩形 15">
              <a:extLst>
                <a:ext uri="{FF2B5EF4-FFF2-40B4-BE49-F238E27FC236}">
                  <a16:creationId xmlns:a16="http://schemas.microsoft.com/office/drawing/2014/main" id="{918018DD-437B-4FEF-8DDD-E2500B6380D8}"/>
                </a:ext>
              </a:extLst>
            </p:cNvPr>
            <p:cNvSpPr/>
            <p:nvPr/>
          </p:nvSpPr>
          <p:spPr>
            <a:xfrm>
              <a:off x="725488" y="1289050"/>
              <a:ext cx="382123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8" name="文本框 16">
              <a:extLst>
                <a:ext uri="{FF2B5EF4-FFF2-40B4-BE49-F238E27FC236}">
                  <a16:creationId xmlns:a16="http://schemas.microsoft.com/office/drawing/2014/main" id="{48428613-E1C1-425E-8EC8-5D7292064377}"/>
                </a:ext>
              </a:extLst>
            </p:cNvPr>
            <p:cNvSpPr txBox="1">
              <a:spLocks noChangeArrowheads="1"/>
            </p:cNvSpPr>
            <p:nvPr/>
          </p:nvSpPr>
          <p:spPr bwMode="auto">
            <a:xfrm>
              <a:off x="761206" y="1405312"/>
              <a:ext cx="374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400" b="1" dirty="0">
                  <a:solidFill>
                    <a:schemeClr val="bg1"/>
                  </a:solidFill>
                </a:rPr>
                <a:t>Spark Streaming</a:t>
              </a:r>
              <a:endParaRPr lang="zh-CN" altLang="en-US" sz="2400" b="1" dirty="0">
                <a:solidFill>
                  <a:schemeClr val="bg1"/>
                </a:solidFill>
              </a:endParaRPr>
            </a:p>
          </p:txBody>
        </p:sp>
      </p:grpSp>
      <p:pic>
        <p:nvPicPr>
          <p:cNvPr id="4" name="图片 3">
            <a:extLst>
              <a:ext uri="{FF2B5EF4-FFF2-40B4-BE49-F238E27FC236}">
                <a16:creationId xmlns:a16="http://schemas.microsoft.com/office/drawing/2014/main" id="{CDC75D79-4E77-4C15-94A5-C566B9E62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350" y="2783429"/>
            <a:ext cx="10147300" cy="2946400"/>
          </a:xfrm>
          <a:prstGeom prst="rect">
            <a:avLst/>
          </a:prstGeom>
        </p:spPr>
      </p:pic>
    </p:spTree>
    <p:extLst>
      <p:ext uri="{BB962C8B-B14F-4D97-AF65-F5344CB8AC3E}">
        <p14:creationId xmlns:p14="http://schemas.microsoft.com/office/powerpoint/2010/main" val="15324701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6"/>
          <p:cNvPicPr>
            <a:picLocks noChangeAspect="1" noChangeArrowheads="1"/>
          </p:cNvPicPr>
          <p:nvPr/>
        </p:nvPicPr>
        <p:blipFill>
          <a:blip r:embed="rId2" cstate="screen"/>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a:extLst>
              <a:ext uri="{FF2B5EF4-FFF2-40B4-BE49-F238E27FC236}">
                <a16:creationId xmlns:a16="http://schemas.microsoft.com/office/drawing/2014/main" id="{73ED3C56-3DAE-4005-A874-BB4632E3D984}"/>
              </a:ext>
            </a:extLst>
          </p:cNvPr>
          <p:cNvGrpSpPr/>
          <p:nvPr/>
        </p:nvGrpSpPr>
        <p:grpSpPr>
          <a:xfrm>
            <a:off x="0" y="247650"/>
            <a:ext cx="5144770" cy="1333500"/>
            <a:chOff x="0" y="247650"/>
            <a:chExt cx="5144770" cy="1333500"/>
          </a:xfrm>
        </p:grpSpPr>
        <p:sp>
          <p:nvSpPr>
            <p:cNvPr id="48" name="任意多边形 47"/>
            <p:cNvSpPr/>
            <p:nvPr/>
          </p:nvSpPr>
          <p:spPr>
            <a:xfrm rot="5400000">
              <a:off x="2115185" y="-1657985"/>
              <a:ext cx="914400" cy="5144770"/>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椭圆 9"/>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62" name="组合 61"/>
            <p:cNvGrpSpPr/>
            <p:nvPr/>
          </p:nvGrpSpPr>
          <p:grpSpPr>
            <a:xfrm>
              <a:off x="475624" y="571426"/>
              <a:ext cx="1029952" cy="685949"/>
              <a:chOff x="5302250" y="2903538"/>
              <a:chExt cx="1587500" cy="1057276"/>
            </a:xfrm>
            <a:solidFill>
              <a:srgbClr val="4B649F"/>
            </a:solidFill>
          </p:grpSpPr>
          <p:sp>
            <p:nvSpPr>
              <p:cNvPr id="55" name="Freeform 84"/>
              <p:cNvSpPr/>
              <p:nvPr/>
            </p:nvSpPr>
            <p:spPr bwMode="auto">
              <a:xfrm>
                <a:off x="5362575" y="3040063"/>
                <a:ext cx="706438" cy="614363"/>
              </a:xfrm>
              <a:custGeom>
                <a:avLst/>
                <a:gdLst>
                  <a:gd name="T0" fmla="*/ 181 w 187"/>
                  <a:gd name="T1" fmla="*/ 49 h 162"/>
                  <a:gd name="T2" fmla="*/ 187 w 187"/>
                  <a:gd name="T3" fmla="*/ 66 h 162"/>
                  <a:gd name="T4" fmla="*/ 187 w 187"/>
                  <a:gd name="T5" fmla="*/ 162 h 162"/>
                  <a:gd name="T6" fmla="*/ 176 w 187"/>
                  <a:gd name="T7" fmla="*/ 153 h 162"/>
                  <a:gd name="T8" fmla="*/ 92 w 187"/>
                  <a:gd name="T9" fmla="*/ 115 h 162"/>
                  <a:gd name="T10" fmla="*/ 73 w 187"/>
                  <a:gd name="T11" fmla="*/ 114 h 162"/>
                  <a:gd name="T12" fmla="*/ 8 w 187"/>
                  <a:gd name="T13" fmla="*/ 131 h 162"/>
                  <a:gd name="T14" fmla="*/ 1 w 187"/>
                  <a:gd name="T15" fmla="*/ 131 h 162"/>
                  <a:gd name="T16" fmla="*/ 2 w 187"/>
                  <a:gd name="T17" fmla="*/ 126 h 162"/>
                  <a:gd name="T18" fmla="*/ 26 w 187"/>
                  <a:gd name="T19" fmla="*/ 70 h 162"/>
                  <a:gd name="T20" fmla="*/ 48 w 187"/>
                  <a:gd name="T21" fmla="*/ 20 h 162"/>
                  <a:gd name="T22" fmla="*/ 53 w 187"/>
                  <a:gd name="T23" fmla="*/ 13 h 162"/>
                  <a:gd name="T24" fmla="*/ 62 w 187"/>
                  <a:gd name="T25" fmla="*/ 9 h 162"/>
                  <a:gd name="T26" fmla="*/ 130 w 187"/>
                  <a:gd name="T27" fmla="*/ 11 h 162"/>
                  <a:gd name="T28" fmla="*/ 181 w 187"/>
                  <a:gd name="T29"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62">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6" name="Freeform 85"/>
              <p:cNvSpPr/>
              <p:nvPr/>
            </p:nvSpPr>
            <p:spPr bwMode="auto">
              <a:xfrm>
                <a:off x="6115050" y="2903538"/>
                <a:ext cx="400050" cy="747713"/>
              </a:xfrm>
              <a:custGeom>
                <a:avLst/>
                <a:gdLst>
                  <a:gd name="T0" fmla="*/ 44 w 106"/>
                  <a:gd name="T1" fmla="*/ 119 h 197"/>
                  <a:gd name="T2" fmla="*/ 3 w 106"/>
                  <a:gd name="T3" fmla="*/ 187 h 197"/>
                  <a:gd name="T4" fmla="*/ 0 w 106"/>
                  <a:gd name="T5" fmla="*/ 197 h 197"/>
                  <a:gd name="T6" fmla="*/ 0 w 106"/>
                  <a:gd name="T7" fmla="*/ 83 h 197"/>
                  <a:gd name="T8" fmla="*/ 1 w 106"/>
                  <a:gd name="T9" fmla="*/ 64 h 197"/>
                  <a:gd name="T10" fmla="*/ 16 w 106"/>
                  <a:gd name="T11" fmla="*/ 29 h 197"/>
                  <a:gd name="T12" fmla="*/ 49 w 106"/>
                  <a:gd name="T13" fmla="*/ 1 h 197"/>
                  <a:gd name="T14" fmla="*/ 54 w 106"/>
                  <a:gd name="T15" fmla="*/ 0 h 197"/>
                  <a:gd name="T16" fmla="*/ 64 w 106"/>
                  <a:gd name="T17" fmla="*/ 6 h 197"/>
                  <a:gd name="T18" fmla="*/ 85 w 106"/>
                  <a:gd name="T19" fmla="*/ 42 h 197"/>
                  <a:gd name="T20" fmla="*/ 86 w 106"/>
                  <a:gd name="T21" fmla="*/ 42 h 197"/>
                  <a:gd name="T22" fmla="*/ 104 w 106"/>
                  <a:gd name="T23" fmla="*/ 74 h 197"/>
                  <a:gd name="T24" fmla="*/ 105 w 106"/>
                  <a:gd name="T25" fmla="*/ 82 h 197"/>
                  <a:gd name="T26" fmla="*/ 99 w 106"/>
                  <a:gd name="T27" fmla="*/ 87 h 197"/>
                  <a:gd name="T28" fmla="*/ 44 w 106"/>
                  <a:gd name="T29"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97">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7" name="Freeform 86"/>
              <p:cNvSpPr/>
              <p:nvPr/>
            </p:nvSpPr>
            <p:spPr bwMode="auto">
              <a:xfrm>
                <a:off x="6194425" y="3529013"/>
                <a:ext cx="642938" cy="160338"/>
              </a:xfrm>
              <a:custGeom>
                <a:avLst/>
                <a:gdLst>
                  <a:gd name="T0" fmla="*/ 155 w 170"/>
                  <a:gd name="T1" fmla="*/ 11 h 42"/>
                  <a:gd name="T2" fmla="*/ 154 w 170"/>
                  <a:gd name="T3" fmla="*/ 10 h 42"/>
                  <a:gd name="T4" fmla="*/ 153 w 170"/>
                  <a:gd name="T5" fmla="*/ 10 h 42"/>
                  <a:gd name="T6" fmla="*/ 108 w 170"/>
                  <a:gd name="T7" fmla="*/ 0 h 42"/>
                  <a:gd name="T8" fmla="*/ 85 w 170"/>
                  <a:gd name="T9" fmla="*/ 3 h 42"/>
                  <a:gd name="T10" fmla="*/ 11 w 170"/>
                  <a:gd name="T11" fmla="*/ 35 h 42"/>
                  <a:gd name="T12" fmla="*/ 11 w 170"/>
                  <a:gd name="T13" fmla="*/ 36 h 42"/>
                  <a:gd name="T14" fmla="*/ 7 w 170"/>
                  <a:gd name="T15" fmla="*/ 38 h 42"/>
                  <a:gd name="T16" fmla="*/ 3 w 170"/>
                  <a:gd name="T17" fmla="*/ 40 h 42"/>
                  <a:gd name="T18" fmla="*/ 1 w 170"/>
                  <a:gd name="T19" fmla="*/ 42 h 42"/>
                  <a:gd name="T20" fmla="*/ 0 w 170"/>
                  <a:gd name="T21" fmla="*/ 42 h 42"/>
                  <a:gd name="T22" fmla="*/ 161 w 170"/>
                  <a:gd name="T23" fmla="*/ 42 h 42"/>
                  <a:gd name="T24" fmla="*/ 169 w 170"/>
                  <a:gd name="T25" fmla="*/ 38 h 42"/>
                  <a:gd name="T26" fmla="*/ 167 w 170"/>
                  <a:gd name="T27" fmla="*/ 28 h 42"/>
                  <a:gd name="T28" fmla="*/ 155 w 170"/>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42">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8" name="Freeform 87"/>
              <p:cNvSpPr/>
              <p:nvPr/>
            </p:nvSpPr>
            <p:spPr bwMode="auto">
              <a:xfrm>
                <a:off x="5335588" y="3771901"/>
                <a:ext cx="1520825" cy="155575"/>
              </a:xfrm>
              <a:custGeom>
                <a:avLst/>
                <a:gdLst>
                  <a:gd name="T0" fmla="*/ 402 w 402"/>
                  <a:gd name="T1" fmla="*/ 24 h 41"/>
                  <a:gd name="T2" fmla="*/ 385 w 402"/>
                  <a:gd name="T3" fmla="*/ 41 h 41"/>
                  <a:gd name="T4" fmla="*/ 382 w 402"/>
                  <a:gd name="T5" fmla="*/ 41 h 41"/>
                  <a:gd name="T6" fmla="*/ 232 w 402"/>
                  <a:gd name="T7" fmla="*/ 28 h 41"/>
                  <a:gd name="T8" fmla="*/ 217 w 402"/>
                  <a:gd name="T9" fmla="*/ 34 h 41"/>
                  <a:gd name="T10" fmla="*/ 216 w 402"/>
                  <a:gd name="T11" fmla="*/ 35 h 41"/>
                  <a:gd name="T12" fmla="*/ 201 w 402"/>
                  <a:gd name="T13" fmla="*/ 40 h 41"/>
                  <a:gd name="T14" fmla="*/ 201 w 402"/>
                  <a:gd name="T15" fmla="*/ 40 h 41"/>
                  <a:gd name="T16" fmla="*/ 186 w 402"/>
                  <a:gd name="T17" fmla="*/ 35 h 41"/>
                  <a:gd name="T18" fmla="*/ 185 w 402"/>
                  <a:gd name="T19" fmla="*/ 34 h 41"/>
                  <a:gd name="T20" fmla="*/ 170 w 402"/>
                  <a:gd name="T21" fmla="*/ 28 h 41"/>
                  <a:gd name="T22" fmla="*/ 20 w 402"/>
                  <a:gd name="T23" fmla="*/ 41 h 41"/>
                  <a:gd name="T24" fmla="*/ 17 w 402"/>
                  <a:gd name="T25" fmla="*/ 41 h 41"/>
                  <a:gd name="T26" fmla="*/ 0 w 402"/>
                  <a:gd name="T27" fmla="*/ 24 h 41"/>
                  <a:gd name="T28" fmla="*/ 16 w 402"/>
                  <a:gd name="T29" fmla="*/ 7 h 41"/>
                  <a:gd name="T30" fmla="*/ 17 w 402"/>
                  <a:gd name="T31" fmla="*/ 7 h 41"/>
                  <a:gd name="T32" fmla="*/ 164 w 402"/>
                  <a:gd name="T33" fmla="*/ 0 h 41"/>
                  <a:gd name="T34" fmla="*/ 177 w 402"/>
                  <a:gd name="T35" fmla="*/ 6 h 41"/>
                  <a:gd name="T36" fmla="*/ 182 w 402"/>
                  <a:gd name="T37" fmla="*/ 6 h 41"/>
                  <a:gd name="T38" fmla="*/ 194 w 402"/>
                  <a:gd name="T39" fmla="*/ 0 h 41"/>
                  <a:gd name="T40" fmla="*/ 208 w 402"/>
                  <a:gd name="T41" fmla="*/ 0 h 41"/>
                  <a:gd name="T42" fmla="*/ 220 w 402"/>
                  <a:gd name="T43" fmla="*/ 6 h 41"/>
                  <a:gd name="T44" fmla="*/ 225 w 402"/>
                  <a:gd name="T45" fmla="*/ 6 h 41"/>
                  <a:gd name="T46" fmla="*/ 238 w 402"/>
                  <a:gd name="T47" fmla="*/ 0 h 41"/>
                  <a:gd name="T48" fmla="*/ 385 w 402"/>
                  <a:gd name="T49" fmla="*/ 7 h 41"/>
                  <a:gd name="T50" fmla="*/ 386 w 402"/>
                  <a:gd name="T51" fmla="*/ 7 h 41"/>
                  <a:gd name="T52" fmla="*/ 402 w 402"/>
                  <a:gd name="T53"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2" h="41">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9" name="Freeform 88"/>
              <p:cNvSpPr>
                <a:spLocks noEditPoints="1"/>
              </p:cNvSpPr>
              <p:nvPr/>
            </p:nvSpPr>
            <p:spPr bwMode="auto">
              <a:xfrm>
                <a:off x="5302250" y="3733801"/>
                <a:ext cx="1587500" cy="227013"/>
              </a:xfrm>
              <a:custGeom>
                <a:avLst/>
                <a:gdLst>
                  <a:gd name="T0" fmla="*/ 394 w 420"/>
                  <a:gd name="T1" fmla="*/ 60 h 60"/>
                  <a:gd name="T2" fmla="*/ 394 w 420"/>
                  <a:gd name="T3" fmla="*/ 60 h 60"/>
                  <a:gd name="T4" fmla="*/ 391 w 420"/>
                  <a:gd name="T5" fmla="*/ 60 h 60"/>
                  <a:gd name="T6" fmla="*/ 390 w 420"/>
                  <a:gd name="T7" fmla="*/ 60 h 60"/>
                  <a:gd name="T8" fmla="*/ 240 w 420"/>
                  <a:gd name="T9" fmla="*/ 47 h 60"/>
                  <a:gd name="T10" fmla="*/ 240 w 420"/>
                  <a:gd name="T11" fmla="*/ 47 h 60"/>
                  <a:gd name="T12" fmla="*/ 235 w 420"/>
                  <a:gd name="T13" fmla="*/ 49 h 60"/>
                  <a:gd name="T14" fmla="*/ 235 w 420"/>
                  <a:gd name="T15" fmla="*/ 52 h 60"/>
                  <a:gd name="T16" fmla="*/ 230 w 420"/>
                  <a:gd name="T17" fmla="*/ 53 h 60"/>
                  <a:gd name="T18" fmla="*/ 210 w 420"/>
                  <a:gd name="T19" fmla="*/ 59 h 60"/>
                  <a:gd name="T20" fmla="*/ 210 w 420"/>
                  <a:gd name="T21" fmla="*/ 59 h 60"/>
                  <a:gd name="T22" fmla="*/ 190 w 420"/>
                  <a:gd name="T23" fmla="*/ 53 h 60"/>
                  <a:gd name="T24" fmla="*/ 186 w 420"/>
                  <a:gd name="T25" fmla="*/ 52 h 60"/>
                  <a:gd name="T26" fmla="*/ 185 w 420"/>
                  <a:gd name="T27" fmla="*/ 49 h 60"/>
                  <a:gd name="T28" fmla="*/ 180 w 420"/>
                  <a:gd name="T29" fmla="*/ 47 h 60"/>
                  <a:gd name="T30" fmla="*/ 29 w 420"/>
                  <a:gd name="T31" fmla="*/ 60 h 60"/>
                  <a:gd name="T32" fmla="*/ 26 w 420"/>
                  <a:gd name="T33" fmla="*/ 60 h 60"/>
                  <a:gd name="T34" fmla="*/ 0 w 420"/>
                  <a:gd name="T35" fmla="*/ 34 h 60"/>
                  <a:gd name="T36" fmla="*/ 25 w 420"/>
                  <a:gd name="T37" fmla="*/ 8 h 60"/>
                  <a:gd name="T38" fmla="*/ 25 w 420"/>
                  <a:gd name="T39" fmla="*/ 8 h 60"/>
                  <a:gd name="T40" fmla="*/ 173 w 420"/>
                  <a:gd name="T41" fmla="*/ 1 h 60"/>
                  <a:gd name="T42" fmla="*/ 188 w 420"/>
                  <a:gd name="T43" fmla="*/ 5 h 60"/>
                  <a:gd name="T44" fmla="*/ 203 w 420"/>
                  <a:gd name="T45" fmla="*/ 0 h 60"/>
                  <a:gd name="T46" fmla="*/ 217 w 420"/>
                  <a:gd name="T47" fmla="*/ 0 h 60"/>
                  <a:gd name="T48" fmla="*/ 232 w 420"/>
                  <a:gd name="T49" fmla="*/ 5 h 60"/>
                  <a:gd name="T50" fmla="*/ 247 w 420"/>
                  <a:gd name="T51" fmla="*/ 1 h 60"/>
                  <a:gd name="T52" fmla="*/ 395 w 420"/>
                  <a:gd name="T53" fmla="*/ 8 h 60"/>
                  <a:gd name="T54" fmla="*/ 420 w 420"/>
                  <a:gd name="T55" fmla="*/ 34 h 60"/>
                  <a:gd name="T56" fmla="*/ 394 w 420"/>
                  <a:gd name="T57" fmla="*/ 60 h 60"/>
                  <a:gd name="T58" fmla="*/ 26 w 420"/>
                  <a:gd name="T59" fmla="*/ 26 h 60"/>
                  <a:gd name="T60" fmla="*/ 18 w 420"/>
                  <a:gd name="T61" fmla="*/ 34 h 60"/>
                  <a:gd name="T62" fmla="*/ 26 w 420"/>
                  <a:gd name="T63" fmla="*/ 42 h 60"/>
                  <a:gd name="T64" fmla="*/ 26 w 420"/>
                  <a:gd name="T65" fmla="*/ 42 h 60"/>
                  <a:gd name="T66" fmla="*/ 28 w 420"/>
                  <a:gd name="T67" fmla="*/ 42 h 60"/>
                  <a:gd name="T68" fmla="*/ 178 w 420"/>
                  <a:gd name="T69" fmla="*/ 29 h 60"/>
                  <a:gd name="T70" fmla="*/ 180 w 420"/>
                  <a:gd name="T71" fmla="*/ 29 h 60"/>
                  <a:gd name="T72" fmla="*/ 199 w 420"/>
                  <a:gd name="T73" fmla="*/ 36 h 60"/>
                  <a:gd name="T74" fmla="*/ 200 w 420"/>
                  <a:gd name="T75" fmla="*/ 36 h 60"/>
                  <a:gd name="T76" fmla="*/ 202 w 420"/>
                  <a:gd name="T77" fmla="*/ 39 h 60"/>
                  <a:gd name="T78" fmla="*/ 210 w 420"/>
                  <a:gd name="T79" fmla="*/ 41 h 60"/>
                  <a:gd name="T80" fmla="*/ 210 w 420"/>
                  <a:gd name="T81" fmla="*/ 41 h 60"/>
                  <a:gd name="T82" fmla="*/ 218 w 420"/>
                  <a:gd name="T83" fmla="*/ 39 h 60"/>
                  <a:gd name="T84" fmla="*/ 220 w 420"/>
                  <a:gd name="T85" fmla="*/ 36 h 60"/>
                  <a:gd name="T86" fmla="*/ 221 w 420"/>
                  <a:gd name="T87" fmla="*/ 36 h 60"/>
                  <a:gd name="T88" fmla="*/ 242 w 420"/>
                  <a:gd name="T89" fmla="*/ 29 h 60"/>
                  <a:gd name="T90" fmla="*/ 392 w 420"/>
                  <a:gd name="T91" fmla="*/ 42 h 60"/>
                  <a:gd name="T92" fmla="*/ 394 w 420"/>
                  <a:gd name="T93" fmla="*/ 42 h 60"/>
                  <a:gd name="T94" fmla="*/ 402 w 420"/>
                  <a:gd name="T95" fmla="*/ 34 h 60"/>
                  <a:gd name="T96" fmla="*/ 395 w 420"/>
                  <a:gd name="T97" fmla="*/ 26 h 60"/>
                  <a:gd name="T98" fmla="*/ 394 w 420"/>
                  <a:gd name="T99" fmla="*/ 26 h 60"/>
                  <a:gd name="T100" fmla="*/ 246 w 420"/>
                  <a:gd name="T101" fmla="*/ 19 h 60"/>
                  <a:gd name="T102" fmla="*/ 246 w 420"/>
                  <a:gd name="T103" fmla="*/ 19 h 60"/>
                  <a:gd name="T104" fmla="*/ 242 w 420"/>
                  <a:gd name="T105" fmla="*/ 20 h 60"/>
                  <a:gd name="T106" fmla="*/ 231 w 420"/>
                  <a:gd name="T107" fmla="*/ 28 h 60"/>
                  <a:gd name="T108" fmla="*/ 221 w 420"/>
                  <a:gd name="T109" fmla="*/ 20 h 60"/>
                  <a:gd name="T110" fmla="*/ 217 w 420"/>
                  <a:gd name="T111" fmla="*/ 19 h 60"/>
                  <a:gd name="T112" fmla="*/ 203 w 420"/>
                  <a:gd name="T113" fmla="*/ 19 h 60"/>
                  <a:gd name="T114" fmla="*/ 199 w 420"/>
                  <a:gd name="T115" fmla="*/ 20 h 60"/>
                  <a:gd name="T116" fmla="*/ 189 w 420"/>
                  <a:gd name="T117" fmla="*/ 28 h 60"/>
                  <a:gd name="T118" fmla="*/ 178 w 420"/>
                  <a:gd name="T119" fmla="*/ 20 h 60"/>
                  <a:gd name="T120" fmla="*/ 174 w 420"/>
                  <a:gd name="T121" fmla="*/ 19 h 60"/>
                  <a:gd name="T122" fmla="*/ 26 w 420"/>
                  <a:gd name="T123" fmla="*/ 26 h 60"/>
                  <a:gd name="T124" fmla="*/ 26 w 420"/>
                  <a:gd name="T125"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0" h="6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0" name="Freeform 89"/>
              <p:cNvSpPr/>
              <p:nvPr/>
            </p:nvSpPr>
            <p:spPr bwMode="auto">
              <a:xfrm>
                <a:off x="5354638" y="3525838"/>
                <a:ext cx="669925" cy="163513"/>
              </a:xfrm>
              <a:custGeom>
                <a:avLst/>
                <a:gdLst>
                  <a:gd name="T0" fmla="*/ 169 w 177"/>
                  <a:gd name="T1" fmla="*/ 37 h 43"/>
                  <a:gd name="T2" fmla="*/ 168 w 177"/>
                  <a:gd name="T3" fmla="*/ 36 h 43"/>
                  <a:gd name="T4" fmla="*/ 92 w 177"/>
                  <a:gd name="T5" fmla="*/ 1 h 43"/>
                  <a:gd name="T6" fmla="*/ 75 w 177"/>
                  <a:gd name="T7" fmla="*/ 0 h 43"/>
                  <a:gd name="T8" fmla="*/ 18 w 177"/>
                  <a:gd name="T9" fmla="*/ 15 h 43"/>
                  <a:gd name="T10" fmla="*/ 3 w 177"/>
                  <a:gd name="T11" fmla="*/ 29 h 43"/>
                  <a:gd name="T12" fmla="*/ 1 w 177"/>
                  <a:gd name="T13" fmla="*/ 39 h 43"/>
                  <a:gd name="T14" fmla="*/ 9 w 177"/>
                  <a:gd name="T15" fmla="*/ 43 h 43"/>
                  <a:gd name="T16" fmla="*/ 177 w 177"/>
                  <a:gd name="T17" fmla="*/ 43 h 43"/>
                  <a:gd name="T18" fmla="*/ 169 w 177"/>
                  <a:gd name="T19"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43">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1" name="Freeform 90"/>
              <p:cNvSpPr/>
              <p:nvPr/>
            </p:nvSpPr>
            <p:spPr bwMode="auto">
              <a:xfrm>
                <a:off x="6175375" y="3063876"/>
                <a:ext cx="654050" cy="571500"/>
              </a:xfrm>
              <a:custGeom>
                <a:avLst/>
                <a:gdLst>
                  <a:gd name="T0" fmla="*/ 171 w 173"/>
                  <a:gd name="T1" fmla="*/ 114 h 151"/>
                  <a:gd name="T2" fmla="*/ 157 w 173"/>
                  <a:gd name="T3" fmla="*/ 87 h 151"/>
                  <a:gd name="T4" fmla="*/ 157 w 173"/>
                  <a:gd name="T5" fmla="*/ 86 h 151"/>
                  <a:gd name="T6" fmla="*/ 123 w 173"/>
                  <a:gd name="T7" fmla="*/ 21 h 151"/>
                  <a:gd name="T8" fmla="*/ 116 w 173"/>
                  <a:gd name="T9" fmla="*/ 8 h 151"/>
                  <a:gd name="T10" fmla="*/ 115 w 173"/>
                  <a:gd name="T11" fmla="*/ 7 h 151"/>
                  <a:gd name="T12" fmla="*/ 87 w 173"/>
                  <a:gd name="T13" fmla="*/ 0 h 151"/>
                  <a:gd name="T14" fmla="*/ 101 w 173"/>
                  <a:gd name="T15" fmla="*/ 24 h 151"/>
                  <a:gd name="T16" fmla="*/ 103 w 173"/>
                  <a:gd name="T17" fmla="*/ 45 h 151"/>
                  <a:gd name="T18" fmla="*/ 88 w 173"/>
                  <a:gd name="T19" fmla="*/ 59 h 151"/>
                  <a:gd name="T20" fmla="*/ 38 w 173"/>
                  <a:gd name="T21" fmla="*/ 87 h 151"/>
                  <a:gd name="T22" fmla="*/ 1 w 173"/>
                  <a:gd name="T23" fmla="*/ 149 h 151"/>
                  <a:gd name="T24" fmla="*/ 0 w 173"/>
                  <a:gd name="T25" fmla="*/ 151 h 151"/>
                  <a:gd name="T26" fmla="*/ 1 w 173"/>
                  <a:gd name="T27" fmla="*/ 151 h 151"/>
                  <a:gd name="T28" fmla="*/ 9 w 173"/>
                  <a:gd name="T29" fmla="*/ 146 h 151"/>
                  <a:gd name="T30" fmla="*/ 86 w 173"/>
                  <a:gd name="T31" fmla="*/ 112 h 151"/>
                  <a:gd name="T32" fmla="*/ 113 w 173"/>
                  <a:gd name="T33" fmla="*/ 109 h 151"/>
                  <a:gd name="T34" fmla="*/ 165 w 173"/>
                  <a:gd name="T35" fmla="*/ 120 h 151"/>
                  <a:gd name="T36" fmla="*/ 169 w 173"/>
                  <a:gd name="T37" fmla="*/ 121 h 151"/>
                  <a:gd name="T38" fmla="*/ 172 w 173"/>
                  <a:gd name="T39" fmla="*/ 120 h 151"/>
                  <a:gd name="T40" fmla="*/ 171 w 173"/>
                  <a:gd name="T41" fmla="*/ 1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51">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grpSp>
        <p:sp>
          <p:nvSpPr>
            <p:cNvPr id="26635" name="文本框 1066"/>
            <p:cNvSpPr txBox="1">
              <a:spLocks noChangeArrowheads="1"/>
            </p:cNvSpPr>
            <p:nvPr/>
          </p:nvSpPr>
          <p:spPr bwMode="auto">
            <a:xfrm>
              <a:off x="1766888" y="598488"/>
              <a:ext cx="30276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zh-CN" sz="3200" b="1" dirty="0">
                  <a:solidFill>
                    <a:schemeClr val="bg1"/>
                  </a:solidFill>
                </a:rPr>
                <a:t>大数据平台架构</a:t>
              </a:r>
            </a:p>
          </p:txBody>
        </p:sp>
      </p:grpSp>
      <p:sp>
        <p:nvSpPr>
          <p:cNvPr id="4" name="文本框 3">
            <a:extLst>
              <a:ext uri="{FF2B5EF4-FFF2-40B4-BE49-F238E27FC236}">
                <a16:creationId xmlns:a16="http://schemas.microsoft.com/office/drawing/2014/main" id="{9A56DE80-A7FF-4B9C-A3CF-F42CDC430F1D}"/>
              </a:ext>
            </a:extLst>
          </p:cNvPr>
          <p:cNvSpPr txBox="1"/>
          <p:nvPr/>
        </p:nvSpPr>
        <p:spPr>
          <a:xfrm>
            <a:off x="4655526" y="2767280"/>
            <a:ext cx="2880947" cy="1323439"/>
          </a:xfrm>
          <a:prstGeom prst="rect">
            <a:avLst/>
          </a:prstGeom>
          <a:noFill/>
        </p:spPr>
        <p:txBody>
          <a:bodyPr wrap="square" rtlCol="0">
            <a:spAutoFit/>
          </a:bodyPr>
          <a:lstStyle/>
          <a:p>
            <a:r>
              <a:rPr lang="en-US" altLang="zh-CN" sz="8000" dirty="0">
                <a:solidFill>
                  <a:srgbClr val="4B649F"/>
                </a:solidFill>
              </a:rPr>
              <a:t>Q &amp; A</a:t>
            </a:r>
            <a:endParaRPr lang="zh-CN" altLang="en-US" sz="8000" dirty="0">
              <a:solidFill>
                <a:srgbClr val="4B649F"/>
              </a:solidFill>
            </a:endParaRPr>
          </a:p>
        </p:txBody>
      </p:sp>
    </p:spTree>
    <p:extLst>
      <p:ext uri="{BB962C8B-B14F-4D97-AF65-F5344CB8AC3E}">
        <p14:creationId xmlns:p14="http://schemas.microsoft.com/office/powerpoint/2010/main" val="418467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773430" y="1006475"/>
            <a:ext cx="55054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indent="0">
              <a:buFont typeface="+mj-lt"/>
              <a:buNone/>
            </a:pPr>
            <a:r>
              <a:rPr lang="en-US" altLang="zh-CN" sz="2400" dirty="0" err="1">
                <a:sym typeface="+mn-ea"/>
              </a:rPr>
              <a:t>Volum</a:t>
            </a:r>
            <a:r>
              <a:rPr lang="zh-CN" altLang="en-US" sz="2400" dirty="0">
                <a:sym typeface="+mn-ea"/>
              </a:rPr>
              <a:t>：巨大的数据量</a:t>
            </a:r>
            <a:endParaRPr lang="zh-CN" altLang="en-US" sz="2400" dirty="0"/>
          </a:p>
          <a:p>
            <a:pPr marL="0" indent="0">
              <a:buFont typeface="+mj-lt"/>
              <a:buNone/>
            </a:pPr>
            <a:r>
              <a:rPr lang="en-US" altLang="zh-CN" sz="2400" dirty="0">
                <a:sym typeface="+mn-ea"/>
              </a:rPr>
              <a:t>    大数据的特征首先就体现为“数量大”，存储单位从过去的GB到TB，直至PB、EB。随着信息技术的高速发展，数据开始爆发性增长。社交网络（微博、推特、脸书）、移动网络、各种智能终端等，都成为数据的来源。淘宝网近4亿的会员每天产生的商品交易数据约20TB；脸书约10亿的用户每天产生的日志数据超过300TB。迫切需要智能的算法、强大的数据处理平台和新的数据处理技术，来统计、分析、预测和实时处理如此大规模的数据</a:t>
            </a:r>
            <a:endParaRPr lang="zh-CN" altLang="en-US" sz="2400" b="1" dirty="0">
              <a:solidFill>
                <a:schemeClr val="bg1"/>
              </a:solidFill>
            </a:endParaRP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363" y="25400"/>
            <a:ext cx="4541837"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a:solidFill>
                  <a:srgbClr val="4B649F"/>
                </a:solidFill>
              </a:rPr>
              <a:t>1.3 </a:t>
            </a:r>
            <a:r>
              <a:rPr lang="zh-CN" altLang="en-US" b="1">
                <a:solidFill>
                  <a:srgbClr val="4B649F"/>
                </a:solidFill>
              </a:rPr>
              <a:t>大数据</a:t>
            </a:r>
            <a:r>
              <a:rPr lang="en-US" altLang="zh-CN" b="1">
                <a:solidFill>
                  <a:srgbClr val="4B649F"/>
                </a:solidFill>
              </a:rPr>
              <a:t>5V</a:t>
            </a:r>
            <a:r>
              <a:rPr lang="zh-CN" altLang="en-US" b="1">
                <a:solidFill>
                  <a:srgbClr val="4B649F"/>
                </a:solidFill>
              </a:rPr>
              <a:t>特征</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4" name="图片 3"/>
          <p:cNvPicPr>
            <a:picLocks noChangeAspect="1"/>
          </p:cNvPicPr>
          <p:nvPr/>
        </p:nvPicPr>
        <p:blipFill>
          <a:blip r:embed="rId3"/>
          <a:stretch>
            <a:fillRect/>
          </a:stretch>
        </p:blipFill>
        <p:spPr>
          <a:xfrm>
            <a:off x="6278880" y="1177925"/>
            <a:ext cx="5375275" cy="3825875"/>
          </a:xfrm>
          <a:prstGeom prst="rect">
            <a:avLst/>
          </a:prstGeom>
        </p:spPr>
      </p:pic>
      <p:sp>
        <p:nvSpPr>
          <p:cNvPr id="5" name="文本框 4"/>
          <p:cNvSpPr txBox="1"/>
          <p:nvPr/>
        </p:nvSpPr>
        <p:spPr>
          <a:xfrm>
            <a:off x="7662041" y="5358130"/>
            <a:ext cx="2963917" cy="369332"/>
          </a:xfrm>
          <a:prstGeom prst="rect">
            <a:avLst/>
          </a:prstGeom>
          <a:noFill/>
        </p:spPr>
        <p:txBody>
          <a:bodyPr wrap="square" rtlCol="0" anchor="t">
            <a:spAutoFit/>
          </a:bodyPr>
          <a:lstStyle/>
          <a:p>
            <a:pPr marL="0" indent="0">
              <a:buFont typeface="+mj-lt"/>
              <a:buNone/>
            </a:pPr>
            <a:r>
              <a:rPr lang="zh-CN" altLang="en-US" dirty="0"/>
              <a:t>（数据和图片来源于百度）</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6"/>
          <p:cNvPicPr>
            <a:picLocks noChangeAspect="1" noChangeArrowheads="1"/>
          </p:cNvPicPr>
          <p:nvPr/>
        </p:nvPicPr>
        <p:blipFill>
          <a:blip r:embed="rId2" cstate="screen"/>
          <a:srcRect/>
          <a:stretch>
            <a:fillRect/>
          </a:stretch>
        </p:blipFill>
        <p:spPr bwMode="auto">
          <a:xfrm>
            <a:off x="6326188" y="5200650"/>
            <a:ext cx="586581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a:extLst>
              <a:ext uri="{FF2B5EF4-FFF2-40B4-BE49-F238E27FC236}">
                <a16:creationId xmlns:a16="http://schemas.microsoft.com/office/drawing/2014/main" id="{73ED3C56-3DAE-4005-A874-BB4632E3D984}"/>
              </a:ext>
            </a:extLst>
          </p:cNvPr>
          <p:cNvGrpSpPr/>
          <p:nvPr/>
        </p:nvGrpSpPr>
        <p:grpSpPr>
          <a:xfrm>
            <a:off x="0" y="247650"/>
            <a:ext cx="5144770" cy="1333500"/>
            <a:chOff x="0" y="247650"/>
            <a:chExt cx="5144770" cy="1333500"/>
          </a:xfrm>
        </p:grpSpPr>
        <p:sp>
          <p:nvSpPr>
            <p:cNvPr id="48" name="任意多边形 47"/>
            <p:cNvSpPr/>
            <p:nvPr/>
          </p:nvSpPr>
          <p:spPr>
            <a:xfrm rot="5400000">
              <a:off x="2115185" y="-1657985"/>
              <a:ext cx="914400" cy="5144770"/>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0" name="椭圆 9"/>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62" name="组合 61"/>
            <p:cNvGrpSpPr/>
            <p:nvPr/>
          </p:nvGrpSpPr>
          <p:grpSpPr>
            <a:xfrm>
              <a:off x="475624" y="571426"/>
              <a:ext cx="1029952" cy="685949"/>
              <a:chOff x="5302250" y="2903538"/>
              <a:chExt cx="1587500" cy="1057276"/>
            </a:xfrm>
            <a:solidFill>
              <a:srgbClr val="4B649F"/>
            </a:solidFill>
          </p:grpSpPr>
          <p:sp>
            <p:nvSpPr>
              <p:cNvPr id="55" name="Freeform 84"/>
              <p:cNvSpPr/>
              <p:nvPr/>
            </p:nvSpPr>
            <p:spPr bwMode="auto">
              <a:xfrm>
                <a:off x="5362575" y="3040063"/>
                <a:ext cx="706438" cy="614363"/>
              </a:xfrm>
              <a:custGeom>
                <a:avLst/>
                <a:gdLst>
                  <a:gd name="T0" fmla="*/ 181 w 187"/>
                  <a:gd name="T1" fmla="*/ 49 h 162"/>
                  <a:gd name="T2" fmla="*/ 187 w 187"/>
                  <a:gd name="T3" fmla="*/ 66 h 162"/>
                  <a:gd name="T4" fmla="*/ 187 w 187"/>
                  <a:gd name="T5" fmla="*/ 162 h 162"/>
                  <a:gd name="T6" fmla="*/ 176 w 187"/>
                  <a:gd name="T7" fmla="*/ 153 h 162"/>
                  <a:gd name="T8" fmla="*/ 92 w 187"/>
                  <a:gd name="T9" fmla="*/ 115 h 162"/>
                  <a:gd name="T10" fmla="*/ 73 w 187"/>
                  <a:gd name="T11" fmla="*/ 114 h 162"/>
                  <a:gd name="T12" fmla="*/ 8 w 187"/>
                  <a:gd name="T13" fmla="*/ 131 h 162"/>
                  <a:gd name="T14" fmla="*/ 1 w 187"/>
                  <a:gd name="T15" fmla="*/ 131 h 162"/>
                  <a:gd name="T16" fmla="*/ 2 w 187"/>
                  <a:gd name="T17" fmla="*/ 126 h 162"/>
                  <a:gd name="T18" fmla="*/ 26 w 187"/>
                  <a:gd name="T19" fmla="*/ 70 h 162"/>
                  <a:gd name="T20" fmla="*/ 48 w 187"/>
                  <a:gd name="T21" fmla="*/ 20 h 162"/>
                  <a:gd name="T22" fmla="*/ 53 w 187"/>
                  <a:gd name="T23" fmla="*/ 13 h 162"/>
                  <a:gd name="T24" fmla="*/ 62 w 187"/>
                  <a:gd name="T25" fmla="*/ 9 h 162"/>
                  <a:gd name="T26" fmla="*/ 130 w 187"/>
                  <a:gd name="T27" fmla="*/ 11 h 162"/>
                  <a:gd name="T28" fmla="*/ 181 w 187"/>
                  <a:gd name="T29"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62">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6" name="Freeform 85"/>
              <p:cNvSpPr/>
              <p:nvPr/>
            </p:nvSpPr>
            <p:spPr bwMode="auto">
              <a:xfrm>
                <a:off x="6115050" y="2903538"/>
                <a:ext cx="400050" cy="747713"/>
              </a:xfrm>
              <a:custGeom>
                <a:avLst/>
                <a:gdLst>
                  <a:gd name="T0" fmla="*/ 44 w 106"/>
                  <a:gd name="T1" fmla="*/ 119 h 197"/>
                  <a:gd name="T2" fmla="*/ 3 w 106"/>
                  <a:gd name="T3" fmla="*/ 187 h 197"/>
                  <a:gd name="T4" fmla="*/ 0 w 106"/>
                  <a:gd name="T5" fmla="*/ 197 h 197"/>
                  <a:gd name="T6" fmla="*/ 0 w 106"/>
                  <a:gd name="T7" fmla="*/ 83 h 197"/>
                  <a:gd name="T8" fmla="*/ 1 w 106"/>
                  <a:gd name="T9" fmla="*/ 64 h 197"/>
                  <a:gd name="T10" fmla="*/ 16 w 106"/>
                  <a:gd name="T11" fmla="*/ 29 h 197"/>
                  <a:gd name="T12" fmla="*/ 49 w 106"/>
                  <a:gd name="T13" fmla="*/ 1 h 197"/>
                  <a:gd name="T14" fmla="*/ 54 w 106"/>
                  <a:gd name="T15" fmla="*/ 0 h 197"/>
                  <a:gd name="T16" fmla="*/ 64 w 106"/>
                  <a:gd name="T17" fmla="*/ 6 h 197"/>
                  <a:gd name="T18" fmla="*/ 85 w 106"/>
                  <a:gd name="T19" fmla="*/ 42 h 197"/>
                  <a:gd name="T20" fmla="*/ 86 w 106"/>
                  <a:gd name="T21" fmla="*/ 42 h 197"/>
                  <a:gd name="T22" fmla="*/ 104 w 106"/>
                  <a:gd name="T23" fmla="*/ 74 h 197"/>
                  <a:gd name="T24" fmla="*/ 105 w 106"/>
                  <a:gd name="T25" fmla="*/ 82 h 197"/>
                  <a:gd name="T26" fmla="*/ 99 w 106"/>
                  <a:gd name="T27" fmla="*/ 87 h 197"/>
                  <a:gd name="T28" fmla="*/ 44 w 106"/>
                  <a:gd name="T29"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97">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7" name="Freeform 86"/>
              <p:cNvSpPr/>
              <p:nvPr/>
            </p:nvSpPr>
            <p:spPr bwMode="auto">
              <a:xfrm>
                <a:off x="6194425" y="3529013"/>
                <a:ext cx="642938" cy="160338"/>
              </a:xfrm>
              <a:custGeom>
                <a:avLst/>
                <a:gdLst>
                  <a:gd name="T0" fmla="*/ 155 w 170"/>
                  <a:gd name="T1" fmla="*/ 11 h 42"/>
                  <a:gd name="T2" fmla="*/ 154 w 170"/>
                  <a:gd name="T3" fmla="*/ 10 h 42"/>
                  <a:gd name="T4" fmla="*/ 153 w 170"/>
                  <a:gd name="T5" fmla="*/ 10 h 42"/>
                  <a:gd name="T6" fmla="*/ 108 w 170"/>
                  <a:gd name="T7" fmla="*/ 0 h 42"/>
                  <a:gd name="T8" fmla="*/ 85 w 170"/>
                  <a:gd name="T9" fmla="*/ 3 h 42"/>
                  <a:gd name="T10" fmla="*/ 11 w 170"/>
                  <a:gd name="T11" fmla="*/ 35 h 42"/>
                  <a:gd name="T12" fmla="*/ 11 w 170"/>
                  <a:gd name="T13" fmla="*/ 36 h 42"/>
                  <a:gd name="T14" fmla="*/ 7 w 170"/>
                  <a:gd name="T15" fmla="*/ 38 h 42"/>
                  <a:gd name="T16" fmla="*/ 3 w 170"/>
                  <a:gd name="T17" fmla="*/ 40 h 42"/>
                  <a:gd name="T18" fmla="*/ 1 w 170"/>
                  <a:gd name="T19" fmla="*/ 42 h 42"/>
                  <a:gd name="T20" fmla="*/ 0 w 170"/>
                  <a:gd name="T21" fmla="*/ 42 h 42"/>
                  <a:gd name="T22" fmla="*/ 161 w 170"/>
                  <a:gd name="T23" fmla="*/ 42 h 42"/>
                  <a:gd name="T24" fmla="*/ 169 w 170"/>
                  <a:gd name="T25" fmla="*/ 38 h 42"/>
                  <a:gd name="T26" fmla="*/ 167 w 170"/>
                  <a:gd name="T27" fmla="*/ 28 h 42"/>
                  <a:gd name="T28" fmla="*/ 155 w 170"/>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42">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8" name="Freeform 87"/>
              <p:cNvSpPr/>
              <p:nvPr/>
            </p:nvSpPr>
            <p:spPr bwMode="auto">
              <a:xfrm>
                <a:off x="5335588" y="3771901"/>
                <a:ext cx="1520825" cy="155575"/>
              </a:xfrm>
              <a:custGeom>
                <a:avLst/>
                <a:gdLst>
                  <a:gd name="T0" fmla="*/ 402 w 402"/>
                  <a:gd name="T1" fmla="*/ 24 h 41"/>
                  <a:gd name="T2" fmla="*/ 385 w 402"/>
                  <a:gd name="T3" fmla="*/ 41 h 41"/>
                  <a:gd name="T4" fmla="*/ 382 w 402"/>
                  <a:gd name="T5" fmla="*/ 41 h 41"/>
                  <a:gd name="T6" fmla="*/ 232 w 402"/>
                  <a:gd name="T7" fmla="*/ 28 h 41"/>
                  <a:gd name="T8" fmla="*/ 217 w 402"/>
                  <a:gd name="T9" fmla="*/ 34 h 41"/>
                  <a:gd name="T10" fmla="*/ 216 w 402"/>
                  <a:gd name="T11" fmla="*/ 35 h 41"/>
                  <a:gd name="T12" fmla="*/ 201 w 402"/>
                  <a:gd name="T13" fmla="*/ 40 h 41"/>
                  <a:gd name="T14" fmla="*/ 201 w 402"/>
                  <a:gd name="T15" fmla="*/ 40 h 41"/>
                  <a:gd name="T16" fmla="*/ 186 w 402"/>
                  <a:gd name="T17" fmla="*/ 35 h 41"/>
                  <a:gd name="T18" fmla="*/ 185 w 402"/>
                  <a:gd name="T19" fmla="*/ 34 h 41"/>
                  <a:gd name="T20" fmla="*/ 170 w 402"/>
                  <a:gd name="T21" fmla="*/ 28 h 41"/>
                  <a:gd name="T22" fmla="*/ 20 w 402"/>
                  <a:gd name="T23" fmla="*/ 41 h 41"/>
                  <a:gd name="T24" fmla="*/ 17 w 402"/>
                  <a:gd name="T25" fmla="*/ 41 h 41"/>
                  <a:gd name="T26" fmla="*/ 0 w 402"/>
                  <a:gd name="T27" fmla="*/ 24 h 41"/>
                  <a:gd name="T28" fmla="*/ 16 w 402"/>
                  <a:gd name="T29" fmla="*/ 7 h 41"/>
                  <a:gd name="T30" fmla="*/ 17 w 402"/>
                  <a:gd name="T31" fmla="*/ 7 h 41"/>
                  <a:gd name="T32" fmla="*/ 164 w 402"/>
                  <a:gd name="T33" fmla="*/ 0 h 41"/>
                  <a:gd name="T34" fmla="*/ 177 w 402"/>
                  <a:gd name="T35" fmla="*/ 6 h 41"/>
                  <a:gd name="T36" fmla="*/ 182 w 402"/>
                  <a:gd name="T37" fmla="*/ 6 h 41"/>
                  <a:gd name="T38" fmla="*/ 194 w 402"/>
                  <a:gd name="T39" fmla="*/ 0 h 41"/>
                  <a:gd name="T40" fmla="*/ 208 w 402"/>
                  <a:gd name="T41" fmla="*/ 0 h 41"/>
                  <a:gd name="T42" fmla="*/ 220 w 402"/>
                  <a:gd name="T43" fmla="*/ 6 h 41"/>
                  <a:gd name="T44" fmla="*/ 225 w 402"/>
                  <a:gd name="T45" fmla="*/ 6 h 41"/>
                  <a:gd name="T46" fmla="*/ 238 w 402"/>
                  <a:gd name="T47" fmla="*/ 0 h 41"/>
                  <a:gd name="T48" fmla="*/ 385 w 402"/>
                  <a:gd name="T49" fmla="*/ 7 h 41"/>
                  <a:gd name="T50" fmla="*/ 386 w 402"/>
                  <a:gd name="T51" fmla="*/ 7 h 41"/>
                  <a:gd name="T52" fmla="*/ 402 w 402"/>
                  <a:gd name="T53"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2" h="41">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59" name="Freeform 88"/>
              <p:cNvSpPr>
                <a:spLocks noEditPoints="1"/>
              </p:cNvSpPr>
              <p:nvPr/>
            </p:nvSpPr>
            <p:spPr bwMode="auto">
              <a:xfrm>
                <a:off x="5302250" y="3733801"/>
                <a:ext cx="1587500" cy="227013"/>
              </a:xfrm>
              <a:custGeom>
                <a:avLst/>
                <a:gdLst>
                  <a:gd name="T0" fmla="*/ 394 w 420"/>
                  <a:gd name="T1" fmla="*/ 60 h 60"/>
                  <a:gd name="T2" fmla="*/ 394 w 420"/>
                  <a:gd name="T3" fmla="*/ 60 h 60"/>
                  <a:gd name="T4" fmla="*/ 391 w 420"/>
                  <a:gd name="T5" fmla="*/ 60 h 60"/>
                  <a:gd name="T6" fmla="*/ 390 w 420"/>
                  <a:gd name="T7" fmla="*/ 60 h 60"/>
                  <a:gd name="T8" fmla="*/ 240 w 420"/>
                  <a:gd name="T9" fmla="*/ 47 h 60"/>
                  <a:gd name="T10" fmla="*/ 240 w 420"/>
                  <a:gd name="T11" fmla="*/ 47 h 60"/>
                  <a:gd name="T12" fmla="*/ 235 w 420"/>
                  <a:gd name="T13" fmla="*/ 49 h 60"/>
                  <a:gd name="T14" fmla="*/ 235 w 420"/>
                  <a:gd name="T15" fmla="*/ 52 h 60"/>
                  <a:gd name="T16" fmla="*/ 230 w 420"/>
                  <a:gd name="T17" fmla="*/ 53 h 60"/>
                  <a:gd name="T18" fmla="*/ 210 w 420"/>
                  <a:gd name="T19" fmla="*/ 59 h 60"/>
                  <a:gd name="T20" fmla="*/ 210 w 420"/>
                  <a:gd name="T21" fmla="*/ 59 h 60"/>
                  <a:gd name="T22" fmla="*/ 190 w 420"/>
                  <a:gd name="T23" fmla="*/ 53 h 60"/>
                  <a:gd name="T24" fmla="*/ 186 w 420"/>
                  <a:gd name="T25" fmla="*/ 52 h 60"/>
                  <a:gd name="T26" fmla="*/ 185 w 420"/>
                  <a:gd name="T27" fmla="*/ 49 h 60"/>
                  <a:gd name="T28" fmla="*/ 180 w 420"/>
                  <a:gd name="T29" fmla="*/ 47 h 60"/>
                  <a:gd name="T30" fmla="*/ 29 w 420"/>
                  <a:gd name="T31" fmla="*/ 60 h 60"/>
                  <a:gd name="T32" fmla="*/ 26 w 420"/>
                  <a:gd name="T33" fmla="*/ 60 h 60"/>
                  <a:gd name="T34" fmla="*/ 0 w 420"/>
                  <a:gd name="T35" fmla="*/ 34 h 60"/>
                  <a:gd name="T36" fmla="*/ 25 w 420"/>
                  <a:gd name="T37" fmla="*/ 8 h 60"/>
                  <a:gd name="T38" fmla="*/ 25 w 420"/>
                  <a:gd name="T39" fmla="*/ 8 h 60"/>
                  <a:gd name="T40" fmla="*/ 173 w 420"/>
                  <a:gd name="T41" fmla="*/ 1 h 60"/>
                  <a:gd name="T42" fmla="*/ 188 w 420"/>
                  <a:gd name="T43" fmla="*/ 5 h 60"/>
                  <a:gd name="T44" fmla="*/ 203 w 420"/>
                  <a:gd name="T45" fmla="*/ 0 h 60"/>
                  <a:gd name="T46" fmla="*/ 217 w 420"/>
                  <a:gd name="T47" fmla="*/ 0 h 60"/>
                  <a:gd name="T48" fmla="*/ 232 w 420"/>
                  <a:gd name="T49" fmla="*/ 5 h 60"/>
                  <a:gd name="T50" fmla="*/ 247 w 420"/>
                  <a:gd name="T51" fmla="*/ 1 h 60"/>
                  <a:gd name="T52" fmla="*/ 395 w 420"/>
                  <a:gd name="T53" fmla="*/ 8 h 60"/>
                  <a:gd name="T54" fmla="*/ 420 w 420"/>
                  <a:gd name="T55" fmla="*/ 34 h 60"/>
                  <a:gd name="T56" fmla="*/ 394 w 420"/>
                  <a:gd name="T57" fmla="*/ 60 h 60"/>
                  <a:gd name="T58" fmla="*/ 26 w 420"/>
                  <a:gd name="T59" fmla="*/ 26 h 60"/>
                  <a:gd name="T60" fmla="*/ 18 w 420"/>
                  <a:gd name="T61" fmla="*/ 34 h 60"/>
                  <a:gd name="T62" fmla="*/ 26 w 420"/>
                  <a:gd name="T63" fmla="*/ 42 h 60"/>
                  <a:gd name="T64" fmla="*/ 26 w 420"/>
                  <a:gd name="T65" fmla="*/ 42 h 60"/>
                  <a:gd name="T66" fmla="*/ 28 w 420"/>
                  <a:gd name="T67" fmla="*/ 42 h 60"/>
                  <a:gd name="T68" fmla="*/ 178 w 420"/>
                  <a:gd name="T69" fmla="*/ 29 h 60"/>
                  <a:gd name="T70" fmla="*/ 180 w 420"/>
                  <a:gd name="T71" fmla="*/ 29 h 60"/>
                  <a:gd name="T72" fmla="*/ 199 w 420"/>
                  <a:gd name="T73" fmla="*/ 36 h 60"/>
                  <a:gd name="T74" fmla="*/ 200 w 420"/>
                  <a:gd name="T75" fmla="*/ 36 h 60"/>
                  <a:gd name="T76" fmla="*/ 202 w 420"/>
                  <a:gd name="T77" fmla="*/ 39 h 60"/>
                  <a:gd name="T78" fmla="*/ 210 w 420"/>
                  <a:gd name="T79" fmla="*/ 41 h 60"/>
                  <a:gd name="T80" fmla="*/ 210 w 420"/>
                  <a:gd name="T81" fmla="*/ 41 h 60"/>
                  <a:gd name="T82" fmla="*/ 218 w 420"/>
                  <a:gd name="T83" fmla="*/ 39 h 60"/>
                  <a:gd name="T84" fmla="*/ 220 w 420"/>
                  <a:gd name="T85" fmla="*/ 36 h 60"/>
                  <a:gd name="T86" fmla="*/ 221 w 420"/>
                  <a:gd name="T87" fmla="*/ 36 h 60"/>
                  <a:gd name="T88" fmla="*/ 242 w 420"/>
                  <a:gd name="T89" fmla="*/ 29 h 60"/>
                  <a:gd name="T90" fmla="*/ 392 w 420"/>
                  <a:gd name="T91" fmla="*/ 42 h 60"/>
                  <a:gd name="T92" fmla="*/ 394 w 420"/>
                  <a:gd name="T93" fmla="*/ 42 h 60"/>
                  <a:gd name="T94" fmla="*/ 402 w 420"/>
                  <a:gd name="T95" fmla="*/ 34 h 60"/>
                  <a:gd name="T96" fmla="*/ 395 w 420"/>
                  <a:gd name="T97" fmla="*/ 26 h 60"/>
                  <a:gd name="T98" fmla="*/ 394 w 420"/>
                  <a:gd name="T99" fmla="*/ 26 h 60"/>
                  <a:gd name="T100" fmla="*/ 246 w 420"/>
                  <a:gd name="T101" fmla="*/ 19 h 60"/>
                  <a:gd name="T102" fmla="*/ 246 w 420"/>
                  <a:gd name="T103" fmla="*/ 19 h 60"/>
                  <a:gd name="T104" fmla="*/ 242 w 420"/>
                  <a:gd name="T105" fmla="*/ 20 h 60"/>
                  <a:gd name="T106" fmla="*/ 231 w 420"/>
                  <a:gd name="T107" fmla="*/ 28 h 60"/>
                  <a:gd name="T108" fmla="*/ 221 w 420"/>
                  <a:gd name="T109" fmla="*/ 20 h 60"/>
                  <a:gd name="T110" fmla="*/ 217 w 420"/>
                  <a:gd name="T111" fmla="*/ 19 h 60"/>
                  <a:gd name="T112" fmla="*/ 203 w 420"/>
                  <a:gd name="T113" fmla="*/ 19 h 60"/>
                  <a:gd name="T114" fmla="*/ 199 w 420"/>
                  <a:gd name="T115" fmla="*/ 20 h 60"/>
                  <a:gd name="T116" fmla="*/ 189 w 420"/>
                  <a:gd name="T117" fmla="*/ 28 h 60"/>
                  <a:gd name="T118" fmla="*/ 178 w 420"/>
                  <a:gd name="T119" fmla="*/ 20 h 60"/>
                  <a:gd name="T120" fmla="*/ 174 w 420"/>
                  <a:gd name="T121" fmla="*/ 19 h 60"/>
                  <a:gd name="T122" fmla="*/ 26 w 420"/>
                  <a:gd name="T123" fmla="*/ 26 h 60"/>
                  <a:gd name="T124" fmla="*/ 26 w 420"/>
                  <a:gd name="T125"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0" h="6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0" name="Freeform 89"/>
              <p:cNvSpPr/>
              <p:nvPr/>
            </p:nvSpPr>
            <p:spPr bwMode="auto">
              <a:xfrm>
                <a:off x="5354638" y="3525838"/>
                <a:ext cx="669925" cy="163513"/>
              </a:xfrm>
              <a:custGeom>
                <a:avLst/>
                <a:gdLst>
                  <a:gd name="T0" fmla="*/ 169 w 177"/>
                  <a:gd name="T1" fmla="*/ 37 h 43"/>
                  <a:gd name="T2" fmla="*/ 168 w 177"/>
                  <a:gd name="T3" fmla="*/ 36 h 43"/>
                  <a:gd name="T4" fmla="*/ 92 w 177"/>
                  <a:gd name="T5" fmla="*/ 1 h 43"/>
                  <a:gd name="T6" fmla="*/ 75 w 177"/>
                  <a:gd name="T7" fmla="*/ 0 h 43"/>
                  <a:gd name="T8" fmla="*/ 18 w 177"/>
                  <a:gd name="T9" fmla="*/ 15 h 43"/>
                  <a:gd name="T10" fmla="*/ 3 w 177"/>
                  <a:gd name="T11" fmla="*/ 29 h 43"/>
                  <a:gd name="T12" fmla="*/ 1 w 177"/>
                  <a:gd name="T13" fmla="*/ 39 h 43"/>
                  <a:gd name="T14" fmla="*/ 9 w 177"/>
                  <a:gd name="T15" fmla="*/ 43 h 43"/>
                  <a:gd name="T16" fmla="*/ 177 w 177"/>
                  <a:gd name="T17" fmla="*/ 43 h 43"/>
                  <a:gd name="T18" fmla="*/ 169 w 177"/>
                  <a:gd name="T19"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43">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sp>
            <p:nvSpPr>
              <p:cNvPr id="61" name="Freeform 90"/>
              <p:cNvSpPr/>
              <p:nvPr/>
            </p:nvSpPr>
            <p:spPr bwMode="auto">
              <a:xfrm>
                <a:off x="6175375" y="3063876"/>
                <a:ext cx="654050" cy="571500"/>
              </a:xfrm>
              <a:custGeom>
                <a:avLst/>
                <a:gdLst>
                  <a:gd name="T0" fmla="*/ 171 w 173"/>
                  <a:gd name="T1" fmla="*/ 114 h 151"/>
                  <a:gd name="T2" fmla="*/ 157 w 173"/>
                  <a:gd name="T3" fmla="*/ 87 h 151"/>
                  <a:gd name="T4" fmla="*/ 157 w 173"/>
                  <a:gd name="T5" fmla="*/ 86 h 151"/>
                  <a:gd name="T6" fmla="*/ 123 w 173"/>
                  <a:gd name="T7" fmla="*/ 21 h 151"/>
                  <a:gd name="T8" fmla="*/ 116 w 173"/>
                  <a:gd name="T9" fmla="*/ 8 h 151"/>
                  <a:gd name="T10" fmla="*/ 115 w 173"/>
                  <a:gd name="T11" fmla="*/ 7 h 151"/>
                  <a:gd name="T12" fmla="*/ 87 w 173"/>
                  <a:gd name="T13" fmla="*/ 0 h 151"/>
                  <a:gd name="T14" fmla="*/ 101 w 173"/>
                  <a:gd name="T15" fmla="*/ 24 h 151"/>
                  <a:gd name="T16" fmla="*/ 103 w 173"/>
                  <a:gd name="T17" fmla="*/ 45 h 151"/>
                  <a:gd name="T18" fmla="*/ 88 w 173"/>
                  <a:gd name="T19" fmla="*/ 59 h 151"/>
                  <a:gd name="T20" fmla="*/ 38 w 173"/>
                  <a:gd name="T21" fmla="*/ 87 h 151"/>
                  <a:gd name="T22" fmla="*/ 1 w 173"/>
                  <a:gd name="T23" fmla="*/ 149 h 151"/>
                  <a:gd name="T24" fmla="*/ 0 w 173"/>
                  <a:gd name="T25" fmla="*/ 151 h 151"/>
                  <a:gd name="T26" fmla="*/ 1 w 173"/>
                  <a:gd name="T27" fmla="*/ 151 h 151"/>
                  <a:gd name="T28" fmla="*/ 9 w 173"/>
                  <a:gd name="T29" fmla="*/ 146 h 151"/>
                  <a:gd name="T30" fmla="*/ 86 w 173"/>
                  <a:gd name="T31" fmla="*/ 112 h 151"/>
                  <a:gd name="T32" fmla="*/ 113 w 173"/>
                  <a:gd name="T33" fmla="*/ 109 h 151"/>
                  <a:gd name="T34" fmla="*/ 165 w 173"/>
                  <a:gd name="T35" fmla="*/ 120 h 151"/>
                  <a:gd name="T36" fmla="*/ 169 w 173"/>
                  <a:gd name="T37" fmla="*/ 121 h 151"/>
                  <a:gd name="T38" fmla="*/ 172 w 173"/>
                  <a:gd name="T39" fmla="*/ 120 h 151"/>
                  <a:gd name="T40" fmla="*/ 171 w 173"/>
                  <a:gd name="T41" fmla="*/ 1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51">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defRPr/>
                </a:pPr>
                <a:endParaRPr lang="zh-CN" altLang="en-US" noProof="1"/>
              </a:p>
            </p:txBody>
          </p:sp>
        </p:grpSp>
        <p:sp>
          <p:nvSpPr>
            <p:cNvPr id="26635" name="文本框 1066"/>
            <p:cNvSpPr txBox="1">
              <a:spLocks noChangeArrowheads="1"/>
            </p:cNvSpPr>
            <p:nvPr/>
          </p:nvSpPr>
          <p:spPr bwMode="auto">
            <a:xfrm>
              <a:off x="1766888" y="598488"/>
              <a:ext cx="30276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00000"/>
                </a:lnSpc>
                <a:spcBef>
                  <a:spcPct val="0"/>
                </a:spcBef>
                <a:buFontTx/>
                <a:buNone/>
              </a:pPr>
              <a:r>
                <a:rPr lang="zh-CN" altLang="zh-CN" sz="3200" b="1" dirty="0">
                  <a:solidFill>
                    <a:schemeClr val="bg1"/>
                  </a:solidFill>
                </a:rPr>
                <a:t>大数据平台架构</a:t>
              </a:r>
            </a:p>
          </p:txBody>
        </p:sp>
      </p:grpSp>
      <p:sp>
        <p:nvSpPr>
          <p:cNvPr id="4" name="文本框 3">
            <a:extLst>
              <a:ext uri="{FF2B5EF4-FFF2-40B4-BE49-F238E27FC236}">
                <a16:creationId xmlns:a16="http://schemas.microsoft.com/office/drawing/2014/main" id="{9A56DE80-A7FF-4B9C-A3CF-F42CDC430F1D}"/>
              </a:ext>
            </a:extLst>
          </p:cNvPr>
          <p:cNvSpPr txBox="1"/>
          <p:nvPr/>
        </p:nvSpPr>
        <p:spPr>
          <a:xfrm>
            <a:off x="4284784" y="2767280"/>
            <a:ext cx="3622431" cy="1323439"/>
          </a:xfrm>
          <a:prstGeom prst="rect">
            <a:avLst/>
          </a:prstGeom>
          <a:noFill/>
        </p:spPr>
        <p:txBody>
          <a:bodyPr wrap="square" rtlCol="0">
            <a:spAutoFit/>
          </a:bodyPr>
          <a:lstStyle/>
          <a:p>
            <a:r>
              <a:rPr lang="en-US" altLang="zh-CN" sz="8000" dirty="0">
                <a:solidFill>
                  <a:srgbClr val="4B649F"/>
                </a:solidFill>
              </a:rPr>
              <a:t>Thanks</a:t>
            </a:r>
            <a:endParaRPr lang="zh-CN" altLang="en-US" sz="8000" dirty="0">
              <a:solidFill>
                <a:srgbClr val="4B649F"/>
              </a:solidFill>
            </a:endParaRPr>
          </a:p>
        </p:txBody>
      </p:sp>
    </p:spTree>
    <p:extLst>
      <p:ext uri="{BB962C8B-B14F-4D97-AF65-F5344CB8AC3E}">
        <p14:creationId xmlns:p14="http://schemas.microsoft.com/office/powerpoint/2010/main" val="81934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773430" y="1336040"/>
            <a:ext cx="10138410" cy="40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indent="0">
              <a:buNone/>
            </a:pPr>
            <a:r>
              <a:rPr lang="en-US" altLang="zh-CN" dirty="0">
                <a:sym typeface="+mn-ea"/>
              </a:rPr>
              <a:t>Variety </a:t>
            </a:r>
            <a:r>
              <a:rPr lang="zh-CN" altLang="en-US" dirty="0">
                <a:sym typeface="+mn-ea"/>
              </a:rPr>
              <a:t>：非结构化数据多样性 </a:t>
            </a:r>
            <a:endParaRPr lang="zh-CN" altLang="en-US" dirty="0"/>
          </a:p>
          <a:p>
            <a:pPr marL="0" indent="0">
              <a:buNone/>
            </a:pPr>
            <a:r>
              <a:rPr lang="zh-CN" altLang="en-US" dirty="0">
                <a:sym typeface="+mn-ea"/>
              </a:rPr>
              <a:t>        广泛的数据来源，决定了大数据形式的多样性。大数据大体可分为三类：</a:t>
            </a:r>
          </a:p>
          <a:p>
            <a:pPr lvl="1"/>
            <a:r>
              <a:rPr lang="zh-CN" altLang="en-US" dirty="0">
                <a:sym typeface="+mn-ea"/>
              </a:rPr>
              <a:t>一是结构化数据：如财务系统数据、信息管理系统数据、医疗系统数据等，其特点是数据间因果关系强</a:t>
            </a:r>
          </a:p>
          <a:p>
            <a:pPr lvl="1"/>
            <a:r>
              <a:rPr lang="zh-CN" altLang="en-US" dirty="0">
                <a:sym typeface="+mn-ea"/>
              </a:rPr>
              <a:t>二是非结构化的数据：如视频、图片、音频等，其特点是数据间没有因果关系</a:t>
            </a:r>
          </a:p>
          <a:p>
            <a:pPr lvl="1"/>
            <a:r>
              <a:rPr lang="zh-CN" altLang="en-US" dirty="0">
                <a:sym typeface="+mn-ea"/>
              </a:rPr>
              <a:t>三是半结构化数据：如HTML文档、邮件、网页等，其特点是数据问的因果关系弱。</a:t>
            </a:r>
            <a:endParaRPr lang="zh-CN" altLang="en-US" dirty="0"/>
          </a:p>
          <a:p>
            <a:pPr marL="0" indent="0">
              <a:buNone/>
            </a:pPr>
            <a:endParaRPr lang="zh-CN" altLang="en-US" b="1" dirty="0">
              <a:solidFill>
                <a:schemeClr val="bg1"/>
              </a:solidFill>
            </a:endParaRP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363" y="25400"/>
            <a:ext cx="4541837"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a:solidFill>
                  <a:srgbClr val="4B649F"/>
                </a:solidFill>
              </a:rPr>
              <a:t>1.3 </a:t>
            </a:r>
            <a:r>
              <a:rPr lang="zh-CN" altLang="en-US" b="1">
                <a:solidFill>
                  <a:srgbClr val="4B649F"/>
                </a:solidFill>
              </a:rPr>
              <a:t>大数据</a:t>
            </a:r>
            <a:r>
              <a:rPr lang="en-US" altLang="zh-CN" b="1">
                <a:solidFill>
                  <a:srgbClr val="4B649F"/>
                </a:solidFill>
              </a:rPr>
              <a:t>5V</a:t>
            </a:r>
            <a:r>
              <a:rPr lang="zh-CN" altLang="en-US" b="1">
                <a:solidFill>
                  <a:srgbClr val="4B649F"/>
                </a:solidFill>
              </a:rPr>
              <a:t>特征</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773430" y="1336040"/>
            <a:ext cx="10138410" cy="455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indent="0">
              <a:buFont typeface="+mj-lt"/>
              <a:buNone/>
            </a:pPr>
            <a:r>
              <a:rPr lang="en-US" altLang="zh-CN" sz="2400" dirty="0">
                <a:sym typeface="+mn-ea"/>
              </a:rPr>
              <a:t>1</a:t>
            </a:r>
            <a:r>
              <a:rPr lang="zh-CN" altLang="en-US" sz="2400" dirty="0">
                <a:sym typeface="+mn-ea"/>
              </a:rPr>
              <a:t>、结构化数据：</a:t>
            </a:r>
            <a:r>
              <a:rPr lang="zh-CN" altLang="en-US" sz="2400" dirty="0">
                <a:sym typeface="Wingdings" panose="05000000000000000000" pitchFamily="2" charset="2"/>
              </a:rPr>
              <a:t>（先有结构，再有数据）</a:t>
            </a:r>
            <a:r>
              <a:rPr lang="zh-CN" altLang="en-US" sz="2400" dirty="0">
                <a:sym typeface="+mn-ea"/>
              </a:rPr>
              <a:t>是指可以使用关系型数据库表示和存储，表现为二维形式的数据。一般的特点是：数据以行为单位，一行数据表示一个实体信息，每一行数据属性是相同的。</a:t>
            </a:r>
            <a:endParaRPr lang="en-US" altLang="zh-CN" sz="2400" dirty="0"/>
          </a:p>
          <a:p>
            <a:pPr marL="514350" indent="-514350">
              <a:buFont typeface="+mj-lt"/>
              <a:buAutoNum type="arabicPeriod"/>
            </a:pPr>
            <a:endParaRPr lang="en-US" altLang="zh-CN" sz="2400" dirty="0"/>
          </a:p>
          <a:p>
            <a:pPr marL="514350" indent="-514350">
              <a:buFont typeface="+mj-lt"/>
              <a:buAutoNum type="arabicPeriod"/>
            </a:pPr>
            <a:endParaRPr lang="en-US" altLang="zh-CN" sz="2400" dirty="0"/>
          </a:p>
          <a:p>
            <a:pPr marL="514350" indent="-514350">
              <a:buFont typeface="+mj-lt"/>
              <a:buAutoNum type="arabicPeriod"/>
            </a:pPr>
            <a:endParaRPr lang="en-US" altLang="zh-CN" sz="2400" dirty="0"/>
          </a:p>
          <a:p>
            <a:pPr marL="514350" indent="-514350">
              <a:buFont typeface="+mj-lt"/>
              <a:buAutoNum type="arabicPeriod"/>
            </a:pPr>
            <a:endParaRPr lang="en-US" altLang="zh-CN" sz="2400" dirty="0"/>
          </a:p>
          <a:p>
            <a:pPr marL="0" indent="0">
              <a:buNone/>
            </a:pPr>
            <a:r>
              <a:rPr lang="zh-CN" altLang="en-US" sz="2400" dirty="0">
                <a:sym typeface="+mn-ea"/>
              </a:rPr>
              <a:t>        所以结构化的数据的存储和排列是很有规律的，这对查询和修改等操作很有帮助。</a:t>
            </a:r>
            <a:endParaRPr lang="zh-CN" altLang="en-US" sz="2400" dirty="0"/>
          </a:p>
          <a:p>
            <a:pPr marL="514350" indent="-514350">
              <a:buAutoNum type="arabicPeriod"/>
            </a:pPr>
            <a:endParaRPr lang="zh-CN" altLang="en-US" sz="2400" dirty="0"/>
          </a:p>
          <a:p>
            <a:pPr algn="l" eaLnBrk="1" hangingPunct="1">
              <a:lnSpc>
                <a:spcPct val="100000"/>
              </a:lnSpc>
              <a:spcBef>
                <a:spcPct val="0"/>
              </a:spcBef>
              <a:buFontTx/>
              <a:buNone/>
            </a:pPr>
            <a:r>
              <a:rPr lang="zh-CN" altLang="en-US" sz="2400" b="1" dirty="0">
                <a:solidFill>
                  <a:schemeClr val="bg1"/>
                </a:solidFill>
              </a:rPr>
              <a:t>加标题</a:t>
            </a: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363" y="25400"/>
            <a:ext cx="4541837"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a:solidFill>
                  <a:srgbClr val="4B649F"/>
                </a:solidFill>
              </a:rPr>
              <a:t>1.3 </a:t>
            </a:r>
            <a:r>
              <a:rPr lang="zh-CN" altLang="en-US" b="1">
                <a:solidFill>
                  <a:srgbClr val="4B649F"/>
                </a:solidFill>
              </a:rPr>
              <a:t>大数据</a:t>
            </a:r>
            <a:r>
              <a:rPr lang="en-US" altLang="zh-CN" b="1">
                <a:solidFill>
                  <a:srgbClr val="4B649F"/>
                </a:solidFill>
              </a:rPr>
              <a:t>5V</a:t>
            </a:r>
            <a:r>
              <a:rPr lang="zh-CN" altLang="en-US" b="1">
                <a:solidFill>
                  <a:srgbClr val="4B649F"/>
                </a:solidFill>
              </a:rPr>
              <a:t>特征</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5" name="图片 4"/>
          <p:cNvPicPr>
            <a:picLocks noChangeAspect="1"/>
          </p:cNvPicPr>
          <p:nvPr/>
        </p:nvPicPr>
        <p:blipFill>
          <a:blip r:embed="rId3"/>
          <a:stretch>
            <a:fillRect/>
          </a:stretch>
        </p:blipFill>
        <p:spPr>
          <a:xfrm>
            <a:off x="1087941" y="2434590"/>
            <a:ext cx="5748338" cy="1803400"/>
          </a:xfrm>
          <a:prstGeom prst="rect">
            <a:avLst/>
          </a:prstGeom>
        </p:spPr>
      </p:pic>
      <p:pic>
        <p:nvPicPr>
          <p:cNvPr id="3" name="图片 2"/>
          <p:cNvPicPr>
            <a:picLocks noChangeAspect="1"/>
          </p:cNvPicPr>
          <p:nvPr/>
        </p:nvPicPr>
        <p:blipFill>
          <a:blip r:embed="rId4"/>
          <a:stretch>
            <a:fillRect/>
          </a:stretch>
        </p:blipFill>
        <p:spPr>
          <a:xfrm>
            <a:off x="8124496" y="2399314"/>
            <a:ext cx="1838675" cy="18386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文本框 16"/>
          <p:cNvSpPr txBox="1">
            <a:spLocks noChangeArrowheads="1"/>
          </p:cNvSpPr>
          <p:nvPr/>
        </p:nvSpPr>
        <p:spPr bwMode="auto">
          <a:xfrm>
            <a:off x="773430" y="1336040"/>
            <a:ext cx="10138410" cy="108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indent="0">
              <a:buNone/>
            </a:pPr>
            <a:r>
              <a:rPr lang="en-US" altLang="zh-CN" sz="2400" dirty="0">
                <a:sym typeface="+mn-ea"/>
              </a:rPr>
              <a:t>2</a:t>
            </a:r>
            <a:r>
              <a:rPr lang="zh-CN" altLang="en-US" sz="2400" dirty="0">
                <a:sym typeface="+mn-ea"/>
              </a:rPr>
              <a:t>、非结构化数据：顾名思义，就是没有固定结构的数据。各种文档、图片、视频</a:t>
            </a:r>
            <a:r>
              <a:rPr lang="en-US" altLang="zh-CN" sz="2400" dirty="0">
                <a:sym typeface="+mn-ea"/>
              </a:rPr>
              <a:t>/</a:t>
            </a:r>
            <a:r>
              <a:rPr lang="zh-CN" altLang="en-US" sz="2400" dirty="0">
                <a:sym typeface="+mn-ea"/>
              </a:rPr>
              <a:t>音频等都属于非结构化数据。对于这类数据，我们一般直接整体进行存储，而且一般存储为二进制的数据格式</a:t>
            </a:r>
            <a:r>
              <a:rPr lang="zh-CN" altLang="en-US" sz="2400" b="1">
                <a:solidFill>
                  <a:schemeClr val="bg1"/>
                </a:solidFill>
              </a:rPr>
              <a:t>题</a:t>
            </a:r>
          </a:p>
        </p:txBody>
      </p:sp>
      <p:pic>
        <p:nvPicPr>
          <p:cNvPr id="32784" name="图片 17"/>
          <p:cNvPicPr>
            <a:picLocks noChangeAspect="1" noChangeArrowheads="1"/>
          </p:cNvPicPr>
          <p:nvPr/>
        </p:nvPicPr>
        <p:blipFill>
          <a:blip r:embed="rId2" cstate="screen"/>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5" name="组合 18"/>
          <p:cNvGrpSpPr/>
          <p:nvPr/>
        </p:nvGrpSpPr>
        <p:grpSpPr bwMode="auto">
          <a:xfrm>
            <a:off x="133350" y="125413"/>
            <a:ext cx="639763" cy="638175"/>
            <a:chOff x="1131485" y="2234042"/>
            <a:chExt cx="1607262" cy="1607262"/>
          </a:xfrm>
        </p:grpSpPr>
        <p:sp>
          <p:nvSpPr>
            <p:cNvPr id="20" name="椭圆 19"/>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椭圆 20"/>
            <p:cNvSpPr/>
            <p:nvPr/>
          </p:nvSpPr>
          <p:spPr>
            <a:xfrm>
              <a:off x="1239169" y="2341991"/>
              <a:ext cx="1391895" cy="1391361"/>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2791" name="KSO_Shape"/>
            <p:cNvSpPr>
              <a:spLocks noChangeArrowheads="1"/>
            </p:cNvSpPr>
            <p:nvPr/>
          </p:nvSpPr>
          <p:spPr bwMode="auto">
            <a:xfrm>
              <a:off x="1480150" y="2597150"/>
              <a:ext cx="909932" cy="881046"/>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p>
              <a:endParaRPr lang="zh-CN" altLang="en-US"/>
            </a:p>
          </p:txBody>
        </p:sp>
      </p:grpSp>
      <p:sp>
        <p:nvSpPr>
          <p:cNvPr id="32786" name="文本框 22"/>
          <p:cNvSpPr txBox="1">
            <a:spLocks noChangeArrowheads="1"/>
          </p:cNvSpPr>
          <p:nvPr/>
        </p:nvSpPr>
        <p:spPr bwMode="auto">
          <a:xfrm>
            <a:off x="868363" y="25400"/>
            <a:ext cx="4541837"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spcBef>
                <a:spcPct val="0"/>
              </a:spcBef>
              <a:buFontTx/>
              <a:buNone/>
            </a:pPr>
            <a:r>
              <a:rPr lang="en-US" altLang="zh-CN" b="1">
                <a:solidFill>
                  <a:srgbClr val="4B649F"/>
                </a:solidFill>
              </a:rPr>
              <a:t>1.3 </a:t>
            </a:r>
            <a:r>
              <a:rPr lang="zh-CN" altLang="en-US" b="1">
                <a:solidFill>
                  <a:srgbClr val="4B649F"/>
                </a:solidFill>
              </a:rPr>
              <a:t>大数据</a:t>
            </a:r>
            <a:r>
              <a:rPr lang="en-US" altLang="zh-CN" b="1">
                <a:solidFill>
                  <a:srgbClr val="4B649F"/>
                </a:solidFill>
              </a:rPr>
              <a:t>5V</a:t>
            </a:r>
            <a:r>
              <a:rPr lang="zh-CN" altLang="en-US" b="1">
                <a:solidFill>
                  <a:srgbClr val="4B649F"/>
                </a:solidFill>
              </a:rPr>
              <a:t>特征</a:t>
            </a:r>
          </a:p>
        </p:txBody>
      </p:sp>
      <p:cxnSp>
        <p:nvCxnSpPr>
          <p:cNvPr id="24" name="直接连接符 23"/>
          <p:cNvCxnSpPr/>
          <p:nvPr/>
        </p:nvCxnSpPr>
        <p:spPr>
          <a:xfrm>
            <a:off x="0" y="823119"/>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2" name="图片 1"/>
          <p:cNvPicPr>
            <a:picLocks noChangeAspect="1"/>
          </p:cNvPicPr>
          <p:nvPr/>
        </p:nvPicPr>
        <p:blipFill>
          <a:blip r:embed="rId3"/>
          <a:stretch>
            <a:fillRect/>
          </a:stretch>
        </p:blipFill>
        <p:spPr>
          <a:xfrm>
            <a:off x="1024890" y="3249295"/>
            <a:ext cx="3246755" cy="2157095"/>
          </a:xfrm>
          <a:prstGeom prst="rect">
            <a:avLst/>
          </a:prstGeom>
        </p:spPr>
      </p:pic>
      <p:pic>
        <p:nvPicPr>
          <p:cNvPr id="4" name="图片 3"/>
          <p:cNvPicPr>
            <a:picLocks noChangeAspect="1"/>
          </p:cNvPicPr>
          <p:nvPr/>
        </p:nvPicPr>
        <p:blipFill>
          <a:blip r:embed="rId4"/>
          <a:stretch>
            <a:fillRect/>
          </a:stretch>
        </p:blipFill>
        <p:spPr>
          <a:xfrm>
            <a:off x="4653280" y="3249295"/>
            <a:ext cx="2885440" cy="2209800"/>
          </a:xfrm>
          <a:prstGeom prst="rect">
            <a:avLst/>
          </a:prstGeom>
        </p:spPr>
      </p:pic>
      <p:pic>
        <p:nvPicPr>
          <p:cNvPr id="5" name="图片 4"/>
          <p:cNvPicPr>
            <a:picLocks noChangeAspect="1"/>
          </p:cNvPicPr>
          <p:nvPr/>
        </p:nvPicPr>
        <p:blipFill>
          <a:blip r:embed="rId5"/>
          <a:stretch>
            <a:fillRect/>
          </a:stretch>
        </p:blipFill>
        <p:spPr>
          <a:xfrm>
            <a:off x="8268335" y="3302000"/>
            <a:ext cx="2157095" cy="2157095"/>
          </a:xfrm>
          <a:prstGeom prst="rect">
            <a:avLst/>
          </a:prstGeom>
        </p:spPr>
      </p:pic>
    </p:spTree>
  </p:cSld>
  <p:clrMapOvr>
    <a:masterClrMapping/>
  </p:clrMapOvr>
</p:sld>
</file>

<file path=ppt/theme/theme1.xml><?xml version="1.0" encoding="utf-8"?>
<a:theme xmlns:a="http://schemas.openxmlformats.org/drawingml/2006/main" name="第一PPT，www.1ppt.com">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309</TotalTime>
  <Pages>0</Pages>
  <Words>2946</Words>
  <Characters>0</Characters>
  <Application>Microsoft Office PowerPoint</Application>
  <DocSecurity>0</DocSecurity>
  <PresentationFormat>宽屏</PresentationFormat>
  <Lines>0</Lines>
  <Paragraphs>348</Paragraphs>
  <Slides>60</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60</vt:i4>
      </vt:variant>
    </vt:vector>
  </HeadingPairs>
  <TitlesOfParts>
    <vt:vector size="70" baseType="lpstr">
      <vt:lpstr>等线</vt:lpstr>
      <vt:lpstr>宋体</vt:lpstr>
      <vt:lpstr>微软雅黑</vt:lpstr>
      <vt:lpstr>幼圆</vt:lpstr>
      <vt:lpstr>Arial</vt:lpstr>
      <vt:lpstr>Calibri</vt:lpstr>
      <vt:lpstr>Times New Roman</vt:lpstr>
      <vt:lpstr>Wingdings</vt:lpstr>
      <vt:lpstr>第一PPT，www.1ppt.com</vt:lpstr>
      <vt:lpstr>包装程序外壳对象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毕业答辩</dc:title>
  <dc:creator>第一PPT</dc:creator>
  <cp:keywords>www.1ppt.com</cp:keywords>
  <dc:description>第一PPT</dc:description>
  <cp:lastModifiedBy>Z Taylor</cp:lastModifiedBy>
  <cp:revision>139</cp:revision>
  <dcterms:created xsi:type="dcterms:W3CDTF">2016-01-15T03:19:00Z</dcterms:created>
  <dcterms:modified xsi:type="dcterms:W3CDTF">2018-10-18T04:55:38Z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2052-10.1.0.5457</vt:lpwstr>
  </property>
</Properties>
</file>