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mp3" ContentType="audio/mpeg"/>
  <Default Extension="emf" ContentType="image/x-emf"/>
  <Default Extension="jpeg" ContentType="image/jpeg"/>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heme/themeOverride2.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3.xml" ContentType="application/vnd.openxmlformats-officedocument.themeOverride+xml"/>
  <Override PartName="/ppt/notesSlides/notesSlide57.xml" ContentType="application/vnd.openxmlformats-officedocument.presentationml.notesSlide+xml"/>
  <Override PartName="/ppt/theme/themeOverride4.xml" ContentType="application/vnd.openxmlformats-officedocument.themeOverride+xml"/>
  <Override PartName="/ppt/notesSlides/notesSlide58.xml" ContentType="application/vnd.openxmlformats-officedocument.presentationml.notesSlide+xml"/>
  <Override PartName="/ppt/theme/themeOverride5.xml" ContentType="application/vnd.openxmlformats-officedocument.themeOverride+xml"/>
  <Override PartName="/ppt/notesSlides/notesSlide59.xml" ContentType="application/vnd.openxmlformats-officedocument.presentationml.notesSlide+xml"/>
  <Override PartName="/ppt/theme/themeOverride6.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heme/themeOverride7.xml" ContentType="application/vnd.openxmlformats-officedocument.themeOverride+xml"/>
  <Override PartName="/ppt/notesSlides/notesSlide62.xml" ContentType="application/vnd.openxmlformats-officedocument.presentationml.notesSlide+xml"/>
  <Override PartName="/ppt/theme/themeOverride8.xml" ContentType="application/vnd.openxmlformats-officedocument.themeOverride+xml"/>
  <Override PartName="/ppt/notesSlides/notesSlide63.xml" ContentType="application/vnd.openxmlformats-officedocument.presentationml.notesSlide+xml"/>
  <Override PartName="/ppt/theme/themeOverride9.xml" ContentType="application/vnd.openxmlformats-officedocument.themeOverride+xml"/>
  <Override PartName="/ppt/notesSlides/notesSlide64.xml" ContentType="application/vnd.openxmlformats-officedocument.presentationml.notesSlide+xml"/>
  <Override PartName="/ppt/theme/themeOverride10.xml" ContentType="application/vnd.openxmlformats-officedocument.themeOverride+xml"/>
  <Override PartName="/ppt/notesSlides/notesSlide65.xml" ContentType="application/vnd.openxmlformats-officedocument.presentationml.notesSlide+xml"/>
  <Override PartName="/ppt/theme/themeOverride11.xml" ContentType="application/vnd.openxmlformats-officedocument.themeOverride+xml"/>
  <Override PartName="/ppt/notesSlides/notesSlide66.xml" ContentType="application/vnd.openxmlformats-officedocument.presentationml.notesSlide+xml"/>
  <Override PartName="/ppt/theme/themeOverride12.xml" ContentType="application/vnd.openxmlformats-officedocument.themeOverride+xml"/>
  <Override PartName="/ppt/notesSlides/notesSlide67.xml" ContentType="application/vnd.openxmlformats-officedocument.presentationml.notesSlide+xml"/>
  <Override PartName="/ppt/theme/themeOverride13.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heme/themeOverride14.xml" ContentType="application/vnd.openxmlformats-officedocument.themeOverr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457" r:id="rId2"/>
    <p:sldId id="458" r:id="rId3"/>
    <p:sldId id="459" r:id="rId4"/>
    <p:sldId id="460" r:id="rId5"/>
    <p:sldId id="461" r:id="rId6"/>
    <p:sldId id="462" r:id="rId7"/>
    <p:sldId id="463" r:id="rId8"/>
    <p:sldId id="464" r:id="rId9"/>
    <p:sldId id="465" r:id="rId10"/>
    <p:sldId id="466" r:id="rId11"/>
    <p:sldId id="467" r:id="rId12"/>
    <p:sldId id="468" r:id="rId13"/>
    <p:sldId id="469" r:id="rId14"/>
    <p:sldId id="470" r:id="rId15"/>
    <p:sldId id="471" r:id="rId16"/>
    <p:sldId id="472" r:id="rId17"/>
    <p:sldId id="473" r:id="rId18"/>
    <p:sldId id="474" r:id="rId19"/>
    <p:sldId id="475" r:id="rId20"/>
    <p:sldId id="476" r:id="rId21"/>
    <p:sldId id="477" r:id="rId22"/>
    <p:sldId id="478" r:id="rId23"/>
    <p:sldId id="479"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 id="456" r:id="rId42"/>
    <p:sldId id="424" r:id="rId43"/>
    <p:sldId id="425" r:id="rId44"/>
    <p:sldId id="426"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381" r:id="rId72"/>
    <p:sldId id="382" r:id="rId73"/>
    <p:sldId id="383" r:id="rId74"/>
    <p:sldId id="280" r:id="rId75"/>
  </p:sldIdLst>
  <p:sldSz cx="12192000" cy="6858000"/>
  <p:notesSz cx="6858000" cy="9144000"/>
  <p:custDataLst>
    <p:tags r:id="rId7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3B39"/>
    <a:srgbClr val="D9D9D9"/>
    <a:srgbClr val="DCDEE0"/>
    <a:srgbClr val="616161"/>
    <a:srgbClr val="201A17"/>
    <a:srgbClr val="070707"/>
    <a:srgbClr val="DBDBDB"/>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3359" autoAdjust="0"/>
  </p:normalViewPr>
  <p:slideViewPr>
    <p:cSldViewPr snapToGrid="0" showGuides="1">
      <p:cViewPr varScale="1">
        <p:scale>
          <a:sx n="94" d="100"/>
          <a:sy n="94" d="100"/>
        </p:scale>
        <p:origin x="1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117" Type="http://schemas.microsoft.com/office/2015/10/relationships/revisionInfo" Target="revisionInfo.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tags" Target="tags/tag1.xml"/><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CA9C5-7EA0-4D9C-B9C0-3ECAE44BE918}" type="datetimeFigureOut">
              <a:rPr lang="zh-CN" altLang="en-US" smtClean="0"/>
              <a:t>2018/11/29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B0AE3-27A2-456D-827B-E61280247223}" type="slidenum">
              <a:rPr lang="zh-CN" altLang="en-US" smtClean="0"/>
              <a:t>‹#›</a:t>
            </a:fld>
            <a:endParaRPr lang="zh-CN" altLang="en-US"/>
          </a:p>
        </p:txBody>
      </p:sp>
    </p:spTree>
    <p:extLst>
      <p:ext uri="{BB962C8B-B14F-4D97-AF65-F5344CB8AC3E}">
        <p14:creationId xmlns:p14="http://schemas.microsoft.com/office/powerpoint/2010/main" val="349211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B0AE3-27A2-456D-827B-E61280247223}" type="slidenum">
              <a:rPr lang="zh-CN" altLang="en-US" smtClean="0"/>
              <a:t>1</a:t>
            </a:fld>
            <a:endParaRPr lang="zh-CN" altLang="en-US"/>
          </a:p>
        </p:txBody>
      </p:sp>
    </p:spTree>
    <p:extLst>
      <p:ext uri="{BB962C8B-B14F-4D97-AF65-F5344CB8AC3E}">
        <p14:creationId xmlns:p14="http://schemas.microsoft.com/office/powerpoint/2010/main" val="427132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10</a:t>
            </a:fld>
            <a:endParaRPr lang="zh-CN" altLang="en-US"/>
          </a:p>
        </p:txBody>
      </p:sp>
    </p:spTree>
    <p:extLst>
      <p:ext uri="{BB962C8B-B14F-4D97-AF65-F5344CB8AC3E}">
        <p14:creationId xmlns:p14="http://schemas.microsoft.com/office/powerpoint/2010/main" val="419998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2627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63093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5200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97477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28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453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210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5053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9350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8451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688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7534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5066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23409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24</a:t>
            </a:fld>
            <a:endParaRPr lang="zh-CN" altLang="en-US"/>
          </a:p>
        </p:txBody>
      </p:sp>
    </p:spTree>
    <p:extLst>
      <p:ext uri="{BB962C8B-B14F-4D97-AF65-F5344CB8AC3E}">
        <p14:creationId xmlns:p14="http://schemas.microsoft.com/office/powerpoint/2010/main" val="3041132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B0AE3-27A2-456D-827B-E61280247223}" type="slidenum">
              <a:rPr lang="zh-CN" altLang="en-US" smtClean="0"/>
              <a:t>25</a:t>
            </a:fld>
            <a:endParaRPr lang="zh-CN" altLang="en-US"/>
          </a:p>
        </p:txBody>
      </p:sp>
    </p:spTree>
    <p:extLst>
      <p:ext uri="{BB962C8B-B14F-4D97-AF65-F5344CB8AC3E}">
        <p14:creationId xmlns:p14="http://schemas.microsoft.com/office/powerpoint/2010/main" val="228277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9040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B0AE3-27A2-456D-827B-E61280247223}" type="slidenum">
              <a:rPr lang="zh-CN" altLang="en-US" smtClean="0"/>
              <a:t>27</a:t>
            </a:fld>
            <a:endParaRPr lang="zh-CN" altLang="en-US"/>
          </a:p>
        </p:txBody>
      </p:sp>
    </p:spTree>
    <p:extLst>
      <p:ext uri="{BB962C8B-B14F-4D97-AF65-F5344CB8AC3E}">
        <p14:creationId xmlns:p14="http://schemas.microsoft.com/office/powerpoint/2010/main" val="1236452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28</a:t>
            </a:fld>
            <a:endParaRPr lang="zh-CN" altLang="en-US"/>
          </a:p>
        </p:txBody>
      </p:sp>
    </p:spTree>
    <p:extLst>
      <p:ext uri="{BB962C8B-B14F-4D97-AF65-F5344CB8AC3E}">
        <p14:creationId xmlns:p14="http://schemas.microsoft.com/office/powerpoint/2010/main" val="267446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29</a:t>
            </a:fld>
            <a:endParaRPr lang="zh-CN" altLang="en-US"/>
          </a:p>
        </p:txBody>
      </p:sp>
    </p:spTree>
    <p:extLst>
      <p:ext uri="{BB962C8B-B14F-4D97-AF65-F5344CB8AC3E}">
        <p14:creationId xmlns:p14="http://schemas.microsoft.com/office/powerpoint/2010/main" val="312980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B0AE3-27A2-456D-827B-E61280247223}" type="slidenum">
              <a:rPr lang="zh-CN" altLang="en-US" smtClean="0"/>
              <a:t>3</a:t>
            </a:fld>
            <a:endParaRPr lang="zh-CN" altLang="en-US"/>
          </a:p>
        </p:txBody>
      </p:sp>
    </p:spTree>
    <p:extLst>
      <p:ext uri="{BB962C8B-B14F-4D97-AF65-F5344CB8AC3E}">
        <p14:creationId xmlns:p14="http://schemas.microsoft.com/office/powerpoint/2010/main" val="2341168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30</a:t>
            </a:fld>
            <a:endParaRPr lang="zh-CN" altLang="en-US"/>
          </a:p>
        </p:txBody>
      </p:sp>
    </p:spTree>
    <p:extLst>
      <p:ext uri="{BB962C8B-B14F-4D97-AF65-F5344CB8AC3E}">
        <p14:creationId xmlns:p14="http://schemas.microsoft.com/office/powerpoint/2010/main" val="3899845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p>
        </p:txBody>
      </p:sp>
      <p:sp>
        <p:nvSpPr>
          <p:cNvPr id="4" name="灯片编号占位符 3"/>
          <p:cNvSpPr>
            <a:spLocks noGrp="1"/>
          </p:cNvSpPr>
          <p:nvPr>
            <p:ph type="sldNum" sz="quarter" idx="10"/>
          </p:nvPr>
        </p:nvSpPr>
        <p:spPr/>
        <p:txBody>
          <a:bodyPr/>
          <a:lstStyle/>
          <a:p>
            <a:fld id="{72BB0AE3-27A2-456D-827B-E61280247223}" type="slidenum">
              <a:rPr lang="zh-CN" altLang="en-US" smtClean="0"/>
              <a:t>31</a:t>
            </a:fld>
            <a:endParaRPr lang="zh-CN" altLang="en-US"/>
          </a:p>
        </p:txBody>
      </p:sp>
    </p:spTree>
    <p:extLst>
      <p:ext uri="{BB962C8B-B14F-4D97-AF65-F5344CB8AC3E}">
        <p14:creationId xmlns:p14="http://schemas.microsoft.com/office/powerpoint/2010/main" val="312566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795980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33</a:t>
            </a:fld>
            <a:endParaRPr lang="zh-CN" altLang="en-US"/>
          </a:p>
        </p:txBody>
      </p:sp>
    </p:spTree>
    <p:extLst>
      <p:ext uri="{BB962C8B-B14F-4D97-AF65-F5344CB8AC3E}">
        <p14:creationId xmlns:p14="http://schemas.microsoft.com/office/powerpoint/2010/main" val="2788485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80563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35</a:t>
            </a:fld>
            <a:endParaRPr lang="zh-CN" altLang="en-US"/>
          </a:p>
        </p:txBody>
      </p:sp>
    </p:spTree>
    <p:extLst>
      <p:ext uri="{BB962C8B-B14F-4D97-AF65-F5344CB8AC3E}">
        <p14:creationId xmlns:p14="http://schemas.microsoft.com/office/powerpoint/2010/main" val="2013353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32DE0E-7917-4246-A231-EEE0CE6253D4}" type="slidenum">
              <a:rPr lang="zh-CN" altLang="en-US" smtClean="0"/>
              <a:t>36</a:t>
            </a:fld>
            <a:endParaRPr lang="zh-CN" altLang="en-US"/>
          </a:p>
        </p:txBody>
      </p:sp>
    </p:spTree>
    <p:extLst>
      <p:ext uri="{BB962C8B-B14F-4D97-AF65-F5344CB8AC3E}">
        <p14:creationId xmlns:p14="http://schemas.microsoft.com/office/powerpoint/2010/main" val="22742661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78669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42</a:t>
            </a:fld>
            <a:endParaRPr lang="zh-CN" altLang="en-US"/>
          </a:p>
        </p:txBody>
      </p:sp>
    </p:spTree>
    <p:extLst>
      <p:ext uri="{BB962C8B-B14F-4D97-AF65-F5344CB8AC3E}">
        <p14:creationId xmlns:p14="http://schemas.microsoft.com/office/powerpoint/2010/main" val="2988777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43</a:t>
            </a:fld>
            <a:endParaRPr lang="zh-CN" altLang="en-US"/>
          </a:p>
        </p:txBody>
      </p:sp>
    </p:spTree>
    <p:extLst>
      <p:ext uri="{BB962C8B-B14F-4D97-AF65-F5344CB8AC3E}">
        <p14:creationId xmlns:p14="http://schemas.microsoft.com/office/powerpoint/2010/main" val="156356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89538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44</a:t>
            </a:fld>
            <a:endParaRPr lang="zh-CN" altLang="en-US"/>
          </a:p>
        </p:txBody>
      </p:sp>
    </p:spTree>
    <p:extLst>
      <p:ext uri="{BB962C8B-B14F-4D97-AF65-F5344CB8AC3E}">
        <p14:creationId xmlns:p14="http://schemas.microsoft.com/office/powerpoint/2010/main" val="1507492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400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45</a:t>
            </a:fld>
            <a:endParaRPr lang="zh-CN" altLang="en-US"/>
          </a:p>
        </p:txBody>
      </p:sp>
    </p:spTree>
    <p:extLst>
      <p:ext uri="{BB962C8B-B14F-4D97-AF65-F5344CB8AC3E}">
        <p14:creationId xmlns:p14="http://schemas.microsoft.com/office/powerpoint/2010/main" val="29868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46</a:t>
            </a:fld>
            <a:endParaRPr lang="zh-CN" altLang="en-US"/>
          </a:p>
        </p:txBody>
      </p:sp>
    </p:spTree>
    <p:extLst>
      <p:ext uri="{BB962C8B-B14F-4D97-AF65-F5344CB8AC3E}">
        <p14:creationId xmlns:p14="http://schemas.microsoft.com/office/powerpoint/2010/main" val="1750954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47</a:t>
            </a:fld>
            <a:endParaRPr lang="zh-CN" altLang="en-US"/>
          </a:p>
        </p:txBody>
      </p:sp>
    </p:spTree>
    <p:extLst>
      <p:ext uri="{BB962C8B-B14F-4D97-AF65-F5344CB8AC3E}">
        <p14:creationId xmlns:p14="http://schemas.microsoft.com/office/powerpoint/2010/main" val="2334963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320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48</a:t>
            </a:fld>
            <a:endParaRPr lang="zh-CN" altLang="en-US"/>
          </a:p>
        </p:txBody>
      </p:sp>
    </p:spTree>
    <p:extLst>
      <p:ext uri="{BB962C8B-B14F-4D97-AF65-F5344CB8AC3E}">
        <p14:creationId xmlns:p14="http://schemas.microsoft.com/office/powerpoint/2010/main" val="843133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49</a:t>
            </a:fld>
            <a:endParaRPr lang="zh-CN" altLang="en-US"/>
          </a:p>
        </p:txBody>
      </p:sp>
    </p:spTree>
    <p:extLst>
      <p:ext uri="{BB962C8B-B14F-4D97-AF65-F5344CB8AC3E}">
        <p14:creationId xmlns:p14="http://schemas.microsoft.com/office/powerpoint/2010/main" val="1186346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50</a:t>
            </a:fld>
            <a:endParaRPr lang="zh-CN" altLang="en-US"/>
          </a:p>
        </p:txBody>
      </p:sp>
    </p:spTree>
    <p:extLst>
      <p:ext uri="{BB962C8B-B14F-4D97-AF65-F5344CB8AC3E}">
        <p14:creationId xmlns:p14="http://schemas.microsoft.com/office/powerpoint/2010/main" val="2630947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dirty="0">
              <a:solidFill>
                <a:schemeClr val="bg1"/>
              </a:solidFill>
              <a:latin typeface="Hiragino Sans GB W3" panose="020B0300000000000000" pitchFamily="34" charset="-122"/>
              <a:ea typeface="Hiragino Sans GB W3" panose="020B0300000000000000" pitchFamily="34" charset="-122"/>
            </a:endParaRPr>
          </a:p>
        </p:txBody>
      </p:sp>
      <p:sp>
        <p:nvSpPr>
          <p:cNvPr id="4" name="灯片编号占位符 3"/>
          <p:cNvSpPr>
            <a:spLocks noGrp="1"/>
          </p:cNvSpPr>
          <p:nvPr>
            <p:ph type="sldNum" sz="quarter" idx="10"/>
          </p:nvPr>
        </p:nvSpPr>
        <p:spPr/>
        <p:txBody>
          <a:bodyPr/>
          <a:lstStyle/>
          <a:p>
            <a:fld id="{72BB0AE3-27A2-456D-827B-E61280247223}" type="slidenum">
              <a:rPr lang="zh-CN" altLang="en-US" smtClean="0"/>
              <a:t>51</a:t>
            </a:fld>
            <a:endParaRPr lang="zh-CN" altLang="en-US"/>
          </a:p>
        </p:txBody>
      </p:sp>
    </p:spTree>
    <p:extLst>
      <p:ext uri="{BB962C8B-B14F-4D97-AF65-F5344CB8AC3E}">
        <p14:creationId xmlns:p14="http://schemas.microsoft.com/office/powerpoint/2010/main" val="287105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52</a:t>
            </a:fld>
            <a:endParaRPr lang="zh-CN" altLang="en-US"/>
          </a:p>
        </p:txBody>
      </p:sp>
    </p:spTree>
    <p:extLst>
      <p:ext uri="{BB962C8B-B14F-4D97-AF65-F5344CB8AC3E}">
        <p14:creationId xmlns:p14="http://schemas.microsoft.com/office/powerpoint/2010/main" val="3742786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53</a:t>
            </a:fld>
            <a:endParaRPr lang="zh-CN" altLang="en-US"/>
          </a:p>
        </p:txBody>
      </p:sp>
    </p:spTree>
    <p:extLst>
      <p:ext uri="{BB962C8B-B14F-4D97-AF65-F5344CB8AC3E}">
        <p14:creationId xmlns:p14="http://schemas.microsoft.com/office/powerpoint/2010/main" val="47257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565964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54</a:t>
            </a:fld>
            <a:endParaRPr lang="zh-CN" altLang="en-US"/>
          </a:p>
        </p:txBody>
      </p:sp>
    </p:spTree>
    <p:extLst>
      <p:ext uri="{BB962C8B-B14F-4D97-AF65-F5344CB8AC3E}">
        <p14:creationId xmlns:p14="http://schemas.microsoft.com/office/powerpoint/2010/main" val="15842644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55</a:t>
            </a:fld>
            <a:endParaRPr lang="zh-CN" altLang="en-US"/>
          </a:p>
        </p:txBody>
      </p:sp>
    </p:spTree>
    <p:extLst>
      <p:ext uri="{BB962C8B-B14F-4D97-AF65-F5344CB8AC3E}">
        <p14:creationId xmlns:p14="http://schemas.microsoft.com/office/powerpoint/2010/main" val="25674261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0"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56</a:t>
            </a:fld>
            <a:endParaRPr lang="zh-CN" altLang="en-US"/>
          </a:p>
        </p:txBody>
      </p:sp>
    </p:spTree>
    <p:extLst>
      <p:ext uri="{BB962C8B-B14F-4D97-AF65-F5344CB8AC3E}">
        <p14:creationId xmlns:p14="http://schemas.microsoft.com/office/powerpoint/2010/main" val="1366325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126447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1503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90491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indent="0">
              <a:lnSpc>
                <a:spcPct val="150000"/>
              </a:lnSpc>
              <a:defRPr/>
            </a:pPr>
            <a:endParaRPr lang="zh-CN" altLang="en-US" sz="1200" dirty="0" smtClean="0">
              <a:solidFill>
                <a:srgbClr val="444444"/>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14032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solidFill>
                <a:srgbClr val="444444"/>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77066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rgbClr val="444444"/>
              </a:solidFill>
              <a:latin typeface="Lato regular" panose="020F0502020204030203" pitchFamily="34" charset="0"/>
              <a:ea typeface="Lato regular" panose="020F0502020204030203" pitchFamily="34" charset="0"/>
              <a:cs typeface="Lato regular" panose="020F0502020204030203"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357391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468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96312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10274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383264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1591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392946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843879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43037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354741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099487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20183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88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060383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BB0AE3-27A2-456D-827B-E61280247223}" type="slidenum">
              <a:rPr lang="zh-CN" altLang="en-US" smtClean="0"/>
              <a:t>74</a:t>
            </a:fld>
            <a:endParaRPr lang="zh-CN" altLang="en-US"/>
          </a:p>
        </p:txBody>
      </p:sp>
    </p:spTree>
    <p:extLst>
      <p:ext uri="{BB962C8B-B14F-4D97-AF65-F5344CB8AC3E}">
        <p14:creationId xmlns:p14="http://schemas.microsoft.com/office/powerpoint/2010/main" val="218232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7881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BB0AE3-27A2-456D-827B-E6128024722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139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14078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372816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0824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1771650" y="1277272"/>
            <a:ext cx="2895600" cy="3243933"/>
          </a:xfrm>
          <a:custGeom>
            <a:avLst/>
            <a:gdLst>
              <a:gd name="connsiteX0" fmla="*/ 1447800 w 2895600"/>
              <a:gd name="connsiteY0" fmla="*/ 0 h 3243933"/>
              <a:gd name="connsiteX1" fmla="*/ 1595195 w 2895600"/>
              <a:gd name="connsiteY1" fmla="*/ 33860 h 3243933"/>
              <a:gd name="connsiteX2" fmla="*/ 2748205 w 2895600"/>
              <a:gd name="connsiteY2" fmla="*/ 699160 h 3243933"/>
              <a:gd name="connsiteX3" fmla="*/ 2895600 w 2895600"/>
              <a:gd name="connsiteY3" fmla="*/ 955776 h 3243933"/>
              <a:gd name="connsiteX4" fmla="*/ 2895600 w 2895600"/>
              <a:gd name="connsiteY4" fmla="*/ 2286376 h 3243933"/>
              <a:gd name="connsiteX5" fmla="*/ 2748205 w 2895600"/>
              <a:gd name="connsiteY5" fmla="*/ 2542992 h 3243933"/>
              <a:gd name="connsiteX6" fmla="*/ 1595195 w 2895600"/>
              <a:gd name="connsiteY6" fmla="*/ 3208293 h 3243933"/>
              <a:gd name="connsiteX7" fmla="*/ 1300405 w 2895600"/>
              <a:gd name="connsiteY7" fmla="*/ 3208293 h 3243933"/>
              <a:gd name="connsiteX8" fmla="*/ 147395 w 2895600"/>
              <a:gd name="connsiteY8" fmla="*/ 2542992 h 3243933"/>
              <a:gd name="connsiteX9" fmla="*/ 0 w 2895600"/>
              <a:gd name="connsiteY9" fmla="*/ 2286376 h 3243933"/>
              <a:gd name="connsiteX10" fmla="*/ 0 w 2895600"/>
              <a:gd name="connsiteY10" fmla="*/ 955776 h 3243933"/>
              <a:gd name="connsiteX11" fmla="*/ 147395 w 2895600"/>
              <a:gd name="connsiteY11" fmla="*/ 699160 h 3243933"/>
              <a:gd name="connsiteX12" fmla="*/ 1300405 w 2895600"/>
              <a:gd name="connsiteY12" fmla="*/ 33860 h 3243933"/>
              <a:gd name="connsiteX13" fmla="*/ 1447800 w 2895600"/>
              <a:gd name="connsiteY13" fmla="*/ 0 h 324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5600" h="3243933">
                <a:moveTo>
                  <a:pt x="1447800" y="0"/>
                </a:moveTo>
                <a:cubicBezTo>
                  <a:pt x="1501290" y="0"/>
                  <a:pt x="1554780" y="11287"/>
                  <a:pt x="1595195" y="33860"/>
                </a:cubicBezTo>
                <a:cubicBezTo>
                  <a:pt x="2748205" y="699160"/>
                  <a:pt x="2748205" y="699160"/>
                  <a:pt x="2748205" y="699160"/>
                </a:cubicBezTo>
                <a:cubicBezTo>
                  <a:pt x="2829035" y="746681"/>
                  <a:pt x="2895600" y="863109"/>
                  <a:pt x="2895600" y="955776"/>
                </a:cubicBezTo>
                <a:cubicBezTo>
                  <a:pt x="2895600" y="2286376"/>
                  <a:pt x="2895600" y="2286376"/>
                  <a:pt x="2895600" y="2286376"/>
                </a:cubicBezTo>
                <a:cubicBezTo>
                  <a:pt x="2895600" y="2381419"/>
                  <a:pt x="2829035" y="2495471"/>
                  <a:pt x="2748205" y="2542992"/>
                </a:cubicBezTo>
                <a:cubicBezTo>
                  <a:pt x="1595195" y="3208293"/>
                  <a:pt x="1595195" y="3208293"/>
                  <a:pt x="1595195" y="3208293"/>
                </a:cubicBezTo>
                <a:cubicBezTo>
                  <a:pt x="1514366" y="3255814"/>
                  <a:pt x="1381235" y="3255814"/>
                  <a:pt x="1300405" y="3208293"/>
                </a:cubicBezTo>
                <a:cubicBezTo>
                  <a:pt x="147395" y="2542992"/>
                  <a:pt x="147395" y="2542992"/>
                  <a:pt x="147395" y="2542992"/>
                </a:cubicBezTo>
                <a:cubicBezTo>
                  <a:pt x="66566" y="2495471"/>
                  <a:pt x="0" y="2381419"/>
                  <a:pt x="0" y="2286376"/>
                </a:cubicBezTo>
                <a:lnTo>
                  <a:pt x="0" y="955776"/>
                </a:lnTo>
                <a:cubicBezTo>
                  <a:pt x="0" y="863109"/>
                  <a:pt x="66566" y="746681"/>
                  <a:pt x="147395" y="699160"/>
                </a:cubicBezTo>
                <a:cubicBezTo>
                  <a:pt x="1300405" y="33860"/>
                  <a:pt x="1300405" y="33860"/>
                  <a:pt x="1300405" y="33860"/>
                </a:cubicBezTo>
                <a:cubicBezTo>
                  <a:pt x="1340820" y="11287"/>
                  <a:pt x="1394310" y="0"/>
                  <a:pt x="1447800" y="0"/>
                </a:cubicBezTo>
                <a:close/>
              </a:path>
            </a:pathLst>
          </a:custGeom>
        </p:spPr>
        <p:txBody>
          <a:bodyPr wrap="square">
            <a:noAutofit/>
          </a:bodyPr>
          <a:lstStyle/>
          <a:p>
            <a:endParaRPr lang="zh-CN" altLang="en-US"/>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AE4E7C-442E-4252-8F73-431B51547955}" type="datetimeFigureOut">
              <a:rPr kumimoji="0" lang="zh-CN" altLang="en-US" sz="1200" b="0" i="0" u="none" strike="noStrike" kern="1200" cap="none" spc="0" normalizeH="0" baseline="0" noProof="0" smtClean="0">
                <a:ln>
                  <a:noFill/>
                </a:ln>
                <a:solidFill>
                  <a:srgbClr val="000000">
                    <a:tint val="75000"/>
                  </a:srgb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2018/11/29</a:t>
            </a:fld>
            <a:endParaRPr kumimoji="0" lang="zh-CN" altLang="en-US" sz="1200" b="0" i="0" u="none" strike="noStrike" kern="1200" cap="none" spc="0" normalizeH="0" baseline="0" noProof="0">
              <a:ln>
                <a:noFill/>
              </a:ln>
              <a:solidFill>
                <a:srgbClr val="000000">
                  <a:tint val="75000"/>
                </a:srgb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74968-826C-4EDC-B75A-CA0618E1F6B1}" type="slidenum">
              <a:rPr kumimoji="0" lang="zh-CN" altLang="en-US" sz="1200" b="0" i="0" u="none" strike="noStrike" kern="1200" cap="none" spc="0" normalizeH="0" baseline="0" noProof="0" smtClean="0">
                <a:ln>
                  <a:noFill/>
                </a:ln>
                <a:solidFill>
                  <a:srgbClr val="000000">
                    <a:tint val="75000"/>
                  </a:srgb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58138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4339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9538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414441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165935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50477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846310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2770558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BCD24AF-367D-4F7B-BCBC-AB4AF3EE44F1}" type="datetimeFigureOut">
              <a:rPr lang="zh-CN" altLang="en-US" smtClean="0"/>
              <a:t>2018/11/29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0F063A-7B63-491C-A845-B41E9950C879}" type="slidenum">
              <a:rPr lang="zh-CN" altLang="en-US" smtClean="0"/>
              <a:t>‹#›</a:t>
            </a:fld>
            <a:endParaRPr lang="zh-CN" altLang="en-US"/>
          </a:p>
        </p:txBody>
      </p:sp>
    </p:spTree>
    <p:extLst>
      <p:ext uri="{BB962C8B-B14F-4D97-AF65-F5344CB8AC3E}">
        <p14:creationId xmlns:p14="http://schemas.microsoft.com/office/powerpoint/2010/main" val="883758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D24AF-367D-4F7B-BCBC-AB4AF3EE44F1}" type="datetimeFigureOut">
              <a:rPr lang="zh-CN" altLang="en-US" smtClean="0"/>
              <a:t>2018/11/29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F063A-7B63-491C-A845-B41E9950C879}"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973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bin"/><Relationship Id="rId5" Type="http://schemas.openxmlformats.org/officeDocument/2006/relationships/image" Target="../media/image13.wmf"/><Relationship Id="rId6" Type="http://schemas.openxmlformats.org/officeDocument/2006/relationships/oleObject" Target="../embeddings/oleObject2.bin"/><Relationship Id="rId7"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3.bin"/><Relationship Id="rId5"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6.jpg"/></Relationships>
</file>

<file path=ppt/slides/_rels/slide5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28.gif"/><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28.gi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image" Target="../media/image29.pn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image" Target="../media/image30.pn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image" Target="../media/image31.gif"/><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image" Target="../media/image32.png"/><Relationship Id="rId1" Type="http://schemas.openxmlformats.org/officeDocument/2006/relationships/themeOverride" Target="../theme/themeOverride7.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image" Target="../media/image33.png"/><Relationship Id="rId1" Type="http://schemas.openxmlformats.org/officeDocument/2006/relationships/themeOverride" Target="../theme/themeOverride8.x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image" Target="../media/image34.png"/><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image" Target="../media/image35.png"/><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image" Target="../media/image36.jpg"/><Relationship Id="rId1" Type="http://schemas.openxmlformats.org/officeDocument/2006/relationships/themeOverride" Target="../theme/themeOverride11.x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image" Target="../media/image37.emf"/><Relationship Id="rId1" Type="http://schemas.openxmlformats.org/officeDocument/2006/relationships/themeOverride" Target="../theme/themeOverride12.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image" Target="../media/image38.jpg"/><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5"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Layout" Target="../slideLayouts/slideLayout2.xml"/><Relationship Id="rId3" Type="http://schemas.openxmlformats.org/officeDocument/2006/relationships/notesSlide" Target="../notesSlides/notesSlide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菱形 14"/>
          <p:cNvSpPr/>
          <p:nvPr/>
        </p:nvSpPr>
        <p:spPr>
          <a:xfrm>
            <a:off x="4485036" y="1713952"/>
            <a:ext cx="3242523" cy="3242523"/>
          </a:xfrm>
          <a:prstGeom prst="diamond">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等腰三角形 19"/>
          <p:cNvSpPr/>
          <p:nvPr/>
        </p:nvSpPr>
        <p:spPr>
          <a:xfrm flipV="1">
            <a:off x="3945758" y="3199094"/>
            <a:ext cx="4271743" cy="2255667"/>
          </a:xfrm>
          <a:prstGeom prst="triangle">
            <a:avLst>
              <a:gd name="adj" fmla="val 4967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1" name="等腰三角形 20"/>
          <p:cNvSpPr/>
          <p:nvPr/>
        </p:nvSpPr>
        <p:spPr>
          <a:xfrm>
            <a:off x="3945757" y="1183067"/>
            <a:ext cx="4271743" cy="2255667"/>
          </a:xfrm>
          <a:prstGeom prst="triangle">
            <a:avLst>
              <a:gd name="adj" fmla="val 4967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22" name="文本框 21"/>
          <p:cNvSpPr txBox="1"/>
          <p:nvPr/>
        </p:nvSpPr>
        <p:spPr>
          <a:xfrm>
            <a:off x="2748617" y="2171600"/>
            <a:ext cx="4339650" cy="923330"/>
          </a:xfrm>
          <a:prstGeom prst="rect">
            <a:avLst/>
          </a:prstGeom>
          <a:noFill/>
          <a:ln>
            <a:noFill/>
          </a:ln>
        </p:spPr>
        <p:txBody>
          <a:bodyPr wrap="none" rtlCol="0">
            <a:spAutoFit/>
          </a:bodyPr>
          <a:lstStyle/>
          <a:p>
            <a:r>
              <a:rPr lang="zh-CN" altLang="en-US" sz="5400"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不良信息发现</a:t>
            </a:r>
            <a:endParaRPr lang="zh-CN" altLang="en-US" sz="5400" dirty="0">
              <a:solidFill>
                <a:schemeClr val="tx1">
                  <a:lumMod val="85000"/>
                  <a:lumOff val="15000"/>
                </a:schemeClr>
              </a:solidFill>
              <a:latin typeface="Hiragino Sans GB W3" panose="020B0300000000000000" pitchFamily="34" charset="-122"/>
              <a:ea typeface="Hiragino Sans GB W3" panose="020B0300000000000000" pitchFamily="34" charset="-122"/>
            </a:endParaRPr>
          </a:p>
        </p:txBody>
      </p:sp>
      <p:sp>
        <p:nvSpPr>
          <p:cNvPr id="23" name="文本框 22"/>
          <p:cNvSpPr txBox="1"/>
          <p:nvPr/>
        </p:nvSpPr>
        <p:spPr>
          <a:xfrm>
            <a:off x="7451433" y="4805428"/>
            <a:ext cx="4238296" cy="1200329"/>
          </a:xfrm>
          <a:prstGeom prst="rect">
            <a:avLst/>
          </a:prstGeom>
          <a:noFill/>
          <a:ln>
            <a:noFill/>
          </a:ln>
        </p:spPr>
        <p:txBody>
          <a:bodyPr wrap="square" rtlCol="0">
            <a:spAutoFit/>
          </a:bodyPr>
          <a:lstStyle/>
          <a:p>
            <a:r>
              <a:rPr lang="zh-CN" altLang="en-US" sz="2400" dirty="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rPr>
              <a:t>小组</a:t>
            </a:r>
            <a:r>
              <a:rPr lang="zh-CN" altLang="en-US" sz="2400" dirty="0" smtClean="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rPr>
              <a:t>成员：</a:t>
            </a:r>
            <a:endParaRPr lang="en-US" altLang="zh-CN" sz="2400" dirty="0" smtClean="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endParaRPr>
          </a:p>
          <a:p>
            <a:r>
              <a:rPr lang="zh-CN" altLang="en-US" sz="2400" dirty="0" smtClean="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rPr>
              <a:t>杨洋、陈婉月、杨敏、徐元超</a:t>
            </a:r>
            <a:endParaRPr lang="en-US" altLang="zh-CN" sz="2400" dirty="0" smtClean="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endParaRPr>
          </a:p>
          <a:p>
            <a:r>
              <a:rPr lang="en-US" altLang="zh-CN" sz="2400" dirty="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rPr>
              <a:t>	</a:t>
            </a:r>
            <a:r>
              <a:rPr lang="en-US" altLang="zh-CN" sz="2400" dirty="0" smtClean="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rPr>
              <a:t>	</a:t>
            </a:r>
            <a:endParaRPr lang="zh-CN" altLang="en-US" sz="2400" dirty="0">
              <a:solidFill>
                <a:schemeClr val="tx1">
                  <a:lumMod val="85000"/>
                  <a:lumOff val="15000"/>
                </a:schemeClr>
              </a:solidFill>
              <a:latin typeface="Hiragino Sans GB W3" panose="020B0300000000000000" pitchFamily="34" charset="-122"/>
              <a:ea typeface="Hiragino Sans GB W3" panose="020B0300000000000000" pitchFamily="34" charset="-122"/>
              <a:cs typeface="Helvetica" panose="020B0604020202020204" pitchFamily="34" charset="0"/>
            </a:endParaRPr>
          </a:p>
        </p:txBody>
      </p:sp>
      <p:sp>
        <p:nvSpPr>
          <p:cNvPr id="27" name="任意多边形: 形状 15">
            <a:extLst>
              <a:ext uri="{FF2B5EF4-FFF2-40B4-BE49-F238E27FC236}">
                <a16:creationId xmlns:a16="http://schemas.microsoft.com/office/drawing/2014/main" xmlns="" id="{80F891EF-07EF-4F8B-AB93-5D646AC083F9}"/>
              </a:ext>
            </a:extLst>
          </p:cNvPr>
          <p:cNvSpPr/>
          <p:nvPr/>
        </p:nvSpPr>
        <p:spPr>
          <a:xfrm>
            <a:off x="-233169" y="3198280"/>
            <a:ext cx="4862319" cy="730782"/>
          </a:xfrm>
          <a:custGeom>
            <a:avLst/>
            <a:gdLst>
              <a:gd name="connsiteX0" fmla="*/ 0 w 4454013"/>
              <a:gd name="connsiteY0" fmla="*/ 531514 h 767488"/>
              <a:gd name="connsiteX1" fmla="*/ 1828800 w 4454013"/>
              <a:gd name="connsiteY1" fmla="*/ 572 h 767488"/>
              <a:gd name="connsiteX2" fmla="*/ 3628103 w 4454013"/>
              <a:gd name="connsiteY2" fmla="*/ 620004 h 767488"/>
              <a:gd name="connsiteX3" fmla="*/ 4454013 w 4454013"/>
              <a:gd name="connsiteY3" fmla="*/ 767488 h 767488"/>
              <a:gd name="connsiteX0" fmla="*/ 0 w 4454013"/>
              <a:gd name="connsiteY0" fmla="*/ 531514 h 767488"/>
              <a:gd name="connsiteX1" fmla="*/ 1828800 w 4454013"/>
              <a:gd name="connsiteY1" fmla="*/ 572 h 767488"/>
              <a:gd name="connsiteX2" fmla="*/ 3628103 w 4454013"/>
              <a:gd name="connsiteY2" fmla="*/ 620004 h 767488"/>
              <a:gd name="connsiteX3" fmla="*/ 4195569 w 4454013"/>
              <a:gd name="connsiteY3" fmla="*/ 735545 h 767488"/>
              <a:gd name="connsiteX4" fmla="*/ 4454013 w 4454013"/>
              <a:gd name="connsiteY4" fmla="*/ 767488 h 767488"/>
              <a:gd name="connsiteX0" fmla="*/ 0 w 4454013"/>
              <a:gd name="connsiteY0" fmla="*/ 531514 h 767488"/>
              <a:gd name="connsiteX1" fmla="*/ 1828800 w 4454013"/>
              <a:gd name="connsiteY1" fmla="*/ 572 h 767488"/>
              <a:gd name="connsiteX2" fmla="*/ 3628103 w 4454013"/>
              <a:gd name="connsiteY2" fmla="*/ 620004 h 767488"/>
              <a:gd name="connsiteX3" fmla="*/ 4081269 w 4454013"/>
              <a:gd name="connsiteY3" fmla="*/ 730782 h 767488"/>
              <a:gd name="connsiteX4" fmla="*/ 4454013 w 4454013"/>
              <a:gd name="connsiteY4" fmla="*/ 767488 h 767488"/>
              <a:gd name="connsiteX0" fmla="*/ 0 w 4081269"/>
              <a:gd name="connsiteY0" fmla="*/ 531514 h 730782"/>
              <a:gd name="connsiteX1" fmla="*/ 1828800 w 4081269"/>
              <a:gd name="connsiteY1" fmla="*/ 572 h 730782"/>
              <a:gd name="connsiteX2" fmla="*/ 3628103 w 4081269"/>
              <a:gd name="connsiteY2" fmla="*/ 620004 h 730782"/>
              <a:gd name="connsiteX3" fmla="*/ 4081269 w 4081269"/>
              <a:gd name="connsiteY3" fmla="*/ 730782 h 730782"/>
            </a:gdLst>
            <a:ahLst/>
            <a:cxnLst>
              <a:cxn ang="0">
                <a:pos x="connsiteX0" y="connsiteY0"/>
              </a:cxn>
              <a:cxn ang="0">
                <a:pos x="connsiteX1" y="connsiteY1"/>
              </a:cxn>
              <a:cxn ang="0">
                <a:pos x="connsiteX2" y="connsiteY2"/>
              </a:cxn>
              <a:cxn ang="0">
                <a:pos x="connsiteX3" y="connsiteY3"/>
              </a:cxn>
            </a:cxnLst>
            <a:rect l="l" t="t" r="r" b="b"/>
            <a:pathLst>
              <a:path w="4081269" h="730782">
                <a:moveTo>
                  <a:pt x="0" y="531514"/>
                </a:moveTo>
                <a:cubicBezTo>
                  <a:pt x="612058" y="258669"/>
                  <a:pt x="1224116" y="-14176"/>
                  <a:pt x="1828800" y="572"/>
                </a:cubicBezTo>
                <a:cubicBezTo>
                  <a:pt x="2433484" y="15320"/>
                  <a:pt x="3252692" y="498302"/>
                  <a:pt x="3628103" y="620004"/>
                </a:cubicBezTo>
                <a:cubicBezTo>
                  <a:pt x="4003514" y="741706"/>
                  <a:pt x="3943617" y="706201"/>
                  <a:pt x="4081269" y="730782"/>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18">
            <a:extLst>
              <a:ext uri="{FF2B5EF4-FFF2-40B4-BE49-F238E27FC236}">
                <a16:creationId xmlns:a16="http://schemas.microsoft.com/office/drawing/2014/main" xmlns="" id="{C26C1148-B0B9-44C7-98EC-F95634790332}"/>
              </a:ext>
            </a:extLst>
          </p:cNvPr>
          <p:cNvSpPr/>
          <p:nvPr/>
        </p:nvSpPr>
        <p:spPr>
          <a:xfrm>
            <a:off x="7350734" y="3733664"/>
            <a:ext cx="5549139" cy="700144"/>
          </a:xfrm>
          <a:custGeom>
            <a:avLst/>
            <a:gdLst>
              <a:gd name="connsiteX0" fmla="*/ 0 w 4719484"/>
              <a:gd name="connsiteY0" fmla="*/ 364821 h 700144"/>
              <a:gd name="connsiteX1" fmla="*/ 1091381 w 4719484"/>
              <a:gd name="connsiteY1" fmla="*/ 689285 h 700144"/>
              <a:gd name="connsiteX2" fmla="*/ 2890684 w 4719484"/>
              <a:gd name="connsiteY2" fmla="*/ 10859 h 700144"/>
              <a:gd name="connsiteX3" fmla="*/ 4719484 w 4719484"/>
              <a:gd name="connsiteY3" fmla="*/ 335324 h 700144"/>
              <a:gd name="connsiteX0" fmla="*/ 0 w 4733772"/>
              <a:gd name="connsiteY0" fmla="*/ 364821 h 700144"/>
              <a:gd name="connsiteX1" fmla="*/ 1105669 w 4733772"/>
              <a:gd name="connsiteY1" fmla="*/ 689285 h 700144"/>
              <a:gd name="connsiteX2" fmla="*/ 2904972 w 4733772"/>
              <a:gd name="connsiteY2" fmla="*/ 10859 h 700144"/>
              <a:gd name="connsiteX3" fmla="*/ 4733772 w 4733772"/>
              <a:gd name="connsiteY3" fmla="*/ 335324 h 700144"/>
            </a:gdLst>
            <a:ahLst/>
            <a:cxnLst>
              <a:cxn ang="0">
                <a:pos x="connsiteX0" y="connsiteY0"/>
              </a:cxn>
              <a:cxn ang="0">
                <a:pos x="connsiteX1" y="connsiteY1"/>
              </a:cxn>
              <a:cxn ang="0">
                <a:pos x="connsiteX2" y="connsiteY2"/>
              </a:cxn>
              <a:cxn ang="0">
                <a:pos x="connsiteX3" y="connsiteY3"/>
              </a:cxn>
            </a:cxnLst>
            <a:rect l="l" t="t" r="r" b="b"/>
            <a:pathLst>
              <a:path w="4733772" h="700144">
                <a:moveTo>
                  <a:pt x="0" y="364821"/>
                </a:moveTo>
                <a:cubicBezTo>
                  <a:pt x="304800" y="556550"/>
                  <a:pt x="621507" y="748279"/>
                  <a:pt x="1105669" y="689285"/>
                </a:cubicBezTo>
                <a:cubicBezTo>
                  <a:pt x="1589831" y="630291"/>
                  <a:pt x="2300288" y="69852"/>
                  <a:pt x="2904972" y="10859"/>
                </a:cubicBezTo>
                <a:cubicBezTo>
                  <a:pt x="3509656" y="-48135"/>
                  <a:pt x="4121714" y="143594"/>
                  <a:pt x="4733772" y="33532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19">
            <a:extLst>
              <a:ext uri="{FF2B5EF4-FFF2-40B4-BE49-F238E27FC236}">
                <a16:creationId xmlns:a16="http://schemas.microsoft.com/office/drawing/2014/main" xmlns="" id="{26F77600-A1F0-40E7-AFEE-E9CAC017D2DD}"/>
              </a:ext>
            </a:extLst>
          </p:cNvPr>
          <p:cNvSpPr/>
          <p:nvPr/>
        </p:nvSpPr>
        <p:spPr>
          <a:xfrm>
            <a:off x="7570106" y="3684186"/>
            <a:ext cx="5105157" cy="560475"/>
          </a:xfrm>
          <a:custGeom>
            <a:avLst/>
            <a:gdLst>
              <a:gd name="connsiteX0" fmla="*/ 0 w 4395020"/>
              <a:gd name="connsiteY0" fmla="*/ 176980 h 560476"/>
              <a:gd name="connsiteX1" fmla="*/ 973394 w 4395020"/>
              <a:gd name="connsiteY1" fmla="*/ 29497 h 560476"/>
              <a:gd name="connsiteX2" fmla="*/ 2831691 w 4395020"/>
              <a:gd name="connsiteY2" fmla="*/ 560438 h 560476"/>
              <a:gd name="connsiteX3" fmla="*/ 4395020 w 4395020"/>
              <a:gd name="connsiteY3" fmla="*/ 0 h 560476"/>
              <a:gd name="connsiteX0" fmla="*/ 0 w 4414070"/>
              <a:gd name="connsiteY0" fmla="*/ 196030 h 560475"/>
              <a:gd name="connsiteX1" fmla="*/ 992444 w 4414070"/>
              <a:gd name="connsiteY1" fmla="*/ 29497 h 560475"/>
              <a:gd name="connsiteX2" fmla="*/ 2850741 w 4414070"/>
              <a:gd name="connsiteY2" fmla="*/ 560438 h 560475"/>
              <a:gd name="connsiteX3" fmla="*/ 4414070 w 4414070"/>
              <a:gd name="connsiteY3" fmla="*/ 0 h 560475"/>
            </a:gdLst>
            <a:ahLst/>
            <a:cxnLst>
              <a:cxn ang="0">
                <a:pos x="connsiteX0" y="connsiteY0"/>
              </a:cxn>
              <a:cxn ang="0">
                <a:pos x="connsiteX1" y="connsiteY1"/>
              </a:cxn>
              <a:cxn ang="0">
                <a:pos x="connsiteX2" y="connsiteY2"/>
              </a:cxn>
              <a:cxn ang="0">
                <a:pos x="connsiteX3" y="connsiteY3"/>
              </a:cxn>
            </a:cxnLst>
            <a:rect l="l" t="t" r="r" b="b"/>
            <a:pathLst>
              <a:path w="4414070" h="560475">
                <a:moveTo>
                  <a:pt x="0" y="196030"/>
                </a:moveTo>
                <a:cubicBezTo>
                  <a:pt x="250723" y="90333"/>
                  <a:pt x="517321" y="-31238"/>
                  <a:pt x="992444" y="29497"/>
                </a:cubicBezTo>
                <a:cubicBezTo>
                  <a:pt x="1467568" y="90232"/>
                  <a:pt x="2280470" y="565354"/>
                  <a:pt x="2850741" y="560438"/>
                </a:cubicBezTo>
                <a:cubicBezTo>
                  <a:pt x="3421012" y="555522"/>
                  <a:pt x="3917541" y="277761"/>
                  <a:pt x="4414070"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0">
            <a:extLst>
              <a:ext uri="{FF2B5EF4-FFF2-40B4-BE49-F238E27FC236}">
                <a16:creationId xmlns:a16="http://schemas.microsoft.com/office/drawing/2014/main" xmlns="" id="{A807CBA3-077B-47F8-8CA5-644C617E6A99}"/>
              </a:ext>
            </a:extLst>
          </p:cNvPr>
          <p:cNvSpPr/>
          <p:nvPr/>
        </p:nvSpPr>
        <p:spPr>
          <a:xfrm>
            <a:off x="-215759" y="3425261"/>
            <a:ext cx="4435333" cy="523672"/>
          </a:xfrm>
          <a:custGeom>
            <a:avLst/>
            <a:gdLst>
              <a:gd name="connsiteX0" fmla="*/ 0 w 4222750"/>
              <a:gd name="connsiteY0" fmla="*/ 184907 h 523672"/>
              <a:gd name="connsiteX1" fmla="*/ 1352550 w 4222750"/>
              <a:gd name="connsiteY1" fmla="*/ 521457 h 523672"/>
              <a:gd name="connsiteX2" fmla="*/ 3384550 w 4222750"/>
              <a:gd name="connsiteY2" fmla="*/ 38857 h 523672"/>
              <a:gd name="connsiteX3" fmla="*/ 4222750 w 4222750"/>
              <a:gd name="connsiteY3" fmla="*/ 64257 h 523672"/>
            </a:gdLst>
            <a:ahLst/>
            <a:cxnLst>
              <a:cxn ang="0">
                <a:pos x="connsiteX0" y="connsiteY0"/>
              </a:cxn>
              <a:cxn ang="0">
                <a:pos x="connsiteX1" y="connsiteY1"/>
              </a:cxn>
              <a:cxn ang="0">
                <a:pos x="connsiteX2" y="connsiteY2"/>
              </a:cxn>
              <a:cxn ang="0">
                <a:pos x="connsiteX3" y="connsiteY3"/>
              </a:cxn>
            </a:cxnLst>
            <a:rect l="l" t="t" r="r" b="b"/>
            <a:pathLst>
              <a:path w="4222750" h="523672">
                <a:moveTo>
                  <a:pt x="0" y="184907"/>
                </a:moveTo>
                <a:cubicBezTo>
                  <a:pt x="394229" y="365353"/>
                  <a:pt x="788458" y="545799"/>
                  <a:pt x="1352550" y="521457"/>
                </a:cubicBezTo>
                <a:cubicBezTo>
                  <a:pt x="1916642" y="497115"/>
                  <a:pt x="2906183" y="115057"/>
                  <a:pt x="3384550" y="38857"/>
                </a:cubicBezTo>
                <a:cubicBezTo>
                  <a:pt x="3862917" y="-37343"/>
                  <a:pt x="4042833" y="13457"/>
                  <a:pt x="4222750" y="64257"/>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圆角 22">
            <a:extLst>
              <a:ext uri="{FF2B5EF4-FFF2-40B4-BE49-F238E27FC236}">
                <a16:creationId xmlns:a16="http://schemas.microsoft.com/office/drawing/2014/main" xmlns="" id="{F0EA8CA3-98AB-460E-8849-21FA3642685C}"/>
              </a:ext>
            </a:extLst>
          </p:cNvPr>
          <p:cNvSpPr/>
          <p:nvPr/>
        </p:nvSpPr>
        <p:spPr>
          <a:xfrm rot="18746479">
            <a:off x="10079180" y="3293450"/>
            <a:ext cx="192454" cy="192454"/>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2" name="矩形: 圆角 23">
            <a:extLst>
              <a:ext uri="{FF2B5EF4-FFF2-40B4-BE49-F238E27FC236}">
                <a16:creationId xmlns:a16="http://schemas.microsoft.com/office/drawing/2014/main" xmlns="" id="{53BAB7F2-DC23-4B58-B8FA-6BA099DB112F}"/>
              </a:ext>
            </a:extLst>
          </p:cNvPr>
          <p:cNvSpPr/>
          <p:nvPr/>
        </p:nvSpPr>
        <p:spPr>
          <a:xfrm rot="15661163">
            <a:off x="11624670" y="3414859"/>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3" name="矩形: 圆角 24">
            <a:extLst>
              <a:ext uri="{FF2B5EF4-FFF2-40B4-BE49-F238E27FC236}">
                <a16:creationId xmlns:a16="http://schemas.microsoft.com/office/drawing/2014/main" xmlns="" id="{FDB1CAD8-6E9A-476E-B931-611AB1F78F4D}"/>
              </a:ext>
            </a:extLst>
          </p:cNvPr>
          <p:cNvSpPr/>
          <p:nvPr/>
        </p:nvSpPr>
        <p:spPr>
          <a:xfrm rot="15661163">
            <a:off x="2456504" y="2789497"/>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4" name="矩形: 圆角 25">
            <a:extLst>
              <a:ext uri="{FF2B5EF4-FFF2-40B4-BE49-F238E27FC236}">
                <a16:creationId xmlns:a16="http://schemas.microsoft.com/office/drawing/2014/main" xmlns="" id="{4BD5F66F-B3C0-4C78-8E5A-9C71FBBA5A79}"/>
              </a:ext>
            </a:extLst>
          </p:cNvPr>
          <p:cNvSpPr/>
          <p:nvPr/>
        </p:nvSpPr>
        <p:spPr>
          <a:xfrm rot="19434123">
            <a:off x="445531" y="2495668"/>
            <a:ext cx="442097" cy="442097"/>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5" name="矩形: 圆角 26">
            <a:extLst>
              <a:ext uri="{FF2B5EF4-FFF2-40B4-BE49-F238E27FC236}">
                <a16:creationId xmlns:a16="http://schemas.microsoft.com/office/drawing/2014/main" xmlns="" id="{488EF9EC-D0A7-4B96-BCE2-6CFCBAC785F5}"/>
              </a:ext>
            </a:extLst>
          </p:cNvPr>
          <p:cNvSpPr/>
          <p:nvPr/>
        </p:nvSpPr>
        <p:spPr>
          <a:xfrm rot="17624697">
            <a:off x="1386338" y="4257902"/>
            <a:ext cx="83268" cy="83268"/>
          </a:xfrm>
          <a:prstGeom prst="roundRect">
            <a:avLst>
              <a:gd name="adj" fmla="val 17644"/>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6" name="矩形: 圆角 27">
            <a:extLst>
              <a:ext uri="{FF2B5EF4-FFF2-40B4-BE49-F238E27FC236}">
                <a16:creationId xmlns:a16="http://schemas.microsoft.com/office/drawing/2014/main" xmlns="" id="{14DE4580-DACB-4DD3-AFE6-E809AE4BD6A6}"/>
              </a:ext>
            </a:extLst>
          </p:cNvPr>
          <p:cNvSpPr/>
          <p:nvPr/>
        </p:nvSpPr>
        <p:spPr>
          <a:xfrm rot="17624697">
            <a:off x="10115172" y="1924620"/>
            <a:ext cx="423239" cy="423239"/>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7" name="矩形: 圆角 51">
            <a:extLst>
              <a:ext uri="{FF2B5EF4-FFF2-40B4-BE49-F238E27FC236}">
                <a16:creationId xmlns:a16="http://schemas.microsoft.com/office/drawing/2014/main" xmlns="" id="{ECF75E15-ECAB-4DBC-8839-B07E13B3CBB6}"/>
              </a:ext>
            </a:extLst>
          </p:cNvPr>
          <p:cNvSpPr/>
          <p:nvPr/>
        </p:nvSpPr>
        <p:spPr>
          <a:xfrm rot="15661163">
            <a:off x="2527738" y="4771060"/>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8" name="矩形: 圆角 53">
            <a:extLst>
              <a:ext uri="{FF2B5EF4-FFF2-40B4-BE49-F238E27FC236}">
                <a16:creationId xmlns:a16="http://schemas.microsoft.com/office/drawing/2014/main" xmlns="" id="{C8F570CA-B6B9-4791-9540-E5BAB48446CE}"/>
              </a:ext>
            </a:extLst>
          </p:cNvPr>
          <p:cNvSpPr/>
          <p:nvPr/>
        </p:nvSpPr>
        <p:spPr>
          <a:xfrm rot="19132149">
            <a:off x="10230629" y="4771059"/>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9" name="矩形: 圆角 56">
            <a:extLst>
              <a:ext uri="{FF2B5EF4-FFF2-40B4-BE49-F238E27FC236}">
                <a16:creationId xmlns:a16="http://schemas.microsoft.com/office/drawing/2014/main" xmlns="" id="{ED9DA8A2-8B49-44FD-A814-1051DB2A79E0}"/>
              </a:ext>
            </a:extLst>
          </p:cNvPr>
          <p:cNvSpPr/>
          <p:nvPr/>
        </p:nvSpPr>
        <p:spPr>
          <a:xfrm rot="15661163">
            <a:off x="1478553" y="1573731"/>
            <a:ext cx="226904" cy="226904"/>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pic>
        <p:nvPicPr>
          <p:cNvPr id="24" name="Paula DeAnda - Why Would I Ever">
            <a:hlinkClick r:id="" action="ppaction://media"/>
            <a:extLst>
              <a:ext uri="{FF2B5EF4-FFF2-40B4-BE49-F238E27FC236}">
                <a16:creationId xmlns:a16="http://schemas.microsoft.com/office/drawing/2014/main" xmlns="" id="{F40DFC3C-BA88-4FB4-AFAD-6446214DFC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20672" y="-2308101"/>
            <a:ext cx="487363" cy="487363"/>
          </a:xfrm>
          <a:prstGeom prst="rect">
            <a:avLst/>
          </a:prstGeom>
        </p:spPr>
      </p:pic>
    </p:spTree>
    <p:extLst>
      <p:ext uri="{BB962C8B-B14F-4D97-AF65-F5344CB8AC3E}">
        <p14:creationId xmlns:p14="http://schemas.microsoft.com/office/powerpoint/2010/main" val="26265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750"/>
                                        <p:tgtEl>
                                          <p:spTgt spid="15"/>
                                        </p:tgtEl>
                                      </p:cBhvr>
                                    </p:animEffect>
                                    <p:anim calcmode="lin" valueType="num">
                                      <p:cBhvr>
                                        <p:cTn id="10" dur="750" fill="hold"/>
                                        <p:tgtEl>
                                          <p:spTgt spid="15"/>
                                        </p:tgtEl>
                                        <p:attrNameLst>
                                          <p:attrName>ppt_x</p:attrName>
                                        </p:attrNameLst>
                                      </p:cBhvr>
                                      <p:tavLst>
                                        <p:tav tm="0">
                                          <p:val>
                                            <p:strVal val="#ppt_x"/>
                                          </p:val>
                                        </p:tav>
                                        <p:tav tm="100000">
                                          <p:val>
                                            <p:strVal val="#ppt_x"/>
                                          </p:val>
                                        </p:tav>
                                      </p:tavLst>
                                    </p:anim>
                                    <p:anim calcmode="lin" valueType="num">
                                      <p:cBhvr>
                                        <p:cTn id="11" dur="750" fill="hold"/>
                                        <p:tgtEl>
                                          <p:spTgt spid="15"/>
                                        </p:tgtEl>
                                        <p:attrNameLst>
                                          <p:attrName>ppt_y</p:attrName>
                                        </p:attrNameLst>
                                      </p:cBhvr>
                                      <p:tavLst>
                                        <p:tav tm="0">
                                          <p:val>
                                            <p:strVal val="#ppt_y+.1"/>
                                          </p:val>
                                        </p:tav>
                                        <p:tav tm="100000">
                                          <p:val>
                                            <p:strVal val="#ppt_y"/>
                                          </p:val>
                                        </p:tav>
                                      </p:tavLst>
                                    </p:anim>
                                  </p:childTnLst>
                                </p:cTn>
                              </p:par>
                            </p:childTnLst>
                          </p:cTn>
                        </p:par>
                        <p:par>
                          <p:cTn id="12" fill="hold">
                            <p:stCondLst>
                              <p:cond delay="750"/>
                            </p:stCondLst>
                            <p:childTnLst>
                              <p:par>
                                <p:cTn id="13" presetID="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ppt_x"/>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2750"/>
                            </p:stCondLst>
                            <p:childTnLst>
                              <p:par>
                                <p:cTn id="23" presetID="23" presetClass="entr" presetSubtype="3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250" fill="hold"/>
                                        <p:tgtEl>
                                          <p:spTgt spid="22"/>
                                        </p:tgtEl>
                                        <p:attrNameLst>
                                          <p:attrName>ppt_w</p:attrName>
                                        </p:attrNameLst>
                                      </p:cBhvr>
                                      <p:tavLst>
                                        <p:tav tm="0">
                                          <p:val>
                                            <p:strVal val="(6*min(max(#ppt_w*#ppt_h,.3),1)-7.4)/-.7*#ppt_w"/>
                                          </p:val>
                                        </p:tav>
                                        <p:tav tm="100000">
                                          <p:val>
                                            <p:strVal val="#ppt_w"/>
                                          </p:val>
                                        </p:tav>
                                      </p:tavLst>
                                    </p:anim>
                                    <p:anim calcmode="lin" valueType="num">
                                      <p:cBhvr>
                                        <p:cTn id="26" dur="1250" fill="hold"/>
                                        <p:tgtEl>
                                          <p:spTgt spid="22"/>
                                        </p:tgtEl>
                                        <p:attrNameLst>
                                          <p:attrName>ppt_h</p:attrName>
                                        </p:attrNameLst>
                                      </p:cBhvr>
                                      <p:tavLst>
                                        <p:tav tm="0">
                                          <p:val>
                                            <p:strVal val="(6*min(max(#ppt_w*#ppt_h,.3),1)-7.4)/-.7*#ppt_h"/>
                                          </p:val>
                                        </p:tav>
                                        <p:tav tm="100000">
                                          <p:val>
                                            <p:strVal val="#ppt_h"/>
                                          </p:val>
                                        </p:tav>
                                      </p:tavLst>
                                    </p:anim>
                                    <p:anim calcmode="lin" valueType="num">
                                      <p:cBhvr>
                                        <p:cTn id="27" dur="1250" fill="hold"/>
                                        <p:tgtEl>
                                          <p:spTgt spid="22"/>
                                        </p:tgtEl>
                                        <p:attrNameLst>
                                          <p:attrName>ppt_x</p:attrName>
                                        </p:attrNameLst>
                                      </p:cBhvr>
                                      <p:tavLst>
                                        <p:tav tm="0">
                                          <p:val>
                                            <p:fltVal val="0.5"/>
                                          </p:val>
                                        </p:tav>
                                        <p:tav tm="100000">
                                          <p:val>
                                            <p:strVal val="#ppt_x"/>
                                          </p:val>
                                        </p:tav>
                                      </p:tavLst>
                                    </p:anim>
                                    <p:anim calcmode="lin" valueType="num">
                                      <p:cBhvr>
                                        <p:cTn id="28" dur="125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4000"/>
                            </p:stCondLst>
                            <p:childTnLst>
                              <p:par>
                                <p:cTn id="30" presetID="2" presetClass="entr" presetSubtype="4" fill="hold" grpId="0" nodeType="afterEffect">
                                  <p:stCondLst>
                                    <p:cond delay="0"/>
                                  </p:stCondLst>
                                  <p:iterate type="lt">
                                    <p:tmPct val="10000"/>
                                  </p:iterate>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750" fill="hold"/>
                                        <p:tgtEl>
                                          <p:spTgt spid="23"/>
                                        </p:tgtEl>
                                        <p:attrNameLst>
                                          <p:attrName>ppt_x</p:attrName>
                                        </p:attrNameLst>
                                      </p:cBhvr>
                                      <p:tavLst>
                                        <p:tav tm="0">
                                          <p:val>
                                            <p:strVal val="#ppt_x"/>
                                          </p:val>
                                        </p:tav>
                                        <p:tav tm="100000">
                                          <p:val>
                                            <p:strVal val="#ppt_x"/>
                                          </p:val>
                                        </p:tav>
                                      </p:tavLst>
                                    </p:anim>
                                    <p:anim calcmode="lin" valueType="num">
                                      <p:cBhvr additive="base">
                                        <p:cTn id="33" dur="750" fill="hold"/>
                                        <p:tgtEl>
                                          <p:spTgt spid="23"/>
                                        </p:tgtEl>
                                        <p:attrNameLst>
                                          <p:attrName>ppt_y</p:attrName>
                                        </p:attrNameLst>
                                      </p:cBhvr>
                                      <p:tavLst>
                                        <p:tav tm="0">
                                          <p:val>
                                            <p:strVal val="1+#ppt_h/2"/>
                                          </p:val>
                                        </p:tav>
                                        <p:tav tm="100000">
                                          <p:val>
                                            <p:strVal val="#ppt_y"/>
                                          </p:val>
                                        </p:tav>
                                      </p:tavLst>
                                    </p:anim>
                                  </p:childTnLst>
                                </p:cTn>
                              </p:par>
                              <p:par>
                                <p:cTn id="34" presetID="22" presetClass="entr" presetSubtype="8" fill="hold" grpId="0" nodeType="withEffect">
                                  <p:stCondLst>
                                    <p:cond delay="175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8" fill="hold" grpId="0" nodeType="withEffect">
                                  <p:stCondLst>
                                    <p:cond delay="225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0" nodeType="withEffect">
                                  <p:stCondLst>
                                    <p:cond delay="275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22" presetClass="entr" presetSubtype="8" fill="hold" grpId="0" nodeType="withEffect">
                                  <p:stCondLst>
                                    <p:cond delay="325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42" presetClass="entr" presetSubtype="0" fill="hold" grpId="0" nodeType="withEffect">
                                  <p:stCondLst>
                                    <p:cond delay="375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375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425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750"/>
                                        <p:tgtEl>
                                          <p:spTgt spid="36"/>
                                        </p:tgtEl>
                                      </p:cBhvr>
                                    </p:animEffect>
                                    <p:anim calcmode="lin" valueType="num">
                                      <p:cBhvr>
                                        <p:cTn id="59" dur="750" fill="hold"/>
                                        <p:tgtEl>
                                          <p:spTgt spid="36"/>
                                        </p:tgtEl>
                                        <p:attrNameLst>
                                          <p:attrName>ppt_x</p:attrName>
                                        </p:attrNameLst>
                                      </p:cBhvr>
                                      <p:tavLst>
                                        <p:tav tm="0">
                                          <p:val>
                                            <p:strVal val="#ppt_x"/>
                                          </p:val>
                                        </p:tav>
                                        <p:tav tm="100000">
                                          <p:val>
                                            <p:strVal val="#ppt_x"/>
                                          </p:val>
                                        </p:tav>
                                      </p:tavLst>
                                    </p:anim>
                                    <p:anim calcmode="lin" valueType="num">
                                      <p:cBhvr>
                                        <p:cTn id="60" dur="75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425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750"/>
                                        <p:tgtEl>
                                          <p:spTgt spid="39"/>
                                        </p:tgtEl>
                                      </p:cBhvr>
                                    </p:animEffect>
                                    <p:anim calcmode="lin" valueType="num">
                                      <p:cBhvr>
                                        <p:cTn id="64" dur="750" fill="hold"/>
                                        <p:tgtEl>
                                          <p:spTgt spid="39"/>
                                        </p:tgtEl>
                                        <p:attrNameLst>
                                          <p:attrName>ppt_x</p:attrName>
                                        </p:attrNameLst>
                                      </p:cBhvr>
                                      <p:tavLst>
                                        <p:tav tm="0">
                                          <p:val>
                                            <p:strVal val="#ppt_x"/>
                                          </p:val>
                                        </p:tav>
                                        <p:tav tm="100000">
                                          <p:val>
                                            <p:strVal val="#ppt_x"/>
                                          </p:val>
                                        </p:tav>
                                      </p:tavLst>
                                    </p:anim>
                                    <p:anim calcmode="lin" valueType="num">
                                      <p:cBhvr>
                                        <p:cTn id="65" dur="750" fill="hold"/>
                                        <p:tgtEl>
                                          <p:spTgt spid="3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375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750"/>
                                        <p:tgtEl>
                                          <p:spTgt spid="37"/>
                                        </p:tgtEl>
                                      </p:cBhvr>
                                    </p:animEffect>
                                    <p:anim calcmode="lin" valueType="num">
                                      <p:cBhvr>
                                        <p:cTn id="69" dur="750" fill="hold"/>
                                        <p:tgtEl>
                                          <p:spTgt spid="37"/>
                                        </p:tgtEl>
                                        <p:attrNameLst>
                                          <p:attrName>ppt_x</p:attrName>
                                        </p:attrNameLst>
                                      </p:cBhvr>
                                      <p:tavLst>
                                        <p:tav tm="0">
                                          <p:val>
                                            <p:strVal val="#ppt_x"/>
                                          </p:val>
                                        </p:tav>
                                        <p:tav tm="100000">
                                          <p:val>
                                            <p:strVal val="#ppt_x"/>
                                          </p:val>
                                        </p:tav>
                                      </p:tavLst>
                                    </p:anim>
                                    <p:anim calcmode="lin" valueType="num">
                                      <p:cBhvr>
                                        <p:cTn id="70" dur="750" fill="hold"/>
                                        <p:tgtEl>
                                          <p:spTgt spid="3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25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strVal val="#ppt_x"/>
                                          </p:val>
                                        </p:tav>
                                        <p:tav tm="100000">
                                          <p:val>
                                            <p:strVal val="#ppt_x"/>
                                          </p:val>
                                        </p:tav>
                                      </p:tavLst>
                                    </p:anim>
                                    <p:anim calcmode="lin" valueType="num">
                                      <p:cBhvr>
                                        <p:cTn id="75" dur="75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375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750"/>
                                        <p:tgtEl>
                                          <p:spTgt spid="31"/>
                                        </p:tgtEl>
                                      </p:cBhvr>
                                    </p:animEffect>
                                    <p:anim calcmode="lin" valueType="num">
                                      <p:cBhvr>
                                        <p:cTn id="79" dur="750" fill="hold"/>
                                        <p:tgtEl>
                                          <p:spTgt spid="31"/>
                                        </p:tgtEl>
                                        <p:attrNameLst>
                                          <p:attrName>ppt_x</p:attrName>
                                        </p:attrNameLst>
                                      </p:cBhvr>
                                      <p:tavLst>
                                        <p:tav tm="0">
                                          <p:val>
                                            <p:strVal val="#ppt_x"/>
                                          </p:val>
                                        </p:tav>
                                        <p:tav tm="100000">
                                          <p:val>
                                            <p:strVal val="#ppt_x"/>
                                          </p:val>
                                        </p:tav>
                                      </p:tavLst>
                                    </p:anim>
                                    <p:anim calcmode="lin" valueType="num">
                                      <p:cBhvr>
                                        <p:cTn id="80" dur="75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2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strVal val="#ppt_x"/>
                                          </p:val>
                                        </p:tav>
                                        <p:tav tm="100000">
                                          <p:val>
                                            <p:strVal val="#ppt_x"/>
                                          </p:val>
                                        </p:tav>
                                      </p:tavLst>
                                    </p:anim>
                                    <p:anim calcmode="lin" valueType="num">
                                      <p:cBhvr>
                                        <p:cTn id="85" dur="5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25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750"/>
                                        <p:tgtEl>
                                          <p:spTgt spid="35"/>
                                        </p:tgtEl>
                                      </p:cBhvr>
                                    </p:animEffect>
                                    <p:anim calcmode="lin" valueType="num">
                                      <p:cBhvr>
                                        <p:cTn id="89" dur="750" fill="hold"/>
                                        <p:tgtEl>
                                          <p:spTgt spid="35"/>
                                        </p:tgtEl>
                                        <p:attrNameLst>
                                          <p:attrName>ppt_x</p:attrName>
                                        </p:attrNameLst>
                                      </p:cBhvr>
                                      <p:tavLst>
                                        <p:tav tm="0">
                                          <p:val>
                                            <p:strVal val="#ppt_x"/>
                                          </p:val>
                                        </p:tav>
                                        <p:tav tm="100000">
                                          <p:val>
                                            <p:strVal val="#ppt_x"/>
                                          </p:val>
                                        </p:tav>
                                      </p:tavLst>
                                    </p:anim>
                                    <p:anim calcmode="lin" valueType="num">
                                      <p:cBhvr>
                                        <p:cTn id="90"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91" repeatCount="indefinite" fill="hold" display="0">
                  <p:stCondLst>
                    <p:cond delay="indefinite"/>
                  </p:stCondLst>
                  <p:endCondLst>
                    <p:cond evt="onStopAudio" delay="0">
                      <p:tgtEl>
                        <p:sldTgt/>
                      </p:tgtEl>
                    </p:cond>
                  </p:endCondLst>
                </p:cTn>
                <p:tgtEl>
                  <p:spTgt spid="24"/>
                </p:tgtEl>
              </p:cMediaNode>
            </p:audio>
          </p:childTnLst>
        </p:cTn>
      </p:par>
    </p:tnLst>
    <p:bldLst>
      <p:bldP spid="15" grpId="0" animBg="1"/>
      <p:bldP spid="20" grpId="0" animBg="1"/>
      <p:bldP spid="21" grpId="0" animBg="1"/>
      <p:bldP spid="22" grpId="0"/>
      <p:bldP spid="23"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765706" y="2189035"/>
            <a:ext cx="4060765" cy="954107"/>
          </a:xfrm>
          <a:prstGeom prst="rect">
            <a:avLst/>
          </a:prstGeom>
          <a:noFill/>
        </p:spPr>
        <p:txBody>
          <a:bodyPr wrap="square" rtlCol="0">
            <a:spAutoFit/>
          </a:bodyPr>
          <a:lstStyle/>
          <a:p>
            <a:pPr algn="ctr"/>
            <a:r>
              <a:rPr lang="zh-CN" altLang="en-US" sz="2800" dirty="0">
                <a:latin typeface="Hiragino Sans GB W3" panose="020B0300000000000000" pitchFamily="34" charset="-122"/>
                <a:ea typeface="Hiragino Sans GB W3" panose="020B0300000000000000" pitchFamily="34" charset="-122"/>
              </a:rPr>
              <a:t>识别变体的方法</a:t>
            </a:r>
            <a:r>
              <a:rPr lang="en-US" altLang="zh-CN" sz="2800" dirty="0">
                <a:latin typeface="Hiragino Sans GB W3" panose="020B0300000000000000" pitchFamily="34" charset="-122"/>
                <a:ea typeface="Hiragino Sans GB W3" panose="020B0300000000000000" pitchFamily="34" charset="-122"/>
              </a:rPr>
              <a:t>-</a:t>
            </a:r>
            <a:r>
              <a:rPr lang="zh-CN" altLang="en-US" sz="2800" dirty="0" smtClean="0">
                <a:latin typeface="Hiragino Sans GB W3" panose="020B0300000000000000" pitchFamily="34" charset="-122"/>
                <a:ea typeface="Hiragino Sans GB W3" panose="020B0300000000000000" pitchFamily="34" charset="-122"/>
              </a:rPr>
              <a:t>计算</a:t>
            </a:r>
            <a:r>
              <a:rPr lang="zh-CN" altLang="en-US" sz="2800" dirty="0">
                <a:latin typeface="Hiragino Sans GB W3" panose="020B0300000000000000" pitchFamily="34" charset="-122"/>
                <a:ea typeface="Hiragino Sans GB W3" panose="020B0300000000000000" pitchFamily="34" charset="-122"/>
              </a:rPr>
              <a:t>字符串</a:t>
            </a:r>
            <a:r>
              <a:rPr lang="zh-CN" altLang="en-US" sz="2800" dirty="0" smtClean="0">
                <a:latin typeface="Hiragino Sans GB W3" panose="020B0300000000000000" pitchFamily="34" charset="-122"/>
                <a:ea typeface="Hiragino Sans GB W3" panose="020B0300000000000000" pitchFamily="34" charset="-122"/>
              </a:rPr>
              <a:t>的</a:t>
            </a:r>
            <a:r>
              <a:rPr lang="zh-CN" altLang="en-US" sz="2800" dirty="0">
                <a:latin typeface="Hiragino Sans GB W3" panose="020B0300000000000000" pitchFamily="34" charset="-122"/>
                <a:ea typeface="Hiragino Sans GB W3" panose="020B0300000000000000" pitchFamily="34" charset="-122"/>
              </a:rPr>
              <a:t>相似度</a:t>
            </a:r>
            <a:endParaRPr lang="zh-CN" altLang="en-US" sz="2800" dirty="0">
              <a:solidFill>
                <a:srgbClr val="413B39"/>
              </a:solidFill>
              <a:latin typeface="Hiragino Sans GB W3" panose="020B0300000000000000" pitchFamily="34" charset="-122"/>
              <a:ea typeface="Hiragino Sans GB W3" panose="020B0300000000000000" pitchFamily="34" charset="-122"/>
            </a:endParaRPr>
          </a:p>
        </p:txBody>
      </p:sp>
      <p:sp>
        <p:nvSpPr>
          <p:cNvPr id="20" name="任意多边形 19"/>
          <p:cNvSpPr/>
          <p:nvPr/>
        </p:nvSpPr>
        <p:spPr>
          <a:xfrm>
            <a:off x="4365117" y="1622091"/>
            <a:ext cx="0" cy="2088000"/>
          </a:xfrm>
          <a:custGeom>
            <a:avLst/>
            <a:gdLst>
              <a:gd name="connsiteX0" fmla="*/ 0 w 0"/>
              <a:gd name="connsiteY0" fmla="*/ 0 h 1477370"/>
              <a:gd name="connsiteX1" fmla="*/ 0 w 0"/>
              <a:gd name="connsiteY1" fmla="*/ 1477370 h 1477370"/>
            </a:gdLst>
            <a:ahLst/>
            <a:cxnLst>
              <a:cxn ang="0">
                <a:pos x="connsiteX0" y="connsiteY0"/>
              </a:cxn>
              <a:cxn ang="0">
                <a:pos x="connsiteX1" y="connsiteY1"/>
              </a:cxn>
            </a:cxnLst>
            <a:rect l="l" t="t" r="r" b="b"/>
            <a:pathLst>
              <a:path h="1477370">
                <a:moveTo>
                  <a:pt x="0" y="0"/>
                </a:moveTo>
                <a:lnTo>
                  <a:pt x="0" y="1477370"/>
                </a:lnTo>
              </a:path>
            </a:pathLst>
          </a:custGeom>
          <a:noFill/>
          <a:ln w="12700">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endParaRPr>
          </a:p>
        </p:txBody>
      </p:sp>
      <p:pic>
        <p:nvPicPr>
          <p:cNvPr id="3" name="图片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53803" y="4172804"/>
            <a:ext cx="818815" cy="818815"/>
          </a:xfrm>
          <a:prstGeom prst="rect">
            <a:avLst/>
          </a:prstGeom>
        </p:spPr>
      </p:pic>
      <p:pic>
        <p:nvPicPr>
          <p:cNvPr id="6" name="图片 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681240" y="4172805"/>
            <a:ext cx="818815" cy="818815"/>
          </a:xfrm>
          <a:prstGeom prst="rect">
            <a:avLst/>
          </a:prstGeom>
        </p:spPr>
      </p:pic>
      <p:pic>
        <p:nvPicPr>
          <p:cNvPr id="4" name="图片 3"/>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30100" y="4035384"/>
            <a:ext cx="1093658" cy="1093658"/>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9823" y="1622091"/>
            <a:ext cx="1905000" cy="1905000"/>
          </a:xfrm>
          <a:prstGeom prst="rect">
            <a:avLst/>
          </a:prstGeom>
        </p:spPr>
      </p:pic>
    </p:spTree>
    <p:extLst>
      <p:ext uri="{BB962C8B-B14F-4D97-AF65-F5344CB8AC3E}">
        <p14:creationId xmlns:p14="http://schemas.microsoft.com/office/powerpoint/2010/main" val="600687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不良文本变体</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8" name="圆角矩形 7"/>
          <p:cNvSpPr/>
          <p:nvPr/>
        </p:nvSpPr>
        <p:spPr>
          <a:xfrm>
            <a:off x="5553072" y="658854"/>
            <a:ext cx="1514475"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变形词汇</a:t>
            </a:r>
            <a:endParaRPr lang="zh-CN" altLang="en-US" dirty="0">
              <a:latin typeface="Hiragino Sans GB W3" panose="020B0300000000000000" pitchFamily="34" charset="-122"/>
              <a:ea typeface="Hiragino Sans GB W3" panose="020B0300000000000000" pitchFamily="34" charset="-122"/>
            </a:endParaRPr>
          </a:p>
        </p:txBody>
      </p:sp>
      <p:sp>
        <p:nvSpPr>
          <p:cNvPr id="11" name="圆角矩形 10"/>
          <p:cNvSpPr/>
          <p:nvPr/>
        </p:nvSpPr>
        <p:spPr>
          <a:xfrm>
            <a:off x="3079873" y="1800754"/>
            <a:ext cx="1514475"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含有特殊字符的词汇</a:t>
            </a:r>
            <a:endParaRPr lang="zh-CN" altLang="en-US" dirty="0">
              <a:latin typeface="Hiragino Sans GB W3" panose="020B0300000000000000" pitchFamily="34" charset="-122"/>
              <a:ea typeface="Hiragino Sans GB W3" panose="020B0300000000000000" pitchFamily="34" charset="-122"/>
            </a:endParaRPr>
          </a:p>
        </p:txBody>
      </p:sp>
      <p:sp>
        <p:nvSpPr>
          <p:cNvPr id="12" name="圆角矩形 11"/>
          <p:cNvSpPr/>
          <p:nvPr/>
        </p:nvSpPr>
        <p:spPr>
          <a:xfrm>
            <a:off x="7922875" y="1800753"/>
            <a:ext cx="1514475" cy="771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不含有特殊字符的词汇</a:t>
            </a:r>
            <a:endParaRPr lang="zh-CN" altLang="en-US" dirty="0">
              <a:latin typeface="Hiragino Sans GB W3" panose="020B0300000000000000" pitchFamily="34" charset="-122"/>
              <a:ea typeface="Hiragino Sans GB W3" panose="020B0300000000000000" pitchFamily="34" charset="-122"/>
            </a:endParaRPr>
          </a:p>
        </p:txBody>
      </p:sp>
      <p:sp>
        <p:nvSpPr>
          <p:cNvPr id="13" name="圆角矩形 12"/>
          <p:cNvSpPr/>
          <p:nvPr/>
        </p:nvSpPr>
        <p:spPr>
          <a:xfrm>
            <a:off x="1693071" y="3023095"/>
            <a:ext cx="712177" cy="1212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替代作用</a:t>
            </a:r>
            <a:endParaRPr lang="zh-CN" altLang="en-US" dirty="0">
              <a:latin typeface="Hiragino Sans GB W3" panose="020B0300000000000000" pitchFamily="34" charset="-122"/>
              <a:ea typeface="Hiragino Sans GB W3" panose="020B0300000000000000" pitchFamily="34" charset="-122"/>
            </a:endParaRPr>
          </a:p>
        </p:txBody>
      </p:sp>
      <p:sp>
        <p:nvSpPr>
          <p:cNvPr id="20" name="圆角矩形 19"/>
          <p:cNvSpPr/>
          <p:nvPr/>
        </p:nvSpPr>
        <p:spPr>
          <a:xfrm>
            <a:off x="2593917" y="3023097"/>
            <a:ext cx="712177" cy="12129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干扰作用</a:t>
            </a:r>
            <a:endParaRPr lang="en-US" altLang="zh-CN" dirty="0" smtClean="0">
              <a:latin typeface="Hiragino Sans GB W3" panose="020B0300000000000000" pitchFamily="34" charset="-122"/>
              <a:ea typeface="Hiragino Sans GB W3" panose="020B0300000000000000" pitchFamily="34" charset="-122"/>
            </a:endParaRPr>
          </a:p>
        </p:txBody>
      </p:sp>
      <p:sp>
        <p:nvSpPr>
          <p:cNvPr id="21" name="圆角矩形 20"/>
          <p:cNvSpPr/>
          <p:nvPr/>
        </p:nvSpPr>
        <p:spPr>
          <a:xfrm>
            <a:off x="3490548" y="3023095"/>
            <a:ext cx="712177" cy="1212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上下文相连</a:t>
            </a:r>
            <a:endParaRPr lang="zh-CN" altLang="en-US" dirty="0">
              <a:latin typeface="Hiragino Sans GB W3" panose="020B0300000000000000" pitchFamily="34" charset="-122"/>
              <a:ea typeface="Hiragino Sans GB W3" panose="020B0300000000000000" pitchFamily="34" charset="-122"/>
            </a:endParaRPr>
          </a:p>
        </p:txBody>
      </p:sp>
      <p:sp>
        <p:nvSpPr>
          <p:cNvPr id="22" name="圆角矩形 21"/>
          <p:cNvSpPr/>
          <p:nvPr/>
        </p:nvSpPr>
        <p:spPr>
          <a:xfrm>
            <a:off x="4382964" y="3023091"/>
            <a:ext cx="712177" cy="1212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占位符、无意义</a:t>
            </a:r>
            <a:endParaRPr lang="zh-CN" altLang="en-US" dirty="0">
              <a:latin typeface="Hiragino Sans GB W3" panose="020B0300000000000000" pitchFamily="34" charset="-122"/>
              <a:ea typeface="Hiragino Sans GB W3" panose="020B0300000000000000" pitchFamily="34" charset="-122"/>
            </a:endParaRPr>
          </a:p>
        </p:txBody>
      </p:sp>
      <p:sp>
        <p:nvSpPr>
          <p:cNvPr id="23" name="圆角矩形 22"/>
          <p:cNvSpPr/>
          <p:nvPr/>
        </p:nvSpPr>
        <p:spPr>
          <a:xfrm>
            <a:off x="5283810" y="3023095"/>
            <a:ext cx="712177" cy="1212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良性单词</a:t>
            </a:r>
            <a:endParaRPr lang="zh-CN" altLang="en-US" dirty="0">
              <a:latin typeface="Hiragino Sans GB W3" panose="020B0300000000000000" pitchFamily="34" charset="-122"/>
              <a:ea typeface="Hiragino Sans GB W3" panose="020B0300000000000000" pitchFamily="34" charset="-122"/>
            </a:endParaRPr>
          </a:p>
        </p:txBody>
      </p:sp>
      <p:sp>
        <p:nvSpPr>
          <p:cNvPr id="24" name="圆角矩形 23"/>
          <p:cNvSpPr/>
          <p:nvPr/>
        </p:nvSpPr>
        <p:spPr>
          <a:xfrm>
            <a:off x="9766965" y="3036027"/>
            <a:ext cx="712177" cy="1200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字母多写</a:t>
            </a:r>
            <a:endParaRPr lang="zh-CN" altLang="en-US" dirty="0">
              <a:latin typeface="Hiragino Sans GB W3" panose="020B0300000000000000" pitchFamily="34" charset="-122"/>
              <a:ea typeface="Hiragino Sans GB W3" panose="020B0300000000000000" pitchFamily="34" charset="-122"/>
            </a:endParaRPr>
          </a:p>
        </p:txBody>
      </p:sp>
      <p:sp>
        <p:nvSpPr>
          <p:cNvPr id="25" name="圆角矩形 24"/>
          <p:cNvSpPr/>
          <p:nvPr/>
        </p:nvSpPr>
        <p:spPr>
          <a:xfrm>
            <a:off x="8874549" y="3023093"/>
            <a:ext cx="712177" cy="12129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字母重写</a:t>
            </a:r>
            <a:endParaRPr lang="zh-CN" altLang="en-US" dirty="0">
              <a:latin typeface="Hiragino Sans GB W3" panose="020B0300000000000000" pitchFamily="34" charset="-122"/>
              <a:ea typeface="Hiragino Sans GB W3" panose="020B0300000000000000" pitchFamily="34" charset="-122"/>
            </a:endParaRPr>
          </a:p>
        </p:txBody>
      </p:sp>
      <p:sp>
        <p:nvSpPr>
          <p:cNvPr id="26" name="圆角矩形 25"/>
          <p:cNvSpPr/>
          <p:nvPr/>
        </p:nvSpPr>
        <p:spPr>
          <a:xfrm>
            <a:off x="7977461" y="3023095"/>
            <a:ext cx="712177" cy="1212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字母漏写</a:t>
            </a:r>
            <a:endParaRPr lang="zh-CN" altLang="en-US" dirty="0">
              <a:latin typeface="Hiragino Sans GB W3" panose="020B0300000000000000" pitchFamily="34" charset="-122"/>
              <a:ea typeface="Hiragino Sans GB W3" panose="020B0300000000000000" pitchFamily="34" charset="-122"/>
            </a:endParaRPr>
          </a:p>
        </p:txBody>
      </p:sp>
      <p:sp>
        <p:nvSpPr>
          <p:cNvPr id="27" name="圆角矩形 26"/>
          <p:cNvSpPr/>
          <p:nvPr/>
        </p:nvSpPr>
        <p:spPr>
          <a:xfrm>
            <a:off x="7077072" y="3023091"/>
            <a:ext cx="712177" cy="12129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字母错写</a:t>
            </a:r>
            <a:endParaRPr lang="zh-CN" altLang="en-US" dirty="0">
              <a:latin typeface="Hiragino Sans GB W3" panose="020B0300000000000000" pitchFamily="34" charset="-122"/>
              <a:ea typeface="Hiragino Sans GB W3" panose="020B0300000000000000" pitchFamily="34" charset="-122"/>
            </a:endParaRPr>
          </a:p>
        </p:txBody>
      </p:sp>
      <p:sp>
        <p:nvSpPr>
          <p:cNvPr id="28" name="圆角矩形 27"/>
          <p:cNvSpPr/>
          <p:nvPr/>
        </p:nvSpPr>
        <p:spPr>
          <a:xfrm>
            <a:off x="2217116" y="4760181"/>
            <a:ext cx="712177" cy="1153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基于字形</a:t>
            </a:r>
            <a:endParaRPr lang="zh-CN" altLang="en-US" dirty="0">
              <a:latin typeface="Hiragino Sans GB W3" panose="020B0300000000000000" pitchFamily="34" charset="-122"/>
              <a:ea typeface="Hiragino Sans GB W3" panose="020B0300000000000000" pitchFamily="34" charset="-122"/>
            </a:endParaRPr>
          </a:p>
        </p:txBody>
      </p:sp>
      <p:sp>
        <p:nvSpPr>
          <p:cNvPr id="29" name="圆角矩形 28"/>
          <p:cNvSpPr/>
          <p:nvPr/>
        </p:nvSpPr>
        <p:spPr>
          <a:xfrm>
            <a:off x="1140069" y="4760184"/>
            <a:ext cx="712177" cy="1153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基于语音</a:t>
            </a:r>
            <a:endParaRPr lang="zh-CN" altLang="en-US" dirty="0">
              <a:latin typeface="Hiragino Sans GB W3" panose="020B0300000000000000" pitchFamily="34" charset="-122"/>
              <a:ea typeface="Hiragino Sans GB W3" panose="020B0300000000000000" pitchFamily="34" charset="-122"/>
            </a:endParaRPr>
          </a:p>
        </p:txBody>
      </p:sp>
      <p:sp>
        <p:nvSpPr>
          <p:cNvPr id="30" name="圆角矩形 29"/>
          <p:cNvSpPr/>
          <p:nvPr/>
        </p:nvSpPr>
        <p:spPr>
          <a:xfrm>
            <a:off x="7518290" y="4760183"/>
            <a:ext cx="712177" cy="115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基于字形</a:t>
            </a:r>
            <a:endParaRPr lang="zh-CN" altLang="en-US" dirty="0">
              <a:latin typeface="Hiragino Sans GB W3" panose="020B0300000000000000" pitchFamily="34" charset="-122"/>
              <a:ea typeface="Hiragino Sans GB W3" panose="020B0300000000000000" pitchFamily="34" charset="-122"/>
            </a:endParaRPr>
          </a:p>
        </p:txBody>
      </p:sp>
      <p:sp>
        <p:nvSpPr>
          <p:cNvPr id="31" name="圆角矩形 30"/>
          <p:cNvSpPr/>
          <p:nvPr/>
        </p:nvSpPr>
        <p:spPr>
          <a:xfrm>
            <a:off x="6535699" y="4760183"/>
            <a:ext cx="712177" cy="1153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基于语音</a:t>
            </a:r>
            <a:endParaRPr lang="zh-CN" altLang="en-US" dirty="0">
              <a:latin typeface="Hiragino Sans GB W3" panose="020B0300000000000000" pitchFamily="34" charset="-122"/>
              <a:ea typeface="Hiragino Sans GB W3" panose="020B0300000000000000" pitchFamily="34" charset="-122"/>
            </a:endParaRPr>
          </a:p>
        </p:txBody>
      </p:sp>
      <p:cxnSp>
        <p:nvCxnSpPr>
          <p:cNvPr id="10" name="肘形连接符 9"/>
          <p:cNvCxnSpPr>
            <a:stCxn id="8" idx="2"/>
            <a:endCxn id="11" idx="0"/>
          </p:cNvCxnSpPr>
          <p:nvPr/>
        </p:nvCxnSpPr>
        <p:spPr>
          <a:xfrm rot="5400000">
            <a:off x="4888524" y="378967"/>
            <a:ext cx="370375" cy="24731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8" idx="2"/>
            <a:endCxn id="12" idx="0"/>
          </p:cNvCxnSpPr>
          <p:nvPr/>
        </p:nvCxnSpPr>
        <p:spPr>
          <a:xfrm rot="16200000" flipH="1">
            <a:off x="7310024" y="430664"/>
            <a:ext cx="370374" cy="23698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肘形连接符 38"/>
          <p:cNvCxnSpPr>
            <a:stCxn id="11" idx="2"/>
            <a:endCxn id="13" idx="0"/>
          </p:cNvCxnSpPr>
          <p:nvPr/>
        </p:nvCxnSpPr>
        <p:spPr>
          <a:xfrm rot="5400000">
            <a:off x="2717728" y="1903712"/>
            <a:ext cx="450816" cy="17879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肘形连接符 40"/>
          <p:cNvCxnSpPr>
            <a:stCxn id="11" idx="2"/>
            <a:endCxn id="20" idx="0"/>
          </p:cNvCxnSpPr>
          <p:nvPr/>
        </p:nvCxnSpPr>
        <p:spPr>
          <a:xfrm rot="5400000">
            <a:off x="3168150" y="2354136"/>
            <a:ext cx="450818" cy="8871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stCxn id="11" idx="2"/>
            <a:endCxn id="21" idx="0"/>
          </p:cNvCxnSpPr>
          <p:nvPr/>
        </p:nvCxnSpPr>
        <p:spPr>
          <a:xfrm rot="16200000" flipH="1">
            <a:off x="3616466" y="2792924"/>
            <a:ext cx="450816" cy="95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肘形连接符 46"/>
          <p:cNvCxnSpPr>
            <a:stCxn id="11" idx="2"/>
            <a:endCxn id="22" idx="0"/>
          </p:cNvCxnSpPr>
          <p:nvPr/>
        </p:nvCxnSpPr>
        <p:spPr>
          <a:xfrm rot="16200000" flipH="1">
            <a:off x="4062676" y="2346714"/>
            <a:ext cx="450812" cy="9019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11" idx="2"/>
            <a:endCxn id="23" idx="0"/>
          </p:cNvCxnSpPr>
          <p:nvPr/>
        </p:nvCxnSpPr>
        <p:spPr>
          <a:xfrm rot="16200000" flipH="1">
            <a:off x="4513097" y="1896293"/>
            <a:ext cx="450816" cy="18027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12" idx="2"/>
            <a:endCxn id="27" idx="0"/>
          </p:cNvCxnSpPr>
          <p:nvPr/>
        </p:nvCxnSpPr>
        <p:spPr>
          <a:xfrm rot="5400000">
            <a:off x="7831231" y="2174208"/>
            <a:ext cx="450813" cy="12469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12" idx="2"/>
          </p:cNvCxnSpPr>
          <p:nvPr/>
        </p:nvCxnSpPr>
        <p:spPr>
          <a:xfrm rot="5400000">
            <a:off x="8229010" y="2584923"/>
            <a:ext cx="463749" cy="4384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肘形连接符 54"/>
          <p:cNvCxnSpPr>
            <a:stCxn id="12" idx="2"/>
            <a:endCxn id="25" idx="0"/>
          </p:cNvCxnSpPr>
          <p:nvPr/>
        </p:nvCxnSpPr>
        <p:spPr>
          <a:xfrm rot="16200000" flipH="1">
            <a:off x="8729968" y="2522422"/>
            <a:ext cx="450815" cy="5505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12" idx="2"/>
            <a:endCxn id="24" idx="0"/>
          </p:cNvCxnSpPr>
          <p:nvPr/>
        </p:nvCxnSpPr>
        <p:spPr>
          <a:xfrm rot="16200000" flipH="1">
            <a:off x="9169709" y="2082681"/>
            <a:ext cx="463749" cy="14429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肘形连接符 58"/>
          <p:cNvCxnSpPr>
            <a:stCxn id="13" idx="2"/>
            <a:endCxn id="29" idx="0"/>
          </p:cNvCxnSpPr>
          <p:nvPr/>
        </p:nvCxnSpPr>
        <p:spPr>
          <a:xfrm rot="5400000">
            <a:off x="1510593" y="4221617"/>
            <a:ext cx="524132" cy="5530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肘形连接符 60"/>
          <p:cNvCxnSpPr>
            <a:stCxn id="13" idx="2"/>
            <a:endCxn id="28" idx="0"/>
          </p:cNvCxnSpPr>
          <p:nvPr/>
        </p:nvCxnSpPr>
        <p:spPr>
          <a:xfrm rot="16200000" flipH="1">
            <a:off x="2049118" y="4236093"/>
            <a:ext cx="524129" cy="524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肘形连接符 62"/>
          <p:cNvCxnSpPr>
            <a:stCxn id="27" idx="2"/>
            <a:endCxn id="31" idx="0"/>
          </p:cNvCxnSpPr>
          <p:nvPr/>
        </p:nvCxnSpPr>
        <p:spPr>
          <a:xfrm rot="5400000">
            <a:off x="6900410" y="4227431"/>
            <a:ext cx="524131" cy="5413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肘形连接符 64"/>
          <p:cNvCxnSpPr>
            <a:stCxn id="27" idx="2"/>
            <a:endCxn id="30" idx="0"/>
          </p:cNvCxnSpPr>
          <p:nvPr/>
        </p:nvCxnSpPr>
        <p:spPr>
          <a:xfrm rot="16200000" flipH="1">
            <a:off x="7391705" y="4277508"/>
            <a:ext cx="524131" cy="4412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997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英文中的变体</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内容占位符 2"/>
          <p:cNvSpPr>
            <a:spLocks noGrp="1"/>
          </p:cNvSpPr>
          <p:nvPr>
            <p:ph idx="1"/>
          </p:nvPr>
        </p:nvSpPr>
        <p:spPr>
          <a:xfrm>
            <a:off x="809625" y="1508367"/>
            <a:ext cx="10515600" cy="4351338"/>
          </a:xfrm>
        </p:spPr>
        <p:txBody>
          <a:bodyPr>
            <a:normAutofit/>
          </a:bodyPr>
          <a:lstStyle/>
          <a:p>
            <a:r>
              <a:rPr lang="zh-CN" altLang="en-US" sz="2000" dirty="0">
                <a:latin typeface="Hiragino Sans GB W3" panose="020B0300000000000000" pitchFamily="34" charset="-122"/>
                <a:ea typeface="Hiragino Sans GB W3" panose="020B0300000000000000" pitchFamily="34" charset="-122"/>
              </a:rPr>
              <a:t>含</a:t>
            </a:r>
            <a:r>
              <a:rPr lang="zh-CN" altLang="en-US" sz="2000" dirty="0" smtClean="0">
                <a:latin typeface="Hiragino Sans GB W3" panose="020B0300000000000000" pitchFamily="34" charset="-122"/>
                <a:ea typeface="Hiragino Sans GB W3" panose="020B0300000000000000" pitchFamily="34" charset="-122"/>
              </a:rPr>
              <a:t>有特殊字符：</a:t>
            </a:r>
            <a:endParaRPr lang="en-US" altLang="zh-CN" sz="2000" dirty="0" smtClean="0">
              <a:latin typeface="Hiragino Sans GB W3" panose="020B0300000000000000" pitchFamily="34" charset="-122"/>
              <a:ea typeface="Hiragino Sans GB W3" panose="020B0300000000000000" pitchFamily="34" charset="-122"/>
            </a:endParaRPr>
          </a:p>
          <a:p>
            <a:pPr lvl="1"/>
            <a:r>
              <a:rPr lang="zh-CN" altLang="en-US" sz="1800" dirty="0" smtClean="0">
                <a:latin typeface="Hiragino Sans GB W3" panose="020B0300000000000000" pitchFamily="34" charset="-122"/>
                <a:ea typeface="Hiragino Sans GB W3" panose="020B0300000000000000" pitchFamily="34" charset="-122"/>
              </a:rPr>
              <a:t>替代作用</a:t>
            </a:r>
            <a:r>
              <a:rPr lang="en-US" altLang="zh-CN" sz="1800" dirty="0" smtClean="0">
                <a:latin typeface="Hiragino Sans GB W3" panose="020B0300000000000000" pitchFamily="34" charset="-122"/>
                <a:ea typeface="Hiragino Sans GB W3" panose="020B0300000000000000" pitchFamily="34" charset="-122"/>
              </a:rPr>
              <a:t>  </a:t>
            </a:r>
            <a:r>
              <a:rPr lang="en-US" altLang="zh-CN" sz="1800" dirty="0" err="1" smtClean="0">
                <a:latin typeface="Hiragino Sans GB W3" panose="020B0300000000000000" pitchFamily="34" charset="-122"/>
                <a:ea typeface="Hiragino Sans GB W3" panose="020B0300000000000000" pitchFamily="34" charset="-122"/>
              </a:rPr>
              <a:t>sh!t</a:t>
            </a:r>
            <a:r>
              <a:rPr lang="en-US" altLang="zh-CN" sz="1800" dirty="0" smtClean="0">
                <a:latin typeface="Hiragino Sans GB W3" panose="020B0300000000000000" pitchFamily="34" charset="-122"/>
                <a:ea typeface="Hiragino Sans GB W3" panose="020B0300000000000000" pitchFamily="34" charset="-122"/>
              </a:rPr>
              <a:t>  @$$</a:t>
            </a:r>
          </a:p>
          <a:p>
            <a:pPr lvl="1"/>
            <a:r>
              <a:rPr lang="zh-CN" altLang="en-US" sz="1800" dirty="0" smtClean="0">
                <a:latin typeface="Hiragino Sans GB W3" panose="020B0300000000000000" pitchFamily="34" charset="-122"/>
                <a:ea typeface="Hiragino Sans GB W3" panose="020B0300000000000000" pitchFamily="34" charset="-122"/>
              </a:rPr>
              <a:t>干扰作用  </a:t>
            </a:r>
            <a:r>
              <a:rPr lang="en-US" altLang="zh-CN" sz="1800" dirty="0" err="1" smtClean="0">
                <a:latin typeface="Hiragino Sans GB W3" panose="020B0300000000000000" pitchFamily="34" charset="-122"/>
                <a:ea typeface="Hiragino Sans GB W3" panose="020B0300000000000000" pitchFamily="34" charset="-122"/>
              </a:rPr>
              <a:t>sh</a:t>
            </a:r>
            <a:r>
              <a:rPr lang="en-US" altLang="zh-CN" sz="1800" dirty="0" smtClean="0">
                <a:latin typeface="Hiragino Sans GB W3" panose="020B0300000000000000" pitchFamily="34" charset="-122"/>
                <a:ea typeface="Hiragino Sans GB W3" panose="020B0300000000000000" pitchFamily="34" charset="-122"/>
              </a:rPr>
              <a:t>*t </a:t>
            </a:r>
          </a:p>
          <a:p>
            <a:pPr lvl="1"/>
            <a:r>
              <a:rPr lang="zh-CN" altLang="en-US" sz="1800" dirty="0" smtClean="0">
                <a:latin typeface="Hiragino Sans GB W3" panose="020B0300000000000000" pitchFamily="34" charset="-122"/>
                <a:ea typeface="Hiragino Sans GB W3" panose="020B0300000000000000" pitchFamily="34" charset="-122"/>
              </a:rPr>
              <a:t>上下文相连</a:t>
            </a:r>
            <a:r>
              <a:rPr lang="en-US" altLang="zh-CN" sz="1800" dirty="0">
                <a:latin typeface="Hiragino Sans GB W3" panose="020B0300000000000000" pitchFamily="34" charset="-122"/>
                <a:ea typeface="Hiragino Sans GB W3" panose="020B0300000000000000" pitchFamily="34" charset="-122"/>
              </a:rPr>
              <a:t> </a:t>
            </a:r>
            <a:r>
              <a:rPr lang="en-US" altLang="zh-CN" sz="1800" dirty="0" smtClean="0">
                <a:latin typeface="Hiragino Sans GB W3" panose="020B0300000000000000" pitchFamily="34" charset="-122"/>
                <a:ea typeface="Hiragino Sans GB W3" panose="020B0300000000000000" pitchFamily="34" charset="-122"/>
              </a:rPr>
              <a:t> </a:t>
            </a:r>
            <a:r>
              <a:rPr lang="en-US" altLang="zh-CN" sz="1800" dirty="0" err="1" smtClean="0">
                <a:latin typeface="Hiragino Sans GB W3" panose="020B0300000000000000" pitchFamily="34" charset="-122"/>
                <a:ea typeface="Hiragino Sans GB W3" panose="020B0300000000000000" pitchFamily="34" charset="-122"/>
              </a:rPr>
              <a:t>sh</a:t>
            </a:r>
            <a:r>
              <a:rPr lang="en-US" altLang="zh-CN" sz="1800" dirty="0" smtClean="0">
                <a:latin typeface="Hiragino Sans GB W3" panose="020B0300000000000000" pitchFamily="34" charset="-122"/>
                <a:ea typeface="Hiragino Sans GB W3" panose="020B0300000000000000" pitchFamily="34" charset="-122"/>
              </a:rPr>
              <a:t>-it </a:t>
            </a:r>
            <a:r>
              <a:rPr lang="en-US" altLang="zh-CN" sz="1800" dirty="0" err="1" smtClean="0">
                <a:latin typeface="Hiragino Sans GB W3" panose="020B0300000000000000" pitchFamily="34" charset="-122"/>
                <a:ea typeface="Hiragino Sans GB W3" panose="020B0300000000000000" pitchFamily="34" charset="-122"/>
              </a:rPr>
              <a:t>sh</a:t>
            </a:r>
            <a:r>
              <a:rPr lang="en-US" altLang="zh-CN" sz="1800" dirty="0" smtClean="0">
                <a:latin typeface="Hiragino Sans GB W3" panose="020B0300000000000000" pitchFamily="34" charset="-122"/>
                <a:ea typeface="Hiragino Sans GB W3" panose="020B0300000000000000" pitchFamily="34" charset="-122"/>
              </a:rPr>
              <a:t>/it</a:t>
            </a:r>
          </a:p>
          <a:p>
            <a:pPr lvl="1"/>
            <a:r>
              <a:rPr lang="zh-CN" altLang="en-US" sz="1800" dirty="0" smtClean="0">
                <a:latin typeface="Hiragino Sans GB W3" panose="020B0300000000000000" pitchFamily="34" charset="-122"/>
                <a:ea typeface="Hiragino Sans GB W3" panose="020B0300000000000000" pitchFamily="34" charset="-122"/>
              </a:rPr>
              <a:t>占位符 </a:t>
            </a:r>
            <a:r>
              <a:rPr lang="en-US" altLang="zh-CN" sz="1800" dirty="0" smtClean="0">
                <a:latin typeface="Hiragino Sans GB W3" panose="020B0300000000000000" pitchFamily="34" charset="-122"/>
                <a:ea typeface="Hiragino Sans GB W3" panose="020B0300000000000000" pitchFamily="34" charset="-122"/>
              </a:rPr>
              <a:t>f#$%</a:t>
            </a:r>
            <a:endParaRPr lang="zh-CN" altLang="en-US" sz="1800" dirty="0" smtClean="0">
              <a:latin typeface="Hiragino Sans GB W3" panose="020B0300000000000000" pitchFamily="34" charset="-122"/>
              <a:ea typeface="Hiragino Sans GB W3" panose="020B0300000000000000" pitchFamily="34" charset="-122"/>
            </a:endParaRPr>
          </a:p>
          <a:p>
            <a:r>
              <a:rPr lang="zh-CN" altLang="en-US" sz="2000" dirty="0" smtClean="0">
                <a:latin typeface="Hiragino Sans GB W3" panose="020B0300000000000000" pitchFamily="34" charset="-122"/>
                <a:ea typeface="Hiragino Sans GB W3" panose="020B0300000000000000" pitchFamily="34" charset="-122"/>
              </a:rPr>
              <a:t>不含特殊字符：</a:t>
            </a:r>
            <a:endParaRPr lang="en-US" altLang="zh-CN" sz="2000" dirty="0" smtClean="0">
              <a:latin typeface="Hiragino Sans GB W3" panose="020B0300000000000000" pitchFamily="34" charset="-122"/>
              <a:ea typeface="Hiragino Sans GB W3" panose="020B0300000000000000" pitchFamily="34" charset="-122"/>
            </a:endParaRPr>
          </a:p>
          <a:p>
            <a:pPr lvl="1"/>
            <a:r>
              <a:rPr lang="zh-CN" altLang="en-US" sz="1800" dirty="0">
                <a:latin typeface="Hiragino Sans GB W3" panose="020B0300000000000000" pitchFamily="34" charset="-122"/>
                <a:ea typeface="Hiragino Sans GB W3" panose="020B0300000000000000" pitchFamily="34" charset="-122"/>
              </a:rPr>
              <a:t>字</a:t>
            </a:r>
            <a:r>
              <a:rPr lang="zh-CN" altLang="en-US" sz="1800" dirty="0" smtClean="0">
                <a:latin typeface="Hiragino Sans GB W3" panose="020B0300000000000000" pitchFamily="34" charset="-122"/>
                <a:ea typeface="Hiragino Sans GB W3" panose="020B0300000000000000" pitchFamily="34" charset="-122"/>
              </a:rPr>
              <a:t>母错写  </a:t>
            </a:r>
            <a:r>
              <a:rPr lang="en-US" altLang="zh-CN" sz="1800" dirty="0" err="1" smtClean="0">
                <a:latin typeface="Hiragino Sans GB W3" panose="020B0300000000000000" pitchFamily="34" charset="-122"/>
                <a:ea typeface="Hiragino Sans GB W3" panose="020B0300000000000000" pitchFamily="34" charset="-122"/>
              </a:rPr>
              <a:t>shlt</a:t>
            </a:r>
            <a:r>
              <a:rPr lang="en-US" altLang="zh-CN" sz="1800" dirty="0" smtClean="0">
                <a:latin typeface="Hiragino Sans GB W3" panose="020B0300000000000000" pitchFamily="34" charset="-122"/>
                <a:ea typeface="Hiragino Sans GB W3" panose="020B0300000000000000" pitchFamily="34" charset="-122"/>
              </a:rPr>
              <a:t> a55 azz</a:t>
            </a:r>
          </a:p>
          <a:p>
            <a:pPr lvl="1"/>
            <a:r>
              <a:rPr lang="zh-CN" altLang="en-US" sz="1800" dirty="0">
                <a:latin typeface="Hiragino Sans GB W3" panose="020B0300000000000000" pitchFamily="34" charset="-122"/>
                <a:ea typeface="Hiragino Sans GB W3" panose="020B0300000000000000" pitchFamily="34" charset="-122"/>
              </a:rPr>
              <a:t>字母漏</a:t>
            </a:r>
            <a:r>
              <a:rPr lang="zh-CN" altLang="en-US" sz="1800" dirty="0" smtClean="0">
                <a:latin typeface="Hiragino Sans GB W3" panose="020B0300000000000000" pitchFamily="34" charset="-122"/>
                <a:ea typeface="Hiragino Sans GB W3" panose="020B0300000000000000" pitchFamily="34" charset="-122"/>
              </a:rPr>
              <a:t>写  </a:t>
            </a:r>
            <a:r>
              <a:rPr lang="en-US" altLang="zh-CN" sz="1800" dirty="0" err="1" smtClean="0">
                <a:latin typeface="Hiragino Sans GB W3" panose="020B0300000000000000" pitchFamily="34" charset="-122"/>
                <a:ea typeface="Hiragino Sans GB W3" panose="020B0300000000000000" pitchFamily="34" charset="-122"/>
              </a:rPr>
              <a:t>sht</a:t>
            </a:r>
            <a:endParaRPr lang="en-US" altLang="zh-CN" sz="1800" dirty="0" smtClean="0">
              <a:latin typeface="Hiragino Sans GB W3" panose="020B0300000000000000" pitchFamily="34" charset="-122"/>
              <a:ea typeface="Hiragino Sans GB W3" panose="020B0300000000000000" pitchFamily="34" charset="-122"/>
            </a:endParaRPr>
          </a:p>
          <a:p>
            <a:pPr lvl="1"/>
            <a:r>
              <a:rPr lang="zh-CN" altLang="en-US" sz="1800" dirty="0">
                <a:latin typeface="Hiragino Sans GB W3" panose="020B0300000000000000" pitchFamily="34" charset="-122"/>
                <a:ea typeface="Hiragino Sans GB W3" panose="020B0300000000000000" pitchFamily="34" charset="-122"/>
              </a:rPr>
              <a:t>字</a:t>
            </a:r>
            <a:r>
              <a:rPr lang="zh-CN" altLang="en-US" sz="1800" dirty="0" smtClean="0">
                <a:latin typeface="Hiragino Sans GB W3" panose="020B0300000000000000" pitchFamily="34" charset="-122"/>
                <a:ea typeface="Hiragino Sans GB W3" panose="020B0300000000000000" pitchFamily="34" charset="-122"/>
              </a:rPr>
              <a:t>母重写  </a:t>
            </a:r>
            <a:r>
              <a:rPr lang="en-US" altLang="zh-CN" sz="1800" dirty="0" err="1" smtClean="0">
                <a:latin typeface="Hiragino Sans GB W3" panose="020B0300000000000000" pitchFamily="34" charset="-122"/>
                <a:ea typeface="Hiragino Sans GB W3" panose="020B0300000000000000" pitchFamily="34" charset="-122"/>
              </a:rPr>
              <a:t>shiiiit</a:t>
            </a:r>
            <a:endParaRPr lang="en-US" altLang="zh-CN" sz="1800" dirty="0" smtClean="0">
              <a:latin typeface="Hiragino Sans GB W3" panose="020B0300000000000000" pitchFamily="34" charset="-122"/>
              <a:ea typeface="Hiragino Sans GB W3" panose="020B0300000000000000" pitchFamily="34" charset="-122"/>
            </a:endParaRPr>
          </a:p>
          <a:p>
            <a:pPr lvl="1"/>
            <a:r>
              <a:rPr lang="zh-CN" altLang="en-US" sz="1800" dirty="0">
                <a:latin typeface="Hiragino Sans GB W3" panose="020B0300000000000000" pitchFamily="34" charset="-122"/>
                <a:ea typeface="Hiragino Sans GB W3" panose="020B0300000000000000" pitchFamily="34" charset="-122"/>
              </a:rPr>
              <a:t>字</a:t>
            </a:r>
            <a:r>
              <a:rPr lang="zh-CN" altLang="en-US" sz="1800" dirty="0" smtClean="0">
                <a:latin typeface="Hiragino Sans GB W3" panose="020B0300000000000000" pitchFamily="34" charset="-122"/>
                <a:ea typeface="Hiragino Sans GB W3" panose="020B0300000000000000" pitchFamily="34" charset="-122"/>
              </a:rPr>
              <a:t>母多写  </a:t>
            </a:r>
            <a:r>
              <a:rPr lang="en-US" altLang="zh-CN" sz="1800" dirty="0" err="1" smtClean="0">
                <a:latin typeface="Hiragino Sans GB W3" panose="020B0300000000000000" pitchFamily="34" charset="-122"/>
                <a:ea typeface="Hiragino Sans GB W3" panose="020B0300000000000000" pitchFamily="34" charset="-122"/>
              </a:rPr>
              <a:t>shikt</a:t>
            </a:r>
            <a:endParaRPr lang="en-US" altLang="zh-CN" sz="18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3700854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96625" y="459842"/>
            <a:ext cx="6398161" cy="584775"/>
          </a:xfrm>
          <a:prstGeom prst="rect">
            <a:avLst/>
          </a:prstGeom>
          <a:noFill/>
        </p:spPr>
        <p:txBody>
          <a:bodyPr wrap="square" rtlCol="0">
            <a:spAutoFit/>
          </a:bodyPr>
          <a:lstStyle/>
          <a:p>
            <a:pPr lvl="0" algn="ctr">
              <a:defRPr/>
            </a:pPr>
            <a:r>
              <a:rPr lang="zh-CN" altLang="en-US" sz="3200" dirty="0">
                <a:solidFill>
                  <a:srgbClr val="413B39"/>
                </a:solidFill>
                <a:latin typeface="Hiragino Sans GB W3" panose="020B0300000000000000" pitchFamily="34" charset="-122"/>
                <a:ea typeface="Hiragino Sans GB W3" panose="020B0300000000000000" pitchFamily="34" charset="-122"/>
              </a:rPr>
              <a:t>基于</a:t>
            </a:r>
            <a:r>
              <a:rPr lang="en-US" altLang="zh-CN" sz="3200" dirty="0" err="1">
                <a:solidFill>
                  <a:srgbClr val="413B39"/>
                </a:solidFill>
                <a:latin typeface="Hiragino Sans GB W3" panose="020B0300000000000000" pitchFamily="34" charset="-122"/>
                <a:ea typeface="Hiragino Sans GB W3" panose="020B0300000000000000" pitchFamily="34" charset="-122"/>
              </a:rPr>
              <a:t>Jaccard</a:t>
            </a:r>
            <a:r>
              <a:rPr lang="zh-CN" altLang="en-US" sz="3200" dirty="0">
                <a:solidFill>
                  <a:srgbClr val="413B39"/>
                </a:solidFill>
                <a:latin typeface="Hiragino Sans GB W3" panose="020B0300000000000000" pitchFamily="34" charset="-122"/>
                <a:ea typeface="Hiragino Sans GB W3" panose="020B0300000000000000" pitchFamily="34" charset="-122"/>
              </a:rPr>
              <a:t>方法的相似度计算</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2" name="圆角矩形 1"/>
          <p:cNvSpPr/>
          <p:nvPr/>
        </p:nvSpPr>
        <p:spPr>
          <a:xfrm>
            <a:off x="2502463" y="3448492"/>
            <a:ext cx="21336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ides of March</a:t>
            </a:r>
            <a:endParaRPr lang="zh-CN" altLang="en-US" dirty="0"/>
          </a:p>
        </p:txBody>
      </p:sp>
      <p:sp>
        <p:nvSpPr>
          <p:cNvPr id="6" name="圆角矩形 5"/>
          <p:cNvSpPr/>
          <p:nvPr/>
        </p:nvSpPr>
        <p:spPr>
          <a:xfrm>
            <a:off x="2502463" y="4929830"/>
            <a:ext cx="2133600" cy="111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Caesar died in March</a:t>
            </a:r>
            <a:endParaRPr lang="zh-CN" altLang="en-US" dirty="0"/>
          </a:p>
        </p:txBody>
      </p:sp>
      <p:sp>
        <p:nvSpPr>
          <p:cNvPr id="3" name="圆角矩形 2"/>
          <p:cNvSpPr/>
          <p:nvPr/>
        </p:nvSpPr>
        <p:spPr>
          <a:xfrm>
            <a:off x="6894786" y="4248317"/>
            <a:ext cx="293941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相似度为</a:t>
            </a:r>
            <a:r>
              <a:rPr lang="en-US" altLang="zh-CN" dirty="0" smtClean="0"/>
              <a:t>1/6</a:t>
            </a:r>
            <a:endParaRPr lang="zh-CN" altLang="en-US" dirty="0"/>
          </a:p>
        </p:txBody>
      </p:sp>
      <p:cxnSp>
        <p:nvCxnSpPr>
          <p:cNvPr id="7" name="肘形连接符 6"/>
          <p:cNvCxnSpPr>
            <a:stCxn id="2" idx="3"/>
            <a:endCxn id="3" idx="1"/>
          </p:cNvCxnSpPr>
          <p:nvPr/>
        </p:nvCxnSpPr>
        <p:spPr>
          <a:xfrm>
            <a:off x="4636063" y="4007292"/>
            <a:ext cx="2258723" cy="7744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6" idx="3"/>
            <a:endCxn id="3" idx="1"/>
          </p:cNvCxnSpPr>
          <p:nvPr/>
        </p:nvCxnSpPr>
        <p:spPr>
          <a:xfrm flipV="1">
            <a:off x="4636063" y="4781717"/>
            <a:ext cx="2258723" cy="7069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p:cNvSpPr txBox="1"/>
              <p:nvPr/>
            </p:nvSpPr>
            <p:spPr>
              <a:xfrm>
                <a:off x="3478420" y="1631756"/>
                <a:ext cx="4574008" cy="903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𝑺𝒊𝒎</m:t>
                      </m:r>
                      <m:d>
                        <m:dPr>
                          <m:ctrlPr>
                            <a:rPr lang="en-US" altLang="zh-CN" sz="2800" b="1" i="1" smtClean="0">
                              <a:latin typeface="Cambria Math" charset="0"/>
                            </a:rPr>
                          </m:ctrlPr>
                        </m:dPr>
                        <m:e>
                          <m:r>
                            <a:rPr lang="en-US" altLang="zh-CN" sz="2800" b="1" i="1" smtClean="0">
                              <a:latin typeface="Cambria Math" panose="02040503050406030204" pitchFamily="18" charset="0"/>
                            </a:rPr>
                            <m:t>𝒔</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𝒕</m:t>
                          </m:r>
                        </m:e>
                      </m:d>
                      <m:r>
                        <a:rPr lang="en-US" altLang="zh-CN" sz="2800" b="1" i="1" smtClean="0">
                          <a:latin typeface="Cambria Math" panose="02040503050406030204" pitchFamily="18" charset="0"/>
                        </a:rPr>
                        <m:t>=</m:t>
                      </m:r>
                      <m:f>
                        <m:fPr>
                          <m:ctrlPr>
                            <a:rPr lang="en-US" altLang="zh-CN" sz="2800" b="1" i="1" smtClean="0">
                              <a:latin typeface="Cambria Math" charset="0"/>
                            </a:rPr>
                          </m:ctrlPr>
                        </m:fPr>
                        <m:num>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𝒔</m:t>
                              </m:r>
                              <m:nary>
                                <m:naryPr>
                                  <m:chr m:val="⋂"/>
                                  <m:subHide m:val="on"/>
                                  <m:supHide m:val="on"/>
                                  <m:ctrlPr>
                                    <a:rPr lang="en-US" altLang="zh-CN" sz="2800" b="1" i="1" smtClean="0">
                                      <a:latin typeface="Cambria Math" charset="0"/>
                                    </a:rPr>
                                  </m:ctrlPr>
                                </m:naryPr>
                                <m:sub/>
                                <m:sup/>
                                <m:e>
                                  <m:r>
                                    <a:rPr lang="en-US" altLang="zh-CN" sz="2800" b="1" i="1" smtClean="0">
                                      <a:latin typeface="Cambria Math" panose="02040503050406030204" pitchFamily="18" charset="0"/>
                                    </a:rPr>
                                    <m:t>𝒕</m:t>
                                  </m:r>
                                </m:e>
                              </m:nary>
                            </m:e>
                          </m:d>
                        </m:num>
                        <m:den>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𝒔</m:t>
                              </m:r>
                            </m:e>
                          </m:d>
                          <m:r>
                            <a:rPr lang="en-US" altLang="zh-CN" sz="2800" b="1" i="1" smtClean="0">
                              <a:latin typeface="Cambria Math" panose="02040503050406030204" pitchFamily="18" charset="0"/>
                            </a:rPr>
                            <m:t>+</m:t>
                          </m:r>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𝒕</m:t>
                              </m:r>
                            </m:e>
                          </m:d>
                          <m:r>
                            <a:rPr lang="en-US" altLang="zh-CN" sz="2800" b="1" i="1" smtClean="0">
                              <a:latin typeface="Cambria Math" panose="02040503050406030204" pitchFamily="18" charset="0"/>
                            </a:rPr>
                            <m:t>−</m:t>
                          </m:r>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𝒔</m:t>
                              </m:r>
                              <m:nary>
                                <m:naryPr>
                                  <m:chr m:val="⋂"/>
                                  <m:subHide m:val="on"/>
                                  <m:supHide m:val="on"/>
                                  <m:ctrlPr>
                                    <a:rPr lang="en-US" altLang="zh-CN" sz="2800" b="1" i="1" smtClean="0">
                                      <a:latin typeface="Cambria Math" charset="0"/>
                                    </a:rPr>
                                  </m:ctrlPr>
                                </m:naryPr>
                                <m:sub/>
                                <m:sup/>
                                <m:e>
                                  <m:r>
                                    <a:rPr lang="en-US" altLang="zh-CN" sz="2800" b="1" i="1" smtClean="0">
                                      <a:latin typeface="Cambria Math" panose="02040503050406030204" pitchFamily="18" charset="0"/>
                                    </a:rPr>
                                    <m:t>𝒕</m:t>
                                  </m:r>
                                </m:e>
                              </m:nary>
                            </m:e>
                          </m:d>
                        </m:den>
                      </m:f>
                    </m:oMath>
                  </m:oMathPara>
                </a14:m>
                <a:endParaRPr lang="zh-CN" altLang="en-US" sz="2800" b="1" dirty="0"/>
              </a:p>
            </p:txBody>
          </p:sp>
        </mc:Choice>
        <mc:Fallback xmlns="">
          <p:sp>
            <p:nvSpPr>
              <p:cNvPr id="8" name="文本框 7"/>
              <p:cNvSpPr txBox="1">
                <a:spLocks noRot="1" noChangeAspect="1" noMove="1" noResize="1" noEditPoints="1" noAdjustHandles="1" noChangeArrowheads="1" noChangeShapeType="1" noTextEdit="1"/>
              </p:cNvSpPr>
              <p:nvPr/>
            </p:nvSpPr>
            <p:spPr>
              <a:xfrm>
                <a:off x="3478420" y="1631756"/>
                <a:ext cx="4574008" cy="903645"/>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82140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5746520" cy="584775"/>
          </a:xfrm>
          <a:prstGeom prst="rect">
            <a:avLst/>
          </a:prstGeom>
          <a:noFill/>
        </p:spPr>
        <p:txBody>
          <a:bodyPr wrap="square" rtlCol="0">
            <a:spAutoFit/>
          </a:bodyPr>
          <a:lstStyle/>
          <a:p>
            <a:pPr lvl="0" algn="ctr">
              <a:defRPr/>
            </a:pPr>
            <a:r>
              <a:rPr lang="zh-CN" altLang="en-US" sz="3200" dirty="0">
                <a:solidFill>
                  <a:srgbClr val="413B39"/>
                </a:solidFill>
                <a:latin typeface="Hiragino Sans GB W3" panose="020B0300000000000000" pitchFamily="34" charset="-122"/>
                <a:ea typeface="Hiragino Sans GB W3" panose="020B0300000000000000" pitchFamily="34" charset="-122"/>
              </a:rPr>
              <a:t>基于</a:t>
            </a:r>
            <a:r>
              <a:rPr lang="en-US" altLang="zh-CN" sz="3200" dirty="0">
                <a:solidFill>
                  <a:srgbClr val="413B39"/>
                </a:solidFill>
                <a:latin typeface="Hiragino Sans GB W3" panose="020B0300000000000000" pitchFamily="34" charset="-122"/>
                <a:ea typeface="Hiragino Sans GB W3" panose="020B0300000000000000" pitchFamily="34" charset="-122"/>
              </a:rPr>
              <a:t>N-gram</a:t>
            </a:r>
            <a:r>
              <a:rPr lang="zh-CN" altLang="en-US" sz="3200" dirty="0">
                <a:solidFill>
                  <a:srgbClr val="413B39"/>
                </a:solidFill>
                <a:latin typeface="Hiragino Sans GB W3" panose="020B0300000000000000" pitchFamily="34" charset="-122"/>
                <a:ea typeface="Hiragino Sans GB W3" panose="020B0300000000000000" pitchFamily="34" charset="-122"/>
              </a:rPr>
              <a:t>的相似度计算</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335023" y="3450334"/>
            <a:ext cx="3011424" cy="369332"/>
          </a:xfrm>
          <a:prstGeom prst="rect">
            <a:avLst/>
          </a:prstGeom>
          <a:noFill/>
        </p:spPr>
        <p:txBody>
          <a:bodyPr wrap="square" rtlCol="0">
            <a:spAutoFit/>
          </a:bodyPr>
          <a:lstStyle/>
          <a:p>
            <a:r>
              <a:rPr lang="zh-CN" altLang="en-US" dirty="0" smtClean="0">
                <a:latin typeface="Hiragino Sans GB W3" panose="020B0300000000000000" pitchFamily="34" charset="-122"/>
                <a:ea typeface="Hiragino Sans GB W3" panose="020B0300000000000000" pitchFamily="34" charset="-122"/>
              </a:rPr>
              <a:t>我喜欢上张华平老师的课</a:t>
            </a:r>
            <a:endParaRPr lang="zh-CN" altLang="en-US" dirty="0">
              <a:latin typeface="Hiragino Sans GB W3" panose="020B0300000000000000" pitchFamily="34" charset="-122"/>
              <a:ea typeface="Hiragino Sans GB W3" panose="020B0300000000000000" pitchFamily="34" charset="-122"/>
            </a:endParaRPr>
          </a:p>
        </p:txBody>
      </p:sp>
      <p:sp>
        <p:nvSpPr>
          <p:cNvPr id="6" name="右箭头 5"/>
          <p:cNvSpPr/>
          <p:nvPr/>
        </p:nvSpPr>
        <p:spPr>
          <a:xfrm>
            <a:off x="4267199" y="3525274"/>
            <a:ext cx="1426464"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iragino Sans GB W3" panose="020B0300000000000000" pitchFamily="34" charset="-122"/>
              <a:ea typeface="Hiragino Sans GB W3" panose="020B0300000000000000" pitchFamily="34" charset="-122"/>
            </a:endParaRPr>
          </a:p>
        </p:txBody>
      </p:sp>
      <p:sp>
        <p:nvSpPr>
          <p:cNvPr id="7" name="文本框 6"/>
          <p:cNvSpPr txBox="1"/>
          <p:nvPr/>
        </p:nvSpPr>
        <p:spPr>
          <a:xfrm>
            <a:off x="5913119" y="3311836"/>
            <a:ext cx="4888992" cy="646331"/>
          </a:xfrm>
          <a:prstGeom prst="rect">
            <a:avLst/>
          </a:prstGeom>
          <a:noFill/>
        </p:spPr>
        <p:txBody>
          <a:bodyPr wrap="square" rtlCol="0">
            <a:spAutoFit/>
          </a:bodyPr>
          <a:lstStyle/>
          <a:p>
            <a:r>
              <a:rPr lang="zh-CN" altLang="en-US" dirty="0" smtClean="0">
                <a:latin typeface="Hiragino Sans GB W3" panose="020B0300000000000000" pitchFamily="34" charset="-122"/>
                <a:ea typeface="Hiragino Sans GB W3" panose="020B0300000000000000" pitchFamily="34" charset="-122"/>
              </a:rPr>
              <a:t>我喜欢</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喜欢上</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欢上张</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上张华</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张华平</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华平老</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平老师</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老师的</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师的课</a:t>
            </a:r>
            <a:endParaRPr lang="zh-CN" altLang="en-US" dirty="0">
              <a:latin typeface="Hiragino Sans GB W3" panose="020B0300000000000000" pitchFamily="34" charset="-122"/>
              <a:ea typeface="Hiragino Sans GB W3" panose="020B0300000000000000" pitchFamily="34" charset="-122"/>
            </a:endParaRPr>
          </a:p>
        </p:txBody>
      </p:sp>
      <p:sp>
        <p:nvSpPr>
          <p:cNvPr id="8" name="文本框 7"/>
          <p:cNvSpPr txBox="1"/>
          <p:nvPr/>
        </p:nvSpPr>
        <p:spPr>
          <a:xfrm>
            <a:off x="1316163" y="4376064"/>
            <a:ext cx="3011424" cy="646331"/>
          </a:xfrm>
          <a:prstGeom prst="rect">
            <a:avLst/>
          </a:prstGeom>
          <a:noFill/>
        </p:spPr>
        <p:txBody>
          <a:bodyPr wrap="square" rtlCol="0">
            <a:spAutoFit/>
          </a:bodyPr>
          <a:lstStyle/>
          <a:p>
            <a:r>
              <a:rPr lang="zh-CN" altLang="en-US" dirty="0" smtClean="0">
                <a:latin typeface="Hiragino Sans GB W3" panose="020B0300000000000000" pitchFamily="34" charset="-122"/>
                <a:ea typeface="Hiragino Sans GB W3" panose="020B0300000000000000" pitchFamily="34" charset="-122"/>
              </a:rPr>
              <a:t>我非常喜欢上张华平老师的大数据分析课</a:t>
            </a:r>
            <a:endParaRPr lang="zh-CN" altLang="en-US" dirty="0">
              <a:latin typeface="Hiragino Sans GB W3" panose="020B0300000000000000" pitchFamily="34" charset="-122"/>
              <a:ea typeface="Hiragino Sans GB W3" panose="020B0300000000000000" pitchFamily="34" charset="-122"/>
            </a:endParaRPr>
          </a:p>
        </p:txBody>
      </p:sp>
      <p:sp>
        <p:nvSpPr>
          <p:cNvPr id="9" name="右箭头 8"/>
          <p:cNvSpPr/>
          <p:nvPr/>
        </p:nvSpPr>
        <p:spPr>
          <a:xfrm>
            <a:off x="4267199" y="4468397"/>
            <a:ext cx="1426464"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iragino Sans GB W3" panose="020B0300000000000000" pitchFamily="34" charset="-122"/>
              <a:ea typeface="Hiragino Sans GB W3" panose="020B0300000000000000" pitchFamily="34" charset="-122"/>
            </a:endParaRPr>
          </a:p>
        </p:txBody>
      </p:sp>
      <p:sp>
        <p:nvSpPr>
          <p:cNvPr id="10" name="文本框 9"/>
          <p:cNvSpPr txBox="1"/>
          <p:nvPr/>
        </p:nvSpPr>
        <p:spPr>
          <a:xfrm>
            <a:off x="5913119" y="4254959"/>
            <a:ext cx="4888992" cy="923330"/>
          </a:xfrm>
          <a:prstGeom prst="rect">
            <a:avLst/>
          </a:prstGeom>
          <a:noFill/>
        </p:spPr>
        <p:txBody>
          <a:bodyPr wrap="square" rtlCol="0">
            <a:spAutoFit/>
          </a:bodyPr>
          <a:lstStyle/>
          <a:p>
            <a:r>
              <a:rPr lang="zh-CN" altLang="en-US" dirty="0" smtClean="0">
                <a:latin typeface="Hiragino Sans GB W3" panose="020B0300000000000000" pitchFamily="34" charset="-122"/>
                <a:ea typeface="Hiragino Sans GB W3" panose="020B0300000000000000" pitchFamily="34" charset="-122"/>
              </a:rPr>
              <a:t>我非常</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非常喜</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常喜欢</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喜欢上</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欢上张</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上张华</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张华平</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华平老</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平老师</a:t>
            </a:r>
            <a:r>
              <a:rPr lang="en-US" altLang="zh-CN" dirty="0" smtClean="0">
                <a:solidFill>
                  <a:srgbClr val="C00000"/>
                </a:solidFill>
                <a:latin typeface="Hiragino Sans GB W3" panose="020B0300000000000000" pitchFamily="34" charset="-122"/>
                <a:ea typeface="Hiragino Sans GB W3" panose="020B0300000000000000" pitchFamily="34" charset="-122"/>
              </a:rPr>
              <a:t>/</a:t>
            </a:r>
            <a:r>
              <a:rPr lang="zh-CN" altLang="en-US" dirty="0" smtClean="0">
                <a:solidFill>
                  <a:srgbClr val="C00000"/>
                </a:solidFill>
                <a:latin typeface="Hiragino Sans GB W3" panose="020B0300000000000000" pitchFamily="34" charset="-122"/>
                <a:ea typeface="Hiragino Sans GB W3" panose="020B0300000000000000" pitchFamily="34" charset="-122"/>
              </a:rPr>
              <a:t>老师的</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师的大</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的大数</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大数据</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数据分</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据分析</a:t>
            </a:r>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分析课</a:t>
            </a:r>
            <a:endParaRPr lang="zh-CN" altLang="en-US" dirty="0">
              <a:latin typeface="Hiragino Sans GB W3" panose="020B0300000000000000" pitchFamily="34" charset="-122"/>
              <a:ea typeface="Hiragino Sans GB W3" panose="020B0300000000000000" pitchFamily="34" charset="-122"/>
            </a:endParaRPr>
          </a:p>
        </p:txBody>
      </p:sp>
      <p:sp>
        <p:nvSpPr>
          <p:cNvPr id="11" name="文本框 10"/>
          <p:cNvSpPr txBox="1"/>
          <p:nvPr/>
        </p:nvSpPr>
        <p:spPr>
          <a:xfrm>
            <a:off x="3333746" y="5671126"/>
            <a:ext cx="3501137" cy="400110"/>
          </a:xfrm>
          <a:prstGeom prst="rect">
            <a:avLst/>
          </a:prstGeom>
          <a:noFill/>
        </p:spPr>
        <p:txBody>
          <a:bodyPr wrap="square" rtlCol="0">
            <a:spAutoFit/>
          </a:bodyPr>
          <a:lstStyle/>
          <a:p>
            <a:r>
              <a:rPr lang="en-US" altLang="zh-CN" sz="2000" dirty="0" smtClean="0">
                <a:latin typeface="Hiragino Sans GB W3" panose="020B0300000000000000" pitchFamily="34" charset="-122"/>
                <a:ea typeface="Hiragino Sans GB W3" panose="020B0300000000000000" pitchFamily="34" charset="-122"/>
              </a:rPr>
              <a:t>Sim(s, t) = 7/16 = 43.75% </a:t>
            </a:r>
            <a:endParaRPr lang="zh-CN" altLang="en-US" sz="2000" dirty="0">
              <a:latin typeface="Hiragino Sans GB W3" panose="020B0300000000000000" pitchFamily="34" charset="-122"/>
              <a:ea typeface="Hiragino Sans GB W3" panose="020B0300000000000000" pitchFamily="34" charset="-122"/>
            </a:endParaRPr>
          </a:p>
        </p:txBody>
      </p:sp>
      <mc:AlternateContent xmlns:mc="http://schemas.openxmlformats.org/markup-compatibility/2006" xmlns:a14="http://schemas.microsoft.com/office/drawing/2010/main">
        <mc:Choice Requires="a14">
          <p:sp>
            <p:nvSpPr>
              <p:cNvPr id="2" name="文本框 1"/>
              <p:cNvSpPr txBox="1"/>
              <p:nvPr/>
            </p:nvSpPr>
            <p:spPr>
              <a:xfrm>
                <a:off x="1644258" y="1537181"/>
                <a:ext cx="8537722" cy="9094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𝑺𝒊𝒎</m:t>
                      </m:r>
                      <m:d>
                        <m:dPr>
                          <m:ctrlPr>
                            <a:rPr lang="en-US" altLang="zh-CN" sz="2800" b="1" i="1" smtClean="0">
                              <a:latin typeface="Cambria Math" charset="0"/>
                            </a:rPr>
                          </m:ctrlPr>
                        </m:dPr>
                        <m:e>
                          <m:r>
                            <a:rPr lang="en-US" altLang="zh-CN" sz="2800" b="1" i="1" smtClean="0">
                              <a:latin typeface="Cambria Math" panose="02040503050406030204" pitchFamily="18" charset="0"/>
                            </a:rPr>
                            <m:t>𝒔</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𝒕</m:t>
                          </m:r>
                        </m:e>
                      </m:d>
                      <m:r>
                        <a:rPr lang="en-US" altLang="zh-CN" sz="2800" b="1" i="1" smtClean="0">
                          <a:latin typeface="Cambria Math" panose="02040503050406030204" pitchFamily="18" charset="0"/>
                        </a:rPr>
                        <m:t>=</m:t>
                      </m:r>
                      <m:f>
                        <m:fPr>
                          <m:ctrlPr>
                            <a:rPr lang="en-US" altLang="zh-CN" sz="2800" b="1" i="1" smtClean="0">
                              <a:latin typeface="Cambria Math" charset="0"/>
                            </a:rPr>
                          </m:ctrlPr>
                        </m:fPr>
                        <m:num>
                          <m:nary>
                            <m:naryPr>
                              <m:chr m:val="∑"/>
                              <m:subHide m:val="on"/>
                              <m:supHide m:val="on"/>
                              <m:ctrlPr>
                                <a:rPr lang="en-US" altLang="zh-CN" sz="2800" b="1" i="1" smtClean="0">
                                  <a:latin typeface="Cambria Math" charset="0"/>
                                </a:rPr>
                              </m:ctrlPr>
                            </m:naryPr>
                            <m:sub/>
                            <m:sup/>
                            <m:e>
                              <m:r>
                                <a:rPr lang="en-US" altLang="zh-CN" sz="2800" b="1" i="1" smtClean="0">
                                  <a:latin typeface="Cambria Math" panose="02040503050406030204" pitchFamily="18" charset="0"/>
                                </a:rPr>
                                <m:t>𝑪𝒔𝒕</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𝒏</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𝒈𝒓𝒂𝒎</m:t>
                              </m:r>
                              <m:r>
                                <a:rPr lang="en-US" altLang="zh-CN" sz="2800" b="1" i="1" smtClean="0">
                                  <a:latin typeface="Cambria Math" panose="02040503050406030204" pitchFamily="18" charset="0"/>
                                </a:rPr>
                                <m:t>)</m:t>
                              </m:r>
                            </m:e>
                          </m:nary>
                        </m:num>
                        <m:den>
                          <m:r>
                            <a:rPr lang="en-US" altLang="zh-CN" sz="2800" b="1" i="1" smtClean="0">
                              <a:latin typeface="Cambria Math" panose="02040503050406030204" pitchFamily="18" charset="0"/>
                            </a:rPr>
                            <m:t>𝑴𝑨𝑿</m:t>
                          </m:r>
                          <m:r>
                            <a:rPr lang="en-US" altLang="zh-CN" sz="2800" b="1" i="1" smtClean="0">
                              <a:latin typeface="Cambria Math" panose="02040503050406030204" pitchFamily="18" charset="0"/>
                            </a:rPr>
                            <m:t>(</m:t>
                          </m:r>
                          <m:nary>
                            <m:naryPr>
                              <m:chr m:val="∑"/>
                              <m:subHide m:val="on"/>
                              <m:supHide m:val="on"/>
                              <m:ctrlPr>
                                <a:rPr lang="en-US" altLang="zh-CN" sz="2800" b="1" i="1" smtClean="0">
                                  <a:latin typeface="Cambria Math" charset="0"/>
                                </a:rPr>
                              </m:ctrlPr>
                            </m:naryPr>
                            <m:sub/>
                            <m:sup/>
                            <m:e>
                              <m:r>
                                <a:rPr lang="en-US" altLang="zh-CN" sz="2800" b="1" i="1" smtClean="0">
                                  <a:latin typeface="Cambria Math" panose="02040503050406030204" pitchFamily="18" charset="0"/>
                                </a:rPr>
                                <m:t>𝑪𝒔</m:t>
                              </m:r>
                              <m:d>
                                <m:dPr>
                                  <m:ctrlPr>
                                    <a:rPr lang="en-US" altLang="zh-CN" sz="2800" b="1" i="1" smtClean="0">
                                      <a:latin typeface="Cambria Math" charset="0"/>
                                    </a:rPr>
                                  </m:ctrlPr>
                                </m:dPr>
                                <m:e>
                                  <m:r>
                                    <a:rPr lang="en-US" altLang="zh-CN" sz="2800" b="1" i="1" smtClean="0">
                                      <a:latin typeface="Cambria Math" panose="02040503050406030204" pitchFamily="18" charset="0"/>
                                    </a:rPr>
                                    <m:t>𝒏</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𝒈𝒓𝒂𝒎</m:t>
                                  </m:r>
                                </m:e>
                              </m:d>
                              <m:r>
                                <a:rPr lang="en-US" altLang="zh-CN" sz="2800" b="1" i="1" smtClean="0">
                                  <a:latin typeface="Cambria Math" panose="02040503050406030204" pitchFamily="18" charset="0"/>
                                </a:rPr>
                                <m:t>,</m:t>
                              </m:r>
                              <m:nary>
                                <m:naryPr>
                                  <m:chr m:val="∑"/>
                                  <m:subHide m:val="on"/>
                                  <m:supHide m:val="on"/>
                                  <m:ctrlPr>
                                    <a:rPr lang="en-US" altLang="zh-CN" sz="2800" b="1" i="1" smtClean="0">
                                      <a:latin typeface="Cambria Math" charset="0"/>
                                    </a:rPr>
                                  </m:ctrlPr>
                                </m:naryPr>
                                <m:sub/>
                                <m:sup/>
                                <m:e>
                                  <m:r>
                                    <a:rPr lang="en-US" altLang="zh-CN" sz="2800" b="1" i="1" smtClean="0">
                                      <a:latin typeface="Cambria Math" panose="02040503050406030204" pitchFamily="18" charset="0"/>
                                    </a:rPr>
                                    <m:t>𝑪𝒕</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𝒏</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𝒈𝒓𝒂𝒎</m:t>
                                  </m:r>
                                  <m:r>
                                    <a:rPr lang="en-US" altLang="zh-CN" sz="2800" b="1" i="1" smtClean="0">
                                      <a:latin typeface="Cambria Math" panose="02040503050406030204" pitchFamily="18" charset="0"/>
                                    </a:rPr>
                                    <m:t>)</m:t>
                                  </m:r>
                                </m:e>
                              </m:nary>
                            </m:e>
                          </m:nary>
                          <m:r>
                            <a:rPr lang="en-US" altLang="zh-CN" sz="2800" b="1" i="1" smtClean="0">
                              <a:latin typeface="Cambria Math" panose="02040503050406030204" pitchFamily="18" charset="0"/>
                            </a:rPr>
                            <m:t>)</m:t>
                          </m:r>
                        </m:den>
                      </m:f>
                    </m:oMath>
                  </m:oMathPara>
                </a14:m>
                <a:endParaRPr lang="zh-CN" altLang="en-US" sz="2800" b="1" dirty="0"/>
              </a:p>
            </p:txBody>
          </p:sp>
        </mc:Choice>
        <mc:Fallback xmlns="">
          <p:sp>
            <p:nvSpPr>
              <p:cNvPr id="2" name="文本框 1"/>
              <p:cNvSpPr txBox="1">
                <a:spLocks noRot="1" noChangeAspect="1" noMove="1" noResize="1" noEditPoints="1" noAdjustHandles="1" noChangeArrowheads="1" noChangeShapeType="1" noTextEdit="1"/>
              </p:cNvSpPr>
              <p:nvPr/>
            </p:nvSpPr>
            <p:spPr>
              <a:xfrm>
                <a:off x="1644258" y="1537181"/>
                <a:ext cx="8537722" cy="909480"/>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60583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1" y="459842"/>
            <a:ext cx="5788561" cy="584775"/>
          </a:xfrm>
          <a:prstGeom prst="rect">
            <a:avLst/>
          </a:prstGeom>
          <a:noFill/>
        </p:spPr>
        <p:txBody>
          <a:bodyPr wrap="square" rtlCol="0">
            <a:spAutoFit/>
          </a:bodyPr>
          <a:lstStyle/>
          <a:p>
            <a:pPr lvl="0" algn="ctr">
              <a:defRPr/>
            </a:pPr>
            <a:r>
              <a:rPr lang="zh-CN" altLang="en-US" sz="3200" dirty="0">
                <a:solidFill>
                  <a:srgbClr val="413B39"/>
                </a:solidFill>
                <a:latin typeface="Hiragino Sans GB W3" panose="020B0300000000000000" pitchFamily="34" charset="-122"/>
                <a:ea typeface="Hiragino Sans GB W3" panose="020B0300000000000000" pitchFamily="34" charset="-122"/>
              </a:rPr>
              <a:t>基于编辑距离的相似度计算</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712076" y="1508367"/>
            <a:ext cx="8086344" cy="646331"/>
          </a:xfrm>
          <a:prstGeom prst="rect">
            <a:avLst/>
          </a:prstGeom>
          <a:noFill/>
        </p:spPr>
        <p:txBody>
          <a:bodyPr wrap="square" rtlCol="0">
            <a:spAutoFit/>
          </a:bodyPr>
          <a:lstStyle/>
          <a:p>
            <a:r>
              <a:rPr lang="zh-CN" altLang="en-US" dirty="0">
                <a:latin typeface="Hiragino Sans GB W3" panose="020B0300000000000000" pitchFamily="34" charset="-122"/>
                <a:ea typeface="Hiragino Sans GB W3" panose="020B0300000000000000" pitchFamily="34" charset="-122"/>
              </a:rPr>
              <a:t>编辑距</a:t>
            </a:r>
            <a:r>
              <a:rPr lang="zh-CN" altLang="en-US" dirty="0" smtClean="0">
                <a:latin typeface="Hiragino Sans GB W3" panose="020B0300000000000000" pitchFamily="34" charset="-122"/>
                <a:ea typeface="Hiragino Sans GB W3" panose="020B0300000000000000" pitchFamily="34" charset="-122"/>
              </a:rPr>
              <a:t>离</a:t>
            </a:r>
            <a:r>
              <a:rPr lang="en-US" altLang="zh-CN" dirty="0" smtClean="0">
                <a:latin typeface="Hiragino Sans GB W3" panose="020B0300000000000000" pitchFamily="34" charset="-122"/>
                <a:ea typeface="Hiragino Sans GB W3" panose="020B0300000000000000" pitchFamily="34" charset="-122"/>
              </a:rPr>
              <a:t>(ED)</a:t>
            </a:r>
            <a:r>
              <a:rPr lang="zh-CN" altLang="en-US" dirty="0" smtClean="0">
                <a:latin typeface="Hiragino Sans GB W3" panose="020B0300000000000000" pitchFamily="34" charset="-122"/>
                <a:ea typeface="Hiragino Sans GB W3" panose="020B0300000000000000" pitchFamily="34" charset="-122"/>
              </a:rPr>
              <a:t>就是将一</a:t>
            </a:r>
            <a:r>
              <a:rPr lang="zh-CN" altLang="en-US" dirty="0">
                <a:latin typeface="Hiragino Sans GB W3" panose="020B0300000000000000" pitchFamily="34" charset="-122"/>
                <a:ea typeface="Hiragino Sans GB W3" panose="020B0300000000000000" pitchFamily="34" charset="-122"/>
              </a:rPr>
              <a:t>个字符串转换成另一个字符串所需要进行插入、删除、替换等相关编辑操作的最小次数。</a:t>
            </a:r>
          </a:p>
        </p:txBody>
      </p:sp>
      <mc:AlternateContent xmlns:mc="http://schemas.openxmlformats.org/markup-compatibility/2006" xmlns:a14="http://schemas.microsoft.com/office/drawing/2010/main">
        <mc:Choice Requires="a14">
          <p:sp>
            <p:nvSpPr>
              <p:cNvPr id="2" name="文本框 1"/>
              <p:cNvSpPr txBox="1"/>
              <p:nvPr/>
            </p:nvSpPr>
            <p:spPr>
              <a:xfrm>
                <a:off x="3296311" y="4363188"/>
                <a:ext cx="4536440" cy="8971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1" i="1" smtClean="0">
                          <a:latin typeface="Cambria Math" panose="02040503050406030204" pitchFamily="18" charset="0"/>
                        </a:rPr>
                        <m:t>𝑺𝒊𝒎</m:t>
                      </m:r>
                      <m:d>
                        <m:dPr>
                          <m:ctrlPr>
                            <a:rPr lang="en-US" altLang="zh-CN" sz="2800" b="1" i="1" smtClean="0">
                              <a:latin typeface="Cambria Math" charset="0"/>
                            </a:rPr>
                          </m:ctrlPr>
                        </m:dPr>
                        <m:e>
                          <m:r>
                            <a:rPr lang="en-US" altLang="zh-CN" sz="2800" b="1" i="1" smtClean="0">
                              <a:latin typeface="Cambria Math" panose="02040503050406030204" pitchFamily="18" charset="0"/>
                            </a:rPr>
                            <m:t>𝒔</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𝒕</m:t>
                          </m:r>
                        </m:e>
                      </m:d>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𝟏</m:t>
                      </m:r>
                      <m:r>
                        <a:rPr lang="en-US" altLang="zh-CN" sz="2800" b="1" i="1" smtClean="0">
                          <a:latin typeface="Cambria Math" panose="02040503050406030204" pitchFamily="18" charset="0"/>
                        </a:rPr>
                        <m:t>−</m:t>
                      </m:r>
                      <m:f>
                        <m:fPr>
                          <m:ctrlPr>
                            <a:rPr lang="en-US" altLang="zh-CN" sz="2800" b="1" i="1" smtClean="0">
                              <a:latin typeface="Cambria Math" charset="0"/>
                            </a:rPr>
                          </m:ctrlPr>
                        </m:fPr>
                        <m:num>
                          <m:r>
                            <a:rPr lang="en-US" altLang="zh-CN" sz="2800" b="1" i="1" smtClean="0">
                              <a:latin typeface="Cambria Math" panose="02040503050406030204" pitchFamily="18" charset="0"/>
                            </a:rPr>
                            <m:t>𝑬𝑫</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𝒔</m:t>
                          </m:r>
                          <m:r>
                            <a:rPr lang="en-US" altLang="zh-CN" sz="2800" b="1" i="1" smtClean="0">
                              <a:latin typeface="Cambria Math" panose="02040503050406030204" pitchFamily="18" charset="0"/>
                            </a:rPr>
                            <m:t>,</m:t>
                          </m:r>
                          <m:r>
                            <a:rPr lang="en-US" altLang="zh-CN" sz="2800" b="1" i="1" smtClean="0">
                              <a:latin typeface="Cambria Math" panose="02040503050406030204" pitchFamily="18" charset="0"/>
                            </a:rPr>
                            <m:t>𝒕</m:t>
                          </m:r>
                          <m:r>
                            <a:rPr lang="en-US" altLang="zh-CN" sz="2800" b="1" i="1" smtClean="0">
                              <a:latin typeface="Cambria Math" panose="02040503050406030204" pitchFamily="18" charset="0"/>
                            </a:rPr>
                            <m:t>)</m:t>
                          </m:r>
                        </m:num>
                        <m:den>
                          <m:r>
                            <a:rPr lang="en-US" altLang="zh-CN" sz="2800" b="1" i="1" smtClean="0">
                              <a:latin typeface="Cambria Math" panose="02040503050406030204" pitchFamily="18" charset="0"/>
                            </a:rPr>
                            <m:t>𝑴𝑨𝑿</m:t>
                          </m:r>
                          <m:r>
                            <a:rPr lang="en-US" altLang="zh-CN" sz="2800" b="1" i="1" smtClean="0">
                              <a:latin typeface="Cambria Math" panose="02040503050406030204" pitchFamily="18" charset="0"/>
                            </a:rPr>
                            <m:t>(</m:t>
                          </m:r>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𝒔</m:t>
                              </m:r>
                            </m:e>
                          </m:d>
                          <m:r>
                            <a:rPr lang="en-US" altLang="zh-CN" sz="2800" b="1" i="1" smtClean="0">
                              <a:latin typeface="Cambria Math" panose="02040503050406030204" pitchFamily="18" charset="0"/>
                            </a:rPr>
                            <m:t>,</m:t>
                          </m:r>
                          <m:d>
                            <m:dPr>
                              <m:begChr m:val="|"/>
                              <m:endChr m:val="|"/>
                              <m:ctrlPr>
                                <a:rPr lang="en-US" altLang="zh-CN" sz="2800" b="1" i="1" smtClean="0">
                                  <a:latin typeface="Cambria Math" charset="0"/>
                                </a:rPr>
                              </m:ctrlPr>
                            </m:dPr>
                            <m:e>
                              <m:r>
                                <a:rPr lang="en-US" altLang="zh-CN" sz="2800" b="1" i="1" smtClean="0">
                                  <a:latin typeface="Cambria Math" panose="02040503050406030204" pitchFamily="18" charset="0"/>
                                </a:rPr>
                                <m:t>𝒕</m:t>
                              </m:r>
                            </m:e>
                          </m:d>
                          <m:r>
                            <a:rPr lang="en-US" altLang="zh-CN" sz="2800" b="1" i="1" smtClean="0">
                              <a:latin typeface="Cambria Math" panose="02040503050406030204" pitchFamily="18" charset="0"/>
                            </a:rPr>
                            <m:t>)</m:t>
                          </m:r>
                        </m:den>
                      </m:f>
                    </m:oMath>
                  </m:oMathPara>
                </a14:m>
                <a:endParaRPr lang="en-US" altLang="zh-CN" sz="2800" b="1" dirty="0" smtClean="0"/>
              </a:p>
            </p:txBody>
          </p:sp>
        </mc:Choice>
        <mc:Fallback xmlns="">
          <p:sp>
            <p:nvSpPr>
              <p:cNvPr id="2" name="文本框 1"/>
              <p:cNvSpPr txBox="1">
                <a:spLocks noRot="1" noChangeAspect="1" noMove="1" noResize="1" noEditPoints="1" noAdjustHandles="1" noChangeArrowheads="1" noChangeShapeType="1" noTextEdit="1"/>
              </p:cNvSpPr>
              <p:nvPr/>
            </p:nvSpPr>
            <p:spPr>
              <a:xfrm>
                <a:off x="3296311" y="4363188"/>
                <a:ext cx="4536440" cy="897105"/>
              </a:xfrm>
              <a:prstGeom prst="rect">
                <a:avLst/>
              </a:prstGeom>
              <a:blipFill>
                <a:blip r:embed="rId3"/>
                <a:stretch>
                  <a:fillRect/>
                </a:stretch>
              </a:blipFill>
            </p:spPr>
            <p:txBody>
              <a:bodyPr/>
              <a:lstStyle/>
              <a:p>
                <a:r>
                  <a:rPr lang="zh-CN" altLang="en-US">
                    <a:noFill/>
                  </a:rPr>
                  <a:t> </a:t>
                </a:r>
              </a:p>
            </p:txBody>
          </p:sp>
        </mc:Fallback>
      </mc:AlternateContent>
      <p:sp>
        <p:nvSpPr>
          <p:cNvPr id="3" name="文本框 2"/>
          <p:cNvSpPr txBox="1"/>
          <p:nvPr/>
        </p:nvSpPr>
        <p:spPr>
          <a:xfrm>
            <a:off x="712076" y="2455623"/>
            <a:ext cx="5062423" cy="1477328"/>
          </a:xfrm>
          <a:prstGeom prst="rect">
            <a:avLst/>
          </a:prstGeom>
          <a:noFill/>
        </p:spPr>
        <p:txBody>
          <a:bodyPr wrap="square" rtlCol="0">
            <a:spAutoFit/>
          </a:bodyPr>
          <a:lstStyle/>
          <a:p>
            <a:pPr marL="342900" indent="-342900">
              <a:lnSpc>
                <a:spcPct val="150000"/>
              </a:lnSpc>
              <a:buFont typeface="+mj-lt"/>
              <a:buAutoNum type="arabicPeriod"/>
            </a:pPr>
            <a:r>
              <a:rPr lang="en-US" altLang="zh-CN" sz="2000" dirty="0">
                <a:latin typeface="微软雅黑" panose="020B0503020204020204" pitchFamily="34" charset="-122"/>
                <a:ea typeface="微软雅黑" panose="020B0503020204020204" pitchFamily="34" charset="-122"/>
              </a:rPr>
              <a:t>k</a:t>
            </a:r>
            <a:r>
              <a:rPr lang="en-US" altLang="zh-CN" sz="2000" dirty="0" smtClean="0">
                <a:latin typeface="微软雅黑" panose="020B0503020204020204" pitchFamily="34" charset="-122"/>
                <a:ea typeface="微软雅黑" panose="020B0503020204020204" pitchFamily="34" charset="-122"/>
              </a:rPr>
              <a:t>itten</a:t>
            </a:r>
            <a:r>
              <a:rPr lang="zh-CN" altLang="en-US" sz="2000" dirty="0" smtClean="0">
                <a:latin typeface="微软雅黑" panose="020B0503020204020204" pitchFamily="34" charset="-122"/>
                <a:ea typeface="微软雅黑" panose="020B0503020204020204" pitchFamily="34" charset="-122"/>
              </a:rPr>
              <a:t>→</a:t>
            </a:r>
            <a:r>
              <a:rPr lang="en-US" altLang="zh-CN" sz="2000" dirty="0" err="1" smtClean="0">
                <a:latin typeface="微软雅黑" panose="020B0503020204020204" pitchFamily="34" charset="-122"/>
                <a:ea typeface="微软雅黑" panose="020B0503020204020204" pitchFamily="34" charset="-122"/>
              </a:rPr>
              <a:t>sitten</a:t>
            </a:r>
            <a:r>
              <a:rPr lang="zh-CN" altLang="en-US" sz="2000" dirty="0" smtClean="0">
                <a:latin typeface="微软雅黑" panose="020B0503020204020204" pitchFamily="34" charset="-122"/>
                <a:ea typeface="微软雅黑" panose="020B0503020204020204" pitchFamily="34" charset="-122"/>
              </a:rPr>
              <a:t>（将</a:t>
            </a:r>
            <a:r>
              <a:rPr lang="en-US" altLang="zh-CN" sz="2000" dirty="0" smtClean="0">
                <a:latin typeface="微软雅黑" panose="020B0503020204020204" pitchFamily="34" charset="-122"/>
                <a:ea typeface="微软雅黑" panose="020B0503020204020204" pitchFamily="34" charset="-122"/>
              </a:rPr>
              <a:t>”k”</a:t>
            </a:r>
            <a:r>
              <a:rPr lang="zh-CN" altLang="en-US" sz="2000" dirty="0" smtClean="0">
                <a:latin typeface="微软雅黑" panose="020B0503020204020204" pitchFamily="34" charset="-122"/>
                <a:ea typeface="微软雅黑" panose="020B0503020204020204" pitchFamily="34" charset="-122"/>
              </a:rPr>
              <a:t>替换为</a:t>
            </a:r>
            <a:r>
              <a:rPr lang="en-US" altLang="zh-CN" sz="2000" dirty="0" smtClean="0">
                <a:latin typeface="微软雅黑" panose="020B0503020204020204" pitchFamily="34" charset="-122"/>
                <a:ea typeface="微软雅黑" panose="020B0503020204020204" pitchFamily="34" charset="-122"/>
              </a:rPr>
              <a:t>”s”</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err="1">
                <a:latin typeface="微软雅黑" panose="020B0503020204020204" pitchFamily="34" charset="-122"/>
                <a:ea typeface="微软雅黑" panose="020B0503020204020204" pitchFamily="34" charset="-122"/>
              </a:rPr>
              <a:t>s</a:t>
            </a:r>
            <a:r>
              <a:rPr lang="en-US" altLang="zh-CN" sz="2000" dirty="0" err="1" smtClean="0">
                <a:latin typeface="微软雅黑" panose="020B0503020204020204" pitchFamily="34" charset="-122"/>
                <a:ea typeface="微软雅黑" panose="020B0503020204020204" pitchFamily="34" charset="-122"/>
              </a:rPr>
              <a:t>itten</a:t>
            </a:r>
            <a:r>
              <a:rPr lang="zh-CN" altLang="en-US" sz="2000" dirty="0" smtClean="0">
                <a:latin typeface="微软雅黑" panose="020B0503020204020204" pitchFamily="34" charset="-122"/>
                <a:ea typeface="微软雅黑" panose="020B0503020204020204" pitchFamily="34" charset="-122"/>
              </a:rPr>
              <a:t>→</a:t>
            </a:r>
            <a:r>
              <a:rPr lang="en-US" altLang="zh-CN" sz="2000" dirty="0" err="1" smtClean="0">
                <a:latin typeface="微软雅黑" panose="020B0503020204020204" pitchFamily="34" charset="-122"/>
                <a:ea typeface="微软雅黑" panose="020B0503020204020204" pitchFamily="34" charset="-122"/>
              </a:rPr>
              <a:t>sittin</a:t>
            </a:r>
            <a:r>
              <a:rPr lang="zh-CN" altLang="en-US" sz="2000" dirty="0" smtClean="0">
                <a:latin typeface="微软雅黑" panose="020B0503020204020204" pitchFamily="34" charset="-122"/>
                <a:ea typeface="微软雅黑" panose="020B0503020204020204" pitchFamily="34" charset="-122"/>
              </a:rPr>
              <a:t>（将</a:t>
            </a:r>
            <a:r>
              <a:rPr lang="en-US" altLang="zh-CN"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替换为</a:t>
            </a:r>
            <a:r>
              <a:rPr lang="en-US" altLang="zh-CN" sz="2000" dirty="0" smtClean="0">
                <a:latin typeface="微软雅黑" panose="020B0503020204020204" pitchFamily="34" charset="-122"/>
                <a:ea typeface="微软雅黑" panose="020B0503020204020204" pitchFamily="34" charset="-122"/>
              </a:rPr>
              <a:t>”</a:t>
            </a:r>
            <a:r>
              <a:rPr lang="en-US" altLang="zh-CN" sz="2000" dirty="0" err="1" smtClean="0">
                <a:latin typeface="微软雅黑" panose="020B0503020204020204" pitchFamily="34" charset="-122"/>
                <a:ea typeface="微软雅黑" panose="020B0503020204020204" pitchFamily="34" charset="-122"/>
              </a:rPr>
              <a:t>i</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en-US" altLang="zh-CN" sz="2000" dirty="0" err="1">
                <a:latin typeface="微软雅黑" panose="020B0503020204020204" pitchFamily="34" charset="-122"/>
                <a:ea typeface="微软雅黑" panose="020B0503020204020204" pitchFamily="34" charset="-122"/>
              </a:rPr>
              <a:t>s</a:t>
            </a:r>
            <a:r>
              <a:rPr lang="en-US" altLang="zh-CN" sz="2000" dirty="0" err="1" smtClean="0">
                <a:latin typeface="微软雅黑" panose="020B0503020204020204" pitchFamily="34" charset="-122"/>
                <a:ea typeface="微软雅黑" panose="020B0503020204020204" pitchFamily="34" charset="-122"/>
              </a:rPr>
              <a:t>ittin</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sitting</a:t>
            </a:r>
            <a:r>
              <a:rPr lang="zh-CN" altLang="en-US" sz="2000" dirty="0" smtClean="0">
                <a:latin typeface="微软雅黑" panose="020B0503020204020204" pitchFamily="34" charset="-122"/>
                <a:ea typeface="微软雅黑" panose="020B0503020204020204" pitchFamily="34" charset="-122"/>
              </a:rPr>
              <a:t>（在最后插入字母</a:t>
            </a:r>
            <a:r>
              <a:rPr lang="en-US" altLang="zh-CN" sz="2000" dirty="0" smtClean="0">
                <a:latin typeface="微软雅黑" panose="020B0503020204020204" pitchFamily="34" charset="-122"/>
                <a:ea typeface="微软雅黑" panose="020B0503020204020204" pitchFamily="34" charset="-122"/>
              </a:rPr>
              <a:t>”g”</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p:txBody>
      </p:sp>
      <p:sp>
        <p:nvSpPr>
          <p:cNvPr id="7" name="右箭头 6"/>
          <p:cNvSpPr/>
          <p:nvPr/>
        </p:nvSpPr>
        <p:spPr>
          <a:xfrm>
            <a:off x="5954033" y="3061989"/>
            <a:ext cx="579120" cy="264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998773" y="2932677"/>
            <a:ext cx="1506613" cy="523220"/>
          </a:xfrm>
          <a:prstGeom prst="rect">
            <a:avLst/>
          </a:prstGeom>
          <a:noFill/>
        </p:spPr>
        <p:txBody>
          <a:bodyPr wrap="square" rtlCol="0">
            <a:spAutoFit/>
          </a:bodyPr>
          <a:lstStyle/>
          <a:p>
            <a:r>
              <a:rPr lang="en-US" altLang="zh-CN" sz="2800" b="1" dirty="0" smtClean="0">
                <a:latin typeface="Hiragino Sans GB W3" panose="020B0300000000000000" pitchFamily="34" charset="-122"/>
                <a:ea typeface="Hiragino Sans GB W3" panose="020B0300000000000000" pitchFamily="34" charset="-122"/>
              </a:rPr>
              <a:t>ED = 3</a:t>
            </a:r>
            <a:endParaRPr lang="zh-CN" altLang="en-US" sz="2800" b="1"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888291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1" y="459842"/>
            <a:ext cx="3886189" cy="584775"/>
          </a:xfrm>
          <a:prstGeom prst="rect">
            <a:avLst/>
          </a:prstGeom>
          <a:noFill/>
        </p:spPr>
        <p:txBody>
          <a:bodyPr wrap="square" rtlCol="0">
            <a:spAutoFit/>
          </a:bodyPr>
          <a:lstStyle/>
          <a:p>
            <a:pPr lvl="0" algn="ctr">
              <a:defRPr/>
            </a:pPr>
            <a:r>
              <a:rPr lang="en-US" altLang="zh-CN" sz="3200" dirty="0" smtClean="0">
                <a:solidFill>
                  <a:srgbClr val="413B39"/>
                </a:solidFill>
                <a:latin typeface="Hiragino Sans GB W3" panose="020B0300000000000000" pitchFamily="34" charset="-122"/>
                <a:ea typeface="Hiragino Sans GB W3" panose="020B0300000000000000" pitchFamily="34" charset="-122"/>
              </a:rPr>
              <a:t>Yoon</a:t>
            </a:r>
            <a:r>
              <a:rPr lang="zh-CN" altLang="en-US" sz="3200" dirty="0" smtClean="0">
                <a:solidFill>
                  <a:srgbClr val="413B39"/>
                </a:solidFill>
                <a:latin typeface="微软雅黑" panose="020B0503020204020204" pitchFamily="34" charset="-122"/>
                <a:ea typeface="微软雅黑" panose="020B0503020204020204" pitchFamily="34" charset="-122"/>
              </a:rPr>
              <a:t>’</a:t>
            </a:r>
            <a:r>
              <a:rPr lang="en-US" altLang="zh-CN" sz="3200" dirty="0" smtClean="0">
                <a:solidFill>
                  <a:srgbClr val="413B39"/>
                </a:solidFill>
                <a:latin typeface="Hiragino Sans GB W3" panose="020B0300000000000000" pitchFamily="34" charset="-122"/>
                <a:ea typeface="Hiragino Sans GB W3" panose="020B0300000000000000" pitchFamily="34" charset="-122"/>
              </a:rPr>
              <a:t>s </a:t>
            </a:r>
            <a:r>
              <a:rPr lang="en-US" altLang="zh-CN" sz="3200" dirty="0">
                <a:solidFill>
                  <a:srgbClr val="413B39"/>
                </a:solidFill>
                <a:latin typeface="Hiragino Sans GB W3" panose="020B0300000000000000" pitchFamily="34" charset="-122"/>
                <a:ea typeface="Hiragino Sans GB W3" panose="020B0300000000000000" pitchFamily="34" charset="-122"/>
              </a:rPr>
              <a:t>method</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1077468" y="4681728"/>
            <a:ext cx="10037064" cy="400110"/>
          </a:xfrm>
          <a:prstGeom prst="rect">
            <a:avLst/>
          </a:prstGeom>
          <a:noFill/>
        </p:spPr>
        <p:txBody>
          <a:bodyPr wrap="square" rtlCol="0">
            <a:spAutoFit/>
          </a:bodyPr>
          <a:lstStyle/>
          <a:p>
            <a:r>
              <a:rPr lang="en-US" altLang="zh-CN" sz="2000" dirty="0" smtClean="0">
                <a:latin typeface="Hiragino Sans GB W3" panose="020B0300000000000000" pitchFamily="34" charset="-122"/>
                <a:ea typeface="Hiragino Sans GB W3" panose="020B0300000000000000" pitchFamily="34" charset="-122"/>
              </a:rPr>
              <a:t>fall</a:t>
            </a:r>
            <a:r>
              <a:rPr lang="zh-CN" altLang="en-US" sz="2000" dirty="0" smtClean="0">
                <a:latin typeface="Hiragino Sans GB W3" panose="020B0300000000000000" pitchFamily="34" charset="-122"/>
                <a:ea typeface="Hiragino Sans GB W3" panose="020B0300000000000000" pitchFamily="34" charset="-122"/>
              </a:rPr>
              <a:t>和</a:t>
            </a:r>
            <a:r>
              <a:rPr lang="en-US" altLang="zh-CN" sz="2000" dirty="0" err="1" smtClean="0">
                <a:latin typeface="Hiragino Sans GB W3" panose="020B0300000000000000" pitchFamily="34" charset="-122"/>
                <a:ea typeface="Hiragino Sans GB W3" panose="020B0300000000000000" pitchFamily="34" charset="-122"/>
              </a:rPr>
              <a:t>f@ll</a:t>
            </a:r>
            <a:r>
              <a:rPr lang="zh-CN" altLang="en-US" sz="2000" dirty="0" smtClean="0">
                <a:latin typeface="Hiragino Sans GB W3" panose="020B0300000000000000" pitchFamily="34" charset="-122"/>
                <a:ea typeface="Hiragino Sans GB W3" panose="020B0300000000000000" pitchFamily="34" charset="-122"/>
              </a:rPr>
              <a:t>的相似度分数就是</a:t>
            </a:r>
            <a:r>
              <a:rPr lang="en-US" altLang="zh-CN" sz="2000" dirty="0" smtClean="0">
                <a:latin typeface="Hiragino Sans GB W3" panose="020B0300000000000000" pitchFamily="34" charset="-122"/>
                <a:ea typeface="Hiragino Sans GB W3" panose="020B0300000000000000" pitchFamily="34" charset="-122"/>
              </a:rPr>
              <a:t>3.8</a:t>
            </a:r>
            <a:r>
              <a:rPr lang="zh-CN" altLang="en-US" sz="2000" dirty="0" smtClean="0">
                <a:latin typeface="Hiragino Sans GB W3" panose="020B0300000000000000" pitchFamily="34" charset="-122"/>
                <a:ea typeface="Hiragino Sans GB W3" panose="020B0300000000000000" pitchFamily="34" charset="-122"/>
              </a:rPr>
              <a:t>，相似度就是</a:t>
            </a:r>
            <a:r>
              <a:rPr lang="en-US" altLang="zh-CN" sz="2000" dirty="0" smtClean="0">
                <a:latin typeface="Hiragino Sans GB W3" panose="020B0300000000000000" pitchFamily="34" charset="-122"/>
                <a:ea typeface="Hiragino Sans GB W3" panose="020B0300000000000000" pitchFamily="34" charset="-122"/>
              </a:rPr>
              <a:t>3.8/4=95%</a:t>
            </a:r>
            <a:endParaRPr lang="zh-CN" altLang="en-US" sz="2000" dirty="0">
              <a:latin typeface="Hiragino Sans GB W3" panose="020B0300000000000000" pitchFamily="34" charset="-122"/>
              <a:ea typeface="Hiragino Sans GB W3" panose="020B0300000000000000" pitchFamily="34" charset="-122"/>
            </a:endParaRPr>
          </a:p>
        </p:txBody>
      </p:sp>
      <p:sp>
        <p:nvSpPr>
          <p:cNvPr id="6" name="文本框 5"/>
          <p:cNvSpPr txBox="1"/>
          <p:nvPr/>
        </p:nvSpPr>
        <p:spPr>
          <a:xfrm>
            <a:off x="1077468" y="5205793"/>
            <a:ext cx="10037064" cy="400110"/>
          </a:xfrm>
          <a:prstGeom prst="rect">
            <a:avLst/>
          </a:prstGeom>
          <a:noFill/>
        </p:spPr>
        <p:txBody>
          <a:bodyPr wrap="square" rtlCol="0">
            <a:spAutoFit/>
          </a:bodyPr>
          <a:lstStyle/>
          <a:p>
            <a:r>
              <a:rPr lang="en-US" altLang="zh-CN" sz="2000" dirty="0">
                <a:latin typeface="Hiragino Sans GB W3" panose="020B0300000000000000" pitchFamily="34" charset="-122"/>
                <a:ea typeface="Hiragino Sans GB W3" panose="020B0300000000000000" pitchFamily="34" charset="-122"/>
              </a:rPr>
              <a:t>f</a:t>
            </a:r>
            <a:r>
              <a:rPr lang="zh-CN" altLang="en-US" sz="2000" dirty="0" smtClean="0">
                <a:latin typeface="Hiragino Sans GB W3" panose="020B0300000000000000" pitchFamily="34" charset="-122"/>
                <a:ea typeface="Hiragino Sans GB W3" panose="020B0300000000000000" pitchFamily="34" charset="-122"/>
              </a:rPr>
              <a:t>***中的*起的是占位符的作用，与任何字母都不相似，则这种方法不能处理</a:t>
            </a:r>
            <a:endParaRPr lang="zh-CN" altLang="en-US" sz="2000" dirty="0">
              <a:latin typeface="Hiragino Sans GB W3" panose="020B0300000000000000" pitchFamily="34" charset="-122"/>
              <a:ea typeface="Hiragino Sans GB W3" panose="020B0300000000000000" pitchFamily="34" charset="-122"/>
            </a:endParaRPr>
          </a:p>
        </p:txBody>
      </p:sp>
      <p:graphicFrame>
        <p:nvGraphicFramePr>
          <p:cNvPr id="2" name="表格 1"/>
          <p:cNvGraphicFramePr>
            <a:graphicFrameLocks noGrp="1"/>
          </p:cNvGraphicFramePr>
          <p:nvPr>
            <p:extLst/>
          </p:nvPr>
        </p:nvGraphicFramePr>
        <p:xfrm>
          <a:off x="2867485" y="1646153"/>
          <a:ext cx="5699763" cy="2118753"/>
        </p:xfrm>
        <a:graphic>
          <a:graphicData uri="http://schemas.openxmlformats.org/drawingml/2006/table">
            <a:tbl>
              <a:tblPr firstRow="1" bandRow="1">
                <a:tableStyleId>{5C22544A-7EE6-4342-B048-85BDC9FD1C3A}</a:tableStyleId>
              </a:tblPr>
              <a:tblGrid>
                <a:gridCol w="1899921">
                  <a:extLst>
                    <a:ext uri="{9D8B030D-6E8A-4147-A177-3AD203B41FA5}">
                      <a16:colId xmlns:a16="http://schemas.microsoft.com/office/drawing/2014/main" xmlns="" val="1979171910"/>
                    </a:ext>
                  </a:extLst>
                </a:gridCol>
                <a:gridCol w="1899921">
                  <a:extLst>
                    <a:ext uri="{9D8B030D-6E8A-4147-A177-3AD203B41FA5}">
                      <a16:colId xmlns:a16="http://schemas.microsoft.com/office/drawing/2014/main" xmlns="" val="2321173497"/>
                    </a:ext>
                  </a:extLst>
                </a:gridCol>
                <a:gridCol w="1899921">
                  <a:extLst>
                    <a:ext uri="{9D8B030D-6E8A-4147-A177-3AD203B41FA5}">
                      <a16:colId xmlns:a16="http://schemas.microsoft.com/office/drawing/2014/main" xmlns="" val="2969616266"/>
                    </a:ext>
                  </a:extLst>
                </a:gridCol>
              </a:tblGrid>
              <a:tr h="424915">
                <a:tc>
                  <a:txBody>
                    <a:bodyPr/>
                    <a:lstStyle/>
                    <a:p>
                      <a:pPr algn="ctr"/>
                      <a:r>
                        <a:rPr lang="zh-CN" altLang="en-US" dirty="0" smtClean="0">
                          <a:latin typeface="Hiragino Sans GB W3" panose="020B0300000000000000" pitchFamily="34" charset="-122"/>
                          <a:ea typeface="Hiragino Sans GB W3" panose="020B0300000000000000" pitchFamily="34" charset="-122"/>
                        </a:rPr>
                        <a:t>字母</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zh-CN" altLang="en-US" dirty="0" smtClean="0">
                          <a:latin typeface="Hiragino Sans GB W3" panose="020B0300000000000000" pitchFamily="34" charset="-122"/>
                          <a:ea typeface="Hiragino Sans GB W3" panose="020B0300000000000000" pitchFamily="34" charset="-122"/>
                        </a:rPr>
                        <a:t>特殊字符</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zh-CN" altLang="en-US" dirty="0" smtClean="0">
                          <a:latin typeface="Hiragino Sans GB W3" panose="020B0300000000000000" pitchFamily="34" charset="-122"/>
                          <a:ea typeface="Hiragino Sans GB W3" panose="020B0300000000000000" pitchFamily="34" charset="-122"/>
                        </a:rPr>
                        <a:t>分数</a:t>
                      </a:r>
                      <a:endParaRPr lang="zh-CN" altLang="en-US" dirty="0">
                        <a:latin typeface="Hiragino Sans GB W3" panose="020B0300000000000000" pitchFamily="34" charset="-122"/>
                        <a:ea typeface="Hiragino Sans GB W3" panose="020B0300000000000000" pitchFamily="34" charset="-122"/>
                      </a:endParaRPr>
                    </a:p>
                  </a:txBody>
                  <a:tcPr/>
                </a:tc>
                <a:extLst>
                  <a:ext uri="{0D108BD9-81ED-4DB2-BD59-A6C34878D82A}">
                    <a16:rowId xmlns:a16="http://schemas.microsoft.com/office/drawing/2014/main" xmlns="" val="250468820"/>
                  </a:ext>
                </a:extLst>
              </a:tr>
              <a:tr h="419093">
                <a:tc>
                  <a:txBody>
                    <a:bodyPr/>
                    <a:lstStyle/>
                    <a:p>
                      <a:pPr algn="ctr"/>
                      <a:r>
                        <a:rPr lang="en-US" altLang="zh-CN" dirty="0" smtClean="0">
                          <a:latin typeface="Hiragino Sans GB W3" panose="020B0300000000000000" pitchFamily="34" charset="-122"/>
                          <a:ea typeface="Hiragino Sans GB W3" panose="020B0300000000000000" pitchFamily="34" charset="-122"/>
                        </a:rPr>
                        <a:t>a</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0.8</a:t>
                      </a:r>
                      <a:endParaRPr lang="zh-CN" altLang="en-US" dirty="0">
                        <a:latin typeface="Hiragino Sans GB W3" panose="020B0300000000000000" pitchFamily="34" charset="-122"/>
                        <a:ea typeface="Hiragino Sans GB W3" panose="020B0300000000000000" pitchFamily="34" charset="-122"/>
                      </a:endParaRPr>
                    </a:p>
                  </a:txBody>
                  <a:tcPr/>
                </a:tc>
                <a:extLst>
                  <a:ext uri="{0D108BD9-81ED-4DB2-BD59-A6C34878D82A}">
                    <a16:rowId xmlns:a16="http://schemas.microsoft.com/office/drawing/2014/main" xmlns="" val="950573684"/>
                  </a:ext>
                </a:extLst>
              </a:tr>
              <a:tr h="424915">
                <a:tc>
                  <a:txBody>
                    <a:bodyPr/>
                    <a:lstStyle/>
                    <a:p>
                      <a:pPr algn="ctr"/>
                      <a:r>
                        <a:rPr lang="en-US" altLang="zh-CN" dirty="0" smtClean="0">
                          <a:latin typeface="Hiragino Sans GB W3" panose="020B0300000000000000" pitchFamily="34" charset="-122"/>
                          <a:ea typeface="Hiragino Sans GB W3" panose="020B0300000000000000" pitchFamily="34" charset="-122"/>
                        </a:rPr>
                        <a:t>s</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0.8</a:t>
                      </a:r>
                      <a:endParaRPr lang="zh-CN" altLang="en-US" dirty="0">
                        <a:latin typeface="Hiragino Sans GB W3" panose="020B0300000000000000" pitchFamily="34" charset="-122"/>
                        <a:ea typeface="Hiragino Sans GB W3" panose="020B0300000000000000" pitchFamily="34" charset="-122"/>
                      </a:endParaRPr>
                    </a:p>
                  </a:txBody>
                  <a:tcPr/>
                </a:tc>
                <a:extLst>
                  <a:ext uri="{0D108BD9-81ED-4DB2-BD59-A6C34878D82A}">
                    <a16:rowId xmlns:a16="http://schemas.microsoft.com/office/drawing/2014/main" xmlns="" val="4282256909"/>
                  </a:ext>
                </a:extLst>
              </a:tr>
              <a:tr h="424915">
                <a:tc>
                  <a:txBody>
                    <a:bodyPr/>
                    <a:lstStyle/>
                    <a:p>
                      <a:pPr algn="ctr"/>
                      <a:r>
                        <a:rPr lang="en-US" altLang="zh-CN" dirty="0" smtClean="0">
                          <a:latin typeface="Hiragino Sans GB W3" panose="020B0300000000000000" pitchFamily="34" charset="-122"/>
                          <a:ea typeface="Hiragino Sans GB W3" panose="020B0300000000000000" pitchFamily="34" charset="-122"/>
                        </a:rPr>
                        <a:t>an</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&amp;</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1.2</a:t>
                      </a:r>
                      <a:endParaRPr lang="zh-CN" altLang="en-US" dirty="0">
                        <a:latin typeface="Hiragino Sans GB W3" panose="020B0300000000000000" pitchFamily="34" charset="-122"/>
                        <a:ea typeface="Hiragino Sans GB W3" panose="020B0300000000000000" pitchFamily="34" charset="-122"/>
                      </a:endParaRPr>
                    </a:p>
                  </a:txBody>
                  <a:tcPr/>
                </a:tc>
                <a:extLst>
                  <a:ext uri="{0D108BD9-81ED-4DB2-BD59-A6C34878D82A}">
                    <a16:rowId xmlns:a16="http://schemas.microsoft.com/office/drawing/2014/main" xmlns="" val="1929183721"/>
                  </a:ext>
                </a:extLst>
              </a:tr>
              <a:tr h="424915">
                <a:tc>
                  <a:txBody>
                    <a:bodyPr/>
                    <a:lstStyle/>
                    <a:p>
                      <a:pPr algn="ctr"/>
                      <a:r>
                        <a:rPr lang="en-US" altLang="zh-CN" dirty="0" err="1" smtClean="0">
                          <a:latin typeface="Hiragino Sans GB W3" panose="020B0300000000000000" pitchFamily="34" charset="-122"/>
                          <a:ea typeface="Hiragino Sans GB W3" panose="020B0300000000000000" pitchFamily="34" charset="-122"/>
                        </a:rPr>
                        <a:t>i</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algn="ctr"/>
                      <a:r>
                        <a:rPr lang="en-US" altLang="zh-CN" dirty="0" smtClean="0">
                          <a:latin typeface="Hiragino Sans GB W3" panose="020B0300000000000000" pitchFamily="34" charset="-122"/>
                          <a:ea typeface="Hiragino Sans GB W3" panose="020B0300000000000000" pitchFamily="34" charset="-122"/>
                        </a:rPr>
                        <a:t>0.4</a:t>
                      </a:r>
                    </a:p>
                  </a:txBody>
                  <a:tcPr/>
                </a:tc>
                <a:extLst>
                  <a:ext uri="{0D108BD9-81ED-4DB2-BD59-A6C34878D82A}">
                    <a16:rowId xmlns:a16="http://schemas.microsoft.com/office/drawing/2014/main" xmlns="" val="727237316"/>
                  </a:ext>
                </a:extLst>
              </a:tr>
            </a:tbl>
          </a:graphicData>
        </a:graphic>
      </p:graphicFrame>
    </p:spTree>
    <p:extLst>
      <p:ext uri="{BB962C8B-B14F-4D97-AF65-F5344CB8AC3E}">
        <p14:creationId xmlns:p14="http://schemas.microsoft.com/office/powerpoint/2010/main" val="2105620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62835" y="459842"/>
            <a:ext cx="36081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字音的相似度</a:t>
            </a:r>
            <a:endPar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graphicFrame>
        <p:nvGraphicFramePr>
          <p:cNvPr id="3" name="表格 2"/>
          <p:cNvGraphicFramePr>
            <a:graphicFrameLocks noGrp="1"/>
          </p:cNvGraphicFramePr>
          <p:nvPr>
            <p:extLst/>
          </p:nvPr>
        </p:nvGraphicFramePr>
        <p:xfrm>
          <a:off x="2529942" y="1182404"/>
          <a:ext cx="6886533" cy="5076693"/>
        </p:xfrm>
        <a:graphic>
          <a:graphicData uri="http://schemas.openxmlformats.org/drawingml/2006/table">
            <a:tbl>
              <a:tblPr firstRow="1" bandRow="1">
                <a:tableStyleId>{5C22544A-7EE6-4342-B048-85BDC9FD1C3A}</a:tableStyleId>
              </a:tblPr>
              <a:tblGrid>
                <a:gridCol w="2295511">
                  <a:extLst>
                    <a:ext uri="{9D8B030D-6E8A-4147-A177-3AD203B41FA5}">
                      <a16:colId xmlns:a16="http://schemas.microsoft.com/office/drawing/2014/main" xmlns="" val="1212709423"/>
                    </a:ext>
                  </a:extLst>
                </a:gridCol>
                <a:gridCol w="2295511">
                  <a:extLst>
                    <a:ext uri="{9D8B030D-6E8A-4147-A177-3AD203B41FA5}">
                      <a16:colId xmlns:a16="http://schemas.microsoft.com/office/drawing/2014/main" xmlns="" val="3621037927"/>
                    </a:ext>
                  </a:extLst>
                </a:gridCol>
                <a:gridCol w="2295511">
                  <a:extLst>
                    <a:ext uri="{9D8B030D-6E8A-4147-A177-3AD203B41FA5}">
                      <a16:colId xmlns:a16="http://schemas.microsoft.com/office/drawing/2014/main" xmlns="" val="3677511880"/>
                    </a:ext>
                  </a:extLst>
                </a:gridCol>
              </a:tblGrid>
              <a:tr h="492957">
                <a:tc>
                  <a:txBody>
                    <a:bodyPr/>
                    <a:lstStyle/>
                    <a:p>
                      <a:r>
                        <a:rPr lang="zh-CN" altLang="en-US" dirty="0" smtClean="0"/>
                        <a:t>序号</a:t>
                      </a:r>
                      <a:endParaRPr lang="zh-CN" altLang="en-US" dirty="0"/>
                    </a:p>
                  </a:txBody>
                  <a:tcPr/>
                </a:tc>
                <a:tc>
                  <a:txBody>
                    <a:bodyPr/>
                    <a:lstStyle/>
                    <a:p>
                      <a:r>
                        <a:rPr lang="zh-CN" altLang="en-US" dirty="0" smtClean="0"/>
                        <a:t>字母</a:t>
                      </a:r>
                      <a:endParaRPr lang="zh-CN" altLang="en-US" dirty="0"/>
                    </a:p>
                  </a:txBody>
                  <a:tcPr/>
                </a:tc>
                <a:tc>
                  <a:txBody>
                    <a:bodyPr/>
                    <a:lstStyle/>
                    <a:p>
                      <a:r>
                        <a:rPr lang="zh-CN" altLang="en-US" dirty="0" smtClean="0"/>
                        <a:t>分数</a:t>
                      </a:r>
                      <a:endParaRPr lang="zh-CN" altLang="en-US" dirty="0"/>
                    </a:p>
                  </a:txBody>
                  <a:tcPr/>
                </a:tc>
                <a:extLst>
                  <a:ext uri="{0D108BD9-81ED-4DB2-BD59-A6C34878D82A}">
                    <a16:rowId xmlns:a16="http://schemas.microsoft.com/office/drawing/2014/main" xmlns="" val="3560196762"/>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1</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a,e,i,o,u,y</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latin typeface="Hiragino Sans GB W3" panose="020B0300000000000000" pitchFamily="34" charset="-122"/>
                          <a:ea typeface="Hiragino Sans GB W3" panose="020B0300000000000000" pitchFamily="34" charset="-122"/>
                        </a:rPr>
                        <a:t>0.5</a:t>
                      </a:r>
                      <a:endParaRPr lang="zh-CN" altLang="en-US" dirty="0" smtClean="0">
                        <a:latin typeface="Hiragino Sans GB W3" panose="020B0300000000000000" pitchFamily="34" charset="-122"/>
                        <a:ea typeface="Hiragino Sans GB W3" panose="020B0300000000000000" pitchFamily="34" charset="-122"/>
                      </a:endParaRPr>
                    </a:p>
                    <a:p>
                      <a:endParaRPr lang="zh-CN" altLang="en-US" dirty="0">
                        <a:latin typeface="Hiragino Sans GB W3" panose="020B0300000000000000" pitchFamily="34" charset="-122"/>
                        <a:ea typeface="Hiragino Sans GB W3" panose="020B0300000000000000" pitchFamily="34" charset="-122"/>
                      </a:endParaRPr>
                    </a:p>
                  </a:txBody>
                  <a:tcPr/>
                </a:tc>
                <a:extLst>
                  <a:ext uri="{0D108BD9-81ED-4DB2-BD59-A6C34878D82A}">
                    <a16:rowId xmlns:a16="http://schemas.microsoft.com/office/drawing/2014/main" xmlns="" val="3101692576"/>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2</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b,p</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4104799529"/>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3</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c,k,q</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3965027886"/>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4</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d,t</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1619997563"/>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5</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m,n</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3998885993"/>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6</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g,j</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2806247213"/>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7</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f,p,v</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733449349"/>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8</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s,x,z</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2838712172"/>
                  </a:ext>
                </a:extLst>
              </a:tr>
              <a:tr h="492957">
                <a:tc>
                  <a:txBody>
                    <a:bodyPr/>
                    <a:lstStyle/>
                    <a:p>
                      <a:r>
                        <a:rPr lang="en-US" altLang="zh-CN" dirty="0" smtClean="0">
                          <a:latin typeface="Hiragino Sans GB W3" panose="020B0300000000000000" pitchFamily="34" charset="-122"/>
                          <a:ea typeface="Hiragino Sans GB W3" panose="020B0300000000000000" pitchFamily="34" charset="-122"/>
                        </a:rPr>
                        <a:t>9</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r>
                        <a:rPr lang="en-US" altLang="zh-CN" dirty="0" err="1" smtClean="0">
                          <a:latin typeface="Hiragino Sans GB W3" panose="020B0300000000000000" pitchFamily="34" charset="-122"/>
                          <a:ea typeface="Hiragino Sans GB W3" panose="020B0300000000000000" pitchFamily="34" charset="-122"/>
                        </a:rPr>
                        <a:t>c,s,z</a:t>
                      </a:r>
                      <a:endParaRPr lang="zh-CN" altLang="en-US" dirty="0">
                        <a:latin typeface="Hiragino Sans GB W3" panose="020B0300000000000000" pitchFamily="34" charset="-122"/>
                        <a:ea typeface="Hiragino Sans GB W3" panose="020B0300000000000000"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Hiragino Sans GB W3" panose="020B0300000000000000" pitchFamily="34" charset="-122"/>
                          <a:ea typeface="Hiragino Sans GB W3" panose="020B0300000000000000" pitchFamily="34" charset="-122"/>
                          <a:cs typeface="+mn-cs"/>
                        </a:rPr>
                        <a:t>0.5</a:t>
                      </a:r>
                      <a:endParaRPr kumimoji="0" lang="zh-CN" altLang="en-US" sz="1800" b="0" i="0" u="none" strike="noStrike" kern="1200" cap="none" spc="0" normalizeH="0" baseline="0" noProof="0" dirty="0">
                        <a:ln>
                          <a:noFill/>
                        </a:ln>
                        <a:solidFill>
                          <a:srgbClr val="000000"/>
                        </a:solidFill>
                        <a:effectLst/>
                        <a:uLnTx/>
                        <a:uFillTx/>
                        <a:latin typeface="Hiragino Sans GB W3" panose="020B0300000000000000" pitchFamily="34" charset="-122"/>
                        <a:ea typeface="Hiragino Sans GB W3" panose="020B0300000000000000" pitchFamily="34" charset="-122"/>
                        <a:cs typeface="+mn-cs"/>
                      </a:endParaRPr>
                    </a:p>
                  </a:txBody>
                  <a:tcPr/>
                </a:tc>
                <a:extLst>
                  <a:ext uri="{0D108BD9-81ED-4DB2-BD59-A6C34878D82A}">
                    <a16:rowId xmlns:a16="http://schemas.microsoft.com/office/drawing/2014/main" xmlns="" val="632369089"/>
                  </a:ext>
                </a:extLst>
              </a:tr>
            </a:tbl>
          </a:graphicData>
        </a:graphic>
      </p:graphicFrame>
    </p:spTree>
    <p:extLst>
      <p:ext uri="{BB962C8B-B14F-4D97-AF65-F5344CB8AC3E}">
        <p14:creationId xmlns:p14="http://schemas.microsoft.com/office/powerpoint/2010/main" val="19601193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中文中的变体</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内容占位符 2"/>
          <p:cNvSpPr>
            <a:spLocks noGrp="1"/>
          </p:cNvSpPr>
          <p:nvPr>
            <p:ph idx="1"/>
          </p:nvPr>
        </p:nvSpPr>
        <p:spPr>
          <a:xfrm>
            <a:off x="790575" y="1508367"/>
            <a:ext cx="9089149" cy="3084654"/>
          </a:xfrm>
        </p:spPr>
        <p:txBody>
          <a:bodyPr>
            <a:normAutofit/>
          </a:bodyPr>
          <a:lstStyle/>
          <a:p>
            <a:r>
              <a:rPr lang="zh-CN" altLang="en-US" sz="2000" dirty="0" smtClean="0">
                <a:latin typeface="Hiragino Sans GB W3" panose="020B0300000000000000" pitchFamily="34" charset="-122"/>
                <a:ea typeface="Hiragino Sans GB W3" panose="020B0300000000000000" pitchFamily="34" charset="-122"/>
              </a:rPr>
              <a:t>相似（相同）读音：饭毒， 珐仑攻</a:t>
            </a:r>
            <a:endParaRPr lang="en-US" altLang="zh-CN" sz="2000" dirty="0" smtClean="0">
              <a:latin typeface="Hiragino Sans GB W3" panose="020B0300000000000000" pitchFamily="34" charset="-122"/>
              <a:ea typeface="Hiragino Sans GB W3" panose="020B0300000000000000" pitchFamily="34" charset="-122"/>
            </a:endParaRPr>
          </a:p>
          <a:p>
            <a:r>
              <a:rPr lang="zh-CN" altLang="en-US" sz="2000" dirty="0" smtClean="0">
                <a:latin typeface="Hiragino Sans GB W3" panose="020B0300000000000000" pitchFamily="34" charset="-122"/>
                <a:ea typeface="Hiragino Sans GB W3" panose="020B0300000000000000" pitchFamily="34" charset="-122"/>
              </a:rPr>
              <a:t>汉字拆分：贝反毒， 氵去亻仑工力</a:t>
            </a:r>
            <a:endParaRPr lang="en-US" altLang="zh-CN" sz="2000" dirty="0" smtClean="0">
              <a:latin typeface="Hiragino Sans GB W3" panose="020B0300000000000000" pitchFamily="34" charset="-122"/>
              <a:ea typeface="Hiragino Sans GB W3" panose="020B0300000000000000" pitchFamily="34" charset="-122"/>
            </a:endParaRPr>
          </a:p>
          <a:p>
            <a:r>
              <a:rPr lang="zh-CN" altLang="en-US" sz="2000" dirty="0" smtClean="0">
                <a:latin typeface="Hiragino Sans GB W3" panose="020B0300000000000000" pitchFamily="34" charset="-122"/>
                <a:ea typeface="Hiragino Sans GB W3" panose="020B0300000000000000" pitchFamily="34" charset="-122"/>
              </a:rPr>
              <a:t>变</a:t>
            </a:r>
            <a:r>
              <a:rPr lang="zh-CN" altLang="en-US" sz="2000" dirty="0">
                <a:latin typeface="Hiragino Sans GB W3" panose="020B0300000000000000" pitchFamily="34" charset="-122"/>
                <a:ea typeface="Hiragino Sans GB W3" panose="020B0300000000000000" pitchFamily="34" charset="-122"/>
              </a:rPr>
              <a:t>形：琺囵糼</a:t>
            </a:r>
            <a:endParaRPr lang="en-US" altLang="zh-CN" sz="2000" dirty="0">
              <a:latin typeface="Hiragino Sans GB W3" panose="020B0300000000000000" pitchFamily="34" charset="-122"/>
              <a:ea typeface="Hiragino Sans GB W3" panose="020B0300000000000000" pitchFamily="34" charset="-122"/>
            </a:endParaRPr>
          </a:p>
          <a:p>
            <a:r>
              <a:rPr lang="zh-CN" altLang="en-US" sz="2000" dirty="0" smtClean="0">
                <a:latin typeface="Hiragino Sans GB W3" panose="020B0300000000000000" pitchFamily="34" charset="-122"/>
                <a:ea typeface="Hiragino Sans GB W3" panose="020B0300000000000000" pitchFamily="34" charset="-122"/>
              </a:rPr>
              <a:t>拼音：</a:t>
            </a:r>
            <a:r>
              <a:rPr lang="en-US" altLang="zh-CN" sz="2000" dirty="0" err="1" smtClean="0">
                <a:latin typeface="Hiragino Sans GB W3" panose="020B0300000000000000" pitchFamily="34" charset="-122"/>
                <a:ea typeface="Hiragino Sans GB W3" panose="020B0300000000000000" pitchFamily="34" charset="-122"/>
              </a:rPr>
              <a:t>fandu</a:t>
            </a:r>
            <a:r>
              <a:rPr lang="zh-CN" altLang="en-US" sz="2000" dirty="0" smtClean="0">
                <a:latin typeface="Hiragino Sans GB W3" panose="020B0300000000000000" pitchFamily="34" charset="-122"/>
                <a:ea typeface="Hiragino Sans GB W3" panose="020B0300000000000000" pitchFamily="34" charset="-122"/>
              </a:rPr>
              <a:t>，</a:t>
            </a:r>
            <a:r>
              <a:rPr lang="en-US" altLang="zh-CN" sz="2000" dirty="0" err="1" smtClean="0">
                <a:latin typeface="Hiragino Sans GB W3" panose="020B0300000000000000" pitchFamily="34" charset="-122"/>
                <a:ea typeface="Hiragino Sans GB W3" panose="020B0300000000000000" pitchFamily="34" charset="-122"/>
              </a:rPr>
              <a:t>falungong</a:t>
            </a:r>
            <a:endParaRPr lang="en-US" altLang="zh-CN" sz="2000" dirty="0" smtClean="0">
              <a:latin typeface="Hiragino Sans GB W3" panose="020B0300000000000000" pitchFamily="34" charset="-122"/>
              <a:ea typeface="Hiragino Sans GB W3" panose="020B0300000000000000" pitchFamily="34" charset="-122"/>
            </a:endParaRPr>
          </a:p>
          <a:p>
            <a:r>
              <a:rPr lang="zh-CN" altLang="en-US" sz="2000" dirty="0" smtClean="0">
                <a:latin typeface="Hiragino Sans GB W3" panose="020B0300000000000000" pitchFamily="34" charset="-122"/>
                <a:ea typeface="Hiragino Sans GB W3" panose="020B0300000000000000" pitchFamily="34" charset="-122"/>
              </a:rPr>
              <a:t>拼音缩写：</a:t>
            </a:r>
            <a:r>
              <a:rPr lang="en-US" altLang="zh-CN" sz="2000" dirty="0" err="1" smtClean="0">
                <a:latin typeface="Hiragino Sans GB W3" panose="020B0300000000000000" pitchFamily="34" charset="-122"/>
                <a:ea typeface="Hiragino Sans GB W3" panose="020B0300000000000000" pitchFamily="34" charset="-122"/>
              </a:rPr>
              <a:t>fd</a:t>
            </a:r>
            <a:r>
              <a:rPr lang="en-US" altLang="zh-CN" sz="2000" dirty="0" smtClean="0">
                <a:latin typeface="Hiragino Sans GB W3" panose="020B0300000000000000" pitchFamily="34" charset="-122"/>
                <a:ea typeface="Hiragino Sans GB W3" panose="020B0300000000000000" pitchFamily="34" charset="-122"/>
              </a:rPr>
              <a:t>, </a:t>
            </a:r>
            <a:r>
              <a:rPr lang="en-US" altLang="zh-CN" sz="2000" dirty="0" err="1" smtClean="0">
                <a:latin typeface="Hiragino Sans GB W3" panose="020B0300000000000000" pitchFamily="34" charset="-122"/>
                <a:ea typeface="Hiragino Sans GB W3" panose="020B0300000000000000" pitchFamily="34" charset="-122"/>
              </a:rPr>
              <a:t>flg</a:t>
            </a:r>
            <a:endParaRPr lang="en-US" altLang="zh-CN" sz="2000" dirty="0" smtClean="0">
              <a:latin typeface="Hiragino Sans GB W3" panose="020B0300000000000000" pitchFamily="34" charset="-122"/>
              <a:ea typeface="Hiragino Sans GB W3" panose="020B0300000000000000" pitchFamily="34" charset="-122"/>
            </a:endParaRPr>
          </a:p>
          <a:p>
            <a:r>
              <a:rPr lang="en-US" altLang="zh-CN" sz="2000" dirty="0">
                <a:latin typeface="Hiragino Sans GB W3" panose="020B0300000000000000" pitchFamily="34" charset="-122"/>
                <a:ea typeface="Hiragino Sans GB W3" panose="020B0300000000000000" pitchFamily="34" charset="-122"/>
              </a:rPr>
              <a:t>e</a:t>
            </a:r>
            <a:r>
              <a:rPr lang="en-US" altLang="zh-CN" sz="2000" dirty="0" smtClean="0">
                <a:latin typeface="Hiragino Sans GB W3" panose="020B0300000000000000" pitchFamily="34" charset="-122"/>
                <a:ea typeface="Hiragino Sans GB W3" panose="020B0300000000000000" pitchFamily="34" charset="-122"/>
              </a:rPr>
              <a:t>tc.</a:t>
            </a:r>
            <a:endParaRPr lang="en-US" altLang="zh-CN" sz="20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76657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57465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对中文文本变体的处理方法</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内容占位符 2"/>
          <p:cNvSpPr>
            <a:spLocks noGrp="1"/>
          </p:cNvSpPr>
          <p:nvPr>
            <p:ph idx="1"/>
          </p:nvPr>
        </p:nvSpPr>
        <p:spPr>
          <a:xfrm>
            <a:off x="790575" y="1508367"/>
            <a:ext cx="4380865" cy="463752"/>
          </a:xfrm>
        </p:spPr>
        <p:txBody>
          <a:bodyPr>
            <a:normAutofit/>
          </a:bodyPr>
          <a:lstStyle/>
          <a:p>
            <a:r>
              <a:rPr lang="zh-CN" altLang="en-US" sz="2000" dirty="0" smtClean="0">
                <a:latin typeface="Hiragino Sans GB W3" panose="020B0300000000000000" pitchFamily="34" charset="-122"/>
                <a:ea typeface="Hiragino Sans GB W3" panose="020B0300000000000000" pitchFamily="34" charset="-122"/>
              </a:rPr>
              <a:t>音码编码（</a:t>
            </a:r>
            <a:r>
              <a:rPr lang="en-US" altLang="zh-CN" sz="2000" dirty="0" err="1" smtClean="0">
                <a:latin typeface="Hiragino Sans GB W3" panose="020B0300000000000000" pitchFamily="34" charset="-122"/>
                <a:ea typeface="Hiragino Sans GB W3" panose="020B0300000000000000" pitchFamily="34" charset="-122"/>
              </a:rPr>
              <a:t>soundcode</a:t>
            </a:r>
            <a:r>
              <a:rPr lang="en-US" altLang="zh-CN" sz="2000" dirty="0" smtClean="0">
                <a:latin typeface="Hiragino Sans GB W3" panose="020B0300000000000000" pitchFamily="34" charset="-122"/>
                <a:ea typeface="Hiragino Sans GB W3" panose="020B0300000000000000" pitchFamily="34" charset="-122"/>
              </a:rPr>
              <a:t> SC</a:t>
            </a:r>
            <a:r>
              <a:rPr lang="zh-CN" altLang="en-US" sz="2000" dirty="0" smtClean="0">
                <a:latin typeface="Hiragino Sans GB W3" panose="020B0300000000000000" pitchFamily="34" charset="-122"/>
                <a:ea typeface="Hiragino Sans GB W3" panose="020B0300000000000000" pitchFamily="34" charset="-122"/>
              </a:rPr>
              <a:t>）</a:t>
            </a: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p:txBody>
      </p:sp>
      <p:sp>
        <p:nvSpPr>
          <p:cNvPr id="3" name="下箭头 2"/>
          <p:cNvSpPr/>
          <p:nvPr/>
        </p:nvSpPr>
        <p:spPr>
          <a:xfrm>
            <a:off x="2287081" y="2475244"/>
            <a:ext cx="447040" cy="49784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22173" y="3028962"/>
            <a:ext cx="1376856" cy="5885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5" name="矩形 14"/>
          <p:cNvSpPr/>
          <p:nvPr/>
        </p:nvSpPr>
        <p:spPr>
          <a:xfrm>
            <a:off x="3222654" y="3028962"/>
            <a:ext cx="1376856" cy="5885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8" name="矩形 17"/>
          <p:cNvSpPr/>
          <p:nvPr/>
        </p:nvSpPr>
        <p:spPr>
          <a:xfrm>
            <a:off x="4623135" y="3028961"/>
            <a:ext cx="1376856" cy="588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19" name="下箭头 18"/>
          <p:cNvSpPr/>
          <p:nvPr/>
        </p:nvSpPr>
        <p:spPr>
          <a:xfrm>
            <a:off x="5088043" y="2475244"/>
            <a:ext cx="447040" cy="49784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rot="10800000">
            <a:off x="3800614" y="3676612"/>
            <a:ext cx="447040" cy="497840"/>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179131" y="2144848"/>
            <a:ext cx="662940" cy="29102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Hiragino Sans GB W3" panose="020B0300000000000000" pitchFamily="34" charset="-122"/>
                <a:ea typeface="Hiragino Sans GB W3" panose="020B0300000000000000" pitchFamily="34" charset="-122"/>
              </a:rPr>
              <a:t>声母</a:t>
            </a:r>
            <a:endParaRPr lang="zh-CN" altLang="en-US" sz="1600" dirty="0">
              <a:latin typeface="Hiragino Sans GB W3" panose="020B0300000000000000" pitchFamily="34" charset="-122"/>
              <a:ea typeface="Hiragino Sans GB W3" panose="020B0300000000000000" pitchFamily="34" charset="-122"/>
            </a:endParaRPr>
          </a:p>
        </p:txBody>
      </p:sp>
      <p:sp>
        <p:nvSpPr>
          <p:cNvPr id="28" name="圆角矩形 27"/>
          <p:cNvSpPr/>
          <p:nvPr/>
        </p:nvSpPr>
        <p:spPr>
          <a:xfrm>
            <a:off x="4980093" y="2128346"/>
            <a:ext cx="662940" cy="29102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Hiragino Sans GB W3" panose="020B0300000000000000" pitchFamily="34" charset="-122"/>
                <a:ea typeface="Hiragino Sans GB W3" panose="020B0300000000000000" pitchFamily="34" charset="-122"/>
              </a:rPr>
              <a:t>声调</a:t>
            </a:r>
            <a:endParaRPr lang="zh-CN" altLang="en-US" sz="1600" dirty="0">
              <a:latin typeface="Hiragino Sans GB W3" panose="020B0300000000000000" pitchFamily="34" charset="-122"/>
              <a:ea typeface="Hiragino Sans GB W3" panose="020B0300000000000000" pitchFamily="34" charset="-122"/>
            </a:endParaRPr>
          </a:p>
        </p:txBody>
      </p:sp>
      <p:sp>
        <p:nvSpPr>
          <p:cNvPr id="29" name="圆角矩形 28"/>
          <p:cNvSpPr/>
          <p:nvPr/>
        </p:nvSpPr>
        <p:spPr>
          <a:xfrm>
            <a:off x="3692663" y="4233524"/>
            <a:ext cx="662940" cy="29102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韵母</a:t>
            </a:r>
            <a:endParaRPr lang="zh-CN" altLang="en-US" sz="1600" dirty="0"/>
          </a:p>
        </p:txBody>
      </p:sp>
      <p:pic>
        <p:nvPicPr>
          <p:cNvPr id="10" name="图片 9"/>
          <p:cNvPicPr>
            <a:picLocks noChangeAspect="1"/>
          </p:cNvPicPr>
          <p:nvPr/>
        </p:nvPicPr>
        <p:blipFill>
          <a:blip r:embed="rId3"/>
          <a:stretch>
            <a:fillRect/>
          </a:stretch>
        </p:blipFill>
        <p:spPr>
          <a:xfrm>
            <a:off x="7309462" y="1276361"/>
            <a:ext cx="4000500" cy="3505200"/>
          </a:xfrm>
          <a:prstGeom prst="rect">
            <a:avLst/>
          </a:prstGeom>
        </p:spPr>
      </p:pic>
      <p:sp>
        <p:nvSpPr>
          <p:cNvPr id="30" name="文本框 29"/>
          <p:cNvSpPr txBox="1"/>
          <p:nvPr/>
        </p:nvSpPr>
        <p:spPr>
          <a:xfrm>
            <a:off x="1455221" y="5045055"/>
            <a:ext cx="1243825" cy="461665"/>
          </a:xfrm>
          <a:prstGeom prst="rect">
            <a:avLst/>
          </a:prstGeom>
          <a:noFill/>
        </p:spPr>
        <p:txBody>
          <a:bodyPr wrap="square" rtlCol="0">
            <a:spAutoFit/>
          </a:bodyPr>
          <a:lstStyle/>
          <a:p>
            <a:r>
              <a:rPr lang="zh-CN" altLang="en-US" sz="2400" dirty="0"/>
              <a:t>海洛因</a:t>
            </a:r>
            <a:endParaRPr lang="zh-CN" altLang="en-US" sz="2000" dirty="0"/>
          </a:p>
        </p:txBody>
      </p:sp>
      <p:sp>
        <p:nvSpPr>
          <p:cNvPr id="31" name="文本框 30"/>
          <p:cNvSpPr txBox="1"/>
          <p:nvPr/>
        </p:nvSpPr>
        <p:spPr>
          <a:xfrm>
            <a:off x="1455221" y="5721495"/>
            <a:ext cx="1100800" cy="461665"/>
          </a:xfrm>
          <a:prstGeom prst="rect">
            <a:avLst/>
          </a:prstGeom>
          <a:noFill/>
        </p:spPr>
        <p:txBody>
          <a:bodyPr wrap="square" rtlCol="0">
            <a:spAutoFit/>
          </a:bodyPr>
          <a:lstStyle/>
          <a:p>
            <a:r>
              <a:rPr lang="zh-CN" altLang="en-US" sz="2400" dirty="0" smtClean="0"/>
              <a:t>海诺因</a:t>
            </a:r>
            <a:endParaRPr lang="zh-CN" altLang="en-US" sz="2400" dirty="0"/>
          </a:p>
        </p:txBody>
      </p:sp>
      <p:sp>
        <p:nvSpPr>
          <p:cNvPr id="32" name="右箭头 31"/>
          <p:cNvSpPr/>
          <p:nvPr/>
        </p:nvSpPr>
        <p:spPr>
          <a:xfrm>
            <a:off x="2842071" y="5128567"/>
            <a:ext cx="905013"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右箭头 32"/>
          <p:cNvSpPr/>
          <p:nvPr/>
        </p:nvSpPr>
        <p:spPr>
          <a:xfrm>
            <a:off x="2842070" y="5805007"/>
            <a:ext cx="905013"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067738" y="5045055"/>
            <a:ext cx="1825062" cy="461665"/>
          </a:xfrm>
          <a:prstGeom prst="rect">
            <a:avLst/>
          </a:prstGeom>
          <a:noFill/>
        </p:spPr>
        <p:txBody>
          <a:bodyPr wrap="square" rtlCol="0">
            <a:spAutoFit/>
          </a:bodyPr>
          <a:lstStyle/>
          <a:p>
            <a:r>
              <a:rPr lang="en-US" altLang="zh-CN" sz="2400" dirty="0" smtClean="0"/>
              <a:t>KDCHXDPTA</a:t>
            </a:r>
            <a:endParaRPr lang="zh-CN" altLang="en-US" sz="2000" dirty="0"/>
          </a:p>
        </p:txBody>
      </p:sp>
      <p:sp>
        <p:nvSpPr>
          <p:cNvPr id="35" name="文本框 34"/>
          <p:cNvSpPr txBox="1"/>
          <p:nvPr/>
        </p:nvSpPr>
        <p:spPr>
          <a:xfrm>
            <a:off x="4067562" y="5721226"/>
            <a:ext cx="1825062" cy="461665"/>
          </a:xfrm>
          <a:prstGeom prst="rect">
            <a:avLst/>
          </a:prstGeom>
          <a:noFill/>
        </p:spPr>
        <p:txBody>
          <a:bodyPr wrap="square" rtlCol="0">
            <a:spAutoFit/>
          </a:bodyPr>
          <a:lstStyle/>
          <a:p>
            <a:r>
              <a:rPr lang="en-US" altLang="zh-CN" sz="2400" dirty="0" smtClean="0"/>
              <a:t>KDCNXDPTA</a:t>
            </a:r>
            <a:endParaRPr lang="zh-CN" altLang="en-US" sz="2000" dirty="0"/>
          </a:p>
        </p:txBody>
      </p:sp>
      <p:sp>
        <p:nvSpPr>
          <p:cNvPr id="36" name="右箭头 35"/>
          <p:cNvSpPr/>
          <p:nvPr/>
        </p:nvSpPr>
        <p:spPr>
          <a:xfrm>
            <a:off x="6213103" y="5420974"/>
            <a:ext cx="905013" cy="294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ED</a:t>
            </a:r>
            <a:endParaRPr lang="zh-CN" altLang="en-US" dirty="0"/>
          </a:p>
        </p:txBody>
      </p:sp>
      <p:sp>
        <p:nvSpPr>
          <p:cNvPr id="37" name="文本框 36"/>
          <p:cNvSpPr txBox="1"/>
          <p:nvPr/>
        </p:nvSpPr>
        <p:spPr>
          <a:xfrm>
            <a:off x="7261140" y="5175875"/>
            <a:ext cx="2472140" cy="830997"/>
          </a:xfrm>
          <a:prstGeom prst="rect">
            <a:avLst/>
          </a:prstGeom>
          <a:noFill/>
        </p:spPr>
        <p:txBody>
          <a:bodyPr wrap="square" rtlCol="0">
            <a:spAutoFit/>
          </a:bodyPr>
          <a:lstStyle/>
          <a:p>
            <a:r>
              <a:rPr lang="zh-CN" altLang="en-US" sz="2400" dirty="0" smtClean="0">
                <a:latin typeface="Hiragino Sans GB W3" panose="020B0300000000000000" pitchFamily="34" charset="-122"/>
                <a:ea typeface="Hiragino Sans GB W3" panose="020B0300000000000000" pitchFamily="34" charset="-122"/>
              </a:rPr>
              <a:t>相似度为</a:t>
            </a:r>
            <a:r>
              <a:rPr lang="en-US" altLang="zh-CN" sz="2400" dirty="0" smtClean="0">
                <a:latin typeface="Hiragino Sans GB W3" panose="020B0300000000000000" pitchFamily="34" charset="-122"/>
                <a:ea typeface="Hiragino Sans GB W3" panose="020B0300000000000000" pitchFamily="34" charset="-122"/>
              </a:rPr>
              <a:t>88.89%</a:t>
            </a:r>
            <a:endParaRPr lang="zh-CN" altLang="en-US" sz="20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699794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41072" y="470465"/>
            <a:ext cx="27603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不良信息</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175" y="1821521"/>
            <a:ext cx="2952370" cy="295237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474" y="1821521"/>
            <a:ext cx="3105229" cy="2952370"/>
          </a:xfrm>
          <a:prstGeom prst="rect">
            <a:avLst/>
          </a:prstGeom>
        </p:spPr>
      </p:pic>
    </p:spTree>
    <p:extLst>
      <p:ext uri="{BB962C8B-B14F-4D97-AF65-F5344CB8AC3E}">
        <p14:creationId xmlns:p14="http://schemas.microsoft.com/office/powerpoint/2010/main" val="1926827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14349" y="459842"/>
            <a:ext cx="58186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对中文文本变体的处理方法</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内容占位符 2"/>
          <p:cNvSpPr>
            <a:spLocks noGrp="1"/>
          </p:cNvSpPr>
          <p:nvPr>
            <p:ph idx="1"/>
          </p:nvPr>
        </p:nvSpPr>
        <p:spPr>
          <a:xfrm>
            <a:off x="790575" y="1508367"/>
            <a:ext cx="5430115" cy="463752"/>
          </a:xfrm>
        </p:spPr>
        <p:txBody>
          <a:bodyPr>
            <a:noAutofit/>
          </a:bodyPr>
          <a:lstStyle/>
          <a:p>
            <a:r>
              <a:rPr lang="zh-CN" altLang="en-US" sz="2000" dirty="0" smtClean="0">
                <a:latin typeface="Hiragino Sans GB W3" panose="020B0300000000000000" pitchFamily="34" charset="-122"/>
                <a:ea typeface="Hiragino Sans GB W3" panose="020B0300000000000000" pitchFamily="34" charset="-122"/>
              </a:rPr>
              <a:t>音形码编码（</a:t>
            </a:r>
            <a:r>
              <a:rPr lang="en-US" altLang="zh-CN" sz="2000" dirty="0" err="1" smtClean="0">
                <a:latin typeface="Hiragino Sans GB W3" panose="020B0300000000000000" pitchFamily="34" charset="-122"/>
                <a:ea typeface="Hiragino Sans GB W3" panose="020B0300000000000000" pitchFamily="34" charset="-122"/>
              </a:rPr>
              <a:t>soundshape</a:t>
            </a:r>
            <a:r>
              <a:rPr lang="en-US" altLang="zh-CN" sz="2000" dirty="0" smtClean="0">
                <a:latin typeface="Hiragino Sans GB W3" panose="020B0300000000000000" pitchFamily="34" charset="-122"/>
                <a:ea typeface="Hiragino Sans GB W3" panose="020B0300000000000000" pitchFamily="34" charset="-122"/>
              </a:rPr>
              <a:t> code SSC</a:t>
            </a:r>
            <a:r>
              <a:rPr lang="zh-CN" altLang="en-US" sz="2000" dirty="0" smtClean="0">
                <a:latin typeface="Hiragino Sans GB W3" panose="020B0300000000000000" pitchFamily="34" charset="-122"/>
                <a:ea typeface="Hiragino Sans GB W3" panose="020B0300000000000000" pitchFamily="34" charset="-122"/>
              </a:rPr>
              <a:t>）</a:t>
            </a: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9584" y="2323134"/>
            <a:ext cx="6381750" cy="3228975"/>
          </a:xfrm>
          <a:prstGeom prst="rect">
            <a:avLst/>
          </a:prstGeom>
        </p:spPr>
      </p:pic>
    </p:spTree>
    <p:extLst>
      <p:ext uri="{BB962C8B-B14F-4D97-AF65-F5344CB8AC3E}">
        <p14:creationId xmlns:p14="http://schemas.microsoft.com/office/powerpoint/2010/main" val="10720239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1" y="459842"/>
            <a:ext cx="58186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对中文文本变体的处理方法</a:t>
            </a:r>
            <a:endPar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 name="内容占位符 2"/>
          <p:cNvSpPr>
            <a:spLocks noGrp="1"/>
          </p:cNvSpPr>
          <p:nvPr>
            <p:ph idx="1"/>
          </p:nvPr>
        </p:nvSpPr>
        <p:spPr>
          <a:xfrm>
            <a:off x="790575" y="1508367"/>
            <a:ext cx="5134236" cy="463752"/>
          </a:xfrm>
        </p:spPr>
        <p:txBody>
          <a:bodyPr>
            <a:noAutofit/>
          </a:bodyPr>
          <a:lstStyle/>
          <a:p>
            <a:r>
              <a:rPr lang="zh-CN" altLang="en-US" sz="2000" dirty="0">
                <a:latin typeface="Hiragino Sans GB W3" panose="020B0300000000000000" pitchFamily="34" charset="-122"/>
                <a:ea typeface="Hiragino Sans GB W3" panose="020B0300000000000000" pitchFamily="34" charset="-122"/>
              </a:rPr>
              <a:t>基于 </a:t>
            </a:r>
            <a:r>
              <a:rPr lang="en-US" altLang="zh-CN" sz="2000" dirty="0">
                <a:latin typeface="Hiragino Sans GB W3" panose="020B0300000000000000" pitchFamily="34" charset="-122"/>
                <a:ea typeface="Hiragino Sans GB W3" panose="020B0300000000000000" pitchFamily="34" charset="-122"/>
              </a:rPr>
              <a:t>KMP </a:t>
            </a:r>
            <a:r>
              <a:rPr lang="zh-CN" altLang="en-US" sz="2000" dirty="0">
                <a:latin typeface="Hiragino Sans GB W3" panose="020B0300000000000000" pitchFamily="34" charset="-122"/>
                <a:ea typeface="Hiragino Sans GB W3" panose="020B0300000000000000" pitchFamily="34" charset="-122"/>
              </a:rPr>
              <a:t>的敏感词拆分识别算法 </a:t>
            </a:r>
            <a:endParaRPr lang="en-US" altLang="zh-CN" sz="2000" dirty="0" smtClean="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a:latin typeface="Hiragino Sans GB W3" panose="020B0300000000000000" pitchFamily="34" charset="-122"/>
              <a:ea typeface="Hiragino Sans GB W3" panose="020B0300000000000000" pitchFamily="34" charset="-122"/>
            </a:endParaRPr>
          </a:p>
          <a:p>
            <a:pPr marL="457200" lvl="1" indent="0">
              <a:buNone/>
            </a:pPr>
            <a:endParaRPr lang="en-US" altLang="zh-CN" sz="2000" dirty="0" smtClean="0">
              <a:latin typeface="Hiragino Sans GB W3" panose="020B0300000000000000" pitchFamily="34" charset="-122"/>
              <a:ea typeface="Hiragino Sans GB W3" panose="020B0300000000000000" pitchFamily="34" charset="-122"/>
            </a:endParaRPr>
          </a:p>
        </p:txBody>
      </p:sp>
      <p:sp>
        <p:nvSpPr>
          <p:cNvPr id="2" name="文本框 1"/>
          <p:cNvSpPr txBox="1"/>
          <p:nvPr/>
        </p:nvSpPr>
        <p:spPr>
          <a:xfrm>
            <a:off x="598112" y="2047104"/>
            <a:ext cx="9908482" cy="984885"/>
          </a:xfrm>
          <a:prstGeom prst="rect">
            <a:avLst/>
          </a:prstGeom>
          <a:noFill/>
        </p:spPr>
        <p:txBody>
          <a:bodyPr wrap="none" rtlCol="0">
            <a:spAutoFit/>
          </a:bodyPr>
          <a:lstStyle/>
          <a:p>
            <a:pPr lvl="1"/>
            <a:r>
              <a:rPr lang="zh-CN" altLang="en-US" sz="2000" dirty="0" smtClean="0">
                <a:latin typeface="Hiragino Sans GB W3" panose="020B0300000000000000" pitchFamily="34" charset="-122"/>
                <a:ea typeface="Hiragino Sans GB W3" panose="020B0300000000000000" pitchFamily="34" charset="-122"/>
              </a:rPr>
              <a:t>根据</a:t>
            </a:r>
            <a:r>
              <a:rPr lang="zh-CN" altLang="en-US" sz="2000" dirty="0">
                <a:latin typeface="Hiragino Sans GB W3" panose="020B0300000000000000" pitchFamily="34" charset="-122"/>
                <a:ea typeface="Hiragino Sans GB W3" panose="020B0300000000000000" pitchFamily="34" charset="-122"/>
              </a:rPr>
              <a:t>汉字拆分表把敏感词</a:t>
            </a:r>
            <a:r>
              <a:rPr lang="en-US" altLang="zh-CN" sz="2000" dirty="0">
                <a:latin typeface="Hiragino Sans GB W3" panose="020B0300000000000000" pitchFamily="34" charset="-122"/>
                <a:ea typeface="Hiragino Sans GB W3" panose="020B0300000000000000" pitchFamily="34" charset="-122"/>
              </a:rPr>
              <a:t>s</a:t>
            </a:r>
            <a:r>
              <a:rPr lang="zh-CN" altLang="en-US" sz="2000" dirty="0">
                <a:latin typeface="Hiragino Sans GB W3" panose="020B0300000000000000" pitchFamily="34" charset="-122"/>
                <a:ea typeface="Hiragino Sans GB W3" panose="020B0300000000000000" pitchFamily="34" charset="-122"/>
              </a:rPr>
              <a:t>与疑似敏感词</a:t>
            </a:r>
            <a:r>
              <a:rPr lang="zh-CN" altLang="en-US" sz="2000" dirty="0" smtClean="0">
                <a:latin typeface="Hiragino Sans GB W3" panose="020B0300000000000000" pitchFamily="34" charset="-122"/>
                <a:ea typeface="Hiragino Sans GB W3" panose="020B0300000000000000" pitchFamily="34" charset="-122"/>
              </a:rPr>
              <a:t>变形体</a:t>
            </a:r>
            <a:r>
              <a:rPr lang="en-US" altLang="zh-CN" sz="2000" dirty="0" smtClean="0">
                <a:latin typeface="Hiragino Sans GB W3" panose="020B0300000000000000" pitchFamily="34" charset="-122"/>
                <a:ea typeface="Hiragino Sans GB W3" panose="020B0300000000000000" pitchFamily="34" charset="-122"/>
              </a:rPr>
              <a:t>a</a:t>
            </a:r>
            <a:r>
              <a:rPr lang="zh-CN" altLang="en-US" sz="2000" dirty="0">
                <a:latin typeface="Hiragino Sans GB W3" panose="020B0300000000000000" pitchFamily="34" charset="-122"/>
                <a:ea typeface="Hiragino Sans GB W3" panose="020B0300000000000000" pitchFamily="34" charset="-122"/>
              </a:rPr>
              <a:t>进行拆分并转换成相应的区位码</a:t>
            </a:r>
            <a:r>
              <a:rPr lang="zh-CN" altLang="en-US" sz="2000" dirty="0" smtClean="0">
                <a:latin typeface="Hiragino Sans GB W3" panose="020B0300000000000000" pitchFamily="34" charset="-122"/>
                <a:ea typeface="Hiragino Sans GB W3" panose="020B0300000000000000" pitchFamily="34" charset="-122"/>
              </a:rPr>
              <a:t>，</a:t>
            </a:r>
            <a:endParaRPr lang="en-US" altLang="zh-CN" sz="2000" dirty="0" smtClean="0">
              <a:latin typeface="Hiragino Sans GB W3" panose="020B0300000000000000" pitchFamily="34" charset="-122"/>
              <a:ea typeface="Hiragino Sans GB W3" panose="020B0300000000000000" pitchFamily="34" charset="-122"/>
            </a:endParaRPr>
          </a:p>
          <a:p>
            <a:pPr lvl="1"/>
            <a:r>
              <a:rPr lang="zh-CN" altLang="en-US" sz="2000" dirty="0" smtClean="0">
                <a:latin typeface="Hiragino Sans GB W3" panose="020B0300000000000000" pitchFamily="34" charset="-122"/>
                <a:ea typeface="Hiragino Sans GB W3" panose="020B0300000000000000" pitchFamily="34" charset="-122"/>
              </a:rPr>
              <a:t>然后</a:t>
            </a:r>
            <a:r>
              <a:rPr lang="zh-CN" altLang="en-US" sz="2000" dirty="0">
                <a:latin typeface="Hiragino Sans GB W3" panose="020B0300000000000000" pitchFamily="34" charset="-122"/>
                <a:ea typeface="Hiragino Sans GB W3" panose="020B0300000000000000" pitchFamily="34" charset="-122"/>
              </a:rPr>
              <a:t>采用模式匹配</a:t>
            </a:r>
            <a:r>
              <a:rPr lang="en-US" altLang="zh-CN" sz="2000" dirty="0" smtClean="0">
                <a:latin typeface="Hiragino Sans GB W3" panose="020B0300000000000000" pitchFamily="34" charset="-122"/>
                <a:ea typeface="Hiragino Sans GB W3" panose="020B0300000000000000" pitchFamily="34" charset="-122"/>
              </a:rPr>
              <a:t>KMP</a:t>
            </a:r>
            <a:r>
              <a:rPr lang="zh-CN" altLang="en-US" sz="2000" dirty="0" smtClean="0">
                <a:latin typeface="Hiragino Sans GB W3" panose="020B0300000000000000" pitchFamily="34" charset="-122"/>
                <a:ea typeface="Hiragino Sans GB W3" panose="020B0300000000000000" pitchFamily="34" charset="-122"/>
              </a:rPr>
              <a:t>算法</a:t>
            </a:r>
            <a:r>
              <a:rPr lang="zh-CN" altLang="en-US" sz="2000" dirty="0">
                <a:latin typeface="Hiragino Sans GB W3" panose="020B0300000000000000" pitchFamily="34" charset="-122"/>
                <a:ea typeface="Hiragino Sans GB W3" panose="020B0300000000000000" pitchFamily="34" charset="-122"/>
              </a:rPr>
              <a:t>进行匹配</a:t>
            </a:r>
            <a:r>
              <a:rPr lang="zh-CN" altLang="en-US" sz="2000" dirty="0" smtClean="0">
                <a:latin typeface="Hiragino Sans GB W3" panose="020B0300000000000000" pitchFamily="34" charset="-122"/>
                <a:ea typeface="Hiragino Sans GB W3" panose="020B0300000000000000" pitchFamily="34" charset="-122"/>
              </a:rPr>
              <a:t>。</a:t>
            </a:r>
            <a:endParaRPr lang="en-US" altLang="zh-CN" sz="2000" dirty="0">
              <a:latin typeface="Hiragino Sans GB W3" panose="020B0300000000000000" pitchFamily="34" charset="-122"/>
              <a:ea typeface="Hiragino Sans GB W3" panose="020B0300000000000000" pitchFamily="34" charset="-122"/>
            </a:endParaRPr>
          </a:p>
          <a:p>
            <a:endParaRPr lang="zh-CN" altLang="en-US" dirty="0">
              <a:latin typeface="Hiragino Sans GB W3" panose="020B0300000000000000" pitchFamily="34" charset="-122"/>
              <a:ea typeface="Hiragino Sans GB W3" panose="020B0300000000000000" pitchFamily="34" charset="-122"/>
            </a:endParaRPr>
          </a:p>
        </p:txBody>
      </p:sp>
      <p:sp>
        <p:nvSpPr>
          <p:cNvPr id="5" name="圆角矩形 4"/>
          <p:cNvSpPr/>
          <p:nvPr/>
        </p:nvSpPr>
        <p:spPr>
          <a:xfrm>
            <a:off x="3127487" y="2901437"/>
            <a:ext cx="1453020" cy="801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海洛因吗啡</a:t>
            </a:r>
            <a:endParaRPr lang="zh-CN" altLang="en-US" dirty="0">
              <a:latin typeface="Hiragino Sans GB W3" panose="020B0300000000000000" pitchFamily="34" charset="-122"/>
              <a:ea typeface="Hiragino Sans GB W3" panose="020B0300000000000000" pitchFamily="34" charset="-122"/>
            </a:endParaRPr>
          </a:p>
        </p:txBody>
      </p:sp>
      <p:sp>
        <p:nvSpPr>
          <p:cNvPr id="11" name="圆角矩形 10"/>
          <p:cNvSpPr/>
          <p:nvPr/>
        </p:nvSpPr>
        <p:spPr>
          <a:xfrm>
            <a:off x="6220689" y="2901437"/>
            <a:ext cx="1453020" cy="801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口马口非</a:t>
            </a:r>
            <a:endParaRPr lang="zh-CN" altLang="en-US" dirty="0">
              <a:latin typeface="Hiragino Sans GB W3" panose="020B0300000000000000" pitchFamily="34" charset="-122"/>
              <a:ea typeface="Hiragino Sans GB W3" panose="020B0300000000000000" pitchFamily="34" charset="-122"/>
            </a:endParaRPr>
          </a:p>
        </p:txBody>
      </p:sp>
      <p:sp>
        <p:nvSpPr>
          <p:cNvPr id="9" name="圆角矩形 8"/>
          <p:cNvSpPr/>
          <p:nvPr/>
        </p:nvSpPr>
        <p:spPr>
          <a:xfrm>
            <a:off x="2592888" y="4060446"/>
            <a:ext cx="2522220" cy="839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氵每氵各口大口马口非</a:t>
            </a:r>
            <a:endParaRPr lang="zh-CN" altLang="en-US" dirty="0">
              <a:latin typeface="Hiragino Sans GB W3" panose="020B0300000000000000" pitchFamily="34" charset="-122"/>
              <a:ea typeface="Hiragino Sans GB W3" panose="020B0300000000000000" pitchFamily="34" charset="-122"/>
            </a:endParaRPr>
          </a:p>
        </p:txBody>
      </p:sp>
      <p:cxnSp>
        <p:nvCxnSpPr>
          <p:cNvPr id="12" name="直接箭头连接符 11"/>
          <p:cNvCxnSpPr>
            <a:stCxn id="5" idx="2"/>
            <a:endCxn id="9" idx="0"/>
          </p:cNvCxnSpPr>
          <p:nvPr/>
        </p:nvCxnSpPr>
        <p:spPr>
          <a:xfrm>
            <a:off x="3853997" y="3703103"/>
            <a:ext cx="1" cy="357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4097890" y="5840746"/>
            <a:ext cx="2605414" cy="814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匹配</a:t>
            </a:r>
            <a:r>
              <a:rPr lang="zh-CN" altLang="en-US" dirty="0">
                <a:latin typeface="Hiragino Sans GB W3" panose="020B0300000000000000" pitchFamily="34" charset="-122"/>
                <a:ea typeface="Hiragino Sans GB W3" panose="020B0300000000000000" pitchFamily="34" charset="-122"/>
              </a:rPr>
              <a:t>成功</a:t>
            </a:r>
          </a:p>
        </p:txBody>
      </p:sp>
      <p:cxnSp>
        <p:nvCxnSpPr>
          <p:cNvPr id="31" name="直接箭头连接符 30"/>
          <p:cNvCxnSpPr>
            <a:endCxn id="15" idx="0"/>
          </p:cNvCxnSpPr>
          <p:nvPr/>
        </p:nvCxnSpPr>
        <p:spPr>
          <a:xfrm>
            <a:off x="5398718" y="5148197"/>
            <a:ext cx="1879" cy="692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9" idx="2"/>
            <a:endCxn id="11" idx="2"/>
          </p:cNvCxnSpPr>
          <p:nvPr/>
        </p:nvCxnSpPr>
        <p:spPr>
          <a:xfrm rot="5400000" flipH="1" flipV="1">
            <a:off x="4802304" y="2754796"/>
            <a:ext cx="1196587" cy="3093201"/>
          </a:xfrm>
          <a:prstGeom prst="bentConnector3">
            <a:avLst>
              <a:gd name="adj1" fmla="val -19104"/>
            </a:avLst>
          </a:prstGeom>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2264706" y="3738674"/>
            <a:ext cx="1589290" cy="276999"/>
          </a:xfrm>
          <a:prstGeom prst="rect">
            <a:avLst/>
          </a:prstGeom>
          <a:noFill/>
        </p:spPr>
        <p:txBody>
          <a:bodyPr wrap="square" rtlCol="0">
            <a:spAutoFit/>
          </a:bodyPr>
          <a:lstStyle/>
          <a:p>
            <a:r>
              <a:rPr lang="zh-CN" altLang="en-US" sz="1200" dirty="0" smtClean="0">
                <a:latin typeface="Hiragino Sans GB W3" panose="020B0300000000000000" pitchFamily="34" charset="-122"/>
                <a:ea typeface="Hiragino Sans GB W3" panose="020B0300000000000000" pitchFamily="34" charset="-122"/>
              </a:rPr>
              <a:t>根据拆分表进行拆分</a:t>
            </a:r>
            <a:endParaRPr lang="zh-CN" altLang="en-US" sz="12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3539654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14558"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待解决的问题</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493167" y="1679858"/>
            <a:ext cx="4058433" cy="1754326"/>
          </a:xfrm>
          <a:prstGeom prst="rect">
            <a:avLst/>
          </a:prstGeom>
          <a:noFill/>
        </p:spPr>
        <p:txBody>
          <a:bodyPr wrap="square" rtlCol="0">
            <a:spAutoFit/>
          </a:bodyPr>
          <a:lstStyle/>
          <a:p>
            <a:pPr algn="ctr"/>
            <a:r>
              <a:rPr lang="zh-CN" altLang="en-US" dirty="0" smtClean="0">
                <a:latin typeface="Hiragino Sans GB W3" panose="020B0300000000000000" pitchFamily="34" charset="-122"/>
                <a:ea typeface="Hiragino Sans GB W3" panose="020B0300000000000000" pitchFamily="34" charset="-122"/>
              </a:rPr>
              <a:t>基于象形的变形关键字例子：</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我们</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一切</a:t>
            </a:r>
            <a:r>
              <a:rPr lang="zh-CN" altLang="en-US" dirty="0">
                <a:latin typeface="Hiragino Sans GB W3" panose="020B0300000000000000" pitchFamily="34" charset="-122"/>
                <a:ea typeface="Hiragino Sans GB W3" panose="020B0300000000000000" pitchFamily="34" charset="-122"/>
              </a:rPr>
              <a:t>都是幻觉</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屌丝</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a:latin typeface="Hiragino Sans GB W3" panose="020B0300000000000000" pitchFamily="34" charset="-122"/>
                <a:ea typeface="Hiragino Sans GB W3" panose="020B0300000000000000" pitchFamily="34" charset="-122"/>
              </a:rPr>
              <a:t>我是火星</a:t>
            </a:r>
            <a:r>
              <a:rPr lang="zh-CN" altLang="en-US" dirty="0" smtClean="0">
                <a:latin typeface="Hiragino Sans GB W3" panose="020B0300000000000000" pitchFamily="34" charset="-122"/>
                <a:ea typeface="Hiragino Sans GB W3" panose="020B0300000000000000" pitchFamily="34" charset="-122"/>
              </a:rPr>
              <a:t>人</a:t>
            </a:r>
            <a:endParaRPr lang="en-US" altLang="zh-CN" dirty="0" smtClean="0">
              <a:latin typeface="Hiragino Sans GB W3" panose="020B0300000000000000" pitchFamily="34" charset="-122"/>
              <a:ea typeface="Hiragino Sans GB W3" panose="020B0300000000000000" pitchFamily="34" charset="-122"/>
            </a:endParaRPr>
          </a:p>
          <a:p>
            <a:pPr algn="ctr"/>
            <a:endParaRPr lang="zh-CN" altLang="en-US" dirty="0">
              <a:latin typeface="Hiragino Sans GB W3" panose="020B0300000000000000" pitchFamily="34" charset="-122"/>
              <a:ea typeface="Hiragino Sans GB W3" panose="020B0300000000000000" pitchFamily="34" charset="-122"/>
            </a:endParaRPr>
          </a:p>
        </p:txBody>
      </p:sp>
      <p:sp>
        <p:nvSpPr>
          <p:cNvPr id="6" name="文本框 5"/>
          <p:cNvSpPr txBox="1"/>
          <p:nvPr/>
        </p:nvSpPr>
        <p:spPr>
          <a:xfrm>
            <a:off x="6095880" y="4442298"/>
            <a:ext cx="4058433" cy="1200329"/>
          </a:xfrm>
          <a:prstGeom prst="rect">
            <a:avLst/>
          </a:prstGeom>
          <a:noFill/>
        </p:spPr>
        <p:txBody>
          <a:bodyPr wrap="square" rtlCol="0">
            <a:spAutoFit/>
          </a:bodyPr>
          <a:lstStyle/>
          <a:p>
            <a:pPr algn="ct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咿切嘟势宦爵</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音似 呦、有等</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a:latin typeface="Hiragino Sans GB W3" panose="020B0300000000000000" pitchFamily="34" charset="-122"/>
                <a:ea typeface="Hiragino Sans GB W3" panose="020B0300000000000000" pitchFamily="34" charset="-122"/>
              </a:rPr>
              <a:t>音</a:t>
            </a:r>
            <a:r>
              <a:rPr lang="zh-CN" altLang="en-US" dirty="0" smtClean="0">
                <a:latin typeface="Hiragino Sans GB W3" panose="020B0300000000000000" pitchFamily="34" charset="-122"/>
                <a:ea typeface="Hiragino Sans GB W3" panose="020B0300000000000000" pitchFamily="34" charset="-122"/>
              </a:rPr>
              <a:t>似 事、是</a:t>
            </a:r>
            <a:endParaRPr lang="zh-CN" altLang="en-US" dirty="0">
              <a:latin typeface="Hiragino Sans GB W3" panose="020B0300000000000000" pitchFamily="34" charset="-122"/>
              <a:ea typeface="Hiragino Sans GB W3" panose="020B0300000000000000" pitchFamily="34" charset="-122"/>
            </a:endParaRPr>
          </a:p>
        </p:txBody>
      </p:sp>
      <p:sp>
        <p:nvSpPr>
          <p:cNvPr id="4" name="右箭头 3"/>
          <p:cNvSpPr/>
          <p:nvPr/>
        </p:nvSpPr>
        <p:spPr>
          <a:xfrm>
            <a:off x="5369373" y="2094411"/>
            <a:ext cx="1252602" cy="648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5369373" y="4528117"/>
            <a:ext cx="1252602" cy="648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095879" y="1647526"/>
            <a:ext cx="4058433" cy="1477328"/>
          </a:xfrm>
          <a:prstGeom prst="rect">
            <a:avLst/>
          </a:prstGeom>
          <a:noFill/>
        </p:spPr>
        <p:txBody>
          <a:bodyPr wrap="square" rtlCol="0">
            <a:spAutoFit/>
          </a:bodyPr>
          <a:lstStyle/>
          <a:p>
            <a:pPr algn="ct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誐</a:t>
            </a:r>
            <a:r>
              <a:rPr lang="zh-CN" altLang="en-US" dirty="0">
                <a:latin typeface="Hiragino Sans GB W3" panose="020B0300000000000000" pitchFamily="34" charset="-122"/>
                <a:ea typeface="Hiragino Sans GB W3" panose="020B0300000000000000" pitchFamily="34" charset="-122"/>
              </a:rPr>
              <a:t>扪 、峩</a:t>
            </a:r>
            <a:r>
              <a:rPr lang="zh-CN" altLang="en-US" dirty="0" smtClean="0">
                <a:latin typeface="Hiragino Sans GB W3" panose="020B0300000000000000" pitchFamily="34" charset="-122"/>
                <a:ea typeface="Hiragino Sans GB W3" panose="020B0300000000000000" pitchFamily="34" charset="-122"/>
              </a:rPr>
              <a:t>們</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a:latin typeface="Hiragino Sans GB W3" panose="020B0300000000000000" pitchFamily="34" charset="-122"/>
                <a:ea typeface="Hiragino Sans GB W3" panose="020B0300000000000000" pitchFamily="34" charset="-122"/>
              </a:rPr>
              <a:t>①切者</a:t>
            </a:r>
            <a:r>
              <a:rPr lang="el-GR" altLang="zh-CN" dirty="0" smtClean="0">
                <a:latin typeface="Hiragino Sans GB W3" panose="020B0300000000000000" pitchFamily="34" charset="-122"/>
                <a:ea typeface="Hiragino Sans GB W3" panose="020B0300000000000000" pitchFamily="34" charset="-122"/>
              </a:rPr>
              <a:t>β</a:t>
            </a:r>
            <a:r>
              <a:rPr lang="zh-CN" altLang="en-US" dirty="0">
                <a:latin typeface="Hiragino Sans GB W3" panose="020B0300000000000000" pitchFamily="34" charset="-122"/>
                <a:ea typeface="Hiragino Sans GB W3" panose="020B0300000000000000" pitchFamily="34" charset="-122"/>
              </a:rPr>
              <a:t>煶幻灚</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a:latin typeface="Hiragino Sans GB W3" panose="020B0300000000000000" pitchFamily="34" charset="-122"/>
                <a:ea typeface="Hiragino Sans GB W3" panose="020B0300000000000000" pitchFamily="34" charset="-122"/>
              </a:rPr>
              <a:t>屌</a:t>
            </a:r>
            <a:r>
              <a:rPr lang="zh-CN" altLang="en-US" dirty="0" smtClean="0">
                <a:latin typeface="Hiragino Sans GB W3" panose="020B0300000000000000" pitchFamily="34" charset="-122"/>
                <a:ea typeface="Hiragino Sans GB W3" panose="020B0300000000000000" pitchFamily="34" charset="-122"/>
              </a:rPr>
              <a:t>絲</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俄</a:t>
            </a:r>
            <a:r>
              <a:rPr lang="zh-CN" altLang="en-US" dirty="0">
                <a:latin typeface="Hiragino Sans GB W3" panose="020B0300000000000000" pitchFamily="34" charset="-122"/>
                <a:ea typeface="Hiragino Sans GB W3" panose="020B0300000000000000" pitchFamily="34" charset="-122"/>
              </a:rPr>
              <a:t>煶</a:t>
            </a:r>
            <a:r>
              <a:rPr lang="zh-CN" altLang="en-US" dirty="0" smtClean="0">
                <a:latin typeface="Hiragino Sans GB W3" panose="020B0300000000000000" pitchFamily="34" charset="-122"/>
                <a:ea typeface="Hiragino Sans GB W3" panose="020B0300000000000000" pitchFamily="34" charset="-122"/>
              </a:rPr>
              <a:t>㊋</a:t>
            </a:r>
            <a:r>
              <a:rPr lang="zh-CN" altLang="en-US" dirty="0">
                <a:latin typeface="Hiragino Sans GB W3" panose="020B0300000000000000" pitchFamily="34" charset="-122"/>
                <a:ea typeface="Hiragino Sans GB W3" panose="020B0300000000000000" pitchFamily="34" charset="-122"/>
              </a:rPr>
              <a:t>星魜</a:t>
            </a:r>
          </a:p>
        </p:txBody>
      </p:sp>
      <p:sp>
        <p:nvSpPr>
          <p:cNvPr id="11" name="文本框 10"/>
          <p:cNvSpPr txBox="1"/>
          <p:nvPr/>
        </p:nvSpPr>
        <p:spPr>
          <a:xfrm>
            <a:off x="1645567" y="4442299"/>
            <a:ext cx="4058433" cy="1200329"/>
          </a:xfrm>
          <a:prstGeom prst="rect">
            <a:avLst/>
          </a:prstGeom>
          <a:noFill/>
        </p:spPr>
        <p:txBody>
          <a:bodyPr wrap="square" rtlCol="0">
            <a:spAutoFit/>
          </a:bodyPr>
          <a:lstStyle/>
          <a:p>
            <a:pPr algn="ctr"/>
            <a:r>
              <a:rPr lang="zh-CN" altLang="en-US" dirty="0" smtClean="0">
                <a:latin typeface="Hiragino Sans GB W3" panose="020B0300000000000000" pitchFamily="34" charset="-122"/>
                <a:ea typeface="Hiragino Sans GB W3" panose="020B0300000000000000" pitchFamily="34" charset="-122"/>
              </a:rPr>
              <a:t>基于拟音的变形关键字例子：</a:t>
            </a:r>
            <a:endParaRPr lang="en-US" altLang="zh-CN" dirty="0" smtClean="0">
              <a:latin typeface="Hiragino Sans GB W3" panose="020B0300000000000000" pitchFamily="34" charset="-122"/>
              <a:ea typeface="Hiragino Sans GB W3" panose="020B0300000000000000" pitchFamily="34" charset="-122"/>
            </a:endParaRPr>
          </a:p>
          <a:p>
            <a:pPr algn="ctr"/>
            <a:r>
              <a:rPr lang="zh-CN" altLang="en-US" dirty="0" smtClean="0">
                <a:latin typeface="Hiragino Sans GB W3" panose="020B0300000000000000" pitchFamily="34" charset="-122"/>
                <a:ea typeface="Hiragino Sans GB W3" panose="020B0300000000000000" pitchFamily="34" charset="-122"/>
              </a:rPr>
              <a:t>一切都是幻觉</a:t>
            </a:r>
            <a:endParaRPr lang="en-US" altLang="zh-CN" dirty="0" smtClean="0">
              <a:latin typeface="Hiragino Sans GB W3" panose="020B0300000000000000" pitchFamily="34" charset="-122"/>
              <a:ea typeface="Hiragino Sans GB W3" panose="020B0300000000000000" pitchFamily="34" charset="-122"/>
            </a:endParaRPr>
          </a:p>
          <a:p>
            <a:pPr algn="ctr"/>
            <a:r>
              <a:rPr lang="en-US" altLang="zh-CN" dirty="0" smtClean="0">
                <a:latin typeface="Hiragino Sans GB W3" panose="020B0300000000000000" pitchFamily="34" charset="-122"/>
                <a:ea typeface="Hiragino Sans GB W3" panose="020B0300000000000000" pitchFamily="34" charset="-122"/>
              </a:rPr>
              <a:t>U</a:t>
            </a:r>
          </a:p>
          <a:p>
            <a:pPr algn="ctr"/>
            <a:r>
              <a:rPr lang="en-US" altLang="zh-CN" dirty="0">
                <a:latin typeface="Hiragino Sans GB W3" panose="020B0300000000000000" pitchFamily="34" charset="-122"/>
                <a:ea typeface="Hiragino Sans GB W3" panose="020B0300000000000000" pitchFamily="34" charset="-122"/>
              </a:rPr>
              <a:t>4</a:t>
            </a:r>
            <a:endParaRPr lang="zh-CN" altLang="en-US"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4055438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46640" y="459842"/>
            <a:ext cx="759592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a:rPr>
              <a:t>机器学习方法</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a:rPr>
              <a:t>文本二分类问题</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4571448" y="2340864"/>
            <a:ext cx="2938272" cy="2292096"/>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dirty="0" smtClean="0">
                <a:ea typeface="Hiragino Sans GB W3" panose="020B0300000000000000"/>
              </a:rPr>
              <a:t>机器学习模型</a:t>
            </a:r>
            <a:endParaRPr lang="zh-CN" altLang="en-US" dirty="0">
              <a:ea typeface="Hiragino Sans GB W3" panose="020B0300000000000000"/>
            </a:endParaRPr>
          </a:p>
        </p:txBody>
      </p:sp>
      <p:sp>
        <p:nvSpPr>
          <p:cNvPr id="12" name="椭圆 11"/>
          <p:cNvSpPr/>
          <p:nvPr/>
        </p:nvSpPr>
        <p:spPr>
          <a:xfrm>
            <a:off x="1673000" y="2810256"/>
            <a:ext cx="1950720" cy="1353312"/>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dirty="0" smtClean="0">
                <a:ea typeface="Hiragino Sans GB W3" panose="020B0300000000000000"/>
              </a:rPr>
              <a:t>待分类文本</a:t>
            </a:r>
            <a:endParaRPr lang="zh-CN" altLang="en-US" dirty="0">
              <a:ea typeface="Hiragino Sans GB W3" panose="020B0300000000000000"/>
            </a:endParaRPr>
          </a:p>
        </p:txBody>
      </p:sp>
      <p:sp>
        <p:nvSpPr>
          <p:cNvPr id="15" name="椭圆 14"/>
          <p:cNvSpPr/>
          <p:nvPr/>
        </p:nvSpPr>
        <p:spPr>
          <a:xfrm>
            <a:off x="8457448" y="2810256"/>
            <a:ext cx="1950720" cy="1353312"/>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zh-CN" altLang="en-US" dirty="0" smtClean="0">
                <a:ea typeface="Hiragino Sans GB W3" panose="020B0300000000000000"/>
              </a:rPr>
              <a:t>分类结果</a:t>
            </a:r>
            <a:endParaRPr lang="zh-CN" altLang="en-US" dirty="0">
              <a:ea typeface="Hiragino Sans GB W3" panose="020B0300000000000000"/>
            </a:endParaRPr>
          </a:p>
        </p:txBody>
      </p:sp>
      <p:cxnSp>
        <p:nvCxnSpPr>
          <p:cNvPr id="14" name="直接箭头连接符 13"/>
          <p:cNvCxnSpPr>
            <a:stCxn id="12" idx="6"/>
            <a:endCxn id="2" idx="1"/>
          </p:cNvCxnSpPr>
          <p:nvPr/>
        </p:nvCxnSpPr>
        <p:spPr>
          <a:xfrm>
            <a:off x="3623720" y="3486912"/>
            <a:ext cx="947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2" idx="3"/>
            <a:endCxn id="15" idx="2"/>
          </p:cNvCxnSpPr>
          <p:nvPr/>
        </p:nvCxnSpPr>
        <p:spPr>
          <a:xfrm>
            <a:off x="7509720" y="3486912"/>
            <a:ext cx="947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15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65459" y="2063557"/>
            <a:ext cx="2731404" cy="2715479"/>
            <a:chOff x="5641059" y="3248083"/>
            <a:chExt cx="918415" cy="913060"/>
          </a:xfrm>
        </p:grpSpPr>
        <p:sp>
          <p:nvSpPr>
            <p:cNvPr id="14" name="任意多边形 13"/>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5" name="任意多边形 14"/>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6" name="任意多边形 15"/>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7" name="任意多边形 16"/>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sp>
        <p:nvSpPr>
          <p:cNvPr id="18" name="文本框 17"/>
          <p:cNvSpPr txBox="1"/>
          <p:nvPr/>
        </p:nvSpPr>
        <p:spPr>
          <a:xfrm>
            <a:off x="5717684" y="2826889"/>
            <a:ext cx="5563873" cy="1292662"/>
          </a:xfrm>
          <a:prstGeom prst="rect">
            <a:avLst/>
          </a:prstGeom>
          <a:noFill/>
        </p:spPr>
        <p:txBody>
          <a:bodyPr wrap="square" rtlCol="0">
            <a:spAutoFit/>
          </a:bodyPr>
          <a:lstStyle/>
          <a:p>
            <a:pPr algn="ctr"/>
            <a:r>
              <a:rPr lang="zh-CN" altLang="en-US" sz="5000" dirty="0" smtClean="0">
                <a:solidFill>
                  <a:srgbClr val="413B39"/>
                </a:solidFill>
                <a:latin typeface="Hiragino Sans GB W3" panose="020B0300000000000000" pitchFamily="34" charset="-122"/>
                <a:ea typeface="Hiragino Sans GB W3" panose="020B0300000000000000" pitchFamily="34" charset="-122"/>
              </a:rPr>
              <a:t>文本不良信息检测</a:t>
            </a:r>
          </a:p>
          <a:p>
            <a:pPr algn="r"/>
            <a:r>
              <a:rPr lang="en-US" altLang="zh-CN" sz="2800" dirty="0" smtClean="0">
                <a:solidFill>
                  <a:srgbClr val="413B39"/>
                </a:solidFill>
                <a:latin typeface="Hiragino Sans GB W3" panose="020B0300000000000000" pitchFamily="34" charset="-122"/>
                <a:ea typeface="Hiragino Sans GB W3" panose="020B0300000000000000" pitchFamily="34" charset="-122"/>
              </a:rPr>
              <a:t>----</a:t>
            </a:r>
            <a:r>
              <a:rPr lang="zh-CN" altLang="en-US" sz="2800" dirty="0" smtClean="0">
                <a:solidFill>
                  <a:srgbClr val="413B39"/>
                </a:solidFill>
                <a:latin typeface="Hiragino Sans GB W3" panose="020B0300000000000000" pitchFamily="34" charset="-122"/>
                <a:ea typeface="Hiragino Sans GB W3" panose="020B0300000000000000" pitchFamily="34" charset="-122"/>
              </a:rPr>
              <a:t>分类</a:t>
            </a:r>
            <a:endParaRPr lang="zh-CN" altLang="en-US" sz="2800" dirty="0">
              <a:solidFill>
                <a:srgbClr val="413B39"/>
              </a:solidFill>
              <a:latin typeface="Hiragino Sans GB W3" panose="020B0300000000000000" pitchFamily="34" charset="-122"/>
              <a:ea typeface="Hiragino Sans GB W3" panose="020B0300000000000000" pitchFamily="34" charset="-122"/>
            </a:endParaRPr>
          </a:p>
        </p:txBody>
      </p:sp>
      <p:sp>
        <p:nvSpPr>
          <p:cNvPr id="19" name="文本框 18"/>
          <p:cNvSpPr txBox="1"/>
          <p:nvPr/>
        </p:nvSpPr>
        <p:spPr>
          <a:xfrm>
            <a:off x="2066851" y="2978524"/>
            <a:ext cx="2063019" cy="645160"/>
          </a:xfrm>
          <a:prstGeom prst="rect">
            <a:avLst/>
          </a:prstGeom>
          <a:noFill/>
        </p:spPr>
        <p:txBody>
          <a:bodyPr wrap="square" rtlCol="0">
            <a:spAutoFit/>
          </a:bodyPr>
          <a:lstStyle/>
          <a:p>
            <a:pPr algn="ctr"/>
            <a:r>
              <a:rPr lang="zh-CN" altLang="en-US" sz="3600" dirty="0">
                <a:solidFill>
                  <a:srgbClr val="413B39"/>
                </a:solidFill>
                <a:latin typeface="Hiragino Sans GB W3" panose="020B0300000000000000" pitchFamily="34" charset="-122"/>
                <a:ea typeface="Hiragino Sans GB W3" panose="020B0300000000000000" pitchFamily="34" charset="-122"/>
              </a:rPr>
              <a:t>第二部分</a:t>
            </a:r>
          </a:p>
        </p:txBody>
      </p:sp>
      <p:sp>
        <p:nvSpPr>
          <p:cNvPr id="20" name="任意多边形 19"/>
          <p:cNvSpPr/>
          <p:nvPr/>
        </p:nvSpPr>
        <p:spPr>
          <a:xfrm>
            <a:off x="5191836" y="2386178"/>
            <a:ext cx="0" cy="2088000"/>
          </a:xfrm>
          <a:custGeom>
            <a:avLst/>
            <a:gdLst>
              <a:gd name="connsiteX0" fmla="*/ 0 w 0"/>
              <a:gd name="connsiteY0" fmla="*/ 0 h 1477370"/>
              <a:gd name="connsiteX1" fmla="*/ 0 w 0"/>
              <a:gd name="connsiteY1" fmla="*/ 1477370 h 1477370"/>
            </a:gdLst>
            <a:ahLst/>
            <a:cxnLst>
              <a:cxn ang="0">
                <a:pos x="connsiteX0" y="connsiteY0"/>
              </a:cxn>
              <a:cxn ang="0">
                <a:pos x="connsiteX1" y="connsiteY1"/>
              </a:cxn>
            </a:cxnLst>
            <a:rect l="l" t="t" r="r" b="b"/>
            <a:pathLst>
              <a:path h="1477370">
                <a:moveTo>
                  <a:pt x="0" y="0"/>
                </a:moveTo>
                <a:lnTo>
                  <a:pt x="0" y="1477370"/>
                </a:lnTo>
              </a:path>
            </a:pathLst>
          </a:custGeom>
          <a:noFill/>
          <a:ln w="12700">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endParaRPr>
          </a:p>
        </p:txBody>
      </p:sp>
      <p:sp>
        <p:nvSpPr>
          <p:cNvPr id="21" name="文本框 20"/>
          <p:cNvSpPr txBox="1"/>
          <p:nvPr/>
        </p:nvSpPr>
        <p:spPr>
          <a:xfrm>
            <a:off x="1918897" y="3624855"/>
            <a:ext cx="2471626" cy="460375"/>
          </a:xfrm>
          <a:prstGeom prst="rect">
            <a:avLst/>
          </a:prstGeom>
          <a:noFill/>
        </p:spPr>
        <p:txBody>
          <a:bodyPr wrap="square" rtlCol="0">
            <a:spAutoFit/>
          </a:bodyPr>
          <a:lstStyle/>
          <a:p>
            <a:pPr algn="ctr"/>
            <a:r>
              <a:rPr lang="en-US" altLang="zh-CN" sz="2400" dirty="0">
                <a:solidFill>
                  <a:srgbClr val="413B39"/>
                </a:solidFill>
                <a:latin typeface="Hiragino Sans GB W3" panose="020B0300000000000000" pitchFamily="34" charset="-122"/>
                <a:ea typeface="Hiragino Sans GB W3" panose="020B0300000000000000" pitchFamily="34" charset="-122"/>
                <a:cs typeface="Helvetica" panose="020B0604020202020204" pitchFamily="34" charset="0"/>
              </a:rPr>
              <a:t>Part Two</a:t>
            </a:r>
            <a:endParaRPr lang="zh-CN" altLang="en-US" sz="2400" dirty="0">
              <a:solidFill>
                <a:srgbClr val="413B39"/>
              </a:solidFill>
              <a:latin typeface="Hiragino Sans GB W3" panose="020B0300000000000000" pitchFamily="34" charset="-122"/>
              <a:ea typeface="Hiragino Sans GB W3" panose="020B0300000000000000" pitchFamily="34" charset="-122"/>
              <a:cs typeface="Helvetica" panose="020B0604020202020204" pitchFamily="34" charset="0"/>
            </a:endParaRPr>
          </a:p>
        </p:txBody>
      </p:sp>
      <p:sp>
        <p:nvSpPr>
          <p:cNvPr id="11" name="文本框 10"/>
          <p:cNvSpPr txBox="1"/>
          <p:nvPr/>
        </p:nvSpPr>
        <p:spPr>
          <a:xfrm>
            <a:off x="6486013" y="4548203"/>
            <a:ext cx="383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rPr>
              <a:t>陈婉月</a:t>
            </a:r>
            <a:endParaRPr kumimoji="0" lang="zh-CN" altLang="en-US"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endParaRPr>
          </a:p>
        </p:txBody>
      </p:sp>
    </p:spTree>
    <p:extLst>
      <p:ext uri="{BB962C8B-B14F-4D97-AF65-F5344CB8AC3E}">
        <p14:creationId xmlns:p14="http://schemas.microsoft.com/office/powerpoint/2010/main" val="1513879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9">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par>
                          <p:cTn id="8" fill="hold">
                            <p:stCondLst>
                              <p:cond delay="225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3250"/>
                            </p:stCondLst>
                            <p:childTnLst>
                              <p:par>
                                <p:cTn id="22" presetID="1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par>
                                <p:cTn id="26" presetID="12" presetClass="entr" presetSubtype="8" fill="hold" grpId="0" nodeType="withEffect">
                                  <p:stCondLst>
                                    <p:cond delay="3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627184" y="459842"/>
            <a:ext cx="6101451" cy="58477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发现不良信息</a:t>
            </a:r>
            <a:r>
              <a:rPr lang="zh-CN" altLang="en-US" sz="3200" dirty="0" smtClean="0">
                <a:solidFill>
                  <a:srgbClr val="413B39"/>
                </a:solidFill>
                <a:latin typeface="Hiragino Sans GB W3" panose="020B0300000000000000" pitchFamily="34" charset="-122"/>
                <a:ea typeface="Hiragino Sans GB W3" panose="020B0300000000000000" pitchFamily="34" charset="-122"/>
              </a:rPr>
              <a:t>过程</a:t>
            </a:r>
            <a:r>
              <a:rPr lang="en-US" altLang="zh-CN" sz="3200" dirty="0" smtClean="0">
                <a:solidFill>
                  <a:srgbClr val="413B39"/>
                </a:solidFill>
                <a:latin typeface="Hiragino Sans GB W3" panose="020B0300000000000000" pitchFamily="34" charset="-122"/>
                <a:ea typeface="Hiragino Sans GB W3" panose="020B0300000000000000" pitchFamily="34" charset="-122"/>
              </a:rPr>
              <a:t>---</a:t>
            </a:r>
            <a:r>
              <a:rPr lang="zh-CN" altLang="en-US" sz="3200" dirty="0" smtClean="0">
                <a:solidFill>
                  <a:srgbClr val="413B39"/>
                </a:solidFill>
                <a:latin typeface="Hiragino Sans GB W3" panose="020B0300000000000000" pitchFamily="34" charset="-122"/>
                <a:ea typeface="Hiragino Sans GB W3" panose="020B0300000000000000" pitchFamily="34" charset="-122"/>
              </a:rPr>
              <a:t>警察视角</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1" name="任意多边形 5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5" y="1044575"/>
            <a:ext cx="10347325" cy="5509260"/>
          </a:xfrm>
          <a:prstGeom prst="rect">
            <a:avLst/>
          </a:prstGeom>
        </p:spPr>
      </p:pic>
    </p:spTree>
    <p:extLst>
      <p:ext uri="{BB962C8B-B14F-4D97-AF65-F5344CB8AC3E}">
        <p14:creationId xmlns:p14="http://schemas.microsoft.com/office/powerpoint/2010/main" val="274749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8"/>
          <p:cNvSpPr/>
          <p:nvPr/>
        </p:nvSpPr>
        <p:spPr>
          <a:xfrm>
            <a:off x="1868488" y="1341438"/>
            <a:ext cx="8388350" cy="1568450"/>
          </a:xfrm>
          <a:prstGeom prst="rect">
            <a:avLst/>
          </a:prstGeom>
          <a:noFill/>
          <a:ln w="9525">
            <a:noFill/>
          </a:ln>
        </p:spPr>
        <p:txBody>
          <a:bodyPr>
            <a:spAutoFit/>
          </a:bodyPr>
          <a:lstStyle/>
          <a:p>
            <a:r>
              <a:rPr lang="zh-CN" altLang="en-US" sz="2400" dirty="0">
                <a:latin typeface="Verdana" panose="020B0604030504040204" pitchFamily="34" charset="0"/>
              </a:rPr>
              <a:t/>
            </a:r>
            <a:br>
              <a:rPr lang="zh-CN" altLang="en-US" sz="2400" dirty="0">
                <a:latin typeface="Verdana" panose="020B0604030504040204" pitchFamily="34" charset="0"/>
              </a:rPr>
            </a:br>
            <a:r>
              <a:rPr lang="zh-CN" altLang="en-US" sz="2400" dirty="0">
                <a:latin typeface="Verdana" panose="020B0604030504040204" pitchFamily="34" charset="0"/>
              </a:rPr>
              <a:t/>
            </a:r>
            <a:br>
              <a:rPr lang="zh-CN" altLang="en-US" sz="2400" dirty="0">
                <a:latin typeface="Verdana" panose="020B0604030504040204" pitchFamily="34" charset="0"/>
              </a:rPr>
            </a:br>
            <a:r>
              <a:rPr lang="zh-CN" altLang="en-US" sz="2400" dirty="0">
                <a:latin typeface="Verdana" panose="020B0604030504040204" pitchFamily="34" charset="0"/>
              </a:rPr>
              <a:t/>
            </a:r>
            <a:br>
              <a:rPr lang="zh-CN" altLang="en-US" sz="2400" dirty="0">
                <a:latin typeface="Verdana" panose="020B0604030504040204" pitchFamily="34" charset="0"/>
              </a:rPr>
            </a:br>
            <a:endParaRPr lang="zh-CN" altLang="en-US" sz="2400" dirty="0">
              <a:latin typeface="Times New Roman" panose="02020603050405020304" pitchFamily="18" charset="0"/>
              <a:ea typeface="楷体" panose="02010609060101010101" pitchFamily="49" charset="-122"/>
            </a:endParaRPr>
          </a:p>
        </p:txBody>
      </p:sp>
      <p:sp>
        <p:nvSpPr>
          <p:cNvPr id="6" name="Rectangle 3"/>
          <p:cNvSpPr txBox="1">
            <a:spLocks noChangeArrowheads="1"/>
          </p:cNvSpPr>
          <p:nvPr/>
        </p:nvSpPr>
        <p:spPr bwMode="auto">
          <a:xfrm>
            <a:off x="2351088" y="1557338"/>
            <a:ext cx="770572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endParaRPr kumimoji="0" lang="zh-CN" altLang="en-US" sz="28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mn-ea"/>
              <a:cs typeface="+mn-cs"/>
            </a:endParaRPr>
          </a:p>
          <a:p>
            <a:pPr marL="742950" marR="0" lvl="1" indent="-28575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mn-ea"/>
                <a:cs typeface="+mn-cs"/>
              </a:rPr>
              <a:t>为了提高分类精度</a:t>
            </a:r>
          </a:p>
          <a:p>
            <a:pPr marL="1143000" marR="0" lvl="2" indent="-22860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楷体_GB2312" pitchFamily="49" charset="-122"/>
                <a:cs typeface="+mn-cs"/>
              </a:rPr>
              <a:t>一些通用的、各个类别都普遍存在的词汇对分类的贡献小</a:t>
            </a:r>
          </a:p>
          <a:p>
            <a:pPr marL="1143000" marR="0" lvl="2" indent="-22860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楷体_GB2312" pitchFamily="49" charset="-122"/>
                <a:cs typeface="+mn-cs"/>
              </a:rPr>
              <a:t>在某特定类中出现比重大而在其他类中出现比重小的词汇对文本分类的贡献大</a:t>
            </a:r>
          </a:p>
          <a:p>
            <a:pPr marL="1143000" marR="0" lvl="2" indent="-22860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楷体_GB2312" pitchFamily="49" charset="-122"/>
                <a:cs typeface="+mn-cs"/>
              </a:rPr>
              <a:t>对于每一类，我们应去除那些表现力不强的词汇，筛选出针对该类的特征项集合</a:t>
            </a:r>
            <a:endParaRPr kumimoji="0" lang="zh-CN" altLang="en-US" sz="2000" b="0" i="0" u="none" strike="noStrike" kern="0" cap="none" spc="0" normalizeH="0" baseline="0" noProof="0" dirty="0" smtClean="0">
              <a:ln>
                <a:noFill/>
              </a:ln>
              <a:solidFill>
                <a:schemeClr val="tx1"/>
              </a:solidFill>
              <a:effectLst/>
              <a:uLnTx/>
              <a:uFillTx/>
              <a:latin typeface="+mn-lt"/>
              <a:ea typeface="楷体_GB2312"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p:txBody>
      </p:sp>
      <p:sp>
        <p:nvSpPr>
          <p:cNvPr id="50" name="文本框 49"/>
          <p:cNvSpPr txBox="1"/>
          <p:nvPr/>
        </p:nvSpPr>
        <p:spPr>
          <a:xfrm>
            <a:off x="-303530" y="460375"/>
            <a:ext cx="4483735" cy="583565"/>
          </a:xfrm>
          <a:prstGeom prst="rect">
            <a:avLst/>
          </a:prstGeom>
          <a:noFill/>
        </p:spPr>
        <p:txBody>
          <a:bodyPr wrap="square" rtlCol="0">
            <a:spAutoFit/>
          </a:bodyPr>
          <a:lstStyle/>
          <a:p>
            <a:pPr algn="ctr"/>
            <a:r>
              <a:rPr lang="zh-CN" sz="3200" dirty="0">
                <a:solidFill>
                  <a:srgbClr val="413B39"/>
                </a:solidFill>
                <a:latin typeface="Hiragino Sans GB W3" panose="020B0300000000000000" pitchFamily="34" charset="-122"/>
                <a:ea typeface="Hiragino Sans GB W3" panose="020B0300000000000000" pitchFamily="34" charset="-122"/>
              </a:rPr>
              <a:t>文本特征提取</a:t>
            </a:r>
          </a:p>
        </p:txBody>
      </p:sp>
      <p:sp>
        <p:nvSpPr>
          <p:cNvPr id="51" name="任意多边形 5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8" name="文本框 27"/>
          <p:cNvSpPr txBox="1"/>
          <p:nvPr/>
        </p:nvSpPr>
        <p:spPr>
          <a:xfrm>
            <a:off x="1585566" y="1508369"/>
            <a:ext cx="1604211" cy="1445260"/>
          </a:xfrm>
          <a:prstGeom prst="rect">
            <a:avLst/>
          </a:prstGeom>
          <a:noFill/>
        </p:spPr>
        <p:txBody>
          <a:bodyPr wrap="square" rtlCol="0">
            <a:spAutoFit/>
          </a:bodyPr>
          <a:lstStyle/>
          <a:p>
            <a:r>
              <a:rPr lang="en-US" altLang="zh-CN" sz="8800" b="1" dirty="0" smtClean="0">
                <a:solidFill>
                  <a:srgbClr val="819191"/>
                </a:solidFill>
                <a:latin typeface="华文中宋" panose="02010600040101010101" charset="-122"/>
                <a:ea typeface="华文中宋" panose="02010600040101010101" charset="-122"/>
                <a:cs typeface="Open Sans" panose="020B0606030504020204" pitchFamily="34" charset="0"/>
              </a:rPr>
              <a:t>“</a:t>
            </a:r>
            <a:endParaRPr lang="zh-CN" altLang="en-US" sz="8800" b="1" dirty="0">
              <a:solidFill>
                <a:srgbClr val="819191"/>
              </a:solidFill>
              <a:latin typeface="华文中宋" panose="02010600040101010101" charset="-122"/>
              <a:ea typeface="华文中宋" panose="02010600040101010101" charset="-122"/>
              <a:cs typeface="Open Sans" panose="020B0606030504020204" pitchFamily="34" charset="0"/>
            </a:endParaRPr>
          </a:p>
        </p:txBody>
      </p:sp>
    </p:spTree>
    <p:extLst>
      <p:ext uri="{BB962C8B-B14F-4D97-AF65-F5344CB8AC3E}">
        <p14:creationId xmlns:p14="http://schemas.microsoft.com/office/powerpoint/2010/main" val="249301021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341072" y="470465"/>
            <a:ext cx="3637162" cy="584775"/>
          </a:xfrm>
          <a:prstGeom prst="rect">
            <a:avLst/>
          </a:prstGeom>
          <a:noFill/>
        </p:spPr>
        <p:txBody>
          <a:bodyPr wrap="square" rtlCol="0">
            <a:spAutoFit/>
          </a:bodyPr>
          <a:lstStyle/>
          <a:p>
            <a:pPr algn="ctr"/>
            <a:r>
              <a:rPr lang="zh-CN" altLang="en-US" sz="3200" dirty="0" smtClean="0">
                <a:solidFill>
                  <a:srgbClr val="413B39"/>
                </a:solidFill>
                <a:latin typeface="Hiragino Sans GB W3" panose="020B0300000000000000" pitchFamily="34" charset="-122"/>
                <a:ea typeface="Hiragino Sans GB W3" panose="020B0300000000000000" pitchFamily="34" charset="-122"/>
              </a:rPr>
              <a:t>涉及相关技术</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1" name="任意多边形 5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25" y="1953895"/>
            <a:ext cx="12449810" cy="4900295"/>
          </a:xfrm>
          <a:prstGeom prst="rect">
            <a:avLst/>
          </a:prstGeom>
        </p:spPr>
      </p:pic>
    </p:spTree>
    <p:extLst>
      <p:ext uri="{BB962C8B-B14F-4D97-AF65-F5344CB8AC3E}">
        <p14:creationId xmlns:p14="http://schemas.microsoft.com/office/powerpoint/2010/main" val="1252683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42468" y="460305"/>
            <a:ext cx="3637162" cy="584775"/>
          </a:xfrm>
          <a:prstGeom prst="rect">
            <a:avLst/>
          </a:prstGeom>
          <a:noFill/>
        </p:spPr>
        <p:txBody>
          <a:bodyPr wrap="square" rtlCol="0">
            <a:spAutoFit/>
          </a:bodyPr>
          <a:lstStyle/>
          <a:p>
            <a:pPr algn="ctr"/>
            <a:r>
              <a:rPr lang="zh-CN" altLang="en-US" sz="3200" dirty="0" smtClean="0">
                <a:solidFill>
                  <a:srgbClr val="413B39"/>
                </a:solidFill>
                <a:latin typeface="Hiragino Sans GB W3" panose="020B0300000000000000" pitchFamily="34" charset="-122"/>
                <a:ea typeface="Hiragino Sans GB W3" panose="020B0300000000000000" pitchFamily="34" charset="-122"/>
              </a:rPr>
              <a:t>技术简介</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1" name="任意多边形 5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grpSp>
        <p:nvGrpSpPr>
          <p:cNvPr id="25" name="组 24"/>
          <p:cNvGrpSpPr/>
          <p:nvPr/>
        </p:nvGrpSpPr>
        <p:grpSpPr>
          <a:xfrm>
            <a:off x="750528" y="1447590"/>
            <a:ext cx="2039219" cy="3756428"/>
            <a:chOff x="1560512" y="1262063"/>
            <a:chExt cx="1659938" cy="3140865"/>
          </a:xfrm>
        </p:grpSpPr>
        <p:cxnSp>
          <p:nvCxnSpPr>
            <p:cNvPr id="7" name="直接箭头连接符 7"/>
            <p:cNvCxnSpPr>
              <a:cxnSpLocks noChangeShapeType="1"/>
            </p:cNvCxnSpPr>
            <p:nvPr/>
          </p:nvCxnSpPr>
          <p:spPr bwMode="auto">
            <a:xfrm>
              <a:off x="2390481" y="2717006"/>
              <a:ext cx="0" cy="585787"/>
            </a:xfrm>
            <a:prstGeom prst="straightConnector1">
              <a:avLst/>
            </a:prstGeom>
            <a:noFill/>
            <a:ln w="19050" algn="ctr">
              <a:solidFill>
                <a:schemeClr val="accent1"/>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9" name="环形箭头 8"/>
            <p:cNvSpPr/>
            <p:nvPr/>
          </p:nvSpPr>
          <p:spPr>
            <a:xfrm flipH="1">
              <a:off x="1560512" y="1262063"/>
              <a:ext cx="1659938" cy="1495205"/>
            </a:xfrm>
            <a:prstGeom prst="circularArrow">
              <a:avLst>
                <a:gd name="adj1" fmla="val 12500"/>
                <a:gd name="adj2" fmla="val 1142319"/>
                <a:gd name="adj3" fmla="val 20457681"/>
                <a:gd name="adj4" fmla="val 2875315"/>
                <a:gd name="adj5" fmla="val 12500"/>
              </a:avLst>
            </a:prstGeom>
            <a:no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zh-CN" altLang="en-US" sz="1600" dirty="0" smtClean="0">
                  <a:solidFill>
                    <a:schemeClr val="tx1"/>
                  </a:solidFill>
                  <a:latin typeface="微软雅黑" panose="020B0503020204020204" pitchFamily="34" charset="-122"/>
                  <a:ea typeface="微软雅黑" panose="020B0503020204020204" pitchFamily="34" charset="-122"/>
                  <a:cs typeface="+mn-ea"/>
                  <a:sym typeface="+mn-lt"/>
                </a:rPr>
                <a:t>文本去噪</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0" name="TextBox 31"/>
            <p:cNvSpPr txBox="1"/>
            <p:nvPr/>
          </p:nvSpPr>
          <p:spPr>
            <a:xfrm>
              <a:off x="1569963" y="3302793"/>
              <a:ext cx="1650487" cy="1100135"/>
            </a:xfrm>
            <a:prstGeom prst="rect">
              <a:avLst/>
            </a:prstGeom>
            <a:noFill/>
            <a:ln>
              <a:solidFill>
                <a:schemeClr val="accent1"/>
              </a:solidFill>
            </a:ln>
          </p:spPr>
          <p:txBody>
            <a:bodyPr wrap="square" lIns="68580" tIns="34290" rIns="68580" bIns="34290">
              <a:spAutoFit/>
            </a:bodyPr>
            <a:lstStyle/>
            <a:p>
              <a:pPr>
                <a:lnSpc>
                  <a:spcPct val="150000"/>
                </a:lnSpc>
                <a:defRPr/>
              </a:pP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   去除干扰因素（如爬虫</a:t>
              </a:r>
              <a:r>
                <a:rPr lang="zh-CN" altLang="en-US" dirty="0">
                  <a:latin typeface="微软雅黑" panose="020B0503020204020204" pitchFamily="34" charset="-122"/>
                  <a:ea typeface="微软雅黑" panose="020B0503020204020204" pitchFamily="34" charset="-122"/>
                  <a:cs typeface="Arial" panose="020B0604020202020204" pitchFamily="34" charset="0"/>
                </a:rPr>
                <a:t>获取的文本含有网页代码</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3" name="文本框 22"/>
          <p:cNvSpPr txBox="1"/>
          <p:nvPr/>
        </p:nvSpPr>
        <p:spPr>
          <a:xfrm>
            <a:off x="4164037" y="1828800"/>
            <a:ext cx="184731" cy="369332"/>
          </a:xfrm>
          <a:prstGeom prst="rect">
            <a:avLst/>
          </a:prstGeom>
          <a:noFill/>
        </p:spPr>
        <p:txBody>
          <a:bodyPr wrap="none" rtlCol="0">
            <a:spAutoFit/>
          </a:bodyPr>
          <a:lstStyle/>
          <a:p>
            <a:endParaRPr kumimoji="1" lang="zh-CN" altLang="en-US" dirty="0"/>
          </a:p>
        </p:txBody>
      </p:sp>
      <p:grpSp>
        <p:nvGrpSpPr>
          <p:cNvPr id="28" name="组 27"/>
          <p:cNvGrpSpPr/>
          <p:nvPr/>
        </p:nvGrpSpPr>
        <p:grpSpPr>
          <a:xfrm>
            <a:off x="7072436" y="1508369"/>
            <a:ext cx="2039219" cy="4586348"/>
            <a:chOff x="1560512" y="1262063"/>
            <a:chExt cx="1659938" cy="3834787"/>
          </a:xfrm>
        </p:grpSpPr>
        <p:cxnSp>
          <p:nvCxnSpPr>
            <p:cNvPr id="29" name="直接箭头连接符 7"/>
            <p:cNvCxnSpPr>
              <a:cxnSpLocks noChangeShapeType="1"/>
            </p:cNvCxnSpPr>
            <p:nvPr/>
          </p:nvCxnSpPr>
          <p:spPr bwMode="auto">
            <a:xfrm>
              <a:off x="2390481" y="2717006"/>
              <a:ext cx="0" cy="585787"/>
            </a:xfrm>
            <a:prstGeom prst="straightConnector1">
              <a:avLst/>
            </a:prstGeom>
            <a:noFill/>
            <a:ln w="19050" algn="ctr">
              <a:solidFill>
                <a:schemeClr val="accent1"/>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30" name="环形箭头 29"/>
            <p:cNvSpPr/>
            <p:nvPr/>
          </p:nvSpPr>
          <p:spPr>
            <a:xfrm flipH="1">
              <a:off x="1560512" y="1262063"/>
              <a:ext cx="1659938" cy="1495205"/>
            </a:xfrm>
            <a:prstGeom prst="circularArrow">
              <a:avLst>
                <a:gd name="adj1" fmla="val 12500"/>
                <a:gd name="adj2" fmla="val 1142319"/>
                <a:gd name="adj3" fmla="val 20457681"/>
                <a:gd name="adj4" fmla="val 2875315"/>
                <a:gd name="adj5" fmla="val 12500"/>
              </a:avLst>
            </a:prstGeom>
            <a:no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文档频率</a:t>
              </a:r>
            </a:p>
          </p:txBody>
        </p:sp>
        <p:sp>
          <p:nvSpPr>
            <p:cNvPr id="31" name="TextBox 31"/>
            <p:cNvSpPr txBox="1"/>
            <p:nvPr/>
          </p:nvSpPr>
          <p:spPr>
            <a:xfrm>
              <a:off x="1569963" y="3302793"/>
              <a:ext cx="1650487" cy="1794057"/>
            </a:xfrm>
            <a:prstGeom prst="rect">
              <a:avLst/>
            </a:prstGeom>
            <a:noFill/>
            <a:ln>
              <a:solidFill>
                <a:schemeClr val="accent1"/>
              </a:solidFill>
            </a:ln>
          </p:spPr>
          <p:txBody>
            <a:bodyPr wrap="square" lIns="68580" tIns="34290" rIns="68580" bIns="34290">
              <a:spAutoFit/>
            </a:bodyPr>
            <a:lstStyle/>
            <a:p>
              <a:pPr>
                <a:lnSpc>
                  <a:spcPct val="150000"/>
                </a:lnSpc>
                <a:defRPr/>
              </a:pPr>
              <a:r>
                <a:rPr lang="zh-CN" altLang="en-US" dirty="0">
                  <a:latin typeface="微软雅黑" panose="020B0503020204020204" pitchFamily="34" charset="-122"/>
                  <a:ea typeface="微软雅黑" panose="020B0503020204020204" pitchFamily="34" charset="-122"/>
                  <a:cs typeface="Arial" panose="020B0604020202020204" pitchFamily="34" charset="0"/>
                  <a:sym typeface="+mn-ea"/>
                </a:rPr>
                <a:t>在训练语料中出现某词条的文档数DF小于某个阈值去掉；DF大于某个阈值也去掉)</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2" name="组 31"/>
          <p:cNvGrpSpPr/>
          <p:nvPr/>
        </p:nvGrpSpPr>
        <p:grpSpPr>
          <a:xfrm>
            <a:off x="9975886" y="1508369"/>
            <a:ext cx="2039219" cy="5002923"/>
            <a:chOff x="1560512" y="1262063"/>
            <a:chExt cx="1659938" cy="4183098"/>
          </a:xfrm>
        </p:grpSpPr>
        <p:cxnSp>
          <p:nvCxnSpPr>
            <p:cNvPr id="33" name="直接箭头连接符 7"/>
            <p:cNvCxnSpPr>
              <a:cxnSpLocks noChangeShapeType="1"/>
            </p:cNvCxnSpPr>
            <p:nvPr/>
          </p:nvCxnSpPr>
          <p:spPr bwMode="auto">
            <a:xfrm>
              <a:off x="2390481" y="2717006"/>
              <a:ext cx="0" cy="585787"/>
            </a:xfrm>
            <a:prstGeom prst="straightConnector1">
              <a:avLst/>
            </a:prstGeom>
            <a:noFill/>
            <a:ln w="19050" algn="ctr">
              <a:solidFill>
                <a:schemeClr val="accent1"/>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34" name="环形箭头 33"/>
            <p:cNvSpPr/>
            <p:nvPr/>
          </p:nvSpPr>
          <p:spPr>
            <a:xfrm flipH="1">
              <a:off x="1560512" y="1262063"/>
              <a:ext cx="1659938" cy="1495205"/>
            </a:xfrm>
            <a:prstGeom prst="circularArrow">
              <a:avLst>
                <a:gd name="adj1" fmla="val 12500"/>
                <a:gd name="adj2" fmla="val 1142319"/>
                <a:gd name="adj3" fmla="val 20457681"/>
                <a:gd name="adj4" fmla="val 2875315"/>
                <a:gd name="adj5" fmla="val 12500"/>
              </a:avLst>
            </a:prstGeom>
            <a:no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1600" dirty="0">
                  <a:solidFill>
                    <a:schemeClr val="tx1"/>
                  </a:solidFill>
                  <a:latin typeface="微软雅黑" panose="020B0503020204020204" pitchFamily="34" charset="-122"/>
                  <a:ea typeface="微软雅黑" panose="020B0503020204020204" pitchFamily="34" charset="-122"/>
                  <a:cs typeface="+mn-ea"/>
                  <a:sym typeface="+mn-lt"/>
                </a:rPr>
                <a:t>TF-IDF</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5" name="TextBox 31"/>
            <p:cNvSpPr txBox="1"/>
            <p:nvPr/>
          </p:nvSpPr>
          <p:spPr>
            <a:xfrm>
              <a:off x="1569962" y="3302793"/>
              <a:ext cx="1650487" cy="2142368"/>
            </a:xfrm>
            <a:prstGeom prst="rect">
              <a:avLst/>
            </a:prstGeom>
            <a:noFill/>
            <a:ln>
              <a:solidFill>
                <a:schemeClr val="accent1"/>
              </a:solidFill>
            </a:ln>
          </p:spPr>
          <p:txBody>
            <a:bodyPr wrap="square" lIns="68580" tIns="34290" rIns="68580" bIns="34290">
              <a:spAutoFit/>
            </a:bodyPr>
            <a:lstStyle/>
            <a:p>
              <a:pPr>
                <a:lnSpc>
                  <a:spcPct val="150000"/>
                </a:lnSpc>
                <a:defRPr/>
              </a:pP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     一</a:t>
              </a:r>
              <a:r>
                <a:rPr lang="zh-CN" altLang="en-US" dirty="0">
                  <a:latin typeface="微软雅黑" panose="020B0503020204020204" pitchFamily="34" charset="-122"/>
                  <a:ea typeface="微软雅黑" panose="020B0503020204020204" pitchFamily="34" charset="-122"/>
                  <a:cs typeface="Arial" panose="020B0604020202020204" pitchFamily="34" charset="0"/>
                </a:rPr>
                <a:t>个特征在本文本中出现的</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次数多，在</a:t>
              </a:r>
              <a:r>
                <a:rPr lang="zh-CN" altLang="en-US" dirty="0">
                  <a:latin typeface="微软雅黑" panose="020B0503020204020204" pitchFamily="34" charset="-122"/>
                  <a:ea typeface="微软雅黑" panose="020B0503020204020204" pitchFamily="34" charset="-122"/>
                  <a:cs typeface="Arial" panose="020B0604020202020204" pitchFamily="34" charset="0"/>
                </a:rPr>
                <a:t>其他文本中</a:t>
              </a: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出现次数少，认为</a:t>
              </a:r>
              <a:r>
                <a:rPr lang="zh-CN" altLang="en-US" dirty="0">
                  <a:latin typeface="微软雅黑" panose="020B0503020204020204" pitchFamily="34" charset="-122"/>
                  <a:ea typeface="微软雅黑" panose="020B0503020204020204" pitchFamily="34" charset="-122"/>
                  <a:cs typeface="Arial" panose="020B0604020202020204" pitchFamily="34" charset="0"/>
                </a:rPr>
                <a:t>这个特征的具有代表性和区分能力</a:t>
              </a:r>
              <a:r>
                <a:rPr lang="zh-CN" altLang="en-US" dirty="0"/>
                <a:t>。</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 35"/>
          <p:cNvGrpSpPr/>
          <p:nvPr/>
        </p:nvGrpSpPr>
        <p:grpSpPr>
          <a:xfrm>
            <a:off x="3978234" y="1633725"/>
            <a:ext cx="2039219" cy="4171926"/>
            <a:chOff x="1560512" y="1262063"/>
            <a:chExt cx="1659938" cy="3488276"/>
          </a:xfrm>
        </p:grpSpPr>
        <p:cxnSp>
          <p:nvCxnSpPr>
            <p:cNvPr id="37" name="直接箭头连接符 7"/>
            <p:cNvCxnSpPr>
              <a:cxnSpLocks noChangeShapeType="1"/>
            </p:cNvCxnSpPr>
            <p:nvPr/>
          </p:nvCxnSpPr>
          <p:spPr bwMode="auto">
            <a:xfrm>
              <a:off x="2390481" y="2717006"/>
              <a:ext cx="0" cy="585787"/>
            </a:xfrm>
            <a:prstGeom prst="straightConnector1">
              <a:avLst/>
            </a:prstGeom>
            <a:noFill/>
            <a:ln w="19050" algn="ctr">
              <a:solidFill>
                <a:schemeClr val="accent1"/>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38" name="环形箭头 37"/>
            <p:cNvSpPr/>
            <p:nvPr/>
          </p:nvSpPr>
          <p:spPr>
            <a:xfrm flipH="1">
              <a:off x="1560512" y="1262063"/>
              <a:ext cx="1659938" cy="1495205"/>
            </a:xfrm>
            <a:prstGeom prst="circularArrow">
              <a:avLst>
                <a:gd name="adj1" fmla="val 12500"/>
                <a:gd name="adj2" fmla="val 1142319"/>
                <a:gd name="adj3" fmla="val 20457681"/>
                <a:gd name="adj4" fmla="val 2875315"/>
                <a:gd name="adj5" fmla="val 12500"/>
              </a:avLst>
            </a:prstGeom>
            <a:no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r>
                <a:rPr lang="zh-CN" altLang="en-US" sz="1600" dirty="0" smtClean="0">
                  <a:solidFill>
                    <a:schemeClr val="tx1"/>
                  </a:solidFill>
                  <a:latin typeface="微软雅黑" panose="020B0503020204020204" pitchFamily="34" charset="-122"/>
                  <a:ea typeface="微软雅黑" panose="020B0503020204020204" pitchFamily="34" charset="-122"/>
                  <a:cs typeface="+mn-ea"/>
                  <a:sym typeface="+mn-lt"/>
                </a:rPr>
                <a:t>文本分词</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39" name="TextBox 31"/>
            <p:cNvSpPr txBox="1"/>
            <p:nvPr/>
          </p:nvSpPr>
          <p:spPr>
            <a:xfrm>
              <a:off x="1569963" y="3302793"/>
              <a:ext cx="1650487" cy="1447546"/>
            </a:xfrm>
            <a:prstGeom prst="rect">
              <a:avLst/>
            </a:prstGeom>
            <a:noFill/>
            <a:ln>
              <a:solidFill>
                <a:schemeClr val="accent1"/>
              </a:solidFill>
            </a:ln>
          </p:spPr>
          <p:txBody>
            <a:bodyPr wrap="square" lIns="68580" tIns="34290" rIns="68580" bIns="34290">
              <a:spAutoFit/>
            </a:bodyPr>
            <a:lstStyle/>
            <a:p>
              <a:pPr>
                <a:lnSpc>
                  <a:spcPct val="150000"/>
                </a:lnSpc>
                <a:defRPr/>
              </a:pPr>
              <a:r>
                <a:rPr lang="zh-CN" altLang="en-US" dirty="0" smtClean="0">
                  <a:latin typeface="微软雅黑" panose="020B0503020204020204" pitchFamily="34" charset="-122"/>
                  <a:ea typeface="微软雅黑" panose="020B0503020204020204" pitchFamily="34" charset="-122"/>
                  <a:cs typeface="Arial" panose="020B0604020202020204" pitchFamily="34" charset="0"/>
                </a:rPr>
                <a:t>   将文本分解成为</a:t>
              </a:r>
              <a:r>
                <a:rPr lang="zh-CN" altLang="en-US" dirty="0">
                  <a:latin typeface="微软雅黑" panose="020B0503020204020204" pitchFamily="34" charset="-122"/>
                  <a:ea typeface="微软雅黑" panose="020B0503020204020204" pitchFamily="34" charset="-122"/>
                  <a:cs typeface="Arial" panose="020B0604020202020204" pitchFamily="34" charset="0"/>
                </a:rPr>
                <a:t>一个一个的词，词是表达语义的最小单位</a:t>
              </a:r>
            </a:p>
          </p:txBody>
        </p:sp>
      </p:grpSp>
    </p:spTree>
    <p:extLst>
      <p:ext uri="{BB962C8B-B14F-4D97-AF65-F5344CB8AC3E}">
        <p14:creationId xmlns:p14="http://schemas.microsoft.com/office/powerpoint/2010/main" val="1106634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341071" y="470465"/>
            <a:ext cx="7311753" cy="584775"/>
          </a:xfrm>
          <a:prstGeom prst="rect">
            <a:avLst/>
          </a:prstGeom>
          <a:noFill/>
        </p:spPr>
        <p:txBody>
          <a:bodyPr wrap="square" rtlCol="0">
            <a:spAutoFit/>
          </a:bodyPr>
          <a:lstStyle/>
          <a:p>
            <a:pPr algn="ctr"/>
            <a:r>
              <a:rPr lang="zh-CN" altLang="en-US" sz="3200" dirty="0" smtClean="0">
                <a:solidFill>
                  <a:srgbClr val="413B39"/>
                </a:solidFill>
                <a:latin typeface="Hiragino Sans GB W3" panose="020B0300000000000000" pitchFamily="34" charset="-122"/>
                <a:ea typeface="Hiragino Sans GB W3" panose="020B0300000000000000" pitchFamily="34" charset="-122"/>
              </a:rPr>
              <a:t>一个不良文本被发现的过程</a:t>
            </a:r>
            <a:r>
              <a:rPr lang="en-US" altLang="zh-CN" sz="3200" dirty="0" smtClean="0">
                <a:solidFill>
                  <a:srgbClr val="413B39"/>
                </a:solidFill>
                <a:latin typeface="Hiragino Sans GB W3" panose="020B0300000000000000" pitchFamily="34" charset="-122"/>
                <a:ea typeface="Hiragino Sans GB W3" panose="020B0300000000000000" pitchFamily="34" charset="-122"/>
              </a:rPr>
              <a:t>---</a:t>
            </a:r>
            <a:r>
              <a:rPr lang="zh-CN" altLang="en-US" sz="3200" dirty="0" smtClean="0">
                <a:solidFill>
                  <a:srgbClr val="413B39"/>
                </a:solidFill>
                <a:latin typeface="Hiragino Sans GB W3" panose="020B0300000000000000" pitchFamily="34" charset="-122"/>
                <a:ea typeface="Hiragino Sans GB W3" panose="020B0300000000000000" pitchFamily="34" charset="-122"/>
              </a:rPr>
              <a:t>罪犯视角</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1" name="任意多边形 5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2165350"/>
            <a:ext cx="11772900" cy="4041140"/>
          </a:xfrm>
          <a:prstGeom prst="rect">
            <a:avLst/>
          </a:prstGeom>
        </p:spPr>
      </p:pic>
    </p:spTree>
    <p:extLst>
      <p:ext uri="{BB962C8B-B14F-4D97-AF65-F5344CB8AC3E}">
        <p14:creationId xmlns:p14="http://schemas.microsoft.com/office/powerpoint/2010/main" val="320867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菱形 16"/>
          <p:cNvSpPr/>
          <p:nvPr/>
        </p:nvSpPr>
        <p:spPr>
          <a:xfrm>
            <a:off x="-255470" y="-370540"/>
            <a:ext cx="3373899" cy="3373899"/>
          </a:xfrm>
          <a:prstGeom prst="diamond">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任意多边形 17"/>
          <p:cNvSpPr/>
          <p:nvPr/>
        </p:nvSpPr>
        <p:spPr>
          <a:xfrm>
            <a:off x="-19878" y="-863758"/>
            <a:ext cx="1287979" cy="2575958"/>
          </a:xfrm>
          <a:custGeom>
            <a:avLst/>
            <a:gdLst>
              <a:gd name="connsiteX0" fmla="*/ 0 w 1287979"/>
              <a:gd name="connsiteY0" fmla="*/ 0 h 2575958"/>
              <a:gd name="connsiteX1" fmla="*/ 1287979 w 1287979"/>
              <a:gd name="connsiteY1" fmla="*/ 1287979 h 2575958"/>
              <a:gd name="connsiteX2" fmla="*/ 0 w 1287979"/>
              <a:gd name="connsiteY2" fmla="*/ 2575958 h 2575958"/>
            </a:gdLst>
            <a:ahLst/>
            <a:cxnLst>
              <a:cxn ang="0">
                <a:pos x="connsiteX0" y="connsiteY0"/>
              </a:cxn>
              <a:cxn ang="0">
                <a:pos x="connsiteX1" y="connsiteY1"/>
              </a:cxn>
              <a:cxn ang="0">
                <a:pos x="connsiteX2" y="connsiteY2"/>
              </a:cxn>
            </a:cxnLst>
            <a:rect l="l" t="t" r="r" b="b"/>
            <a:pathLst>
              <a:path w="1287979" h="2575958">
                <a:moveTo>
                  <a:pt x="0" y="0"/>
                </a:moveTo>
                <a:lnTo>
                  <a:pt x="1287979" y="1287979"/>
                </a:lnTo>
                <a:lnTo>
                  <a:pt x="0" y="2575958"/>
                </a:lnTo>
                <a:close/>
              </a:path>
            </a:pathLst>
          </a:custGeom>
          <a:noFill/>
          <a:ln w="3175">
            <a:solidFill>
              <a:schemeClr val="bg1">
                <a:lumMod val="50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13B39"/>
              </a:solidFill>
            </a:endParaRPr>
          </a:p>
        </p:txBody>
      </p:sp>
      <p:sp>
        <p:nvSpPr>
          <p:cNvPr id="19" name="菱形 18"/>
          <p:cNvSpPr/>
          <p:nvPr/>
        </p:nvSpPr>
        <p:spPr>
          <a:xfrm>
            <a:off x="-256201" y="-68674"/>
            <a:ext cx="3342485" cy="3342485"/>
          </a:xfrm>
          <a:prstGeom prst="diamond">
            <a:avLst/>
          </a:prstGeom>
          <a:noFill/>
          <a:ln w="3175">
            <a:solidFill>
              <a:schemeClr val="bg1">
                <a:lumMod val="50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0" name="文本框 19"/>
          <p:cNvSpPr txBox="1"/>
          <p:nvPr/>
        </p:nvSpPr>
        <p:spPr>
          <a:xfrm>
            <a:off x="4268586" y="997061"/>
            <a:ext cx="4023644" cy="646331"/>
          </a:xfrm>
          <a:prstGeom prst="rect">
            <a:avLst/>
          </a:prstGeom>
          <a:noFill/>
        </p:spPr>
        <p:txBody>
          <a:bodyPr wrap="square" rtlCol="0">
            <a:spAutoFit/>
          </a:bodyPr>
          <a:lstStyle/>
          <a:p>
            <a:pPr algn="ctr"/>
            <a:r>
              <a:rPr lang="zh-CN" altLang="en-US" sz="3600" dirty="0" smtClean="0">
                <a:solidFill>
                  <a:srgbClr val="413B39"/>
                </a:solidFill>
                <a:latin typeface="Hiragino Sans GB W3" panose="020B0300000000000000" pitchFamily="34" charset="-122"/>
                <a:ea typeface="Hiragino Sans GB W3" panose="020B0300000000000000" pitchFamily="34" charset="-122"/>
              </a:rPr>
              <a:t>不良文本</a:t>
            </a:r>
            <a:r>
              <a:rPr lang="en-US" altLang="zh-CN" sz="3600" dirty="0" smtClean="0">
                <a:solidFill>
                  <a:srgbClr val="413B39"/>
                </a:solidFill>
                <a:latin typeface="Hiragino Sans GB W3" panose="020B0300000000000000" pitchFamily="34" charset="-122"/>
                <a:ea typeface="Hiragino Sans GB W3" panose="020B0300000000000000" pitchFamily="34" charset="-122"/>
              </a:rPr>
              <a:t>-</a:t>
            </a:r>
            <a:r>
              <a:rPr lang="zh-CN" altLang="en-US" sz="3600" dirty="0" smtClean="0">
                <a:solidFill>
                  <a:srgbClr val="413B39"/>
                </a:solidFill>
                <a:latin typeface="Hiragino Sans GB W3" panose="020B0300000000000000" pitchFamily="34" charset="-122"/>
                <a:ea typeface="Hiragino Sans GB W3" panose="020B0300000000000000" pitchFamily="34" charset="-122"/>
              </a:rPr>
              <a:t>变体识别</a:t>
            </a:r>
            <a:endParaRPr lang="zh-CN" altLang="en-US" sz="3600" dirty="0">
              <a:solidFill>
                <a:srgbClr val="413B39"/>
              </a:solidFill>
              <a:latin typeface="Hiragino Sans GB W3" panose="020B0300000000000000" pitchFamily="34" charset="-122"/>
              <a:ea typeface="Hiragino Sans GB W3" panose="020B0300000000000000" pitchFamily="34" charset="-122"/>
            </a:endParaRPr>
          </a:p>
        </p:txBody>
      </p:sp>
      <p:grpSp>
        <p:nvGrpSpPr>
          <p:cNvPr id="21" name="组合 20"/>
          <p:cNvGrpSpPr/>
          <p:nvPr/>
        </p:nvGrpSpPr>
        <p:grpSpPr>
          <a:xfrm>
            <a:off x="3152806" y="828962"/>
            <a:ext cx="888418" cy="883238"/>
            <a:chOff x="4151313" y="2020084"/>
            <a:chExt cx="888418" cy="883238"/>
          </a:xfrm>
        </p:grpSpPr>
        <p:grpSp>
          <p:nvGrpSpPr>
            <p:cNvPr id="22" name="组合 21"/>
            <p:cNvGrpSpPr/>
            <p:nvPr/>
          </p:nvGrpSpPr>
          <p:grpSpPr>
            <a:xfrm>
              <a:off x="4151313" y="2020084"/>
              <a:ext cx="888418" cy="883238"/>
              <a:chOff x="5641059" y="3248083"/>
              <a:chExt cx="918415" cy="913060"/>
            </a:xfrm>
          </p:grpSpPr>
          <p:sp>
            <p:nvSpPr>
              <p:cNvPr id="31" name="任意多边形 30"/>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32" name="任意多边形 31"/>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33" name="任意多边形 32"/>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34" name="任意多边形 33"/>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23" name="组合 22"/>
            <p:cNvGrpSpPr/>
            <p:nvPr/>
          </p:nvGrpSpPr>
          <p:grpSpPr>
            <a:xfrm>
              <a:off x="4353060" y="2213787"/>
              <a:ext cx="483672" cy="489216"/>
              <a:chOff x="4359930" y="2498290"/>
              <a:chExt cx="1019358" cy="1031042"/>
            </a:xfrm>
          </p:grpSpPr>
          <p:grpSp>
            <p:nvGrpSpPr>
              <p:cNvPr id="25" name="组合 24"/>
              <p:cNvGrpSpPr/>
              <p:nvPr/>
            </p:nvGrpSpPr>
            <p:grpSpPr>
              <a:xfrm>
                <a:off x="4361859" y="2498290"/>
                <a:ext cx="1014596" cy="415536"/>
                <a:chOff x="4361859" y="2498290"/>
                <a:chExt cx="1014596" cy="415536"/>
              </a:xfrm>
            </p:grpSpPr>
            <p:sp>
              <p:nvSpPr>
                <p:cNvPr id="29" name="任意多边形 28"/>
                <p:cNvSpPr/>
                <p:nvPr/>
              </p:nvSpPr>
              <p:spPr>
                <a:xfrm rot="10800000">
                  <a:off x="4361859" y="2498290"/>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30" name="任意多边形 29"/>
                <p:cNvSpPr/>
                <p:nvPr/>
              </p:nvSpPr>
              <p:spPr>
                <a:xfrm rot="5400000">
                  <a:off x="4963258" y="2500628"/>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26" name="组合 25"/>
              <p:cNvGrpSpPr/>
              <p:nvPr/>
            </p:nvGrpSpPr>
            <p:grpSpPr>
              <a:xfrm flipV="1">
                <a:off x="4359930" y="3116091"/>
                <a:ext cx="1019358" cy="413241"/>
                <a:chOff x="4359478" y="2503052"/>
                <a:chExt cx="1019358" cy="413241"/>
              </a:xfrm>
            </p:grpSpPr>
            <p:sp>
              <p:nvSpPr>
                <p:cNvPr id="27" name="任意多边形 26"/>
                <p:cNvSpPr/>
                <p:nvPr/>
              </p:nvSpPr>
              <p:spPr>
                <a:xfrm rot="10800000">
                  <a:off x="4359478" y="2503052"/>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sp>
              <p:nvSpPr>
                <p:cNvPr id="28" name="任意多边形 27"/>
                <p:cNvSpPr/>
                <p:nvPr/>
              </p:nvSpPr>
              <p:spPr>
                <a:xfrm rot="5400000">
                  <a:off x="4965639" y="2503009"/>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grpSp>
        </p:grpSp>
        <p:sp>
          <p:nvSpPr>
            <p:cNvPr id="24" name="文本框 23"/>
            <p:cNvSpPr txBox="1"/>
            <p:nvPr/>
          </p:nvSpPr>
          <p:spPr>
            <a:xfrm>
              <a:off x="4244113" y="2241046"/>
              <a:ext cx="687185" cy="430887"/>
            </a:xfrm>
            <a:prstGeom prst="rect">
              <a:avLst/>
            </a:prstGeom>
            <a:noFill/>
            <a:ln>
              <a:noFill/>
            </a:ln>
          </p:spPr>
          <p:txBody>
            <a:bodyPr wrap="square" rtlCol="0">
              <a:spAutoFit/>
            </a:bodyPr>
            <a:lstStyle/>
            <a:p>
              <a:pPr algn="ctr"/>
              <a:r>
                <a:rPr lang="en-US" altLang="zh-CN" sz="2200" dirty="0">
                  <a:solidFill>
                    <a:srgbClr val="413B39"/>
                  </a:solidFill>
                  <a:latin typeface="微软雅黑" panose="020B0503020204020204" pitchFamily="34" charset="-122"/>
                  <a:ea typeface="微软雅黑" panose="020B0503020204020204" pitchFamily="34" charset="-122"/>
                </a:rPr>
                <a:t>01</a:t>
              </a:r>
              <a:endParaRPr lang="zh-CN" altLang="en-US" sz="2200" dirty="0">
                <a:solidFill>
                  <a:srgbClr val="413B39"/>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152499" y="1996535"/>
            <a:ext cx="888418" cy="883238"/>
            <a:chOff x="4161396" y="3518961"/>
            <a:chExt cx="888418" cy="883238"/>
          </a:xfrm>
        </p:grpSpPr>
        <p:sp>
          <p:nvSpPr>
            <p:cNvPr id="36" name="文本框 35"/>
            <p:cNvSpPr txBox="1"/>
            <p:nvPr/>
          </p:nvSpPr>
          <p:spPr>
            <a:xfrm>
              <a:off x="4253447" y="3741759"/>
              <a:ext cx="687185" cy="430887"/>
            </a:xfrm>
            <a:prstGeom prst="rect">
              <a:avLst/>
            </a:prstGeom>
            <a:noFill/>
            <a:ln>
              <a:noFill/>
            </a:ln>
          </p:spPr>
          <p:txBody>
            <a:bodyPr wrap="square" rtlCol="0">
              <a:spAutoFit/>
            </a:bodyPr>
            <a:lstStyle/>
            <a:p>
              <a:pPr algn="ctr"/>
              <a:r>
                <a:rPr lang="en-US" altLang="zh-CN" sz="2200" dirty="0">
                  <a:solidFill>
                    <a:srgbClr val="413B39"/>
                  </a:solidFill>
                  <a:latin typeface="微软雅黑" panose="020B0503020204020204" pitchFamily="34" charset="-122"/>
                  <a:ea typeface="微软雅黑" panose="020B0503020204020204" pitchFamily="34" charset="-122"/>
                </a:rPr>
                <a:t>02</a:t>
              </a:r>
              <a:endParaRPr lang="zh-CN" altLang="en-US" sz="2200" dirty="0">
                <a:solidFill>
                  <a:srgbClr val="413B39"/>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161396" y="3518961"/>
              <a:ext cx="888418" cy="883238"/>
              <a:chOff x="5641059" y="3248083"/>
              <a:chExt cx="918415" cy="913060"/>
            </a:xfrm>
          </p:grpSpPr>
          <p:sp>
            <p:nvSpPr>
              <p:cNvPr id="45" name="任意多边形 44"/>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46" name="任意多边形 45"/>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47" name="任意多边形 46"/>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48" name="任意多边形 47"/>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38" name="组合 37"/>
            <p:cNvGrpSpPr/>
            <p:nvPr/>
          </p:nvGrpSpPr>
          <p:grpSpPr>
            <a:xfrm>
              <a:off x="4363143" y="3712664"/>
              <a:ext cx="483672" cy="489216"/>
              <a:chOff x="4359930" y="2498290"/>
              <a:chExt cx="1019358" cy="1031042"/>
            </a:xfrm>
          </p:grpSpPr>
          <p:grpSp>
            <p:nvGrpSpPr>
              <p:cNvPr id="39" name="组合 38"/>
              <p:cNvGrpSpPr/>
              <p:nvPr/>
            </p:nvGrpSpPr>
            <p:grpSpPr>
              <a:xfrm>
                <a:off x="4361859" y="2498290"/>
                <a:ext cx="1014596" cy="415536"/>
                <a:chOff x="4361859" y="2498290"/>
                <a:chExt cx="1014596" cy="415536"/>
              </a:xfrm>
            </p:grpSpPr>
            <p:sp>
              <p:nvSpPr>
                <p:cNvPr id="43" name="任意多边形 42"/>
                <p:cNvSpPr/>
                <p:nvPr/>
              </p:nvSpPr>
              <p:spPr>
                <a:xfrm rot="10800000">
                  <a:off x="4361859" y="2498290"/>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44" name="任意多边形 43"/>
                <p:cNvSpPr/>
                <p:nvPr/>
              </p:nvSpPr>
              <p:spPr>
                <a:xfrm rot="5400000">
                  <a:off x="4963258" y="2500628"/>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40" name="组合 39"/>
              <p:cNvGrpSpPr/>
              <p:nvPr/>
            </p:nvGrpSpPr>
            <p:grpSpPr>
              <a:xfrm flipV="1">
                <a:off x="4359930" y="3116091"/>
                <a:ext cx="1019358" cy="413241"/>
                <a:chOff x="4359478" y="2503052"/>
                <a:chExt cx="1019358" cy="413241"/>
              </a:xfrm>
            </p:grpSpPr>
            <p:sp>
              <p:nvSpPr>
                <p:cNvPr id="41" name="任意多边形 40"/>
                <p:cNvSpPr/>
                <p:nvPr/>
              </p:nvSpPr>
              <p:spPr>
                <a:xfrm rot="10800000">
                  <a:off x="4359478" y="2503052"/>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sp>
              <p:nvSpPr>
                <p:cNvPr id="42" name="任意多边形 41"/>
                <p:cNvSpPr/>
                <p:nvPr/>
              </p:nvSpPr>
              <p:spPr>
                <a:xfrm rot="5400000">
                  <a:off x="4965639" y="2503009"/>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grpSp>
        </p:grpSp>
      </p:grpSp>
      <p:sp>
        <p:nvSpPr>
          <p:cNvPr id="49" name="文本框 48"/>
          <p:cNvSpPr txBox="1"/>
          <p:nvPr/>
        </p:nvSpPr>
        <p:spPr>
          <a:xfrm>
            <a:off x="4236441" y="2116525"/>
            <a:ext cx="4055789" cy="646331"/>
          </a:xfrm>
          <a:prstGeom prst="rect">
            <a:avLst/>
          </a:prstGeom>
          <a:noFill/>
        </p:spPr>
        <p:txBody>
          <a:bodyPr wrap="square" rtlCol="0">
            <a:spAutoFit/>
          </a:bodyPr>
          <a:lstStyle/>
          <a:p>
            <a:pPr algn="ctr"/>
            <a:r>
              <a:rPr lang="zh-CN" altLang="en-US" sz="3600" dirty="0" smtClean="0">
                <a:solidFill>
                  <a:srgbClr val="413B39"/>
                </a:solidFill>
                <a:latin typeface="Hiragino Sans GB W3" panose="020B0300000000000000" pitchFamily="34" charset="-122"/>
                <a:ea typeface="Hiragino Sans GB W3" panose="020B0300000000000000" pitchFamily="34" charset="-122"/>
              </a:rPr>
              <a:t>不良文本</a:t>
            </a:r>
            <a:r>
              <a:rPr lang="en-US" altLang="zh-CN" sz="3600" dirty="0" smtClean="0">
                <a:solidFill>
                  <a:srgbClr val="413B39"/>
                </a:solidFill>
                <a:latin typeface="Hiragino Sans GB W3" panose="020B0300000000000000" pitchFamily="34" charset="-122"/>
                <a:ea typeface="Hiragino Sans GB W3" panose="020B0300000000000000" pitchFamily="34" charset="-122"/>
              </a:rPr>
              <a:t>-</a:t>
            </a:r>
            <a:r>
              <a:rPr lang="zh-CN" altLang="en-US" sz="3600" dirty="0" smtClean="0">
                <a:solidFill>
                  <a:srgbClr val="413B39"/>
                </a:solidFill>
                <a:latin typeface="Hiragino Sans GB W3" panose="020B0300000000000000" pitchFamily="34" charset="-122"/>
                <a:ea typeface="Hiragino Sans GB W3" panose="020B0300000000000000" pitchFamily="34" charset="-122"/>
              </a:rPr>
              <a:t>分类方法</a:t>
            </a:r>
            <a:endParaRPr lang="zh-CN" altLang="en-US" sz="3600" dirty="0">
              <a:solidFill>
                <a:srgbClr val="413B39"/>
              </a:solidFill>
              <a:latin typeface="Hiragino Sans GB W3" panose="020B0300000000000000" pitchFamily="34" charset="-122"/>
              <a:ea typeface="Hiragino Sans GB W3" panose="020B0300000000000000" pitchFamily="34" charset="-122"/>
            </a:endParaRPr>
          </a:p>
        </p:txBody>
      </p:sp>
      <p:sp>
        <p:nvSpPr>
          <p:cNvPr id="50" name="文本框 49"/>
          <p:cNvSpPr txBox="1"/>
          <p:nvPr/>
        </p:nvSpPr>
        <p:spPr>
          <a:xfrm>
            <a:off x="4236441" y="3186952"/>
            <a:ext cx="4055790" cy="646331"/>
          </a:xfrm>
          <a:prstGeom prst="rect">
            <a:avLst/>
          </a:prstGeom>
          <a:noFill/>
        </p:spPr>
        <p:txBody>
          <a:bodyPr wrap="square" rtlCol="0">
            <a:spAutoFit/>
          </a:bodyPr>
          <a:lstStyle/>
          <a:p>
            <a:pPr algn="ctr"/>
            <a:r>
              <a:rPr lang="zh-CN" altLang="en-US" sz="3600" dirty="0" smtClean="0">
                <a:solidFill>
                  <a:srgbClr val="413B39"/>
                </a:solidFill>
                <a:latin typeface="Hiragino Sans GB W3" panose="020B0300000000000000" pitchFamily="34" charset="-122"/>
                <a:ea typeface="Hiragino Sans GB W3" panose="020B0300000000000000" pitchFamily="34" charset="-122"/>
              </a:rPr>
              <a:t>不良图片</a:t>
            </a:r>
            <a:r>
              <a:rPr lang="en-US" altLang="zh-CN" sz="3600" dirty="0" smtClean="0">
                <a:solidFill>
                  <a:srgbClr val="413B39"/>
                </a:solidFill>
                <a:latin typeface="Hiragino Sans GB W3" panose="020B0300000000000000" pitchFamily="34" charset="-122"/>
                <a:ea typeface="Hiragino Sans GB W3" panose="020B0300000000000000" pitchFamily="34" charset="-122"/>
              </a:rPr>
              <a:t>-</a:t>
            </a:r>
            <a:r>
              <a:rPr lang="zh-CN" altLang="en-US" sz="3600" dirty="0" smtClean="0">
                <a:solidFill>
                  <a:srgbClr val="413B39"/>
                </a:solidFill>
                <a:latin typeface="Hiragino Sans GB W3" panose="020B0300000000000000" pitchFamily="34" charset="-122"/>
                <a:ea typeface="Hiragino Sans GB W3" panose="020B0300000000000000" pitchFamily="34" charset="-122"/>
              </a:rPr>
              <a:t>图片检测</a:t>
            </a:r>
            <a:endParaRPr lang="zh-CN" altLang="en-US" sz="3600" dirty="0">
              <a:solidFill>
                <a:srgbClr val="413B39"/>
              </a:solidFill>
              <a:latin typeface="Hiragino Sans GB W3" panose="020B0300000000000000" pitchFamily="34" charset="-122"/>
              <a:ea typeface="Hiragino Sans GB W3" panose="020B0300000000000000" pitchFamily="34" charset="-122"/>
            </a:endParaRPr>
          </a:p>
        </p:txBody>
      </p:sp>
      <p:grpSp>
        <p:nvGrpSpPr>
          <p:cNvPr id="51" name="组合 50"/>
          <p:cNvGrpSpPr/>
          <p:nvPr/>
        </p:nvGrpSpPr>
        <p:grpSpPr>
          <a:xfrm>
            <a:off x="3150947" y="3165570"/>
            <a:ext cx="888418" cy="883238"/>
            <a:chOff x="4165039" y="5019300"/>
            <a:chExt cx="888418" cy="883238"/>
          </a:xfrm>
        </p:grpSpPr>
        <p:grpSp>
          <p:nvGrpSpPr>
            <p:cNvPr id="52" name="组合 51"/>
            <p:cNvGrpSpPr/>
            <p:nvPr/>
          </p:nvGrpSpPr>
          <p:grpSpPr>
            <a:xfrm>
              <a:off x="4165039" y="5019300"/>
              <a:ext cx="888418" cy="883238"/>
              <a:chOff x="5641059" y="3248083"/>
              <a:chExt cx="918415" cy="913060"/>
            </a:xfrm>
          </p:grpSpPr>
          <p:sp>
            <p:nvSpPr>
              <p:cNvPr id="61" name="任意多边形 60"/>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62" name="任意多边形 61"/>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63" name="任意多边形 62"/>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64" name="任意多边形 63"/>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53" name="组合 52"/>
            <p:cNvGrpSpPr/>
            <p:nvPr/>
          </p:nvGrpSpPr>
          <p:grpSpPr>
            <a:xfrm>
              <a:off x="4366786" y="5213003"/>
              <a:ext cx="483672" cy="489216"/>
              <a:chOff x="4359930" y="2498290"/>
              <a:chExt cx="1019358" cy="1031042"/>
            </a:xfrm>
          </p:grpSpPr>
          <p:grpSp>
            <p:nvGrpSpPr>
              <p:cNvPr id="55" name="组合 54"/>
              <p:cNvGrpSpPr/>
              <p:nvPr/>
            </p:nvGrpSpPr>
            <p:grpSpPr>
              <a:xfrm>
                <a:off x="4361859" y="2498290"/>
                <a:ext cx="1014596" cy="415536"/>
                <a:chOff x="4361859" y="2498290"/>
                <a:chExt cx="1014596" cy="415536"/>
              </a:xfrm>
            </p:grpSpPr>
            <p:sp>
              <p:nvSpPr>
                <p:cNvPr id="59" name="任意多边形 58"/>
                <p:cNvSpPr/>
                <p:nvPr/>
              </p:nvSpPr>
              <p:spPr>
                <a:xfrm rot="10800000">
                  <a:off x="4361859" y="2498290"/>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60" name="任意多边形 59"/>
                <p:cNvSpPr/>
                <p:nvPr/>
              </p:nvSpPr>
              <p:spPr>
                <a:xfrm rot="5400000">
                  <a:off x="4963258" y="2500628"/>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56" name="组合 55"/>
              <p:cNvGrpSpPr/>
              <p:nvPr/>
            </p:nvGrpSpPr>
            <p:grpSpPr>
              <a:xfrm flipV="1">
                <a:off x="4359930" y="3116091"/>
                <a:ext cx="1019358" cy="413241"/>
                <a:chOff x="4359478" y="2503052"/>
                <a:chExt cx="1019358" cy="413241"/>
              </a:xfrm>
            </p:grpSpPr>
            <p:sp>
              <p:nvSpPr>
                <p:cNvPr id="57" name="任意多边形 56"/>
                <p:cNvSpPr/>
                <p:nvPr/>
              </p:nvSpPr>
              <p:spPr>
                <a:xfrm rot="10800000">
                  <a:off x="4359478" y="2503052"/>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sp>
              <p:nvSpPr>
                <p:cNvPr id="58" name="任意多边形 57"/>
                <p:cNvSpPr/>
                <p:nvPr/>
              </p:nvSpPr>
              <p:spPr>
                <a:xfrm rot="5400000">
                  <a:off x="4965639" y="2503009"/>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grpSp>
        </p:grpSp>
        <p:sp>
          <p:nvSpPr>
            <p:cNvPr id="54" name="文本框 53"/>
            <p:cNvSpPr txBox="1"/>
            <p:nvPr/>
          </p:nvSpPr>
          <p:spPr>
            <a:xfrm>
              <a:off x="4260965" y="5247421"/>
              <a:ext cx="687185" cy="430887"/>
            </a:xfrm>
            <a:prstGeom prst="rect">
              <a:avLst/>
            </a:prstGeom>
            <a:noFill/>
            <a:ln>
              <a:noFill/>
            </a:ln>
          </p:spPr>
          <p:txBody>
            <a:bodyPr wrap="square" rtlCol="0">
              <a:spAutoFit/>
            </a:bodyPr>
            <a:lstStyle/>
            <a:p>
              <a:pPr algn="ctr"/>
              <a:r>
                <a:rPr lang="en-US" altLang="zh-CN" sz="2200" dirty="0">
                  <a:solidFill>
                    <a:srgbClr val="413B39"/>
                  </a:solidFill>
                  <a:latin typeface="微软雅黑" panose="020B0503020204020204" pitchFamily="34" charset="-122"/>
                  <a:ea typeface="微软雅黑" panose="020B0503020204020204" pitchFamily="34" charset="-122"/>
                </a:rPr>
                <a:t>03</a:t>
              </a:r>
              <a:endParaRPr lang="zh-CN" altLang="en-US" sz="2200" dirty="0">
                <a:solidFill>
                  <a:srgbClr val="413B39"/>
                </a:solidFill>
                <a:latin typeface="微软雅黑" panose="020B0503020204020204" pitchFamily="34" charset="-122"/>
                <a:ea typeface="微软雅黑" panose="020B0503020204020204" pitchFamily="34" charset="-122"/>
              </a:endParaRPr>
            </a:p>
          </p:txBody>
        </p:sp>
      </p:grpSp>
      <p:sp>
        <p:nvSpPr>
          <p:cNvPr id="65" name="文本框 64"/>
          <p:cNvSpPr txBox="1"/>
          <p:nvPr/>
        </p:nvSpPr>
        <p:spPr>
          <a:xfrm>
            <a:off x="894687" y="541842"/>
            <a:ext cx="1107962" cy="1938992"/>
          </a:xfrm>
          <a:prstGeom prst="rect">
            <a:avLst/>
          </a:prstGeom>
          <a:noFill/>
        </p:spPr>
        <p:txBody>
          <a:bodyPr wrap="square" rtlCol="0">
            <a:spAutoFit/>
          </a:bodyPr>
          <a:lstStyle/>
          <a:p>
            <a:pPr algn="ctr"/>
            <a:r>
              <a:rPr lang="zh-CN" altLang="en-US" sz="6000" dirty="0">
                <a:solidFill>
                  <a:srgbClr val="413B39"/>
                </a:solidFill>
                <a:latin typeface="Hiragino Sans GB W3" panose="020B0300000000000000" pitchFamily="34" charset="-122"/>
                <a:ea typeface="Hiragino Sans GB W3" panose="020B0300000000000000" pitchFamily="34" charset="-122"/>
              </a:rPr>
              <a:t>介绍</a:t>
            </a:r>
          </a:p>
        </p:txBody>
      </p:sp>
      <p:sp>
        <p:nvSpPr>
          <p:cNvPr id="66" name="文本框 65"/>
          <p:cNvSpPr txBox="1"/>
          <p:nvPr/>
        </p:nvSpPr>
        <p:spPr>
          <a:xfrm>
            <a:off x="4236440" y="4378286"/>
            <a:ext cx="4945137" cy="646331"/>
          </a:xfrm>
          <a:prstGeom prst="rect">
            <a:avLst/>
          </a:prstGeom>
          <a:noFill/>
        </p:spPr>
        <p:txBody>
          <a:bodyPr wrap="square" rtlCol="0">
            <a:spAutoFit/>
          </a:bodyPr>
          <a:lstStyle/>
          <a:p>
            <a:pPr algn="ctr"/>
            <a:r>
              <a:rPr lang="zh-CN" altLang="en-US" sz="3600" dirty="0" smtClean="0">
                <a:solidFill>
                  <a:srgbClr val="413B39"/>
                </a:solidFill>
                <a:latin typeface="Hiragino Sans GB W3" panose="020B0300000000000000" pitchFamily="34" charset="-122"/>
                <a:ea typeface="Hiragino Sans GB W3" panose="020B0300000000000000" pitchFamily="34" charset="-122"/>
              </a:rPr>
              <a:t>不良图片</a:t>
            </a:r>
            <a:r>
              <a:rPr lang="en-US" altLang="zh-CN" sz="3600" dirty="0" smtClean="0">
                <a:solidFill>
                  <a:srgbClr val="413B39"/>
                </a:solidFill>
                <a:latin typeface="Hiragino Sans GB W3" panose="020B0300000000000000" pitchFamily="34" charset="-122"/>
                <a:ea typeface="Hiragino Sans GB W3" panose="020B0300000000000000" pitchFamily="34" charset="-122"/>
              </a:rPr>
              <a:t>-</a:t>
            </a:r>
            <a:r>
              <a:rPr lang="zh-CN" altLang="en-US" sz="3600" dirty="0" smtClean="0">
                <a:solidFill>
                  <a:srgbClr val="413B39"/>
                </a:solidFill>
                <a:latin typeface="Hiragino Sans GB W3" panose="020B0300000000000000" pitchFamily="34" charset="-122"/>
                <a:ea typeface="Hiragino Sans GB W3" panose="020B0300000000000000" pitchFamily="34" charset="-122"/>
              </a:rPr>
              <a:t>深度学习方法</a:t>
            </a:r>
            <a:endParaRPr lang="zh-CN" altLang="en-US" sz="3600" dirty="0">
              <a:solidFill>
                <a:srgbClr val="413B39"/>
              </a:solidFill>
              <a:latin typeface="Hiragino Sans GB W3" panose="020B0300000000000000" pitchFamily="34" charset="-122"/>
              <a:ea typeface="Hiragino Sans GB W3" panose="020B0300000000000000" pitchFamily="34" charset="-122"/>
            </a:endParaRPr>
          </a:p>
        </p:txBody>
      </p:sp>
      <p:grpSp>
        <p:nvGrpSpPr>
          <p:cNvPr id="67" name="组合 66"/>
          <p:cNvGrpSpPr/>
          <p:nvPr/>
        </p:nvGrpSpPr>
        <p:grpSpPr>
          <a:xfrm>
            <a:off x="3147611" y="4334851"/>
            <a:ext cx="888418" cy="883238"/>
            <a:chOff x="4165039" y="5019300"/>
            <a:chExt cx="888418" cy="883238"/>
          </a:xfrm>
        </p:grpSpPr>
        <p:grpSp>
          <p:nvGrpSpPr>
            <p:cNvPr id="68" name="组合 67"/>
            <p:cNvGrpSpPr/>
            <p:nvPr/>
          </p:nvGrpSpPr>
          <p:grpSpPr>
            <a:xfrm>
              <a:off x="4165039" y="5019300"/>
              <a:ext cx="888418" cy="883238"/>
              <a:chOff x="5641059" y="3248083"/>
              <a:chExt cx="918415" cy="913060"/>
            </a:xfrm>
          </p:grpSpPr>
          <p:sp>
            <p:nvSpPr>
              <p:cNvPr id="77" name="任意多边形 76"/>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78" name="任意多边形 77"/>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79" name="任意多边形 78"/>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80" name="任意多边形 79"/>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69" name="组合 68"/>
            <p:cNvGrpSpPr/>
            <p:nvPr/>
          </p:nvGrpSpPr>
          <p:grpSpPr>
            <a:xfrm>
              <a:off x="4366786" y="5213003"/>
              <a:ext cx="483672" cy="489216"/>
              <a:chOff x="4359930" y="2498290"/>
              <a:chExt cx="1019358" cy="1031042"/>
            </a:xfrm>
          </p:grpSpPr>
          <p:grpSp>
            <p:nvGrpSpPr>
              <p:cNvPr id="71" name="组合 70"/>
              <p:cNvGrpSpPr/>
              <p:nvPr/>
            </p:nvGrpSpPr>
            <p:grpSpPr>
              <a:xfrm>
                <a:off x="4361859" y="2498290"/>
                <a:ext cx="1014596" cy="415536"/>
                <a:chOff x="4361859" y="2498290"/>
                <a:chExt cx="1014596" cy="415536"/>
              </a:xfrm>
            </p:grpSpPr>
            <p:sp>
              <p:nvSpPr>
                <p:cNvPr id="75" name="任意多边形 74"/>
                <p:cNvSpPr/>
                <p:nvPr/>
              </p:nvSpPr>
              <p:spPr>
                <a:xfrm rot="10800000">
                  <a:off x="4361859" y="2498290"/>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76" name="任意多边形 75"/>
                <p:cNvSpPr/>
                <p:nvPr/>
              </p:nvSpPr>
              <p:spPr>
                <a:xfrm rot="5400000">
                  <a:off x="4963258" y="2500628"/>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grpSp>
            <p:nvGrpSpPr>
              <p:cNvPr id="72" name="组合 71"/>
              <p:cNvGrpSpPr/>
              <p:nvPr/>
            </p:nvGrpSpPr>
            <p:grpSpPr>
              <a:xfrm flipV="1">
                <a:off x="4359930" y="3116091"/>
                <a:ext cx="1019358" cy="413241"/>
                <a:chOff x="4359478" y="2503052"/>
                <a:chExt cx="1019358" cy="413241"/>
              </a:xfrm>
            </p:grpSpPr>
            <p:sp>
              <p:nvSpPr>
                <p:cNvPr id="73" name="任意多边形 72"/>
                <p:cNvSpPr/>
                <p:nvPr/>
              </p:nvSpPr>
              <p:spPr>
                <a:xfrm rot="10800000">
                  <a:off x="4359478" y="2503052"/>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sp>
              <p:nvSpPr>
                <p:cNvPr id="74" name="任意多边形 73"/>
                <p:cNvSpPr/>
                <p:nvPr/>
              </p:nvSpPr>
              <p:spPr>
                <a:xfrm rot="5400000">
                  <a:off x="4965639" y="2503009"/>
                  <a:ext cx="413154" cy="413241"/>
                </a:xfrm>
                <a:custGeom>
                  <a:avLst/>
                  <a:gdLst>
                    <a:gd name="connsiteX0" fmla="*/ 0 w 263309"/>
                    <a:gd name="connsiteY0" fmla="*/ 263309 h 263309"/>
                    <a:gd name="connsiteX1" fmla="*/ 263309 w 263309"/>
                    <a:gd name="connsiteY1" fmla="*/ 0 h 263309"/>
                  </a:gdLst>
                  <a:ahLst/>
                  <a:cxnLst>
                    <a:cxn ang="0">
                      <a:pos x="connsiteX0" y="connsiteY0"/>
                    </a:cxn>
                    <a:cxn ang="0">
                      <a:pos x="connsiteX1" y="connsiteY1"/>
                    </a:cxn>
                  </a:cxnLst>
                  <a:rect l="l" t="t" r="r" b="b"/>
                  <a:pathLst>
                    <a:path w="263309" h="263309">
                      <a:moveTo>
                        <a:pt x="0" y="263309"/>
                      </a:moveTo>
                      <a:lnTo>
                        <a:pt x="263309"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latin typeface="方正兰亭超细黑简体" panose="02000000000000000000" pitchFamily="2" charset="-122"/>
                    <a:ea typeface="方正兰亭超细黑简体" panose="02000000000000000000" pitchFamily="2" charset="-122"/>
                  </a:endParaRPr>
                </a:p>
              </p:txBody>
            </p:sp>
          </p:grpSp>
        </p:grpSp>
        <p:sp>
          <p:nvSpPr>
            <p:cNvPr id="70" name="文本框 69"/>
            <p:cNvSpPr txBox="1"/>
            <p:nvPr/>
          </p:nvSpPr>
          <p:spPr>
            <a:xfrm>
              <a:off x="4260965" y="5247421"/>
              <a:ext cx="687185" cy="430887"/>
            </a:xfrm>
            <a:prstGeom prst="rect">
              <a:avLst/>
            </a:prstGeom>
            <a:noFill/>
            <a:ln>
              <a:noFill/>
            </a:ln>
          </p:spPr>
          <p:txBody>
            <a:bodyPr wrap="square" rtlCol="0">
              <a:spAutoFit/>
            </a:bodyPr>
            <a:lstStyle/>
            <a:p>
              <a:pPr algn="ctr"/>
              <a:r>
                <a:rPr lang="en-US" altLang="zh-CN" sz="2200" dirty="0">
                  <a:solidFill>
                    <a:srgbClr val="413B39"/>
                  </a:solidFill>
                  <a:latin typeface="微软雅黑" panose="020B0503020204020204" pitchFamily="34" charset="-122"/>
                  <a:ea typeface="微软雅黑" panose="020B0503020204020204" pitchFamily="34" charset="-122"/>
                </a:rPr>
                <a:t>04</a:t>
              </a:r>
              <a:endParaRPr lang="zh-CN" altLang="en-US" sz="2200" dirty="0">
                <a:solidFill>
                  <a:srgbClr val="413B39"/>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9367225" y="1161077"/>
            <a:ext cx="1878906" cy="369332"/>
          </a:xfrm>
          <a:prstGeom prst="rect">
            <a:avLst/>
          </a:prstGeom>
          <a:noFill/>
        </p:spPr>
        <p:txBody>
          <a:bodyPr wrap="square" rtlCol="0">
            <a:spAutoFit/>
          </a:bodyPr>
          <a:lstStyle/>
          <a:p>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杨   洋</a:t>
            </a:r>
            <a:endParaRPr lang="zh-CN" altLang="en-US" dirty="0">
              <a:latin typeface="Hiragino Sans GB W3" panose="020B0300000000000000" pitchFamily="34" charset="-122"/>
              <a:ea typeface="Hiragino Sans GB W3" panose="020B0300000000000000" pitchFamily="34" charset="-122"/>
            </a:endParaRPr>
          </a:p>
        </p:txBody>
      </p:sp>
      <p:sp>
        <p:nvSpPr>
          <p:cNvPr id="85" name="文本框 84"/>
          <p:cNvSpPr txBox="1"/>
          <p:nvPr/>
        </p:nvSpPr>
        <p:spPr>
          <a:xfrm>
            <a:off x="9367225" y="2200644"/>
            <a:ext cx="1878906" cy="369332"/>
          </a:xfrm>
          <a:prstGeom prst="rect">
            <a:avLst/>
          </a:prstGeom>
          <a:noFill/>
        </p:spPr>
        <p:txBody>
          <a:bodyPr wrap="square" rtlCol="0">
            <a:spAutoFit/>
          </a:bodyPr>
          <a:lstStyle/>
          <a:p>
            <a:r>
              <a:rPr lang="en-US" altLang="zh-CN" dirty="0" smtClean="0">
                <a:latin typeface="Hiragino Sans GB W3" panose="020B0300000000000000" pitchFamily="34" charset="-122"/>
                <a:ea typeface="Hiragino Sans GB W3" panose="020B0300000000000000" pitchFamily="34" charset="-122"/>
              </a:rPr>
              <a:t>------------</a:t>
            </a:r>
            <a:r>
              <a:rPr lang="zh-CN" altLang="en-US" dirty="0">
                <a:latin typeface="Hiragino Sans GB W3" panose="020B0300000000000000" pitchFamily="34" charset="-122"/>
                <a:ea typeface="Hiragino Sans GB W3" panose="020B0300000000000000" pitchFamily="34" charset="-122"/>
              </a:rPr>
              <a:t>陈婉月</a:t>
            </a:r>
          </a:p>
        </p:txBody>
      </p:sp>
      <p:sp>
        <p:nvSpPr>
          <p:cNvPr id="86" name="文本框 85"/>
          <p:cNvSpPr txBox="1"/>
          <p:nvPr/>
        </p:nvSpPr>
        <p:spPr>
          <a:xfrm>
            <a:off x="9367227" y="3393280"/>
            <a:ext cx="1878906" cy="369332"/>
          </a:xfrm>
          <a:prstGeom prst="rect">
            <a:avLst/>
          </a:prstGeom>
          <a:noFill/>
        </p:spPr>
        <p:txBody>
          <a:bodyPr wrap="square" rtlCol="0">
            <a:spAutoFit/>
          </a:bodyPr>
          <a:lstStyle/>
          <a:p>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杨   敏</a:t>
            </a:r>
            <a:endParaRPr lang="zh-CN" altLang="en-US" dirty="0">
              <a:latin typeface="Hiragino Sans GB W3" panose="020B0300000000000000" pitchFamily="34" charset="-122"/>
              <a:ea typeface="Hiragino Sans GB W3" panose="020B0300000000000000" pitchFamily="34" charset="-122"/>
            </a:endParaRPr>
          </a:p>
        </p:txBody>
      </p:sp>
      <p:sp>
        <p:nvSpPr>
          <p:cNvPr id="87" name="文本框 86"/>
          <p:cNvSpPr txBox="1"/>
          <p:nvPr/>
        </p:nvSpPr>
        <p:spPr>
          <a:xfrm>
            <a:off x="9367225" y="4585916"/>
            <a:ext cx="1878906" cy="369332"/>
          </a:xfrm>
          <a:prstGeom prst="rect">
            <a:avLst/>
          </a:prstGeom>
          <a:noFill/>
        </p:spPr>
        <p:txBody>
          <a:bodyPr wrap="square" rtlCol="0">
            <a:spAutoFit/>
          </a:bodyPr>
          <a:lstStyle/>
          <a:p>
            <a:r>
              <a:rPr lang="en-US" altLang="zh-CN" dirty="0" smtClean="0">
                <a:latin typeface="Hiragino Sans GB W3" panose="020B0300000000000000" pitchFamily="34" charset="-122"/>
                <a:ea typeface="Hiragino Sans GB W3" panose="020B0300000000000000" pitchFamily="34" charset="-122"/>
              </a:rPr>
              <a:t>------------</a:t>
            </a:r>
            <a:r>
              <a:rPr lang="zh-CN" altLang="en-US" dirty="0" smtClean="0">
                <a:latin typeface="Hiragino Sans GB W3" panose="020B0300000000000000" pitchFamily="34" charset="-122"/>
                <a:ea typeface="Hiragino Sans GB W3" panose="020B0300000000000000" pitchFamily="34" charset="-122"/>
              </a:rPr>
              <a:t>徐元超</a:t>
            </a:r>
            <a:endParaRPr lang="zh-CN" altLang="en-US"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794192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75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0-#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par>
                                <p:cTn id="14" presetID="12" presetClass="entr" presetSubtype="1" fill="hold" grpId="0" nodeType="withEffect">
                                  <p:stCondLst>
                                    <p:cond delay="15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p:tgtEl>
                                          <p:spTgt spid="19"/>
                                        </p:tgtEl>
                                        <p:attrNameLst>
                                          <p:attrName>ppt_y</p:attrName>
                                        </p:attrNameLst>
                                      </p:cBhvr>
                                      <p:tavLst>
                                        <p:tav tm="0">
                                          <p:val>
                                            <p:strVal val="#ppt_y-#ppt_h*1.125000"/>
                                          </p:val>
                                        </p:tav>
                                        <p:tav tm="100000">
                                          <p:val>
                                            <p:strVal val="#ppt_y"/>
                                          </p:val>
                                        </p:tav>
                                      </p:tavLst>
                                    </p:anim>
                                    <p:animEffect transition="in" filter="wipe(down)">
                                      <p:cBhvr>
                                        <p:cTn id="17" dur="750"/>
                                        <p:tgtEl>
                                          <p:spTgt spid="19"/>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anim calcmode="lin" valueType="num">
                                      <p:cBhvr>
                                        <p:cTn id="22" dur="500" fill="hold"/>
                                        <p:tgtEl>
                                          <p:spTgt spid="65"/>
                                        </p:tgtEl>
                                        <p:attrNameLst>
                                          <p:attrName>ppt_x</p:attrName>
                                        </p:attrNameLst>
                                      </p:cBhvr>
                                      <p:tavLst>
                                        <p:tav tm="0">
                                          <p:val>
                                            <p:strVal val="#ppt_x"/>
                                          </p:val>
                                        </p:tav>
                                        <p:tav tm="100000">
                                          <p:val>
                                            <p:strVal val="#ppt_x"/>
                                          </p:val>
                                        </p:tav>
                                      </p:tavLst>
                                    </p:anim>
                                    <p:anim calcmode="lin" valueType="num">
                                      <p:cBhvr>
                                        <p:cTn id="23" dur="500" fill="hold"/>
                                        <p:tgtEl>
                                          <p:spTgt spid="65"/>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31"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90"/>
                                          </p:val>
                                        </p:tav>
                                        <p:tav tm="100000">
                                          <p:val>
                                            <p:fltVal val="0"/>
                                          </p:val>
                                        </p:tav>
                                      </p:tavLst>
                                    </p:anim>
                                    <p:animEffect transition="in" filter="fade">
                                      <p:cBhvr>
                                        <p:cTn id="30" dur="500"/>
                                        <p:tgtEl>
                                          <p:spTgt spid="21"/>
                                        </p:tgtEl>
                                      </p:cBhvr>
                                    </p:animEffect>
                                  </p:childTnLst>
                                </p:cTn>
                              </p:par>
                            </p:childTnLst>
                          </p:cTn>
                        </p:par>
                        <p:par>
                          <p:cTn id="31" fill="hold">
                            <p:stCondLst>
                              <p:cond delay="3250"/>
                            </p:stCondLst>
                            <p:childTnLst>
                              <p:par>
                                <p:cTn id="32" presetID="12" presetClass="entr" presetSubtype="8"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p:tgtEl>
                                          <p:spTgt spid="20"/>
                                        </p:tgtEl>
                                        <p:attrNameLst>
                                          <p:attrName>ppt_x</p:attrName>
                                        </p:attrNameLst>
                                      </p:cBhvr>
                                      <p:tavLst>
                                        <p:tav tm="0">
                                          <p:val>
                                            <p:strVal val="#ppt_x-#ppt_w*1.125000"/>
                                          </p:val>
                                        </p:tav>
                                        <p:tav tm="100000">
                                          <p:val>
                                            <p:strVal val="#ppt_x"/>
                                          </p:val>
                                        </p:tav>
                                      </p:tavLst>
                                    </p:anim>
                                    <p:animEffect transition="in" filter="wipe(right)">
                                      <p:cBhvr>
                                        <p:cTn id="35" dur="500"/>
                                        <p:tgtEl>
                                          <p:spTgt spid="20"/>
                                        </p:tgtEl>
                                      </p:cBhvr>
                                    </p:animEffect>
                                  </p:childTnLst>
                                </p:cTn>
                              </p:par>
                            </p:childTnLst>
                          </p:cTn>
                        </p:par>
                        <p:par>
                          <p:cTn id="36" fill="hold">
                            <p:stCondLst>
                              <p:cond delay="3750"/>
                            </p:stCondLst>
                            <p:childTnLst>
                              <p:par>
                                <p:cTn id="37" presetID="1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ppt_x</p:attrName>
                                        </p:attrNameLst>
                                      </p:cBhvr>
                                      <p:tavLst>
                                        <p:tav tm="0">
                                          <p:val>
                                            <p:strVal val="#ppt_x-#ppt_w*1.125000"/>
                                          </p:val>
                                        </p:tav>
                                        <p:tav tm="100000">
                                          <p:val>
                                            <p:strVal val="#ppt_x"/>
                                          </p:val>
                                        </p:tav>
                                      </p:tavLst>
                                    </p:anim>
                                    <p:animEffect transition="in" filter="wipe(right)">
                                      <p:cBhvr>
                                        <p:cTn id="40" dur="500"/>
                                        <p:tgtEl>
                                          <p:spTgt spid="2"/>
                                        </p:tgtEl>
                                      </p:cBhvr>
                                    </p:animEffect>
                                  </p:childTnLst>
                                </p:cTn>
                              </p:par>
                            </p:childTnLst>
                          </p:cTn>
                        </p:par>
                        <p:par>
                          <p:cTn id="41" fill="hold">
                            <p:stCondLst>
                              <p:cond delay="4250"/>
                            </p:stCondLst>
                            <p:childTnLst>
                              <p:par>
                                <p:cTn id="42" presetID="31"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 calcmode="lin" valueType="num">
                                      <p:cBhvr>
                                        <p:cTn id="46" dur="500" fill="hold"/>
                                        <p:tgtEl>
                                          <p:spTgt spid="35"/>
                                        </p:tgtEl>
                                        <p:attrNameLst>
                                          <p:attrName>style.rotation</p:attrName>
                                        </p:attrNameLst>
                                      </p:cBhvr>
                                      <p:tavLst>
                                        <p:tav tm="0">
                                          <p:val>
                                            <p:fltVal val="90"/>
                                          </p:val>
                                        </p:tav>
                                        <p:tav tm="100000">
                                          <p:val>
                                            <p:fltVal val="0"/>
                                          </p:val>
                                        </p:tav>
                                      </p:tavLst>
                                    </p:anim>
                                    <p:animEffect transition="in" filter="fade">
                                      <p:cBhvr>
                                        <p:cTn id="47" dur="500"/>
                                        <p:tgtEl>
                                          <p:spTgt spid="35"/>
                                        </p:tgtEl>
                                      </p:cBhvr>
                                    </p:animEffect>
                                  </p:childTnLst>
                                </p:cTn>
                              </p:par>
                            </p:childTnLst>
                          </p:cTn>
                        </p:par>
                        <p:par>
                          <p:cTn id="48" fill="hold">
                            <p:stCondLst>
                              <p:cond delay="4750"/>
                            </p:stCondLst>
                            <p:childTnLst>
                              <p:par>
                                <p:cTn id="49" presetID="1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p:tgtEl>
                                          <p:spTgt spid="49"/>
                                        </p:tgtEl>
                                        <p:attrNameLst>
                                          <p:attrName>ppt_x</p:attrName>
                                        </p:attrNameLst>
                                      </p:cBhvr>
                                      <p:tavLst>
                                        <p:tav tm="0">
                                          <p:val>
                                            <p:strVal val="#ppt_x-#ppt_w*1.125000"/>
                                          </p:val>
                                        </p:tav>
                                        <p:tav tm="100000">
                                          <p:val>
                                            <p:strVal val="#ppt_x"/>
                                          </p:val>
                                        </p:tav>
                                      </p:tavLst>
                                    </p:anim>
                                    <p:animEffect transition="in" filter="wipe(right)">
                                      <p:cBhvr>
                                        <p:cTn id="52" dur="500"/>
                                        <p:tgtEl>
                                          <p:spTgt spid="49"/>
                                        </p:tgtEl>
                                      </p:cBhvr>
                                    </p:animEffect>
                                  </p:childTnLst>
                                </p:cTn>
                              </p:par>
                            </p:childTnLst>
                          </p:cTn>
                        </p:par>
                        <p:par>
                          <p:cTn id="53" fill="hold">
                            <p:stCondLst>
                              <p:cond delay="5250"/>
                            </p:stCondLst>
                            <p:childTnLst>
                              <p:par>
                                <p:cTn id="54" presetID="12" presetClass="entr" presetSubtype="8" fill="hold" grpId="0" nodeType="afterEffect">
                                  <p:stCondLst>
                                    <p:cond delay="0"/>
                                  </p:stCondLst>
                                  <p:childTnLst>
                                    <p:set>
                                      <p:cBhvr>
                                        <p:cTn id="55" dur="1" fill="hold">
                                          <p:stCondLst>
                                            <p:cond delay="0"/>
                                          </p:stCondLst>
                                        </p:cTn>
                                        <p:tgtEl>
                                          <p:spTgt spid="85"/>
                                        </p:tgtEl>
                                        <p:attrNameLst>
                                          <p:attrName>style.visibility</p:attrName>
                                        </p:attrNameLst>
                                      </p:cBhvr>
                                      <p:to>
                                        <p:strVal val="visible"/>
                                      </p:to>
                                    </p:set>
                                    <p:anim calcmode="lin" valueType="num">
                                      <p:cBhvr additive="base">
                                        <p:cTn id="56" dur="500"/>
                                        <p:tgtEl>
                                          <p:spTgt spid="85"/>
                                        </p:tgtEl>
                                        <p:attrNameLst>
                                          <p:attrName>ppt_x</p:attrName>
                                        </p:attrNameLst>
                                      </p:cBhvr>
                                      <p:tavLst>
                                        <p:tav tm="0">
                                          <p:val>
                                            <p:strVal val="#ppt_x-#ppt_w*1.125000"/>
                                          </p:val>
                                        </p:tav>
                                        <p:tav tm="100000">
                                          <p:val>
                                            <p:strVal val="#ppt_x"/>
                                          </p:val>
                                        </p:tav>
                                      </p:tavLst>
                                    </p:anim>
                                    <p:animEffect transition="in" filter="wipe(right)">
                                      <p:cBhvr>
                                        <p:cTn id="57" dur="500"/>
                                        <p:tgtEl>
                                          <p:spTgt spid="85"/>
                                        </p:tgtEl>
                                      </p:cBhvr>
                                    </p:animEffect>
                                  </p:childTnLst>
                                </p:cTn>
                              </p:par>
                            </p:childTnLst>
                          </p:cTn>
                        </p:par>
                        <p:par>
                          <p:cTn id="58" fill="hold">
                            <p:stCondLst>
                              <p:cond delay="575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6250"/>
                            </p:stCondLst>
                            <p:childTnLst>
                              <p:par>
                                <p:cTn id="66" presetID="12" presetClass="entr" presetSubtype="8"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p:tgtEl>
                                          <p:spTgt spid="50"/>
                                        </p:tgtEl>
                                        <p:attrNameLst>
                                          <p:attrName>ppt_x</p:attrName>
                                        </p:attrNameLst>
                                      </p:cBhvr>
                                      <p:tavLst>
                                        <p:tav tm="0">
                                          <p:val>
                                            <p:strVal val="#ppt_x-#ppt_w*1.125000"/>
                                          </p:val>
                                        </p:tav>
                                        <p:tav tm="100000">
                                          <p:val>
                                            <p:strVal val="#ppt_x"/>
                                          </p:val>
                                        </p:tav>
                                      </p:tavLst>
                                    </p:anim>
                                    <p:animEffect transition="in" filter="wipe(right)">
                                      <p:cBhvr>
                                        <p:cTn id="69" dur="500"/>
                                        <p:tgtEl>
                                          <p:spTgt spid="50"/>
                                        </p:tgtEl>
                                      </p:cBhvr>
                                    </p:animEffect>
                                  </p:childTnLst>
                                </p:cTn>
                              </p:par>
                            </p:childTnLst>
                          </p:cTn>
                        </p:par>
                        <p:par>
                          <p:cTn id="70" fill="hold">
                            <p:stCondLst>
                              <p:cond delay="6750"/>
                            </p:stCondLst>
                            <p:childTnLst>
                              <p:par>
                                <p:cTn id="71" presetID="12" presetClass="entr" presetSubtype="8"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 calcmode="lin" valueType="num">
                                      <p:cBhvr additive="base">
                                        <p:cTn id="73" dur="500"/>
                                        <p:tgtEl>
                                          <p:spTgt spid="86"/>
                                        </p:tgtEl>
                                        <p:attrNameLst>
                                          <p:attrName>ppt_x</p:attrName>
                                        </p:attrNameLst>
                                      </p:cBhvr>
                                      <p:tavLst>
                                        <p:tav tm="0">
                                          <p:val>
                                            <p:strVal val="#ppt_x-#ppt_w*1.125000"/>
                                          </p:val>
                                        </p:tav>
                                        <p:tav tm="100000">
                                          <p:val>
                                            <p:strVal val="#ppt_x"/>
                                          </p:val>
                                        </p:tav>
                                      </p:tavLst>
                                    </p:anim>
                                    <p:animEffect transition="in" filter="wipe(right)">
                                      <p:cBhvr>
                                        <p:cTn id="74" dur="500"/>
                                        <p:tgtEl>
                                          <p:spTgt spid="86"/>
                                        </p:tgtEl>
                                      </p:cBhvr>
                                    </p:animEffect>
                                  </p:childTnLst>
                                </p:cTn>
                              </p:par>
                            </p:childTnLst>
                          </p:cTn>
                        </p:par>
                        <p:par>
                          <p:cTn id="75" fill="hold">
                            <p:stCondLst>
                              <p:cond delay="7250"/>
                            </p:stCondLst>
                            <p:childTnLst>
                              <p:par>
                                <p:cTn id="76" presetID="31" presetClass="entr" presetSubtype="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fltVal val="0"/>
                                          </p:val>
                                        </p:tav>
                                        <p:tav tm="100000">
                                          <p:val>
                                            <p:strVal val="#ppt_h"/>
                                          </p:val>
                                        </p:tav>
                                      </p:tavLst>
                                    </p:anim>
                                    <p:anim calcmode="lin" valueType="num">
                                      <p:cBhvr>
                                        <p:cTn id="80" dur="500" fill="hold"/>
                                        <p:tgtEl>
                                          <p:spTgt spid="67"/>
                                        </p:tgtEl>
                                        <p:attrNameLst>
                                          <p:attrName>style.rotation</p:attrName>
                                        </p:attrNameLst>
                                      </p:cBhvr>
                                      <p:tavLst>
                                        <p:tav tm="0">
                                          <p:val>
                                            <p:fltVal val="90"/>
                                          </p:val>
                                        </p:tav>
                                        <p:tav tm="100000">
                                          <p:val>
                                            <p:fltVal val="0"/>
                                          </p:val>
                                        </p:tav>
                                      </p:tavLst>
                                    </p:anim>
                                    <p:animEffect transition="in" filter="fade">
                                      <p:cBhvr>
                                        <p:cTn id="81" dur="500"/>
                                        <p:tgtEl>
                                          <p:spTgt spid="67"/>
                                        </p:tgtEl>
                                      </p:cBhvr>
                                    </p:animEffect>
                                  </p:childTnLst>
                                </p:cTn>
                              </p:par>
                            </p:childTnLst>
                          </p:cTn>
                        </p:par>
                        <p:par>
                          <p:cTn id="82" fill="hold">
                            <p:stCondLst>
                              <p:cond delay="7750"/>
                            </p:stCondLst>
                            <p:childTnLst>
                              <p:par>
                                <p:cTn id="83" presetID="12" presetClass="entr" presetSubtype="8"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childTnLst>
                          </p:cTn>
                        </p:par>
                        <p:par>
                          <p:cTn id="87" fill="hold">
                            <p:stCondLst>
                              <p:cond delay="8250"/>
                            </p:stCondLst>
                            <p:childTnLst>
                              <p:par>
                                <p:cTn id="88" presetID="12" presetClass="entr" presetSubtype="8"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p:tgtEl>
                                          <p:spTgt spid="87"/>
                                        </p:tgtEl>
                                        <p:attrNameLst>
                                          <p:attrName>ppt_x</p:attrName>
                                        </p:attrNameLst>
                                      </p:cBhvr>
                                      <p:tavLst>
                                        <p:tav tm="0">
                                          <p:val>
                                            <p:strVal val="#ppt_x-#ppt_w*1.125000"/>
                                          </p:val>
                                        </p:tav>
                                        <p:tav tm="100000">
                                          <p:val>
                                            <p:strVal val="#ppt_x"/>
                                          </p:val>
                                        </p:tav>
                                      </p:tavLst>
                                    </p:anim>
                                    <p:animEffect transition="in" filter="wipe(right)">
                                      <p:cBhvr>
                                        <p:cTn id="9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49" grpId="0"/>
      <p:bldP spid="50" grpId="0"/>
      <p:bldP spid="65" grpId="0"/>
      <p:bldP spid="66" grpId="0"/>
      <p:bldP spid="2" grpId="0"/>
      <p:bldP spid="85" grpId="0"/>
      <p:bldP spid="86" grpId="0"/>
      <p:bldP spid="8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930798" y="442273"/>
            <a:ext cx="5074990" cy="1076325"/>
          </a:xfrm>
          <a:prstGeom prst="rect">
            <a:avLst/>
          </a:prstGeom>
          <a:noFill/>
        </p:spPr>
        <p:txBody>
          <a:bodyPr wrap="square" rtlCol="0">
            <a:spAutoFit/>
          </a:bodyPr>
          <a:lstStyle/>
          <a:p>
            <a:pPr algn="ctr"/>
            <a:r>
              <a:rPr lang="zh-CN" altLang="en-US" sz="3200" smtClean="0">
                <a:solidFill>
                  <a:srgbClr val="413B39"/>
                </a:solidFill>
                <a:latin typeface="Hiragino Sans GB W3" panose="020B0300000000000000" pitchFamily="34" charset="-122"/>
                <a:ea typeface="Hiragino Sans GB W3" panose="020B0300000000000000" pitchFamily="34" charset="-122"/>
              </a:rPr>
              <a:t>基于</a:t>
            </a:r>
            <a:r>
              <a:rPr lang="en-US" altLang="zh-CN" sz="3200" dirty="0">
                <a:solidFill>
                  <a:srgbClr val="413B39"/>
                </a:solidFill>
                <a:latin typeface="Hiragino Sans GB W3" panose="020B0300000000000000" pitchFamily="34" charset="-122"/>
                <a:ea typeface="Hiragino Sans GB W3" panose="020B0300000000000000" pitchFamily="34" charset="-122"/>
              </a:rPr>
              <a:t>word2vec</a:t>
            </a:r>
            <a:r>
              <a:rPr lang="zh-CN" altLang="en-US" sz="3200" dirty="0">
                <a:solidFill>
                  <a:srgbClr val="413B39"/>
                </a:solidFill>
                <a:latin typeface="Hiragino Sans GB W3" panose="020B0300000000000000" pitchFamily="34" charset="-122"/>
                <a:ea typeface="Hiragino Sans GB W3" panose="020B0300000000000000" pitchFamily="34" charset="-122"/>
              </a:rPr>
              <a:t>的词扩展</a:t>
            </a:r>
          </a:p>
          <a:p>
            <a:pPr algn="ct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8" name="文本框 27"/>
          <p:cNvSpPr txBox="1"/>
          <p:nvPr/>
        </p:nvSpPr>
        <p:spPr>
          <a:xfrm>
            <a:off x="1585566" y="1508369"/>
            <a:ext cx="1604211" cy="1446550"/>
          </a:xfrm>
          <a:prstGeom prst="rect">
            <a:avLst/>
          </a:prstGeom>
          <a:noFill/>
        </p:spPr>
        <p:txBody>
          <a:bodyPr wrap="square" rtlCol="0">
            <a:spAutoFit/>
          </a:bodyPr>
          <a:lstStyle/>
          <a:p>
            <a:r>
              <a:rPr lang="en-US" altLang="zh-CN" sz="8800" b="1" dirty="0" smtClean="0">
                <a:solidFill>
                  <a:srgbClr val="819191"/>
                </a:solidFill>
                <a:latin typeface="Open Sans" panose="020B0606030504020204" pitchFamily="34" charset="0"/>
                <a:ea typeface="Open Sans" panose="020B0606030504020204" pitchFamily="34" charset="0"/>
                <a:cs typeface="Open Sans" panose="020B0606030504020204" pitchFamily="34" charset="0"/>
              </a:rPr>
              <a:t>“</a:t>
            </a:r>
            <a:endParaRPr lang="zh-CN" altLang="en-US" sz="8800" b="1" dirty="0">
              <a:solidFill>
                <a:srgbClr val="81919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矩形 1"/>
          <p:cNvSpPr/>
          <p:nvPr/>
        </p:nvSpPr>
        <p:spPr>
          <a:xfrm>
            <a:off x="2453639" y="2598261"/>
            <a:ext cx="8079545" cy="1660525"/>
          </a:xfrm>
          <a:prstGeom prst="rect">
            <a:avLst/>
          </a:prstGeom>
        </p:spPr>
        <p:txBody>
          <a:bodyPr wrap="square">
            <a:spAutoFit/>
          </a:bodyPr>
          <a:lstStyle/>
          <a:p>
            <a:r>
              <a:rPr lang="zh-CN" altLang="en-US" dirty="0" smtClean="0">
                <a:solidFill>
                  <a:schemeClr val="tx1"/>
                </a:solidFill>
                <a:effectLst>
                  <a:outerShdw blurRad="38100" dist="19050" dir="2700000" algn="tl" rotWithShape="0">
                    <a:schemeClr val="dk1">
                      <a:alpha val="40000"/>
                    </a:schemeClr>
                  </a:outerShdw>
                </a:effectLst>
              </a:rPr>
              <a:t>	</a:t>
            </a:r>
            <a:r>
              <a:rPr lang="zh-CN" altLang="en-US" sz="2800" dirty="0" smtClean="0">
                <a:solidFill>
                  <a:schemeClr val="tx1"/>
                </a:solidFill>
                <a:effectLst>
                  <a:outerShdw blurRad="38100" dist="19050" dir="2700000" algn="tl" rotWithShape="0">
                    <a:schemeClr val="dk1">
                      <a:alpha val="40000"/>
                    </a:schemeClr>
                  </a:outerShdw>
                </a:effectLst>
              </a:rPr>
              <a:t>基于</a:t>
            </a:r>
            <a:r>
              <a:rPr lang="en-US" altLang="zh-CN" sz="2800" dirty="0">
                <a:solidFill>
                  <a:schemeClr val="tx1"/>
                </a:solidFill>
                <a:effectLst>
                  <a:outerShdw blurRad="38100" dist="19050" dir="2700000" algn="tl" rotWithShape="0">
                    <a:schemeClr val="dk1">
                      <a:alpha val="40000"/>
                    </a:schemeClr>
                  </a:outerShdw>
                </a:effectLst>
              </a:rPr>
              <a:t>word2vec</a:t>
            </a:r>
            <a:r>
              <a:rPr lang="zh-CN" altLang="en-US" sz="2800" dirty="0">
                <a:solidFill>
                  <a:schemeClr val="tx1"/>
                </a:solidFill>
                <a:effectLst>
                  <a:outerShdw blurRad="38100" dist="19050" dir="2700000" algn="tl" rotWithShape="0">
                    <a:schemeClr val="dk1">
                      <a:alpha val="40000"/>
                    </a:schemeClr>
                  </a:outerShdw>
                </a:effectLst>
              </a:rPr>
              <a:t>的词扩展的目的是对敏感基础词库中词的相邻近词的扩展</a:t>
            </a:r>
            <a:r>
              <a:rPr lang="en-US" altLang="zh-CN" sz="2800" dirty="0">
                <a:solidFill>
                  <a:schemeClr val="tx1"/>
                </a:solidFill>
                <a:effectLst>
                  <a:outerShdw blurRad="38100" dist="19050" dir="2700000" algn="tl" rotWithShape="0">
                    <a:schemeClr val="dk1">
                      <a:alpha val="40000"/>
                    </a:schemeClr>
                  </a:outerShdw>
                </a:effectLst>
              </a:rPr>
              <a:t>,</a:t>
            </a:r>
            <a:r>
              <a:rPr lang="zh-CN" altLang="en-US" sz="2800" dirty="0" smtClean="0">
                <a:solidFill>
                  <a:schemeClr val="tx1"/>
                </a:solidFill>
                <a:effectLst>
                  <a:outerShdw blurRad="38100" dist="19050" dir="2700000" algn="tl" rotWithShape="0">
                    <a:schemeClr val="dk1">
                      <a:alpha val="40000"/>
                    </a:schemeClr>
                  </a:outerShdw>
                </a:effectLst>
              </a:rPr>
              <a:t>得出</a:t>
            </a:r>
            <a:r>
              <a:rPr lang="zh-CN" altLang="en-US" sz="2800" dirty="0">
                <a:solidFill>
                  <a:schemeClr val="tx1"/>
                </a:solidFill>
                <a:effectLst>
                  <a:outerShdw blurRad="38100" dist="19050" dir="2700000" algn="tl" rotWithShape="0">
                    <a:schemeClr val="dk1">
                      <a:alpha val="40000"/>
                    </a:schemeClr>
                  </a:outerShdw>
                </a:effectLst>
              </a:rPr>
              <a:t>敏感基础词库中各个词的相邻近词的集合</a:t>
            </a:r>
            <a:r>
              <a:rPr lang="zh-CN" altLang="en-US" sz="2800" dirty="0" smtClean="0">
                <a:solidFill>
                  <a:schemeClr val="tx1"/>
                </a:solidFill>
                <a:effectLst>
                  <a:outerShdw blurRad="38100" dist="19050" dir="2700000" algn="tl" rotWithShape="0">
                    <a:schemeClr val="dk1">
                      <a:alpha val="40000"/>
                    </a:schemeClr>
                  </a:outerShdw>
                </a:effectLst>
              </a:rPr>
              <a:t>完成敏感</a:t>
            </a:r>
            <a:r>
              <a:rPr lang="zh-CN" altLang="en-US" sz="2800" dirty="0">
                <a:solidFill>
                  <a:schemeClr val="tx1"/>
                </a:solidFill>
                <a:effectLst>
                  <a:outerShdw blurRad="38100" dist="19050" dir="2700000" algn="tl" rotWithShape="0">
                    <a:schemeClr val="dk1">
                      <a:alpha val="40000"/>
                    </a:schemeClr>
                  </a:outerShdw>
                </a:effectLst>
              </a:rPr>
              <a:t>基础词的</a:t>
            </a:r>
            <a:r>
              <a:rPr lang="zh-CN" altLang="en-US" sz="2800" dirty="0" smtClean="0">
                <a:solidFill>
                  <a:schemeClr val="tx1"/>
                </a:solidFill>
                <a:effectLst>
                  <a:outerShdw blurRad="38100" dist="19050" dir="2700000" algn="tl" rotWithShape="0">
                    <a:schemeClr val="dk1">
                      <a:alpha val="40000"/>
                    </a:schemeClr>
                  </a:outerShdw>
                </a:effectLst>
              </a:rPr>
              <a:t>扩展。</a:t>
            </a:r>
            <a:endParaRPr lang="zh-CN" altLang="en-US" sz="2800" dirty="0"/>
          </a:p>
          <a:p>
            <a:endParaRPr lang="zh-CN" altLang="en-US" dirty="0"/>
          </a:p>
        </p:txBody>
      </p:sp>
    </p:spTree>
    <p:extLst>
      <p:ext uri="{BB962C8B-B14F-4D97-AF65-F5344CB8AC3E}">
        <p14:creationId xmlns:p14="http://schemas.microsoft.com/office/powerpoint/2010/main" val="1144888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383540" y="908685"/>
            <a:ext cx="2212975" cy="4523105"/>
          </a:xfrm>
          <a:prstGeom prst="rect">
            <a:avLst/>
          </a:prstGeom>
          <a:noFill/>
        </p:spPr>
        <p:txBody>
          <a:bodyPr wrap="square" rtlCol="0">
            <a:spAutoFit/>
          </a:bodyPr>
          <a:lstStyle/>
          <a:p>
            <a:r>
              <a:rPr lang="zh-CN" altLang="en-US" sz="3200" dirty="0" smtClean="0">
                <a:solidFill>
                  <a:srgbClr val="413B39"/>
                </a:solidFill>
                <a:latin typeface="Hiragino Sans GB W3" panose="020B0300000000000000" pitchFamily="34" charset="-122"/>
                <a:ea typeface="Hiragino Sans GB W3" panose="020B0300000000000000" pitchFamily="34" charset="-122"/>
              </a:rPr>
              <a:t>基</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于</a:t>
            </a:r>
          </a:p>
          <a:p>
            <a:r>
              <a:rPr lang="en-US" altLang="zh-CN" sz="3200" dirty="0" smtClean="0">
                <a:solidFill>
                  <a:srgbClr val="413B39"/>
                </a:solidFill>
                <a:latin typeface="Hiragino Sans GB W3" panose="020B0300000000000000" pitchFamily="34" charset="-122"/>
                <a:ea typeface="Hiragino Sans GB W3" panose="020B0300000000000000" pitchFamily="34" charset="-122"/>
              </a:rPr>
              <a:t>word2vec</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词</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扩</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展</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流</a:t>
            </a:r>
          </a:p>
          <a:p>
            <a:r>
              <a:rPr lang="zh-CN" altLang="en-US" sz="3200" dirty="0" smtClean="0">
                <a:solidFill>
                  <a:srgbClr val="413B39"/>
                </a:solidFill>
                <a:latin typeface="Hiragino Sans GB W3" panose="020B0300000000000000" pitchFamily="34" charset="-122"/>
                <a:ea typeface="Hiragino Sans GB W3" panose="020B0300000000000000" pitchFamily="34" charset="-122"/>
              </a:rPr>
              <a:t>程</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a:p>
            <a:pPr algn="ct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rot="5400000">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415" y="136525"/>
            <a:ext cx="8233453" cy="6661150"/>
          </a:xfrm>
          <a:prstGeom prst="rect">
            <a:avLst/>
          </a:prstGeom>
        </p:spPr>
      </p:pic>
    </p:spTree>
    <p:extLst>
      <p:ext uri="{BB962C8B-B14F-4D97-AF65-F5344CB8AC3E}">
        <p14:creationId xmlns:p14="http://schemas.microsoft.com/office/powerpoint/2010/main" val="3428020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084070" y="2336165"/>
            <a:ext cx="9041765" cy="2942590"/>
          </a:xfrm>
        </p:spPr>
        <p:txBody>
          <a:bodyPr>
            <a:noAutofit/>
          </a:bodyPr>
          <a:lstStyle/>
          <a:p>
            <a:pPr marL="0" indent="0">
              <a:lnSpc>
                <a:spcPct val="150000"/>
              </a:lnSpc>
              <a:buFont typeface="Wingdings" panose="05000000000000000000" pitchFamily="2" charset="2"/>
              <a:buNone/>
            </a:pPr>
            <a:r>
              <a:rPr lang="en-US" altLang="zh-CN" sz="2400" dirty="0" smtClean="0">
                <a:solidFill>
                  <a:schemeClr val="tx1"/>
                </a:solidFill>
                <a:effectLst>
                  <a:outerShdw blurRad="38100" dist="19050" dir="2700000" algn="tl" rotWithShape="0">
                    <a:schemeClr val="dk1">
                      <a:alpha val="40000"/>
                    </a:schemeClr>
                  </a:outerShdw>
                </a:effectLst>
                <a:sym typeface="+mn-ea"/>
              </a:rPr>
              <a:t>	K-Nearest Neighbor algorithm</a:t>
            </a:r>
            <a:r>
              <a:rPr lang="zh-CN" altLang="en-US" sz="2400" dirty="0" smtClean="0">
                <a:solidFill>
                  <a:schemeClr val="tx1"/>
                </a:solidFill>
                <a:effectLst>
                  <a:outerShdw blurRad="38100" dist="19050" dir="2700000" algn="tl" rotWithShape="0">
                    <a:schemeClr val="dk1">
                      <a:alpha val="40000"/>
                    </a:schemeClr>
                  </a:outerShdw>
                </a:effectLst>
                <a:sym typeface="+mn-ea"/>
              </a:rPr>
              <a:t>，简称</a:t>
            </a:r>
            <a:r>
              <a:rPr lang="en-US" altLang="zh-CN" sz="2400" dirty="0" smtClean="0">
                <a:solidFill>
                  <a:schemeClr val="tx1"/>
                </a:solidFill>
                <a:effectLst>
                  <a:outerShdw blurRad="38100" dist="19050" dir="2700000" algn="tl" rotWithShape="0">
                    <a:schemeClr val="dk1">
                      <a:alpha val="40000"/>
                    </a:schemeClr>
                  </a:outerShdw>
                </a:effectLst>
                <a:sym typeface="+mn-ea"/>
              </a:rPr>
              <a:t>KNN</a:t>
            </a:r>
            <a:r>
              <a:rPr lang="zh-CN" altLang="en-US" sz="2400" dirty="0" smtClean="0">
                <a:solidFill>
                  <a:schemeClr val="tx1"/>
                </a:solidFill>
                <a:effectLst>
                  <a:outerShdw blurRad="38100" dist="19050" dir="2700000" algn="tl" rotWithShape="0">
                    <a:schemeClr val="dk1">
                      <a:alpha val="40000"/>
                    </a:schemeClr>
                  </a:outerShdw>
                </a:effectLst>
                <a:sym typeface="+mn-ea"/>
              </a:rPr>
              <a:t>算法，即是给定一个训练数据集，对新的输入实例，在训练数据集中找到与该实例最邻近的</a:t>
            </a:r>
            <a:r>
              <a:rPr lang="en-US" altLang="zh-CN" sz="2400" dirty="0" smtClean="0">
                <a:solidFill>
                  <a:schemeClr val="tx1"/>
                </a:solidFill>
                <a:effectLst>
                  <a:outerShdw blurRad="38100" dist="19050" dir="2700000" algn="tl" rotWithShape="0">
                    <a:schemeClr val="dk1">
                      <a:alpha val="40000"/>
                    </a:schemeClr>
                  </a:outerShdw>
                </a:effectLst>
                <a:sym typeface="+mn-ea"/>
              </a:rPr>
              <a:t>K</a:t>
            </a:r>
            <a:r>
              <a:rPr lang="zh-CN" altLang="en-US" sz="2400" smtClean="0">
                <a:solidFill>
                  <a:schemeClr val="tx1"/>
                </a:solidFill>
                <a:effectLst>
                  <a:outerShdw blurRad="38100" dist="19050" dir="2700000" algn="tl" rotWithShape="0">
                    <a:schemeClr val="dk1">
                      <a:alpha val="40000"/>
                    </a:schemeClr>
                  </a:outerShdw>
                </a:effectLst>
                <a:sym typeface="+mn-ea"/>
              </a:rPr>
              <a:t>个实例，</a:t>
            </a:r>
            <a:r>
              <a:rPr lang="zh-CN" altLang="en-US" sz="2400" dirty="0" smtClean="0">
                <a:solidFill>
                  <a:schemeClr val="tx1"/>
                </a:solidFill>
                <a:effectLst>
                  <a:outerShdw blurRad="38100" dist="19050" dir="2700000" algn="tl" rotWithShape="0">
                    <a:schemeClr val="dk1">
                      <a:alpha val="40000"/>
                    </a:schemeClr>
                  </a:outerShdw>
                </a:effectLst>
                <a:sym typeface="+mn-ea"/>
              </a:rPr>
              <a:t>这</a:t>
            </a:r>
            <a:r>
              <a:rPr lang="en-US" altLang="zh-CN" sz="2400" dirty="0" smtClean="0">
                <a:solidFill>
                  <a:schemeClr val="tx1"/>
                </a:solidFill>
                <a:effectLst>
                  <a:outerShdw blurRad="38100" dist="19050" dir="2700000" algn="tl" rotWithShape="0">
                    <a:schemeClr val="dk1">
                      <a:alpha val="40000"/>
                    </a:schemeClr>
                  </a:outerShdw>
                </a:effectLst>
                <a:sym typeface="+mn-ea"/>
              </a:rPr>
              <a:t>K</a:t>
            </a:r>
            <a:r>
              <a:rPr lang="zh-CN" altLang="en-US" sz="2400" dirty="0" smtClean="0">
                <a:solidFill>
                  <a:schemeClr val="tx1"/>
                </a:solidFill>
                <a:effectLst>
                  <a:outerShdw blurRad="38100" dist="19050" dir="2700000" algn="tl" rotWithShape="0">
                    <a:schemeClr val="dk1">
                      <a:alpha val="40000"/>
                    </a:schemeClr>
                  </a:outerShdw>
                </a:effectLst>
                <a:sym typeface="+mn-ea"/>
              </a:rPr>
              <a:t>个实例的多数属于某个类，就把该输入实例分类到这个类中。</a:t>
            </a:r>
          </a:p>
        </p:txBody>
      </p:sp>
      <p:sp>
        <p:nvSpPr>
          <p:cNvPr id="4" name="日期占位符 3"/>
          <p:cNvSpPr>
            <a:spLocks noGrp="1"/>
          </p:cNvSpPr>
          <p:nvPr>
            <p:ph type="dt" sz="half" idx="10"/>
          </p:nvPr>
        </p:nvSpPr>
        <p:spPr/>
        <p:txBody>
          <a:bodyPr/>
          <a:lstStyle/>
          <a:p>
            <a:pPr>
              <a:defRPr/>
            </a:pPr>
            <a:fld id="{C4372227-BF70-429C-9E27-E89963670D44}" type="datetime1">
              <a:rPr lang="zh-CN" altLang="en-US" smtClean="0"/>
              <a:t>2018/11/29</a:t>
            </a:fld>
            <a:endParaRPr lang="en-US" altLang="zh-CN" dirty="0"/>
          </a:p>
        </p:txBody>
      </p:sp>
      <p:sp>
        <p:nvSpPr>
          <p:cNvPr id="5" name="灯片编号占位符 4"/>
          <p:cNvSpPr>
            <a:spLocks noGrp="1"/>
          </p:cNvSpPr>
          <p:nvPr>
            <p:ph type="sldNum" sz="quarter" idx="12"/>
          </p:nvPr>
        </p:nvSpPr>
        <p:spPr/>
        <p:txBody>
          <a:bodyPr/>
          <a:lstStyle/>
          <a:p>
            <a:fld id="{1D1F8F7B-B593-4497-BDE1-0B788FBD9977}" type="slidenum">
              <a:rPr lang="zh-CN" altLang="en-US" smtClean="0"/>
              <a:t>32</a:t>
            </a:fld>
            <a:endParaRPr lang="en-US" altLang="zh-CN" dirty="0"/>
          </a:p>
        </p:txBody>
      </p:sp>
      <p:sp>
        <p:nvSpPr>
          <p:cNvPr id="55" name="文本框 54"/>
          <p:cNvSpPr txBox="1"/>
          <p:nvPr/>
        </p:nvSpPr>
        <p:spPr>
          <a:xfrm>
            <a:off x="930910" y="441960"/>
            <a:ext cx="3829685" cy="583565"/>
          </a:xfrm>
          <a:prstGeom prst="rect">
            <a:avLst/>
          </a:prstGeom>
          <a:noFill/>
        </p:spPr>
        <p:txBody>
          <a:bodyPr wrap="square" rtlCol="0">
            <a:spAutoFit/>
          </a:bodyPr>
          <a:lstStyle/>
          <a:p>
            <a:pPr algn="ctr"/>
            <a:r>
              <a:rPr lang="zh-CN" altLang="en-US" sz="3200" dirty="0" smtClean="0">
                <a:sym typeface="+mn-ea"/>
              </a:rPr>
              <a:t>什么是</a:t>
            </a:r>
            <a:r>
              <a:rPr lang="en-US" altLang="zh-CN" sz="3200" dirty="0" smtClean="0">
                <a:sym typeface="+mn-ea"/>
              </a:rPr>
              <a:t>K</a:t>
            </a:r>
            <a:r>
              <a:rPr lang="zh-CN" altLang="en-US" sz="3200" dirty="0" smtClean="0">
                <a:sym typeface="+mn-ea"/>
              </a:rPr>
              <a:t>近邻算法</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8" name="文本框 27"/>
          <p:cNvSpPr txBox="1"/>
          <p:nvPr/>
        </p:nvSpPr>
        <p:spPr>
          <a:xfrm>
            <a:off x="838171" y="1884289"/>
            <a:ext cx="1604211" cy="1445260"/>
          </a:xfrm>
          <a:prstGeom prst="rect">
            <a:avLst/>
          </a:prstGeom>
          <a:noFill/>
        </p:spPr>
        <p:txBody>
          <a:bodyPr wrap="square" rtlCol="0">
            <a:spAutoFit/>
          </a:bodyPr>
          <a:lstStyle/>
          <a:p>
            <a:r>
              <a:rPr lang="en-US" altLang="zh-CN" sz="8800" b="1" dirty="0" smtClean="0">
                <a:solidFill>
                  <a:srgbClr val="819191"/>
                </a:solidFill>
                <a:latin typeface="华文中宋" panose="02010600040101010101" charset="-122"/>
                <a:ea typeface="华文中宋" panose="02010600040101010101" charset="-122"/>
                <a:cs typeface="Open Sans" panose="020B0606030504020204" pitchFamily="34" charset="0"/>
              </a:rPr>
              <a:t>“</a:t>
            </a:r>
            <a:endParaRPr lang="zh-CN" altLang="en-US" sz="8800" b="1" dirty="0">
              <a:solidFill>
                <a:srgbClr val="819191"/>
              </a:solidFill>
              <a:latin typeface="华文中宋" panose="02010600040101010101" charset="-122"/>
              <a:ea typeface="华文中宋" panose="02010600040101010101" charset="-122"/>
              <a:cs typeface="Open Sans" panose="020B0606030504020204" pitchFamily="34" charset="0"/>
            </a:endParaRPr>
          </a:p>
        </p:txBody>
      </p:sp>
    </p:spTree>
    <p:extLst>
      <p:ext uri="{BB962C8B-B14F-4D97-AF65-F5344CB8AC3E}">
        <p14:creationId xmlns:p14="http://schemas.microsoft.com/office/powerpoint/2010/main" val="13597651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32075" y="1245870"/>
            <a:ext cx="7783195" cy="165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28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在给定新文本后，考虑在训练文本集中与该新文本距离最近</a:t>
            </a:r>
            <a:r>
              <a:rPr kumimoji="0" lang="en-US" altLang="zh-CN"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a:t>
            </a: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最相似</a:t>
            </a:r>
            <a:r>
              <a:rPr kumimoji="0" lang="en-US" altLang="zh-CN"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a:t>
            </a: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的</a:t>
            </a:r>
            <a:r>
              <a:rPr kumimoji="0" lang="en-US" altLang="zh-CN"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K</a:t>
            </a: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篇文本</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根据这</a:t>
            </a:r>
            <a:r>
              <a:rPr kumimoji="0" lang="en-US" altLang="zh-CN"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K</a:t>
            </a:r>
            <a:r>
              <a:rPr kumimoji="0" lang="zh-CN" altLang="en-US" sz="24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篇文本所属的类别判定新文本所属的类别</a:t>
            </a:r>
            <a:r>
              <a:rPr kumimoji="0" lang="zh-CN" altLang="en-US" sz="32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mn-lt"/>
                <a:ea typeface="+mn-ea"/>
                <a:cs typeface="+mn-cs"/>
              </a:rPr>
              <a:t> </a:t>
            </a:r>
          </a:p>
        </p:txBody>
      </p:sp>
      <p:sp>
        <p:nvSpPr>
          <p:cNvPr id="22533" name="Line 4"/>
          <p:cNvSpPr/>
          <p:nvPr/>
        </p:nvSpPr>
        <p:spPr>
          <a:xfrm>
            <a:off x="3094038" y="6165850"/>
            <a:ext cx="5943600" cy="0"/>
          </a:xfrm>
          <a:prstGeom prst="line">
            <a:avLst/>
          </a:prstGeom>
          <a:ln w="12700" cap="sq" cmpd="sng">
            <a:solidFill>
              <a:schemeClr val="tx1"/>
            </a:solidFill>
            <a:prstDash val="solid"/>
            <a:headEnd type="none" w="sm" len="sm"/>
            <a:tailEnd type="triangle" w="sm" len="sm"/>
          </a:ln>
        </p:spPr>
      </p:sp>
      <p:sp>
        <p:nvSpPr>
          <p:cNvPr id="22534" name="AutoShape 5"/>
          <p:cNvSpPr/>
          <p:nvPr/>
        </p:nvSpPr>
        <p:spPr>
          <a:xfrm>
            <a:off x="5684838" y="38703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solidFill>
                <a:srgbClr val="00B050"/>
              </a:solidFill>
              <a:latin typeface="Verdana" panose="020B0604030504040204" pitchFamily="34" charset="0"/>
            </a:endParaRPr>
          </a:p>
        </p:txBody>
      </p:sp>
      <p:sp>
        <p:nvSpPr>
          <p:cNvPr id="22535" name="AutoShape 6"/>
          <p:cNvSpPr/>
          <p:nvPr/>
        </p:nvSpPr>
        <p:spPr>
          <a:xfrm>
            <a:off x="4922838" y="41751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36" name="AutoShape 7"/>
          <p:cNvSpPr/>
          <p:nvPr/>
        </p:nvSpPr>
        <p:spPr>
          <a:xfrm>
            <a:off x="4846638" y="44799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37" name="AutoShape 8"/>
          <p:cNvSpPr/>
          <p:nvPr/>
        </p:nvSpPr>
        <p:spPr>
          <a:xfrm>
            <a:off x="4541838" y="48609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38" name="AutoShape 9"/>
          <p:cNvSpPr/>
          <p:nvPr/>
        </p:nvSpPr>
        <p:spPr>
          <a:xfrm>
            <a:off x="5075238" y="47085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39" name="AutoShape 10"/>
          <p:cNvSpPr/>
          <p:nvPr/>
        </p:nvSpPr>
        <p:spPr>
          <a:xfrm>
            <a:off x="4922838" y="54705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0" name="AutoShape 11"/>
          <p:cNvSpPr/>
          <p:nvPr/>
        </p:nvSpPr>
        <p:spPr>
          <a:xfrm>
            <a:off x="5075238" y="50133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1" name="AutoShape 12"/>
          <p:cNvSpPr/>
          <p:nvPr/>
        </p:nvSpPr>
        <p:spPr>
          <a:xfrm>
            <a:off x="5761038" y="47847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2" name="AutoShape 13"/>
          <p:cNvSpPr/>
          <p:nvPr/>
        </p:nvSpPr>
        <p:spPr>
          <a:xfrm>
            <a:off x="5380038" y="44037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3" name="AutoShape 14"/>
          <p:cNvSpPr/>
          <p:nvPr/>
        </p:nvSpPr>
        <p:spPr>
          <a:xfrm>
            <a:off x="5761038" y="50895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4" name="AutoShape 15"/>
          <p:cNvSpPr/>
          <p:nvPr/>
        </p:nvSpPr>
        <p:spPr>
          <a:xfrm>
            <a:off x="5532438" y="58515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2545" name="AutoShape 16"/>
          <p:cNvSpPr/>
          <p:nvPr/>
        </p:nvSpPr>
        <p:spPr>
          <a:xfrm>
            <a:off x="6675438" y="4632325"/>
            <a:ext cx="76200" cy="76200"/>
          </a:xfrm>
          <a:prstGeom prst="flowChartConnector">
            <a:avLst/>
          </a:prstGeom>
          <a:solidFill>
            <a:schemeClr val="accent2"/>
          </a:solid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19" name="Oval 17"/>
          <p:cNvSpPr/>
          <p:nvPr/>
        </p:nvSpPr>
        <p:spPr>
          <a:xfrm>
            <a:off x="5227638" y="4737100"/>
            <a:ext cx="503237" cy="504825"/>
          </a:xfrm>
          <a:prstGeom prst="ellipse">
            <a:avLst/>
          </a:prstGeom>
          <a:noFill/>
          <a:ln w="12700" cap="flat" cmpd="sng">
            <a:solidFill>
              <a:schemeClr val="tx2"/>
            </a:solidFill>
            <a:prstDash val="sysDot"/>
            <a:headEnd type="none" w="sm" len="sm"/>
            <a:tailEnd type="none" w="sm" len="sm"/>
          </a:ln>
        </p:spPr>
        <p:txBody>
          <a:bodyPr wrap="none" anchor="ctr"/>
          <a:lstStyle/>
          <a:p>
            <a:endParaRPr lang="zh-CN" altLang="en-US" dirty="0">
              <a:latin typeface="Verdana" panose="020B0604030504040204" pitchFamily="34" charset="0"/>
            </a:endParaRPr>
          </a:p>
        </p:txBody>
      </p:sp>
      <p:sp>
        <p:nvSpPr>
          <p:cNvPr id="20" name="Oval 18"/>
          <p:cNvSpPr/>
          <p:nvPr/>
        </p:nvSpPr>
        <p:spPr>
          <a:xfrm>
            <a:off x="5075238" y="4556125"/>
            <a:ext cx="838200" cy="838200"/>
          </a:xfrm>
          <a:prstGeom prst="ellipse">
            <a:avLst/>
          </a:prstGeom>
          <a:noFill/>
          <a:ln w="12700" cap="sq" cmpd="sng">
            <a:solidFill>
              <a:schemeClr val="tx1"/>
            </a:solidFill>
            <a:prstDash val="solid"/>
            <a:headEnd type="none" w="sm" len="sm"/>
            <a:tailEnd type="none" w="sm" len="sm"/>
          </a:ln>
        </p:spPr>
        <p:txBody>
          <a:bodyPr wrap="none" anchor="ctr"/>
          <a:lstStyle/>
          <a:p>
            <a:endParaRPr lang="zh-CN" altLang="en-US" dirty="0">
              <a:latin typeface="Verdana" panose="020B0604030504040204" pitchFamily="34" charset="0"/>
            </a:endParaRPr>
          </a:p>
        </p:txBody>
      </p:sp>
      <p:sp>
        <p:nvSpPr>
          <p:cNvPr id="21" name="Line 19"/>
          <p:cNvSpPr/>
          <p:nvPr/>
        </p:nvSpPr>
        <p:spPr>
          <a:xfrm flipH="1">
            <a:off x="5494338" y="4300538"/>
            <a:ext cx="1158875" cy="701675"/>
          </a:xfrm>
          <a:prstGeom prst="line">
            <a:avLst/>
          </a:prstGeom>
          <a:ln w="12700" cap="flat" cmpd="sng">
            <a:solidFill>
              <a:schemeClr val="tx1"/>
            </a:solidFill>
            <a:prstDash val="sysDot"/>
            <a:headEnd type="none" w="sm" len="sm"/>
            <a:tailEnd type="triangle" w="sm" len="sm"/>
          </a:ln>
        </p:spPr>
      </p:sp>
      <p:sp>
        <p:nvSpPr>
          <p:cNvPr id="22" name="Rectangle 20"/>
          <p:cNvSpPr/>
          <p:nvPr/>
        </p:nvSpPr>
        <p:spPr>
          <a:xfrm>
            <a:off x="6904038" y="4022725"/>
            <a:ext cx="1066800" cy="381000"/>
          </a:xfrm>
          <a:prstGeom prst="rect">
            <a:avLst/>
          </a:prstGeom>
          <a:noFill/>
          <a:ln w="12700">
            <a:noFill/>
          </a:ln>
        </p:spPr>
        <p:txBody>
          <a:bodyPr wrap="none" anchor="ctr"/>
          <a:lstStyle/>
          <a:p>
            <a:r>
              <a:rPr lang="zh-CN" altLang="en-US" dirty="0">
                <a:latin typeface="Verdana" panose="020B0604030504040204" pitchFamily="34" charset="0"/>
                <a:ea typeface="楷体_GB2312" pitchFamily="49" charset="-122"/>
              </a:rPr>
              <a:t>新文本</a:t>
            </a:r>
          </a:p>
        </p:txBody>
      </p:sp>
      <p:sp>
        <p:nvSpPr>
          <p:cNvPr id="23" name="Line 21"/>
          <p:cNvSpPr/>
          <p:nvPr/>
        </p:nvSpPr>
        <p:spPr>
          <a:xfrm flipH="1">
            <a:off x="5684838" y="5089525"/>
            <a:ext cx="1828800" cy="0"/>
          </a:xfrm>
          <a:prstGeom prst="line">
            <a:avLst/>
          </a:prstGeom>
          <a:ln w="12700" cap="flat" cmpd="sng">
            <a:solidFill>
              <a:schemeClr val="accent2"/>
            </a:solidFill>
            <a:prstDash val="sysDot"/>
            <a:headEnd type="none" w="sm" len="sm"/>
            <a:tailEnd type="triangle" w="sm" len="sm"/>
          </a:ln>
        </p:spPr>
      </p:sp>
      <p:sp>
        <p:nvSpPr>
          <p:cNvPr id="24" name="Text Box 22"/>
          <p:cNvSpPr txBox="1"/>
          <p:nvPr/>
        </p:nvSpPr>
        <p:spPr>
          <a:xfrm>
            <a:off x="7513638" y="4937125"/>
            <a:ext cx="1676400" cy="460375"/>
          </a:xfrm>
          <a:prstGeom prst="rect">
            <a:avLst/>
          </a:prstGeom>
          <a:noFill/>
          <a:ln w="12700">
            <a:noFill/>
          </a:ln>
        </p:spPr>
        <p:txBody>
          <a:bodyPr>
            <a:spAutoFit/>
          </a:bodyPr>
          <a:lstStyle/>
          <a:p>
            <a:pPr>
              <a:spcBef>
                <a:spcPct val="50000"/>
              </a:spcBef>
            </a:pPr>
            <a:r>
              <a:rPr lang="en-US" altLang="zh-CN" sz="2400" dirty="0">
                <a:latin typeface="楷体_GB2312" pitchFamily="49" charset="-122"/>
                <a:ea typeface="楷体_GB2312" pitchFamily="49" charset="-122"/>
              </a:rPr>
              <a:t>k=1, A</a:t>
            </a:r>
            <a:r>
              <a:rPr lang="zh-CN" altLang="en-US" sz="2400" dirty="0">
                <a:latin typeface="楷体_GB2312" pitchFamily="49" charset="-122"/>
                <a:ea typeface="楷体_GB2312" pitchFamily="49" charset="-122"/>
              </a:rPr>
              <a:t>类</a:t>
            </a:r>
          </a:p>
        </p:txBody>
      </p:sp>
      <p:sp>
        <p:nvSpPr>
          <p:cNvPr id="26" name="Line 24"/>
          <p:cNvSpPr/>
          <p:nvPr/>
        </p:nvSpPr>
        <p:spPr>
          <a:xfrm flipH="1">
            <a:off x="5608638" y="5394325"/>
            <a:ext cx="1828800" cy="0"/>
          </a:xfrm>
          <a:prstGeom prst="line">
            <a:avLst/>
          </a:prstGeom>
          <a:ln w="12700" cap="flat" cmpd="sng">
            <a:solidFill>
              <a:schemeClr val="tx1"/>
            </a:solidFill>
            <a:prstDash val="sysDot"/>
            <a:headEnd type="none" w="sm" len="sm"/>
            <a:tailEnd type="triangle" w="sm" len="sm"/>
          </a:ln>
        </p:spPr>
      </p:sp>
      <p:sp>
        <p:nvSpPr>
          <p:cNvPr id="27" name="Text Box 25"/>
          <p:cNvSpPr txBox="1"/>
          <p:nvPr/>
        </p:nvSpPr>
        <p:spPr>
          <a:xfrm>
            <a:off x="7437438" y="5241925"/>
            <a:ext cx="1676400" cy="460375"/>
          </a:xfrm>
          <a:prstGeom prst="rect">
            <a:avLst/>
          </a:prstGeom>
          <a:noFill/>
          <a:ln w="12700">
            <a:noFill/>
          </a:ln>
        </p:spPr>
        <p:txBody>
          <a:bodyPr>
            <a:spAutoFit/>
          </a:bodyPr>
          <a:lstStyle/>
          <a:p>
            <a:pPr>
              <a:spcBef>
                <a:spcPct val="50000"/>
              </a:spcBef>
            </a:pPr>
            <a:r>
              <a:rPr lang="en-US" altLang="zh-CN" sz="2400" dirty="0">
                <a:latin typeface="楷体_GB2312" pitchFamily="49" charset="-122"/>
                <a:ea typeface="楷体_GB2312" pitchFamily="49" charset="-122"/>
              </a:rPr>
              <a:t>k=4</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B</a:t>
            </a:r>
            <a:r>
              <a:rPr lang="zh-CN" altLang="en-US" sz="2400" dirty="0">
                <a:latin typeface="楷体_GB2312" pitchFamily="49" charset="-122"/>
                <a:ea typeface="楷体_GB2312" pitchFamily="49" charset="-122"/>
              </a:rPr>
              <a:t>类</a:t>
            </a:r>
          </a:p>
        </p:txBody>
      </p:sp>
      <p:sp>
        <p:nvSpPr>
          <p:cNvPr id="22557" name="AutoShape 28"/>
          <p:cNvSpPr/>
          <p:nvPr/>
        </p:nvSpPr>
        <p:spPr>
          <a:xfrm>
            <a:off x="5608638" y="46323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58" name="AutoShape 29"/>
          <p:cNvSpPr/>
          <p:nvPr/>
        </p:nvSpPr>
        <p:spPr>
          <a:xfrm>
            <a:off x="4008438" y="46323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59" name="AutoShape 30"/>
          <p:cNvSpPr/>
          <p:nvPr/>
        </p:nvSpPr>
        <p:spPr>
          <a:xfrm>
            <a:off x="4313238" y="53181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60" name="AutoShape 31"/>
          <p:cNvSpPr/>
          <p:nvPr/>
        </p:nvSpPr>
        <p:spPr>
          <a:xfrm>
            <a:off x="4846638" y="50895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61" name="AutoShape 32"/>
          <p:cNvSpPr/>
          <p:nvPr/>
        </p:nvSpPr>
        <p:spPr>
          <a:xfrm>
            <a:off x="6142038" y="40989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62" name="AutoShape 33"/>
          <p:cNvSpPr/>
          <p:nvPr/>
        </p:nvSpPr>
        <p:spPr>
          <a:xfrm>
            <a:off x="5456238" y="54705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63" name="AutoShape 34"/>
          <p:cNvSpPr/>
          <p:nvPr/>
        </p:nvSpPr>
        <p:spPr>
          <a:xfrm>
            <a:off x="6218238" y="55467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sp>
        <p:nvSpPr>
          <p:cNvPr id="22564" name="AutoShape 35"/>
          <p:cNvSpPr/>
          <p:nvPr/>
        </p:nvSpPr>
        <p:spPr>
          <a:xfrm>
            <a:off x="5303838" y="5013325"/>
            <a:ext cx="76200" cy="76200"/>
          </a:xfrm>
          <a:prstGeom prst="flowChartExtract">
            <a:avLst/>
          </a:prstGeom>
          <a:solidFill>
            <a:schemeClr val="accent2"/>
          </a:solidFill>
          <a:ln w="12700" cap="sq" cmpd="sng">
            <a:solidFill>
              <a:schemeClr val="tx1"/>
            </a:solidFill>
            <a:prstDash val="solid"/>
            <a:miter/>
            <a:headEnd type="none" w="sm" len="sm"/>
            <a:tailEnd type="none" w="sm" len="sm"/>
          </a:ln>
        </p:spPr>
        <p:txBody>
          <a:bodyPr wrap="none" anchor="ctr"/>
          <a:lstStyle/>
          <a:p>
            <a:endParaRPr lang="zh-CN" altLang="en-US" dirty="0">
              <a:latin typeface="Verdana" panose="020B0604030504040204" pitchFamily="34" charset="0"/>
            </a:endParaRPr>
          </a:p>
        </p:txBody>
      </p:sp>
      <p:grpSp>
        <p:nvGrpSpPr>
          <p:cNvPr id="22565" name="Group 36"/>
          <p:cNvGrpSpPr/>
          <p:nvPr/>
        </p:nvGrpSpPr>
        <p:grpSpPr>
          <a:xfrm>
            <a:off x="5394325" y="4937125"/>
            <a:ext cx="152400" cy="152400"/>
            <a:chOff x="2208" y="2640"/>
            <a:chExt cx="96" cy="96"/>
          </a:xfrm>
        </p:grpSpPr>
        <p:sp>
          <p:nvSpPr>
            <p:cNvPr id="22567" name="Line 37"/>
            <p:cNvSpPr/>
            <p:nvPr/>
          </p:nvSpPr>
          <p:spPr>
            <a:xfrm>
              <a:off x="2208" y="2688"/>
              <a:ext cx="96" cy="0"/>
            </a:xfrm>
            <a:prstGeom prst="line">
              <a:avLst/>
            </a:prstGeom>
            <a:ln w="12700" cap="sq" cmpd="sng">
              <a:solidFill>
                <a:schemeClr val="tx1"/>
              </a:solidFill>
              <a:prstDash val="solid"/>
              <a:headEnd type="none" w="sm" len="sm"/>
              <a:tailEnd type="none" w="sm" len="sm"/>
            </a:ln>
          </p:spPr>
        </p:sp>
        <p:sp>
          <p:nvSpPr>
            <p:cNvPr id="22568" name="Line 38"/>
            <p:cNvSpPr/>
            <p:nvPr/>
          </p:nvSpPr>
          <p:spPr>
            <a:xfrm>
              <a:off x="2256" y="2640"/>
              <a:ext cx="0" cy="96"/>
            </a:xfrm>
            <a:prstGeom prst="line">
              <a:avLst/>
            </a:prstGeom>
            <a:ln w="12700" cap="sq" cmpd="sng">
              <a:solidFill>
                <a:schemeClr val="tx1"/>
              </a:solidFill>
              <a:prstDash val="solid"/>
              <a:headEnd type="none" w="sm" len="sm"/>
              <a:tailEnd type="none" w="sm" len="sm"/>
            </a:ln>
          </p:spPr>
        </p:sp>
      </p:grpSp>
      <p:sp>
        <p:nvSpPr>
          <p:cNvPr id="22566" name="Line 39"/>
          <p:cNvSpPr/>
          <p:nvPr/>
        </p:nvSpPr>
        <p:spPr>
          <a:xfrm flipV="1">
            <a:off x="3432175" y="3573463"/>
            <a:ext cx="0" cy="2771775"/>
          </a:xfrm>
          <a:prstGeom prst="line">
            <a:avLst/>
          </a:prstGeom>
          <a:ln w="12700" cap="sq" cmpd="sng">
            <a:solidFill>
              <a:schemeClr val="tx1"/>
            </a:solidFill>
            <a:prstDash val="solid"/>
            <a:headEnd type="none" w="sm" len="sm"/>
            <a:tailEnd type="triangle" w="sm" len="sm"/>
          </a:ln>
        </p:spPr>
      </p:sp>
      <p:sp>
        <p:nvSpPr>
          <p:cNvPr id="55" name="文本框 54"/>
          <p:cNvSpPr txBox="1"/>
          <p:nvPr/>
        </p:nvSpPr>
        <p:spPr>
          <a:xfrm>
            <a:off x="930910" y="441960"/>
            <a:ext cx="3829685" cy="583565"/>
          </a:xfrm>
          <a:prstGeom prst="rect">
            <a:avLst/>
          </a:prstGeom>
          <a:noFill/>
        </p:spPr>
        <p:txBody>
          <a:bodyPr wrap="square" rtlCol="0">
            <a:spAutoFit/>
          </a:bodyPr>
          <a:lstStyle/>
          <a:p>
            <a:pPr algn="ctr"/>
            <a:r>
              <a:rPr lang="en-US" altLang="zh-CN" sz="3200" dirty="0" smtClean="0">
                <a:sym typeface="+mn-ea"/>
              </a:rPr>
              <a:t>K</a:t>
            </a:r>
            <a:r>
              <a:rPr lang="zh-CN" altLang="en-US" sz="3200" dirty="0" smtClean="0">
                <a:sym typeface="+mn-ea"/>
              </a:rPr>
              <a:t>近邻算法</a:t>
            </a:r>
            <a:r>
              <a:rPr lang="zh-CN" altLang="en-US" sz="3200" kern="0" noProof="0" dirty="0" smtClean="0">
                <a:ln>
                  <a:noFill/>
                </a:ln>
                <a:effectLst/>
                <a:uLnTx/>
                <a:uFillTx/>
                <a:latin typeface="楷体_GB2312" pitchFamily="49" charset="-122"/>
                <a:sym typeface="+mn-ea"/>
              </a:rPr>
              <a:t>基本思想</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Tree>
    <p:extLst>
      <p:ext uri="{BB962C8B-B14F-4D97-AF65-F5344CB8AC3E}">
        <p14:creationId xmlns:p14="http://schemas.microsoft.com/office/powerpoint/2010/main" val="21369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2" grpId="0"/>
      <p:bldP spid="24"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823403" y="1013778"/>
            <a:ext cx="78486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80000"/>
              </a:lnSpc>
              <a:spcBef>
                <a:spcPct val="20000"/>
              </a:spcBef>
              <a:spcAft>
                <a:spcPct val="0"/>
              </a:spcAft>
              <a:buClrTx/>
              <a:buSzTx/>
              <a:buFont typeface="Arial" panose="020B0604020202020204" pitchFamily="34" charset="0"/>
              <a:buNone/>
              <a:defRPr/>
            </a:pPr>
            <a:endParaRPr kumimoji="0" lang="en-US" altLang="zh-CN" sz="26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根据特征项集合重新描述训练文本向量；</a:t>
            </a: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在新文本到达后，根据特征词，确定新文本的向量表示；</a:t>
            </a: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在训练文本集中选出与新文本最相似的</a:t>
            </a:r>
            <a:r>
              <a:rPr kumimoji="0" lang="en-US" altLang="zh-CN"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K</a:t>
            </a:r>
            <a:r>
              <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个文本，计算公式：</a:t>
            </a: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endPar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endPar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 typeface="Wingdings" panose="05000000000000000000" charset="0"/>
              <a:buNone/>
              <a:defRPr/>
            </a:pPr>
            <a:endPar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L="457200" marR="0" lvl="1" indent="0" algn="l" defTabSz="914400" rtl="0" eaLnBrk="0" fontAlgn="base" latinLnBrk="0" hangingPunct="0">
              <a:lnSpc>
                <a:spcPct val="100000"/>
              </a:lnSpc>
              <a:spcBef>
                <a:spcPct val="20000"/>
              </a:spcBef>
              <a:spcAft>
                <a:spcPct val="0"/>
              </a:spcAft>
              <a:buClrTx/>
              <a:buSzTx/>
              <a:buFont typeface="Wingdings" panose="05000000000000000000" charset="0"/>
              <a:buNone/>
              <a:defRPr/>
            </a:pPr>
            <a:endPar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r>
              <a:rPr lang="zh-CN" altLang="en-US"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rPr>
              <a:t>在新文本的</a:t>
            </a:r>
            <a:r>
              <a:rPr lang="en-US" altLang="zh-CN"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rPr>
              <a:t>k</a:t>
            </a:r>
            <a:r>
              <a:rPr lang="zh-CN" altLang="en-US"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rPr>
              <a:t>个邻居中，依次计算每类的权重：</a:t>
            </a: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endParaRPr lang="zh-CN" altLang="en-US"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endParaRPr lang="zh-CN" altLang="en-US"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endParaRPr lang="zh-CN" altLang="en-US" sz="2000" kern="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sym typeface="+mn-ea"/>
            </a:endParaRPr>
          </a:p>
          <a:p>
            <a:pPr marR="0" lvl="1" algn="l" defTabSz="914400" rtl="0" eaLnBrk="0" fontAlgn="base" latinLnBrk="0" hangingPunct="0">
              <a:lnSpc>
                <a:spcPct val="100000"/>
              </a:lnSpc>
              <a:spcBef>
                <a:spcPct val="20000"/>
              </a:spcBef>
              <a:spcAft>
                <a:spcPct val="0"/>
              </a:spcAft>
              <a:buClrTx/>
              <a:buSzTx/>
              <a:buFont typeface="Wingdings" panose="05000000000000000000" charset="0"/>
              <a:buChar char="ü"/>
              <a:defRPr/>
            </a:pPr>
            <a:r>
              <a:rPr lang="zh-CN" altLang="en-US" sz="2000" kern="0" noProof="0" dirty="0" smtClean="0">
                <a:effectLst>
                  <a:outerShdw blurRad="38100" dist="19050" dir="2700000" algn="tl" rotWithShape="0">
                    <a:schemeClr val="dk1">
                      <a:alpha val="40000"/>
                    </a:schemeClr>
                  </a:outerShdw>
                </a:effectLst>
                <a:uLnTx/>
                <a:uFillTx/>
                <a:latin typeface="楷体_GB2312" pitchFamily="49" charset="-122"/>
                <a:sym typeface="+mn-ea"/>
              </a:rPr>
              <a:t>比较每类的权重，将文本分到权重最大的那个类别中</a:t>
            </a:r>
            <a:endPar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mn-ea"/>
              <a:cs typeface="+mn-cs"/>
            </a:endParaRPr>
          </a:p>
          <a:p>
            <a:pPr marL="342900" marR="0" lvl="0" indent="-342900" algn="l" defTabSz="914400" rtl="0" eaLnBrk="0" fontAlgn="base" latinLnBrk="0" hangingPunct="0">
              <a:lnSpc>
                <a:spcPct val="80000"/>
              </a:lnSpc>
              <a:spcBef>
                <a:spcPct val="20000"/>
              </a:spcBef>
              <a:spcAft>
                <a:spcPct val="0"/>
              </a:spcAft>
              <a:buClr>
                <a:schemeClr val="hlink"/>
              </a:buClr>
              <a:buSzPct val="55000"/>
              <a:buFont typeface="Arial" panose="020B0604020202020204" pitchFamily="34" charset="0"/>
              <a:buChar char="•"/>
              <a:defRPr/>
            </a:pPr>
            <a:endParaRPr kumimoji="0" lang="zh-CN" altLang="en-US" sz="1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1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1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1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1800" b="0" i="0" u="none" strike="noStrike" kern="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lang="zh-CN" altLang="en-US" sz="2000" kern="0" noProof="0" dirty="0" smtClean="0">
              <a:ln>
                <a:noFill/>
              </a:ln>
              <a:effectLst/>
              <a:uLnTx/>
              <a:uFillTx/>
              <a:latin typeface="楷体_GB2312" pitchFamily="49" charset="-122"/>
              <a:sym typeface="+mn-ea"/>
            </a:endParaRPr>
          </a:p>
          <a:p>
            <a:pPr marR="0" lvl="0" algn="l" defTabSz="914400" rtl="0" eaLnBrk="0" fontAlgn="base" latinLnBrk="0" hangingPunct="0">
              <a:lnSpc>
                <a:spcPct val="80000"/>
              </a:lnSpc>
              <a:spcBef>
                <a:spcPct val="20000"/>
              </a:spcBef>
              <a:spcAft>
                <a:spcPct val="0"/>
              </a:spcAft>
              <a:buClr>
                <a:schemeClr val="hlink"/>
              </a:buClr>
              <a:buSzPct val="55000"/>
              <a:buFont typeface="Wingdings" panose="05000000000000000000" charset="0"/>
              <a:buChar char="Ø"/>
              <a:defRPr/>
            </a:pPr>
            <a:endParaRPr lang="zh-CN" altLang="en-US" sz="2000" kern="0" noProof="0" dirty="0" smtClean="0">
              <a:ln>
                <a:noFill/>
              </a:ln>
              <a:effectLst/>
              <a:uLnTx/>
              <a:uFillTx/>
              <a:latin typeface="楷体_GB2312" pitchFamily="49" charset="-122"/>
              <a:sym typeface="+mn-ea"/>
            </a:endParaRPr>
          </a:p>
          <a:p>
            <a:pPr marR="0" lvl="0" algn="l" defTabSz="914400" rtl="0" eaLnBrk="0" fontAlgn="base" latinLnBrk="0" hangingPunct="0">
              <a:lnSpc>
                <a:spcPct val="80000"/>
              </a:lnSpc>
              <a:spcBef>
                <a:spcPct val="20000"/>
              </a:spcBef>
              <a:spcAft>
                <a:spcPct val="0"/>
              </a:spcAft>
              <a:buClr>
                <a:schemeClr val="hlink"/>
              </a:buClr>
              <a:buSzPct val="55000"/>
              <a:buFont typeface="Wingdings" panose="05000000000000000000" charset="0"/>
              <a:buChar char="Ø"/>
              <a:defRPr/>
            </a:pPr>
            <a:endParaRPr kumimoji="0" lang="zh-CN" altLang="en-US" sz="20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endParaRPr>
          </a:p>
          <a:p>
            <a:pPr marR="0" lvl="0" algn="l" defTabSz="914400" rtl="0" eaLnBrk="0" fontAlgn="base" latinLnBrk="0" hangingPunct="0">
              <a:lnSpc>
                <a:spcPct val="80000"/>
              </a:lnSpc>
              <a:spcBef>
                <a:spcPct val="20000"/>
              </a:spcBef>
              <a:spcAft>
                <a:spcPct val="0"/>
              </a:spcAft>
              <a:buClr>
                <a:schemeClr val="hlink"/>
              </a:buClr>
              <a:buSzPct val="55000"/>
              <a:buFont typeface="Wingdings" panose="05000000000000000000" charset="0"/>
              <a:buChar char="Ø"/>
              <a:defRPr/>
            </a:pPr>
            <a:endPar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 typeface="Wingdings" panose="05000000000000000000" pitchFamily="2" charset="2"/>
              <a:buNone/>
              <a:defRPr/>
            </a:pPr>
            <a:endParaRPr kumimoji="0" lang="zh-CN" altLang="en-US" sz="2000" b="0" i="0" u="none" strike="noStrike" kern="0" cap="none" spc="0" normalizeH="0" baseline="0" noProof="0" dirty="0">
              <a:ln>
                <a:noFill/>
              </a:ln>
              <a:solidFill>
                <a:srgbClr val="CC3300"/>
              </a:solidFill>
              <a:effectLst/>
              <a:uLnTx/>
              <a:uFillTx/>
              <a:latin typeface="楷体_GB2312" pitchFamily="49" charset="-122"/>
              <a:ea typeface="+mn-ea"/>
              <a:cs typeface="+mn-cs"/>
            </a:endParaRPr>
          </a:p>
        </p:txBody>
      </p:sp>
      <p:graphicFrame>
        <p:nvGraphicFramePr>
          <p:cNvPr id="23557" name="对象 1"/>
          <p:cNvGraphicFramePr>
            <a:graphicFrameLocks noChangeAspect="1"/>
          </p:cNvGraphicFramePr>
          <p:nvPr/>
        </p:nvGraphicFramePr>
        <p:xfrm>
          <a:off x="3999865" y="2426970"/>
          <a:ext cx="3496310" cy="1544320"/>
        </p:xfrm>
        <a:graphic>
          <a:graphicData uri="http://schemas.openxmlformats.org/presentationml/2006/ole">
            <mc:AlternateContent xmlns:mc="http://schemas.openxmlformats.org/markup-compatibility/2006">
              <mc:Choice xmlns:v="urn:schemas-microsoft-com:vml" Requires="v">
                <p:oleObj spid="_x0000_s4109" r:id="rId4" imgW="1727200" imgH="762000" progId="Equation.DSMT4">
                  <p:embed/>
                </p:oleObj>
              </mc:Choice>
              <mc:Fallback>
                <p:oleObj r:id="rId4" imgW="1727200" imgH="762000" progId="Equation.DSMT4">
                  <p:embed/>
                  <p:pic>
                    <p:nvPicPr>
                      <p:cNvPr id="23557" name="对象 1"/>
                      <p:cNvPicPr/>
                      <p:nvPr/>
                    </p:nvPicPr>
                    <p:blipFill>
                      <a:blip r:embed="rId5"/>
                      <a:stretch>
                        <a:fillRect/>
                      </a:stretch>
                    </p:blipFill>
                    <p:spPr>
                      <a:xfrm>
                        <a:off x="3999865" y="2426970"/>
                        <a:ext cx="3496310" cy="1544320"/>
                      </a:xfrm>
                      <a:prstGeom prst="rect">
                        <a:avLst/>
                      </a:prstGeom>
                      <a:noFill/>
                      <a:ln w="38100">
                        <a:noFill/>
                        <a:miter/>
                      </a:ln>
                    </p:spPr>
                  </p:pic>
                </p:oleObj>
              </mc:Fallback>
            </mc:AlternateContent>
          </a:graphicData>
        </a:graphic>
      </p:graphicFrame>
      <p:sp>
        <p:nvSpPr>
          <p:cNvPr id="55" name="文本框 54"/>
          <p:cNvSpPr txBox="1"/>
          <p:nvPr/>
        </p:nvSpPr>
        <p:spPr>
          <a:xfrm>
            <a:off x="930910" y="441960"/>
            <a:ext cx="3829685" cy="583565"/>
          </a:xfrm>
          <a:prstGeom prst="rect">
            <a:avLst/>
          </a:prstGeom>
          <a:noFill/>
        </p:spPr>
        <p:txBody>
          <a:bodyPr wrap="square" rtlCol="0">
            <a:spAutoFit/>
          </a:bodyPr>
          <a:lstStyle/>
          <a:p>
            <a:pPr algn="ctr"/>
            <a:r>
              <a:rPr lang="en-US" altLang="zh-CN" sz="3200" dirty="0" smtClean="0">
                <a:sym typeface="+mn-ea"/>
              </a:rPr>
              <a:t>K</a:t>
            </a:r>
            <a:r>
              <a:rPr lang="zh-CN" altLang="en-US" sz="3200" dirty="0" smtClean="0">
                <a:sym typeface="+mn-ea"/>
              </a:rPr>
              <a:t>近邻算法</a:t>
            </a:r>
            <a:r>
              <a:rPr lang="zh-CN" altLang="en-US" sz="3200" kern="0" noProof="0" dirty="0" smtClean="0">
                <a:ln>
                  <a:noFill/>
                </a:ln>
                <a:effectLst/>
                <a:uLnTx/>
                <a:uFillTx/>
                <a:latin typeface="楷体_GB2312" pitchFamily="49" charset="-122"/>
                <a:sym typeface="+mn-ea"/>
              </a:rPr>
              <a:t>算法步骤</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graphicFrame>
        <p:nvGraphicFramePr>
          <p:cNvPr id="2" name="对象 2"/>
          <p:cNvGraphicFramePr>
            <a:graphicFrameLocks noChangeAspect="1"/>
          </p:cNvGraphicFramePr>
          <p:nvPr/>
        </p:nvGraphicFramePr>
        <p:xfrm>
          <a:off x="3443605" y="4444365"/>
          <a:ext cx="4608513" cy="862013"/>
        </p:xfrm>
        <a:graphic>
          <a:graphicData uri="http://schemas.openxmlformats.org/presentationml/2006/ole">
            <mc:AlternateContent xmlns:mc="http://schemas.openxmlformats.org/markup-compatibility/2006">
              <mc:Choice xmlns:v="urn:schemas-microsoft-com:vml" Requires="v">
                <p:oleObj spid="_x0000_s4110" r:id="rId6" imgW="1778000" imgH="330200" progId="Equation.DSMT4">
                  <p:embed/>
                </p:oleObj>
              </mc:Choice>
              <mc:Fallback>
                <p:oleObj r:id="rId6" imgW="1778000" imgH="330200" progId="Equation.DSMT4">
                  <p:embed/>
                  <p:pic>
                    <p:nvPicPr>
                      <p:cNvPr id="2" name="对象 2"/>
                      <p:cNvPicPr/>
                      <p:nvPr/>
                    </p:nvPicPr>
                    <p:blipFill>
                      <a:blip r:embed="rId7"/>
                      <a:stretch>
                        <a:fillRect/>
                      </a:stretch>
                    </p:blipFill>
                    <p:spPr>
                      <a:xfrm>
                        <a:off x="3443605" y="4444365"/>
                        <a:ext cx="4608513" cy="862013"/>
                      </a:xfrm>
                      <a:prstGeom prst="rect">
                        <a:avLst/>
                      </a:prstGeom>
                      <a:noFill/>
                      <a:ln w="38100">
                        <a:noFill/>
                        <a:miter/>
                      </a:ln>
                    </p:spPr>
                  </p:pic>
                </p:oleObj>
              </mc:Fallback>
            </mc:AlternateContent>
          </a:graphicData>
        </a:graphic>
      </p:graphicFrame>
    </p:spTree>
    <p:extLst>
      <p:ext uri="{BB962C8B-B14F-4D97-AF65-F5344CB8AC3E}">
        <p14:creationId xmlns:p14="http://schemas.microsoft.com/office/powerpoint/2010/main" val="425387928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640013" y="1916113"/>
            <a:ext cx="7272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40000"/>
              </a:lnSpc>
              <a:spcBef>
                <a:spcPct val="20000"/>
              </a:spcBef>
              <a:spcAft>
                <a:spcPct val="0"/>
              </a:spcAft>
              <a:buClrTx/>
              <a:buSzTx/>
              <a:buFont typeface="Arial" panose="020B0604020202020204" pitchFamily="34" charset="0"/>
              <a:buNone/>
              <a:defRPr/>
            </a:pPr>
            <a:endParaRPr kumimoji="0" lang="en-US" altLang="zh-CN" sz="3200" b="0" i="0" u="none" strike="noStrike" kern="0" cap="none" spc="0" normalizeH="0" baseline="0" noProof="0" dirty="0" smtClean="0">
              <a:ln>
                <a:noFill/>
              </a:ln>
              <a:solidFill>
                <a:schemeClr val="tx1"/>
              </a:solidFill>
              <a:effectLst/>
              <a:uLnTx/>
              <a:uFillTx/>
              <a:latin typeface="楷体_GB2312" pitchFamily="49" charset="-122"/>
              <a:ea typeface="+mn-ea"/>
              <a:cs typeface="+mn-cs"/>
            </a:endParaRPr>
          </a:p>
          <a:p>
            <a:pPr marL="742950" marR="0" lvl="1" indent="-285750" algn="l" defTabSz="914400" rtl="0" eaLnBrk="0" fontAlgn="base" latinLnBrk="0" hangingPunct="0">
              <a:lnSpc>
                <a:spcPct val="140000"/>
              </a:lnSpc>
              <a:spcBef>
                <a:spcPct val="20000"/>
              </a:spcBef>
              <a:spcAft>
                <a:spcPct val="0"/>
              </a:spcAft>
              <a:buClrTx/>
              <a:buSzTx/>
              <a:buFont typeface="Arial" panose="020B0604020202020204" pitchFamily="34" charset="0"/>
              <a:buChar char="–"/>
              <a:defRPr/>
            </a:pPr>
            <a:r>
              <a:rPr kumimoji="0" lang="zh-CN" altLang="en-US"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针对两类分类问题，在高维空间中寻找一个超平面作为两类的分割，以保证最小的分类错误率</a:t>
            </a:r>
          </a:p>
          <a:p>
            <a:pPr marL="742950" marR="0" lvl="1" indent="-285750" algn="l" defTabSz="914400" rtl="0" eaLnBrk="0" fontAlgn="base" latinLnBrk="0" hangingPunct="0">
              <a:lnSpc>
                <a:spcPct val="140000"/>
              </a:lnSpc>
              <a:spcBef>
                <a:spcPct val="20000"/>
              </a:spcBef>
              <a:spcAft>
                <a:spcPct val="0"/>
              </a:spcAft>
              <a:buClrTx/>
              <a:buSzTx/>
              <a:buFont typeface="Arial" panose="020B0604020202020204" pitchFamily="34" charset="0"/>
              <a:buChar char="–"/>
              <a:defRPr/>
            </a:pPr>
            <a:r>
              <a:rPr kumimoji="0" lang="zh-CN" altLang="en-US"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它通过非线性变换，将输入向量映射到一个高维空间</a:t>
            </a:r>
            <a:r>
              <a:rPr kumimoji="0" lang="en-US" altLang="zh-CN"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H</a:t>
            </a:r>
          </a:p>
          <a:p>
            <a:pPr marL="742950" marR="0" lvl="1" indent="-285750" algn="l" defTabSz="914400" rtl="0" eaLnBrk="0" fontAlgn="base" latinLnBrk="0" hangingPunct="0">
              <a:lnSpc>
                <a:spcPct val="140000"/>
              </a:lnSpc>
              <a:spcBef>
                <a:spcPct val="20000"/>
              </a:spcBef>
              <a:spcAft>
                <a:spcPct val="0"/>
              </a:spcAft>
              <a:buClrTx/>
              <a:buSzTx/>
              <a:buFont typeface="Arial" panose="020B0604020202020204" pitchFamily="34" charset="0"/>
              <a:buChar char="–"/>
              <a:defRPr/>
            </a:pPr>
            <a:r>
              <a:rPr kumimoji="0" lang="zh-CN" altLang="en-US"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在</a:t>
            </a:r>
            <a:r>
              <a:rPr kumimoji="0" lang="en-US" altLang="zh-CN"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H</a:t>
            </a:r>
            <a:r>
              <a:rPr kumimoji="0" lang="zh-CN" altLang="en-US" sz="21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中构造最优分类超平面，从而达到最好的泛化能力</a:t>
            </a:r>
            <a:r>
              <a:rPr kumimoji="0" lang="zh-CN" altLang="en-US" sz="2100" b="0" i="0" u="none" strike="noStrike" kern="0" cap="none" spc="0" normalizeH="0" baseline="0" noProof="0" dirty="0" smtClean="0">
                <a:ln>
                  <a:noFill/>
                </a:ln>
                <a:solidFill>
                  <a:schemeClr val="tx1"/>
                </a:solidFill>
                <a:effectLst/>
                <a:uLnTx/>
                <a:uFillTx/>
                <a:latin typeface="楷体_GB2312" pitchFamily="49" charset="-122"/>
                <a:ea typeface="+mn-ea"/>
                <a:cs typeface="+mn-cs"/>
              </a:rPr>
              <a:t> </a:t>
            </a:r>
            <a:endParaRPr kumimoji="0" lang="zh-CN" altLang="en-US" sz="2100" b="0" i="0" u="none" strike="noStrike" kern="0" cap="none" spc="0" normalizeH="0" baseline="0" noProof="0" dirty="0">
              <a:ln>
                <a:noFill/>
              </a:ln>
              <a:solidFill>
                <a:schemeClr val="tx1"/>
              </a:solidFill>
              <a:effectLst/>
              <a:uLnTx/>
              <a:uFillTx/>
              <a:latin typeface="楷体_GB2312" pitchFamily="49" charset="-122"/>
              <a:ea typeface="+mn-ea"/>
              <a:cs typeface="+mn-cs"/>
            </a:endParaRPr>
          </a:p>
        </p:txBody>
      </p:sp>
      <p:sp>
        <p:nvSpPr>
          <p:cNvPr id="55" name="文本框 54"/>
          <p:cNvSpPr txBox="1"/>
          <p:nvPr/>
        </p:nvSpPr>
        <p:spPr>
          <a:xfrm>
            <a:off x="374650" y="460375"/>
            <a:ext cx="7098030" cy="58356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什么是支持向量机（</a:t>
            </a:r>
            <a:r>
              <a:rPr lang="en-US" altLang="zh-CN" sz="3200" dirty="0" smtClean="0">
                <a:sym typeface="+mn-ea"/>
              </a:rPr>
              <a:t>SVM</a:t>
            </a:r>
            <a:r>
              <a:rPr lang="zh-CN" altLang="en-US" sz="3200" dirty="0">
                <a:solidFill>
                  <a:srgbClr val="413B39"/>
                </a:solidFill>
                <a:latin typeface="Hiragino Sans GB W3" panose="020B0300000000000000" pitchFamily="34" charset="-122"/>
                <a:ea typeface="Hiragino Sans GB W3" panose="020B0300000000000000" pitchFamily="34" charset="-122"/>
              </a:rPr>
              <a:t>）算法</a:t>
            </a: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8" name="文本框 27"/>
          <p:cNvSpPr txBox="1"/>
          <p:nvPr/>
        </p:nvSpPr>
        <p:spPr>
          <a:xfrm>
            <a:off x="1393796" y="1766179"/>
            <a:ext cx="1604211" cy="1445260"/>
          </a:xfrm>
          <a:prstGeom prst="rect">
            <a:avLst/>
          </a:prstGeom>
          <a:noFill/>
        </p:spPr>
        <p:txBody>
          <a:bodyPr wrap="square" rtlCol="0">
            <a:spAutoFit/>
          </a:bodyPr>
          <a:lstStyle/>
          <a:p>
            <a:r>
              <a:rPr lang="en-US" altLang="zh-CN" sz="8800" b="1" dirty="0" smtClean="0">
                <a:solidFill>
                  <a:srgbClr val="819191"/>
                </a:solidFill>
                <a:latin typeface="华文中宋" panose="02010600040101010101" charset="-122"/>
                <a:ea typeface="华文中宋" panose="02010600040101010101" charset="-122"/>
                <a:cs typeface="Open Sans" panose="020B0606030504020204" pitchFamily="34" charset="0"/>
              </a:rPr>
              <a:t>“</a:t>
            </a:r>
            <a:endParaRPr lang="zh-CN" altLang="en-US" sz="8800" b="1" dirty="0">
              <a:solidFill>
                <a:srgbClr val="819191"/>
              </a:solidFill>
              <a:latin typeface="华文中宋" panose="02010600040101010101" charset="-122"/>
              <a:ea typeface="华文中宋" panose="02010600040101010101" charset="-122"/>
              <a:cs typeface="Open Sans" panose="020B0606030504020204" pitchFamily="34" charset="0"/>
            </a:endParaRPr>
          </a:p>
        </p:txBody>
      </p:sp>
    </p:spTree>
    <p:extLst>
      <p:ext uri="{BB962C8B-B14F-4D97-AF65-F5344CB8AC3E}">
        <p14:creationId xmlns:p14="http://schemas.microsoft.com/office/powerpoint/2010/main" val="276648939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3765" y="2214245"/>
            <a:ext cx="6235700" cy="3576955"/>
          </a:xfrm>
        </p:spPr>
        <p:txBody>
          <a:bodyPr>
            <a:normAutofit/>
          </a:bodyPr>
          <a:lstStyle/>
          <a:p>
            <a:r>
              <a:rPr lang="zh-CN" altLang="en-US" sz="2400" dirty="0">
                <a:solidFill>
                  <a:schemeClr val="tx1"/>
                </a:solidFill>
                <a:effectLst>
                  <a:outerShdw blurRad="38100" dist="19050" dir="2700000" algn="tl" rotWithShape="0">
                    <a:schemeClr val="dk1">
                      <a:alpha val="40000"/>
                    </a:schemeClr>
                  </a:outerShdw>
                </a:effectLst>
              </a:rPr>
              <a:t>对于一个包含两个不同类别样本的数据集，分别用方块和圆圈区别表示</a:t>
            </a:r>
            <a:r>
              <a:rPr lang="zh-CN" altLang="en-US" sz="2400" dirty="0" smtClean="0">
                <a:solidFill>
                  <a:schemeClr val="tx1"/>
                </a:solidFill>
                <a:effectLst>
                  <a:outerShdw blurRad="38100" dist="19050" dir="2700000" algn="tl" rotWithShape="0">
                    <a:schemeClr val="dk1">
                      <a:alpha val="40000"/>
                    </a:schemeClr>
                  </a:outerShdw>
                </a:effectLst>
              </a:rPr>
              <a:t>。</a:t>
            </a:r>
            <a:endParaRPr lang="en-US" altLang="zh-CN" sz="2400" dirty="0" smtClean="0">
              <a:solidFill>
                <a:schemeClr val="tx1"/>
              </a:solidFill>
              <a:effectLst>
                <a:outerShdw blurRad="38100" dist="19050" dir="2700000" algn="tl" rotWithShape="0">
                  <a:schemeClr val="dk1">
                    <a:alpha val="40000"/>
                  </a:schemeClr>
                </a:outerShdw>
              </a:effectLst>
            </a:endParaRPr>
          </a:p>
          <a:p>
            <a:r>
              <a:rPr lang="zh-CN" altLang="en-US" sz="2400" dirty="0" smtClean="0">
                <a:solidFill>
                  <a:schemeClr val="tx1"/>
                </a:solidFill>
                <a:effectLst>
                  <a:outerShdw blurRad="38100" dist="19050" dir="2700000" algn="tl" rotWithShape="0">
                    <a:schemeClr val="dk1">
                      <a:alpha val="40000"/>
                    </a:schemeClr>
                  </a:outerShdw>
                </a:effectLst>
              </a:rPr>
              <a:t>假</a:t>
            </a:r>
            <a:r>
              <a:rPr lang="zh-CN" altLang="en-US" sz="2400" dirty="0">
                <a:solidFill>
                  <a:schemeClr val="tx1"/>
                </a:solidFill>
                <a:effectLst>
                  <a:outerShdw blurRad="38100" dist="19050" dir="2700000" algn="tl" rotWithShape="0">
                    <a:schemeClr val="dk1">
                      <a:alpha val="40000"/>
                    </a:schemeClr>
                  </a:outerShdw>
                </a:effectLst>
              </a:rPr>
              <a:t>如数据集是线性可分的，则能够找到一个超平面，使得方块位于这个超平面的一侧，圆圈位于超平面的另一侧</a:t>
            </a:r>
            <a:r>
              <a:rPr lang="zh-CN" altLang="en-US" sz="2400" dirty="0" smtClean="0">
                <a:solidFill>
                  <a:schemeClr val="tx1"/>
                </a:solidFill>
                <a:effectLst>
                  <a:outerShdw blurRad="38100" dist="19050" dir="2700000" algn="tl" rotWithShape="0">
                    <a:schemeClr val="dk1">
                      <a:alpha val="40000"/>
                    </a:schemeClr>
                  </a:outerShdw>
                </a:effectLst>
              </a:rPr>
              <a:t>。</a:t>
            </a:r>
          </a:p>
          <a:p>
            <a:r>
              <a:rPr lang="zh-CN" altLang="en-US" sz="2400" dirty="0" smtClean="0">
                <a:solidFill>
                  <a:schemeClr val="tx1"/>
                </a:solidFill>
                <a:effectLst>
                  <a:outerShdw blurRad="38100" dist="19050" dir="2700000" algn="tl" rotWithShape="0">
                    <a:schemeClr val="dk1">
                      <a:alpha val="40000"/>
                    </a:schemeClr>
                  </a:outerShdw>
                </a:effectLst>
                <a:sym typeface="+mn-ea"/>
              </a:rPr>
              <a:t>需</a:t>
            </a:r>
            <a:r>
              <a:rPr lang="zh-CN" altLang="en-US" sz="2400" dirty="0">
                <a:solidFill>
                  <a:schemeClr val="tx1"/>
                </a:solidFill>
                <a:effectLst>
                  <a:outerShdw blurRad="38100" dist="19050" dir="2700000" algn="tl" rotWithShape="0">
                    <a:schemeClr val="dk1">
                      <a:alpha val="40000"/>
                    </a:schemeClr>
                  </a:outerShdw>
                </a:effectLst>
                <a:sym typeface="+mn-ea"/>
              </a:rPr>
              <a:t>要分类器能够从这些超平面中选择一个最优结果作为最终的决策边界</a:t>
            </a:r>
            <a:r>
              <a:rPr lang="zh-CN" altLang="en-US" dirty="0">
                <a:sym typeface="+mn-ea"/>
              </a:rPr>
              <a:t>。</a:t>
            </a:r>
            <a:endParaRPr lang="zh-CN" altLang="en-US" dirty="0"/>
          </a:p>
          <a:p>
            <a:endParaRPr lang="en-US" altLang="zh-CN" dirty="0" smtClean="0"/>
          </a:p>
          <a:p>
            <a:endParaRPr lang="zh-CN" altLang="en-US" dirty="0"/>
          </a:p>
          <a:p>
            <a:endParaRPr lang="zh-CN" altLang="en-US" dirty="0"/>
          </a:p>
        </p:txBody>
      </p:sp>
      <p:pic>
        <p:nvPicPr>
          <p:cNvPr id="6" name="图片 5"/>
          <p:cNvPicPr>
            <a:picLocks noChangeAspect="1"/>
          </p:cNvPicPr>
          <p:nvPr/>
        </p:nvPicPr>
        <p:blipFill rotWithShape="1">
          <a:blip r:embed="rId3"/>
          <a:srcRect l="3148" r="2830"/>
          <a:stretch>
            <a:fillRect/>
          </a:stretch>
        </p:blipFill>
        <p:spPr>
          <a:xfrm>
            <a:off x="6997700" y="2153920"/>
            <a:ext cx="5191125" cy="3698240"/>
          </a:xfrm>
          <a:prstGeom prst="rect">
            <a:avLst/>
          </a:prstGeom>
        </p:spPr>
      </p:pic>
      <p:sp>
        <p:nvSpPr>
          <p:cNvPr id="55" name="文本框 54"/>
          <p:cNvSpPr txBox="1"/>
          <p:nvPr/>
        </p:nvSpPr>
        <p:spPr>
          <a:xfrm>
            <a:off x="812800" y="460375"/>
            <a:ext cx="5059680" cy="58356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支持向量机算法主要思想</a:t>
            </a: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Tree>
    <p:extLst>
      <p:ext uri="{BB962C8B-B14F-4D97-AF65-F5344CB8AC3E}">
        <p14:creationId xmlns:p14="http://schemas.microsoft.com/office/powerpoint/2010/main" val="1680903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p:cNvPicPr>
          <p:nvPr/>
        </p:nvPicPr>
        <p:blipFill>
          <a:blip r:embed="rId2"/>
          <a:stretch>
            <a:fillRect/>
          </a:stretch>
        </p:blipFill>
        <p:spPr>
          <a:xfrm>
            <a:off x="2126615" y="170815"/>
            <a:ext cx="6665595" cy="6516370"/>
          </a:xfrm>
          <a:prstGeom prst="rect">
            <a:avLst/>
          </a:prstGeom>
          <a:solidFill>
            <a:schemeClr val="bg2"/>
          </a:solidFill>
          <a:ln w="28575" cap="flat" cmpd="sng">
            <a:solidFill>
              <a:schemeClr val="tx1"/>
            </a:solidFill>
            <a:prstDash val="solid"/>
            <a:miter/>
            <a:headEnd type="none" w="med" len="med"/>
            <a:tailEnd type="none" w="med" len="med"/>
          </a:ln>
        </p:spPr>
      </p:pic>
      <p:sp>
        <p:nvSpPr>
          <p:cNvPr id="32773" name="AutoShape 5"/>
          <p:cNvSpPr/>
          <p:nvPr/>
        </p:nvSpPr>
        <p:spPr>
          <a:xfrm>
            <a:off x="7637463" y="3001963"/>
            <a:ext cx="1908175" cy="354012"/>
          </a:xfrm>
          <a:prstGeom prst="borderCallout2">
            <a:avLst>
              <a:gd name="adj1" fmla="val 32287"/>
              <a:gd name="adj2" fmla="val -3995"/>
              <a:gd name="adj3" fmla="val 32287"/>
              <a:gd name="adj4" fmla="val -3995"/>
              <a:gd name="adj5" fmla="val 256949"/>
              <a:gd name="adj6" fmla="val -53745"/>
            </a:avLst>
          </a:prstGeom>
          <a:noFill/>
          <a:ln w="9525">
            <a:noFill/>
          </a:ln>
        </p:spPr>
        <p:txBody>
          <a:bodyPr/>
          <a:lstStyle/>
          <a:p>
            <a:r>
              <a:rPr lang="zh-CN" altLang="en-US" sz="2000" i="1" dirty="0">
                <a:latin typeface="Verdana" panose="020B0604030504040204" pitchFamily="34" charset="0"/>
                <a:ea typeface="楷体_GB2312" pitchFamily="49" charset="-122"/>
              </a:rPr>
              <a:t>支持向量</a:t>
            </a:r>
          </a:p>
        </p:txBody>
      </p:sp>
      <p:sp>
        <p:nvSpPr>
          <p:cNvPr id="32774" name="Text Box 6"/>
          <p:cNvSpPr txBox="1"/>
          <p:nvPr/>
        </p:nvSpPr>
        <p:spPr>
          <a:xfrm>
            <a:off x="7967663" y="4941888"/>
            <a:ext cx="1452880" cy="398780"/>
          </a:xfrm>
          <a:prstGeom prst="rect">
            <a:avLst/>
          </a:prstGeom>
          <a:noFill/>
          <a:ln w="9525">
            <a:noFill/>
          </a:ln>
        </p:spPr>
        <p:txBody>
          <a:bodyPr wrap="none">
            <a:spAutoFit/>
          </a:bodyPr>
          <a:lstStyle/>
          <a:p>
            <a:r>
              <a:rPr lang="zh-CN" altLang="en-US" sz="2000" i="1" dirty="0">
                <a:latin typeface="Arial" panose="020B0604020202020204" pitchFamily="34" charset="0"/>
                <a:ea typeface="楷体_GB2312" pitchFamily="49" charset="-122"/>
              </a:rPr>
              <a:t>最优分类面</a:t>
            </a:r>
          </a:p>
        </p:txBody>
      </p:sp>
      <p:sp>
        <p:nvSpPr>
          <p:cNvPr id="32775" name="Line 7"/>
          <p:cNvSpPr/>
          <p:nvPr/>
        </p:nvSpPr>
        <p:spPr>
          <a:xfrm flipH="1" flipV="1">
            <a:off x="6024563" y="4652963"/>
            <a:ext cx="1873250" cy="504825"/>
          </a:xfrm>
          <a:prstGeom prst="line">
            <a:avLst/>
          </a:prstGeom>
          <a:ln w="28575" cap="flat" cmpd="sng">
            <a:solidFill>
              <a:schemeClr val="hlink"/>
            </a:solidFill>
            <a:prstDash val="solid"/>
            <a:miter/>
            <a:headEnd type="none" w="med" len="med"/>
            <a:tailEnd type="triangle" w="med" len="med"/>
          </a:ln>
        </p:spPr>
      </p:sp>
      <p:sp>
        <p:nvSpPr>
          <p:cNvPr id="32776" name="Line 8"/>
          <p:cNvSpPr/>
          <p:nvPr/>
        </p:nvSpPr>
        <p:spPr>
          <a:xfrm flipV="1">
            <a:off x="5448300" y="4076700"/>
            <a:ext cx="576263" cy="360363"/>
          </a:xfrm>
          <a:prstGeom prst="line">
            <a:avLst/>
          </a:prstGeom>
          <a:ln w="38100" cap="flat" cmpd="sng">
            <a:solidFill>
              <a:srgbClr val="CC3300"/>
            </a:solidFill>
            <a:prstDash val="solid"/>
            <a:miter/>
            <a:headEnd type="triangle" w="med" len="med"/>
            <a:tailEnd type="triangle" w="med" len="med"/>
          </a:ln>
        </p:spPr>
      </p:sp>
      <p:sp>
        <p:nvSpPr>
          <p:cNvPr id="32777" name="Line 9"/>
          <p:cNvSpPr/>
          <p:nvPr/>
        </p:nvSpPr>
        <p:spPr>
          <a:xfrm flipH="1" flipV="1">
            <a:off x="5087938" y="2924175"/>
            <a:ext cx="2592387" cy="288925"/>
          </a:xfrm>
          <a:prstGeom prst="line">
            <a:avLst/>
          </a:prstGeom>
          <a:ln w="28575" cap="flat" cmpd="sng">
            <a:solidFill>
              <a:schemeClr val="hlink"/>
            </a:solidFill>
            <a:prstDash val="solid"/>
            <a:miter/>
            <a:headEnd type="none" w="med" len="med"/>
            <a:tailEnd type="triangle" w="med" len="med"/>
          </a:ln>
        </p:spPr>
      </p:sp>
    </p:spTree>
    <p:extLst>
      <p:ext uri="{BB962C8B-B14F-4D97-AF65-F5344CB8AC3E}">
        <p14:creationId xmlns:p14="http://schemas.microsoft.com/office/powerpoint/2010/main" val="51969993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070100" y="2854325"/>
            <a:ext cx="7277100" cy="254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742950" marR="0" lvl="1" indent="-28575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计算文本属于类别的概率。</a:t>
            </a:r>
          </a:p>
          <a:p>
            <a:pPr marL="742950" marR="0" lvl="1" indent="-285750" algn="l" defTabSz="914400" rtl="0" eaLnBrk="0" fontAlgn="base" latinLnBrk="0" hangingPunct="0">
              <a:lnSpc>
                <a:spcPct val="120000"/>
              </a:lnSpc>
              <a:spcBef>
                <a:spcPct val="2000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smtClean="0">
                <a:solidFill>
                  <a:schemeClr val="tx1"/>
                </a:solidFill>
                <a:effectLst>
                  <a:outerShdw blurRad="38100" dist="19050" dir="2700000" algn="tl" rotWithShape="0">
                    <a:schemeClr val="dk1">
                      <a:alpha val="40000"/>
                    </a:schemeClr>
                  </a:outerShdw>
                </a:effectLst>
                <a:uLnTx/>
                <a:uFillTx/>
                <a:latin typeface="楷体_GB2312" pitchFamily="49" charset="-122"/>
                <a:ea typeface="+mn-ea"/>
                <a:cs typeface="+mn-cs"/>
              </a:rPr>
              <a:t>文本属于类别的概率等于文本中的每个词属于类别的概率的综合表达式。 </a:t>
            </a:r>
          </a:p>
        </p:txBody>
      </p:sp>
      <p:sp>
        <p:nvSpPr>
          <p:cNvPr id="55" name="文本框 54"/>
          <p:cNvSpPr txBox="1"/>
          <p:nvPr/>
        </p:nvSpPr>
        <p:spPr>
          <a:xfrm>
            <a:off x="812800" y="460375"/>
            <a:ext cx="5109845" cy="58356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sym typeface="+mn-ea"/>
              </a:rPr>
              <a:t>朴素贝叶斯算法基本思想</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8" name="文本框 27"/>
          <p:cNvSpPr txBox="1"/>
          <p:nvPr/>
        </p:nvSpPr>
        <p:spPr>
          <a:xfrm>
            <a:off x="1360141" y="2271639"/>
            <a:ext cx="1604211" cy="1445260"/>
          </a:xfrm>
          <a:prstGeom prst="rect">
            <a:avLst/>
          </a:prstGeom>
          <a:noFill/>
        </p:spPr>
        <p:txBody>
          <a:bodyPr wrap="square" rtlCol="0">
            <a:spAutoFit/>
          </a:bodyPr>
          <a:lstStyle/>
          <a:p>
            <a:r>
              <a:rPr lang="en-US" altLang="zh-CN" sz="8800" b="1" dirty="0" smtClean="0">
                <a:solidFill>
                  <a:srgbClr val="819191"/>
                </a:solidFill>
                <a:latin typeface="华文中宋" panose="02010600040101010101" charset="-122"/>
                <a:ea typeface="华文中宋" panose="02010600040101010101" charset="-122"/>
                <a:cs typeface="Open Sans" panose="020B0606030504020204" pitchFamily="34" charset="0"/>
              </a:rPr>
              <a:t>“</a:t>
            </a:r>
            <a:endParaRPr lang="zh-CN" altLang="en-US" sz="8800" b="1" dirty="0">
              <a:solidFill>
                <a:srgbClr val="819191"/>
              </a:solidFill>
              <a:latin typeface="华文中宋" panose="02010600040101010101" charset="-122"/>
              <a:ea typeface="华文中宋" panose="02010600040101010101" charset="-122"/>
              <a:cs typeface="Open Sans" panose="020B0606030504020204" pitchFamily="34" charset="0"/>
            </a:endParaRPr>
          </a:p>
        </p:txBody>
      </p:sp>
    </p:spTree>
    <p:extLst>
      <p:ext uri="{BB962C8B-B14F-4D97-AF65-F5344CB8AC3E}">
        <p14:creationId xmlns:p14="http://schemas.microsoft.com/office/powerpoint/2010/main" val="3075502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812800" y="460375"/>
            <a:ext cx="5109845" cy="58356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sym typeface="+mn-ea"/>
              </a:rPr>
              <a:t>朴素贝叶斯算法基本思想</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 name="文本框 1"/>
          <p:cNvSpPr txBox="1"/>
          <p:nvPr/>
        </p:nvSpPr>
        <p:spPr>
          <a:xfrm>
            <a:off x="3258820" y="2275840"/>
            <a:ext cx="7258050" cy="2589530"/>
          </a:xfrm>
          <a:prstGeom prst="rect">
            <a:avLst/>
          </a:prstGeom>
          <a:noFill/>
        </p:spPr>
        <p:txBody>
          <a:bodyPr wrap="square" rtlCol="0" anchor="t">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给定测试文档 </a:t>
            </a:r>
            <a:r>
              <a:rPr lang="en-US" altLang="zh-CN" sz="2800" i="1"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X</a:t>
            </a:r>
            <a:endParaRPr kumimoji="0" lang="en-US" altLang="zh-CN" sz="2800" b="0" i="1" u="none" strike="noStrike" kern="0" cap="none" spc="0" normalizeH="0" baseline="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设 </a:t>
            </a:r>
            <a:r>
              <a:rPr lang="en-US" altLang="zh-CN" sz="2800" i="1"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n</a:t>
            </a:r>
            <a:r>
              <a:rPr lang="en-US" altLang="zh-CN"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 </a:t>
            </a: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为</a:t>
            </a:r>
            <a:r>
              <a:rPr lang="en-US" altLang="zh-CN"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X</a:t>
            </a: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中词的个数返回的类别</a:t>
            </a:r>
            <a:r>
              <a:rPr lang="en-US" altLang="zh-CN"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a:t>
            </a:r>
            <a:endParaRPr kumimoji="0" lang="en-US" altLang="zh-CN" sz="2800" b="0" i="0" u="none" strike="noStrike" kern="0" cap="none" spc="0" normalizeH="0" baseline="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800" b="0" i="0" u="none" strike="noStrike" kern="0" cap="none" spc="0" normalizeH="0" baseline="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en-US" altLang="zh-CN" sz="2800" b="0" i="0" u="none" strike="noStrike" kern="0" cap="none" spc="0" normalizeH="0" baseline="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lang="en-US" altLang="zh-CN" sz="2800" i="1"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w</a:t>
            </a:r>
            <a:r>
              <a:rPr lang="en-US" altLang="zh-CN" sz="2800" i="1" kern="0" baseline="-2500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i</a:t>
            </a: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是</a:t>
            </a:r>
            <a:r>
              <a:rPr lang="en-US" altLang="zh-CN"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X</a:t>
            </a: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中第</a:t>
            </a:r>
            <a:r>
              <a:rPr lang="en-US" altLang="zh-CN"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i</a:t>
            </a:r>
            <a:r>
              <a:rPr lang="zh-CN" altLang="en-US" sz="2800" kern="0" noProof="0" smtClean="0">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cs typeface="Times New Roman" panose="02020603050405020304" pitchFamily="18" charset="0"/>
                <a:sym typeface="+mn-ea"/>
              </a:rPr>
              <a:t>个位置的词</a:t>
            </a:r>
          </a:p>
        </p:txBody>
      </p:sp>
      <p:graphicFrame>
        <p:nvGraphicFramePr>
          <p:cNvPr id="5" name="Object 4"/>
          <p:cNvGraphicFramePr>
            <a:graphicFrameLocks noGrp="1" noChangeAspect="1"/>
          </p:cNvGraphicFramePr>
          <p:nvPr>
            <p:ph sz="half" idx="4294967295"/>
          </p:nvPr>
        </p:nvGraphicFramePr>
        <p:xfrm>
          <a:off x="4036378" y="3329940"/>
          <a:ext cx="3525837" cy="987425"/>
        </p:xfrm>
        <a:graphic>
          <a:graphicData uri="http://schemas.openxmlformats.org/presentationml/2006/ole">
            <mc:AlternateContent xmlns:mc="http://schemas.openxmlformats.org/markup-compatibility/2006">
              <mc:Choice xmlns:v="urn:schemas-microsoft-com:vml" Requires="v">
                <p:oleObj spid="_x0000_s5128" r:id="rId4" imgW="1586865" imgH="444500" progId="Equation.3">
                  <p:embed/>
                </p:oleObj>
              </mc:Choice>
              <mc:Fallback>
                <p:oleObj r:id="rId4" imgW="1586865" imgH="444500" progId="Equation.3">
                  <p:embed/>
                  <p:pic>
                    <p:nvPicPr>
                      <p:cNvPr id="5" name="Object 4"/>
                      <p:cNvPicPr/>
                      <p:nvPr/>
                    </p:nvPicPr>
                    <p:blipFill>
                      <a:blip r:embed="rId5"/>
                      <a:srcRect/>
                      <a:stretch>
                        <a:fillRect/>
                      </a:stretch>
                    </p:blipFill>
                    <p:spPr>
                      <a:xfrm>
                        <a:off x="4036378" y="3329940"/>
                        <a:ext cx="3525837" cy="987425"/>
                      </a:xfrm>
                      <a:prstGeom prst="rect">
                        <a:avLst/>
                      </a:prstGeom>
                      <a:noFill/>
                      <a:ln w="38100">
                        <a:miter/>
                      </a:ln>
                    </p:spPr>
                  </p:pic>
                </p:oleObj>
              </mc:Fallback>
            </mc:AlternateContent>
          </a:graphicData>
        </a:graphic>
      </p:graphicFrame>
    </p:spTree>
    <p:extLst>
      <p:ext uri="{BB962C8B-B14F-4D97-AF65-F5344CB8AC3E}">
        <p14:creationId xmlns:p14="http://schemas.microsoft.com/office/powerpoint/2010/main" val="882230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65459" y="2063557"/>
            <a:ext cx="2731404" cy="2715479"/>
            <a:chOff x="5641059" y="3248083"/>
            <a:chExt cx="918415" cy="913060"/>
          </a:xfrm>
        </p:grpSpPr>
        <p:sp>
          <p:nvSpPr>
            <p:cNvPr id="14" name="任意多边形 13"/>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5" name="任意多边形 14"/>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6" name="任意多边形 15"/>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7" name="任意多边形 16"/>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grpSp>
      <p:sp>
        <p:nvSpPr>
          <p:cNvPr id="18" name="文本框 17"/>
          <p:cNvSpPr txBox="1"/>
          <p:nvPr/>
        </p:nvSpPr>
        <p:spPr>
          <a:xfrm>
            <a:off x="5548632" y="2090627"/>
            <a:ext cx="552437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smtClean="0">
                <a:ln>
                  <a:noFill/>
                </a:ln>
                <a:solidFill>
                  <a:srgbClr val="000000">
                    <a:lumMod val="85000"/>
                    <a:lumOff val="15000"/>
                  </a:srgbClr>
                </a:solidFill>
                <a:effectLst/>
                <a:uLnTx/>
                <a:uFillTx/>
                <a:latin typeface="Hiragino Sans GB W3" panose="020B0300000000000000" pitchFamily="34" charset="-122"/>
                <a:ea typeface="Hiragino Sans GB W3" panose="020B0300000000000000" pitchFamily="34" charset="-122"/>
                <a:cs typeface="+mn-cs"/>
              </a:rPr>
              <a:t>不良文本</a:t>
            </a:r>
            <a:r>
              <a:rPr lang="zh-CN" altLang="en-US" sz="4800" noProof="0" dirty="0">
                <a:solidFill>
                  <a:srgbClr val="000000">
                    <a:lumMod val="85000"/>
                    <a:lumOff val="15000"/>
                  </a:srgbClr>
                </a:solidFill>
                <a:latin typeface="Hiragino Sans GB W3" panose="020B0300000000000000" pitchFamily="34" charset="-122"/>
                <a:ea typeface="Hiragino Sans GB W3" panose="020B0300000000000000" pitchFamily="34" charset="-122"/>
              </a:rPr>
              <a:t>及其</a:t>
            </a:r>
            <a:r>
              <a:rPr kumimoji="0" lang="zh-CN" altLang="en-US" sz="4800" b="0" i="0" u="none" strike="noStrike" kern="1200" cap="none" spc="0" normalizeH="0" baseline="0" noProof="0" dirty="0" smtClean="0">
                <a:ln>
                  <a:noFill/>
                </a:ln>
                <a:solidFill>
                  <a:srgbClr val="000000">
                    <a:lumMod val="85000"/>
                    <a:lumOff val="15000"/>
                  </a:srgbClr>
                </a:solidFill>
                <a:effectLst/>
                <a:uLnTx/>
                <a:uFillTx/>
                <a:latin typeface="Hiragino Sans GB W3" panose="020B0300000000000000" pitchFamily="34" charset="-122"/>
                <a:ea typeface="Hiragino Sans GB W3" panose="020B0300000000000000" pitchFamily="34" charset="-122"/>
                <a:cs typeface="+mn-cs"/>
              </a:rPr>
              <a:t>变体识别</a:t>
            </a:r>
            <a:endParaRPr kumimoji="0" lang="zh-CN" altLang="en-US" sz="4800" b="0" i="0" u="none" strike="noStrike" kern="1200" cap="none" spc="0" normalizeH="0" baseline="0" noProof="0" dirty="0">
              <a:ln>
                <a:noFill/>
              </a:ln>
              <a:solidFill>
                <a:srgbClr val="000000">
                  <a:lumMod val="85000"/>
                  <a:lumOff val="15000"/>
                </a:srgbClr>
              </a:solidFill>
              <a:effectLst/>
              <a:uLnTx/>
              <a:uFillTx/>
              <a:latin typeface="Hiragino Sans GB W3" panose="020B0300000000000000" pitchFamily="34" charset="-122"/>
              <a:ea typeface="Hiragino Sans GB W3" panose="020B0300000000000000" pitchFamily="34" charset="-122"/>
              <a:cs typeface="+mn-cs"/>
            </a:endParaRPr>
          </a:p>
        </p:txBody>
      </p:sp>
      <p:sp>
        <p:nvSpPr>
          <p:cNvPr id="19" name="文本框 18"/>
          <p:cNvSpPr txBox="1"/>
          <p:nvPr/>
        </p:nvSpPr>
        <p:spPr>
          <a:xfrm>
            <a:off x="2066851" y="2978524"/>
            <a:ext cx="20630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第一部分</a:t>
            </a:r>
            <a:endParaRPr kumimoji="0" lang="zh-CN" altLang="en-US" sz="36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20" name="任意多边形 19"/>
          <p:cNvSpPr/>
          <p:nvPr/>
        </p:nvSpPr>
        <p:spPr>
          <a:xfrm>
            <a:off x="5191836" y="2386178"/>
            <a:ext cx="0" cy="2088000"/>
          </a:xfrm>
          <a:custGeom>
            <a:avLst/>
            <a:gdLst>
              <a:gd name="connsiteX0" fmla="*/ 0 w 0"/>
              <a:gd name="connsiteY0" fmla="*/ 0 h 1477370"/>
              <a:gd name="connsiteX1" fmla="*/ 0 w 0"/>
              <a:gd name="connsiteY1" fmla="*/ 1477370 h 1477370"/>
            </a:gdLst>
            <a:ahLst/>
            <a:cxnLst>
              <a:cxn ang="0">
                <a:pos x="connsiteX0" y="connsiteY0"/>
              </a:cxn>
              <a:cxn ang="0">
                <a:pos x="connsiteX1" y="connsiteY1"/>
              </a:cxn>
            </a:cxnLst>
            <a:rect l="l" t="t" r="r" b="b"/>
            <a:pathLst>
              <a:path h="1477370">
                <a:moveTo>
                  <a:pt x="0" y="0"/>
                </a:moveTo>
                <a:lnTo>
                  <a:pt x="0" y="1477370"/>
                </a:lnTo>
              </a:path>
            </a:pathLst>
          </a:custGeom>
          <a:noFill/>
          <a:ln w="12700">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13B39"/>
              </a:solidFill>
              <a:effectLst/>
              <a:uLnTx/>
              <a:uFillTx/>
              <a:latin typeface="Calibri" panose="020F0502020204030204"/>
              <a:ea typeface="宋体" panose="02010600030101010101" pitchFamily="2" charset="-122"/>
              <a:cs typeface="+mn-cs"/>
            </a:endParaRPr>
          </a:p>
        </p:txBody>
      </p:sp>
      <p:sp>
        <p:nvSpPr>
          <p:cNvPr id="21" name="文本框 20"/>
          <p:cNvSpPr txBox="1"/>
          <p:nvPr/>
        </p:nvSpPr>
        <p:spPr>
          <a:xfrm>
            <a:off x="1918897" y="3624855"/>
            <a:ext cx="24716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rPr>
              <a:t>Part </a:t>
            </a:r>
            <a:r>
              <a:rPr lang="en-US" altLang="zh-CN" sz="2400" dirty="0">
                <a:solidFill>
                  <a:srgbClr val="413B39"/>
                </a:solidFill>
                <a:latin typeface="Hiragino Sans GB W3" panose="020B0300000000000000" pitchFamily="34" charset="-122"/>
                <a:ea typeface="Hiragino Sans GB W3" panose="020B0300000000000000" pitchFamily="34" charset="-122"/>
                <a:cs typeface="Helvetica" panose="020B0604020202020204" pitchFamily="34" charset="0"/>
              </a:rPr>
              <a:t>One</a:t>
            </a:r>
            <a:endParaRPr kumimoji="0" lang="zh-CN" altLang="en-US"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endParaRPr>
          </a:p>
        </p:txBody>
      </p:sp>
      <p:sp>
        <p:nvSpPr>
          <p:cNvPr id="22" name="文本框 21"/>
          <p:cNvSpPr txBox="1"/>
          <p:nvPr/>
        </p:nvSpPr>
        <p:spPr>
          <a:xfrm>
            <a:off x="6486013" y="4548203"/>
            <a:ext cx="383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dirty="0">
                <a:solidFill>
                  <a:srgbClr val="413B39"/>
                </a:solidFill>
                <a:latin typeface="Hiragino Sans GB W3" panose="020B0300000000000000" pitchFamily="34" charset="-122"/>
                <a:ea typeface="Hiragino Sans GB W3" panose="020B0300000000000000" pitchFamily="34" charset="-122"/>
                <a:cs typeface="Helvetica" panose="020B0604020202020204" pitchFamily="34" charset="0"/>
              </a:rPr>
              <a:t>杨洋</a:t>
            </a:r>
            <a:endParaRPr kumimoji="0" lang="zh-CN" altLang="en-US"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endParaRPr>
          </a:p>
        </p:txBody>
      </p:sp>
    </p:spTree>
    <p:extLst>
      <p:ext uri="{BB962C8B-B14F-4D97-AF65-F5344CB8AC3E}">
        <p14:creationId xmlns:p14="http://schemas.microsoft.com/office/powerpoint/2010/main" val="1171510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3000"/>
                            </p:stCondLst>
                            <p:childTnLst>
                              <p:par>
                                <p:cTn id="22" presetID="1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par>
                                <p:cTn id="26" presetID="12" presetClass="entr" presetSubtype="8" fill="hold" grpId="0" nodeType="withEffect">
                                  <p:stCondLst>
                                    <p:cond delay="3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894811" y="1136961"/>
          <a:ext cx="8214995" cy="2377440"/>
        </p:xfrm>
        <a:graphic>
          <a:graphicData uri="http://schemas.openxmlformats.org/drawingml/2006/table">
            <a:tbl>
              <a:tblPr firstRow="1" bandRow="1">
                <a:tableStyleId>{08FB837D-C827-4EFA-A057-4D05807E0F7C}</a:tableStyleId>
              </a:tblPr>
              <a:tblGrid>
                <a:gridCol w="1571625">
                  <a:extLst>
                    <a:ext uri="{9D8B030D-6E8A-4147-A177-3AD203B41FA5}">
                      <a16:colId xmlns:a16="http://schemas.microsoft.com/office/drawing/2014/main" xmlns="" val="20000"/>
                    </a:ext>
                  </a:extLst>
                </a:gridCol>
                <a:gridCol w="4237990">
                  <a:extLst>
                    <a:ext uri="{9D8B030D-6E8A-4147-A177-3AD203B41FA5}">
                      <a16:colId xmlns:a16="http://schemas.microsoft.com/office/drawing/2014/main" xmlns="" val="20001"/>
                    </a:ext>
                  </a:extLst>
                </a:gridCol>
                <a:gridCol w="2405380">
                  <a:extLst>
                    <a:ext uri="{9D8B030D-6E8A-4147-A177-3AD203B41FA5}">
                      <a16:colId xmlns:a16="http://schemas.microsoft.com/office/drawing/2014/main" xmlns="" val="20002"/>
                    </a:ext>
                  </a:extLst>
                </a:gridCol>
              </a:tblGrid>
              <a:tr h="457200">
                <a:tc>
                  <a:txBody>
                    <a:bodyPr/>
                    <a:lstStyle/>
                    <a:p>
                      <a:pPr algn="ctr"/>
                      <a:r>
                        <a:rPr lang="en-US" altLang="zh-CN" sz="1800" dirty="0" smtClean="0"/>
                        <a:t>doc</a:t>
                      </a:r>
                    </a:p>
                  </a:txBody>
                  <a:tcPr/>
                </a:tc>
                <a:tc>
                  <a:txBody>
                    <a:bodyPr/>
                    <a:lstStyle/>
                    <a:p>
                      <a:pPr algn="ctr">
                        <a:lnSpc>
                          <a:spcPct val="100000"/>
                        </a:lnSpc>
                        <a:spcBef>
                          <a:spcPts val="375"/>
                        </a:spcBef>
                      </a:pPr>
                      <a:r>
                        <a:rPr lang="en-US" altLang="zh-CN" sz="1800" baseline="0" dirty="0" smtClean="0"/>
                        <a:t>content</a:t>
                      </a:r>
                    </a:p>
                  </a:txBody>
                  <a:tcPr marL="95250" marR="95250" marT="28575" marB="28575"/>
                </a:tc>
                <a:tc>
                  <a:txBody>
                    <a:bodyPr/>
                    <a:lstStyle/>
                    <a:p>
                      <a:pPr algn="ctr"/>
                      <a:r>
                        <a:rPr lang="zh-CN" altLang="en-US" sz="1800" dirty="0" smtClean="0"/>
                        <a:t>类别   </a:t>
                      </a:r>
                      <a:r>
                        <a:rPr lang="en-US" altLang="zh-CN" sz="1800" dirty="0" smtClean="0"/>
                        <a:t>if c= china</a:t>
                      </a:r>
                    </a:p>
                  </a:txBody>
                  <a:tcPr/>
                </a:tc>
                <a:extLst>
                  <a:ext uri="{0D108BD9-81ED-4DB2-BD59-A6C34878D82A}">
                    <a16:rowId xmlns:a16="http://schemas.microsoft.com/office/drawing/2014/main" xmlns="" val="10000"/>
                  </a:ext>
                </a:extLst>
              </a:tr>
              <a:tr h="365760">
                <a:tc>
                  <a:txBody>
                    <a:bodyPr/>
                    <a:lstStyle/>
                    <a:p>
                      <a:pPr algn="l"/>
                      <a:r>
                        <a:rPr lang="en-US" sz="1800" dirty="0" smtClean="0"/>
                        <a:t>1</a:t>
                      </a:r>
                    </a:p>
                  </a:txBody>
                  <a:tcPr/>
                </a:tc>
                <a:tc>
                  <a:txBody>
                    <a:bodyPr/>
                    <a:lstStyle/>
                    <a:p>
                      <a:pPr algn="l"/>
                      <a:r>
                        <a:rPr kumimoji="0" lang="en-US" sz="1800" kern="1200" dirty="0" smtClean="0"/>
                        <a:t>Chinese Beijing Chinese</a:t>
                      </a:r>
                    </a:p>
                  </a:txBody>
                  <a:tcPr/>
                </a:tc>
                <a:tc>
                  <a:txBody>
                    <a:bodyPr/>
                    <a:lstStyle/>
                    <a:p>
                      <a:r>
                        <a:rPr kumimoji="0" lang="en-US" sz="1800" kern="1200" dirty="0" smtClean="0"/>
                        <a:t>yes</a:t>
                      </a:r>
                      <a:endParaRPr kumimoji="0" lang="en-US" altLang="en-US" sz="1800" kern="1200" dirty="0" smtClean="0"/>
                    </a:p>
                  </a:txBody>
                  <a:tcPr/>
                </a:tc>
                <a:extLst>
                  <a:ext uri="{0D108BD9-81ED-4DB2-BD59-A6C34878D82A}">
                    <a16:rowId xmlns:a16="http://schemas.microsoft.com/office/drawing/2014/main" xmlns="" val="10001"/>
                  </a:ext>
                </a:extLst>
              </a:tr>
              <a:tr h="365760">
                <a:tc>
                  <a:txBody>
                    <a:bodyPr/>
                    <a:lstStyle/>
                    <a:p>
                      <a:pPr algn="l"/>
                      <a:r>
                        <a:rPr lang="en-US" sz="1800" dirty="0" smtClean="0"/>
                        <a:t>2</a:t>
                      </a:r>
                    </a:p>
                  </a:txBody>
                  <a:tcPr/>
                </a:tc>
                <a:tc>
                  <a:txBody>
                    <a:bodyPr/>
                    <a:lstStyle/>
                    <a:p>
                      <a:pPr algn="l">
                        <a:lnSpc>
                          <a:spcPct val="100000"/>
                        </a:lnSpc>
                      </a:pPr>
                      <a:r>
                        <a:rPr kumimoji="0" lang="en-US" sz="1800" kern="1200" dirty="0" smtClean="0"/>
                        <a:t>Chinese Chinese Shanghai</a:t>
                      </a:r>
                    </a:p>
                  </a:txBody>
                  <a:tcPr marL="95250" marR="95250" marT="28575" marB="28575"/>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u="none" strike="noStrike" kern="1200" cap="none" spc="0" normalizeH="0" baseline="0" noProof="0" dirty="0" smtClean="0">
                          <a:ln>
                            <a:noFill/>
                          </a:ln>
                          <a:effectLst/>
                          <a:uLnTx/>
                          <a:uFillTx/>
                        </a:rPr>
                        <a:t>yes</a:t>
                      </a:r>
                      <a:endParaRPr kumimoji="0" lang="en-US" altLang="en-US" sz="1800" u="none" strike="noStrike" kern="1200" cap="none" spc="0" normalizeH="0" baseline="0" noProof="0" dirty="0" smtClean="0">
                        <a:ln>
                          <a:noFill/>
                        </a:ln>
                        <a:effectLst/>
                        <a:uLnTx/>
                        <a:uFillTx/>
                      </a:endParaRPr>
                    </a:p>
                  </a:txBody>
                  <a:tcPr marL="95250" marR="95250" marT="28575" marB="28575"/>
                </a:tc>
                <a:extLst>
                  <a:ext uri="{0D108BD9-81ED-4DB2-BD59-A6C34878D82A}">
                    <a16:rowId xmlns:a16="http://schemas.microsoft.com/office/drawing/2014/main" xmlns="" val="10002"/>
                  </a:ext>
                </a:extLst>
              </a:tr>
              <a:tr h="457200">
                <a:tc>
                  <a:txBody>
                    <a:bodyPr/>
                    <a:lstStyle/>
                    <a:p>
                      <a:r>
                        <a:rPr lang="en-US" altLang="zh-CN" sz="1800" dirty="0" smtClean="0"/>
                        <a:t>3</a:t>
                      </a:r>
                    </a:p>
                  </a:txBody>
                  <a:tcPr/>
                </a:tc>
                <a:tc>
                  <a:txBody>
                    <a:bodyPr/>
                    <a:lstStyle/>
                    <a:p>
                      <a:r>
                        <a:rPr kumimoji="0" lang="en-US" sz="1800" kern="1200" dirty="0" smtClean="0"/>
                        <a:t>Chinese Macao</a:t>
                      </a:r>
                      <a:endParaRPr kumimoji="0" lang="en-US" altLang="en-US" sz="1800" kern="1200" dirty="0" smtClean="0"/>
                    </a:p>
                  </a:txBody>
                  <a:tcPr/>
                </a:tc>
                <a:tc>
                  <a:txBody>
                    <a:bodyPr/>
                    <a:lstStyle/>
                    <a:p>
                      <a:r>
                        <a:rPr lang="en-US" altLang="zh-CN" sz="1800" dirty="0" smtClean="0"/>
                        <a:t>yes</a:t>
                      </a:r>
                    </a:p>
                  </a:txBody>
                  <a:tcPr/>
                </a:tc>
                <a:extLst>
                  <a:ext uri="{0D108BD9-81ED-4DB2-BD59-A6C34878D82A}">
                    <a16:rowId xmlns:a16="http://schemas.microsoft.com/office/drawing/2014/main" xmlns="" val="10003"/>
                  </a:ext>
                </a:extLst>
              </a:tr>
              <a:tr h="365760">
                <a:tc>
                  <a:txBody>
                    <a:bodyPr/>
                    <a:lstStyle/>
                    <a:p>
                      <a:r>
                        <a:rPr lang="en-US" altLang="zh-CN" sz="1800" dirty="0" smtClean="0"/>
                        <a:t>4</a:t>
                      </a:r>
                    </a:p>
                  </a:txBody>
                  <a:tcPr/>
                </a:tc>
                <a:tc>
                  <a:txBody>
                    <a:bodyPr/>
                    <a:lstStyle/>
                    <a:p>
                      <a:r>
                        <a:rPr kumimoji="0" lang="en-US" sz="1800" kern="1200" dirty="0" smtClean="0"/>
                        <a:t>Tokyo Japan Chinese</a:t>
                      </a:r>
                      <a:endParaRPr kumimoji="0" lang="en-US" altLang="en-US" sz="1800" kern="1200" dirty="0" smtClean="0"/>
                    </a:p>
                  </a:txBody>
                  <a:tcPr/>
                </a:tc>
                <a:tc>
                  <a:txBody>
                    <a:bodyPr/>
                    <a:lstStyle/>
                    <a:p>
                      <a:r>
                        <a:rPr lang="en-US" altLang="zh-CN" sz="1800" dirty="0" smtClean="0"/>
                        <a:t>no</a:t>
                      </a:r>
                    </a:p>
                  </a:txBody>
                  <a:tcPr/>
                </a:tc>
                <a:extLst>
                  <a:ext uri="{0D108BD9-81ED-4DB2-BD59-A6C34878D82A}">
                    <a16:rowId xmlns:a16="http://schemas.microsoft.com/office/drawing/2014/main" xmlns="" val="10004"/>
                  </a:ext>
                </a:extLst>
              </a:tr>
              <a:tr h="365760">
                <a:tc>
                  <a:txBody>
                    <a:bodyPr/>
                    <a:lstStyle/>
                    <a:p>
                      <a:pPr algn="l">
                        <a:buNone/>
                      </a:pPr>
                      <a:r>
                        <a:rPr lang="en-US" sz="1800" dirty="0" smtClean="0">
                          <a:solidFill>
                            <a:srgbClr val="FF0000"/>
                          </a:solidFill>
                        </a:rPr>
                        <a:t>需被分类</a:t>
                      </a:r>
                    </a:p>
                  </a:txBody>
                  <a:tcPr/>
                </a:tc>
                <a:tc>
                  <a:txBody>
                    <a:bodyPr/>
                    <a:lstStyle/>
                    <a:p>
                      <a:pPr algn="l">
                        <a:buNone/>
                      </a:pPr>
                      <a:r>
                        <a:rPr lang="en-US" sz="1800" dirty="0" smtClean="0">
                          <a:solidFill>
                            <a:srgbClr val="FF0000"/>
                          </a:solidFill>
                          <a:sym typeface="+mn-ea"/>
                        </a:rPr>
                        <a:t>Chinese Chinese Chinese Tokyo Japan</a:t>
                      </a:r>
                      <a:endParaRPr kumimoji="0" lang="en-US" sz="1800" kern="1200" dirty="0" smtClean="0">
                        <a:solidFill>
                          <a:srgbClr val="FF0000"/>
                        </a:solidFill>
                        <a:sym typeface="+mn-ea"/>
                      </a:endParaRPr>
                    </a:p>
                  </a:txBody>
                  <a:tcPr/>
                </a:tc>
                <a:tc>
                  <a:txBody>
                    <a:bodyPr/>
                    <a:lstStyle/>
                    <a:p>
                      <a:pPr algn="l">
                        <a:buNone/>
                      </a:pPr>
                      <a:r>
                        <a:rPr lang="en-US" sz="1800" dirty="0" smtClean="0">
                          <a:solidFill>
                            <a:srgbClr val="FF0000"/>
                          </a:solidFill>
                        </a:rPr>
                        <a:t>？</a:t>
                      </a:r>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1894730" y="3879864"/>
            <a:ext cx="8616950" cy="2861310"/>
          </a:xfrm>
          <a:prstGeom prst="rect">
            <a:avLst/>
          </a:prstGeom>
          <a:noFill/>
        </p:spPr>
        <p:txBody>
          <a:bodyPr wrap="none" rtlCol="0">
            <a:spAutoFit/>
          </a:bodyPr>
          <a:lstStyle/>
          <a:p>
            <a:pPr algn="l">
              <a:buFont typeface="Wingdings" panose="05000000000000000000" charset="0"/>
              <a:buChar char="Ø"/>
            </a:pPr>
            <a:r>
              <a:rPr lang="zh-CN" altLang="en-US" sz="2000" dirty="0" smtClean="0">
                <a:effectLst>
                  <a:outerShdw blurRad="38100" dist="19050" dir="2700000" algn="tl" rotWithShape="0">
                    <a:schemeClr val="dk1">
                      <a:alpha val="40000"/>
                    </a:schemeClr>
                  </a:outerShdw>
                </a:effectLst>
                <a:sym typeface="+mn-ea"/>
              </a:rPr>
              <a:t>该文本用属性向量表示为</a:t>
            </a:r>
            <a:r>
              <a:rPr lang="en-US" altLang="zh-CN" sz="2000" dirty="0" smtClean="0">
                <a:effectLst>
                  <a:outerShdw blurRad="38100" dist="19050" dir="2700000" algn="tl" rotWithShape="0">
                    <a:schemeClr val="dk1">
                      <a:alpha val="40000"/>
                    </a:schemeClr>
                  </a:outerShdw>
                </a:effectLst>
                <a:sym typeface="+mn-ea"/>
              </a:rPr>
              <a:t>:</a:t>
            </a:r>
            <a:r>
              <a:rPr lang="en-US" sz="2000" dirty="0" smtClean="0">
                <a:effectLst>
                  <a:outerShdw blurRad="38100" dist="19050" dir="2700000" algn="tl" rotWithShape="0">
                    <a:schemeClr val="dk1">
                      <a:alpha val="40000"/>
                    </a:schemeClr>
                  </a:outerShdw>
                </a:effectLst>
                <a:sym typeface="+mn-ea"/>
              </a:rPr>
              <a:t>d=(Chinese, Chinese, Chinese, Tokyo, Japan)</a:t>
            </a:r>
            <a:endParaRPr lang="zh-CN" altLang="en-US" sz="2000" dirty="0" smtClean="0">
              <a:solidFill>
                <a:schemeClr val="tx1"/>
              </a:solidFill>
              <a:effectLst>
                <a:outerShdw blurRad="38100" dist="19050" dir="2700000" algn="tl" rotWithShape="0">
                  <a:schemeClr val="dk1">
                    <a:alpha val="40000"/>
                  </a:schemeClr>
                </a:outerShdw>
              </a:effectLst>
            </a:endParaRPr>
          </a:p>
          <a:p>
            <a:pPr algn="l">
              <a:buFont typeface="Wingdings" panose="05000000000000000000" charset="0"/>
              <a:buChar char="Ø"/>
            </a:pPr>
            <a:r>
              <a:rPr lang="zh-CN" altLang="en-US" sz="2000" dirty="0" smtClean="0">
                <a:effectLst>
                  <a:outerShdw blurRad="38100" dist="19050" dir="2700000" algn="tl" rotWithShape="0">
                    <a:schemeClr val="dk1">
                      <a:alpha val="40000"/>
                    </a:schemeClr>
                  </a:outerShdw>
                </a:effectLst>
                <a:sym typeface="+mn-ea"/>
              </a:rPr>
              <a:t>类别集合为</a:t>
            </a:r>
            <a:r>
              <a:rPr lang="en-US" altLang="zh-CN" sz="2000" dirty="0" smtClean="0">
                <a:effectLst>
                  <a:outerShdw blurRad="38100" dist="19050" dir="2700000" algn="tl" rotWithShape="0">
                    <a:schemeClr val="dk1">
                      <a:alpha val="40000"/>
                    </a:schemeClr>
                  </a:outerShdw>
                </a:effectLst>
                <a:sym typeface="+mn-ea"/>
              </a:rPr>
              <a:t>:</a:t>
            </a:r>
            <a:r>
              <a:rPr lang="en-US" sz="2000" dirty="0" smtClean="0">
                <a:effectLst>
                  <a:outerShdw blurRad="38100" dist="19050" dir="2700000" algn="tl" rotWithShape="0">
                    <a:schemeClr val="dk1">
                      <a:alpha val="40000"/>
                    </a:schemeClr>
                  </a:outerShdw>
                </a:effectLst>
                <a:sym typeface="+mn-ea"/>
              </a:rPr>
              <a:t>Y={yes, no}</a:t>
            </a:r>
            <a:r>
              <a:rPr lang="zh-CN" altLang="en-US" sz="2000" dirty="0" smtClean="0">
                <a:effectLst>
                  <a:outerShdw blurRad="38100" dist="19050" dir="2700000" algn="tl" rotWithShape="0">
                    <a:schemeClr val="dk1">
                      <a:alpha val="40000"/>
                    </a:schemeClr>
                  </a:outerShdw>
                </a:effectLst>
                <a:sym typeface="+mn-ea"/>
              </a:rPr>
              <a:t>。</a:t>
            </a:r>
            <a:endParaRPr lang="zh-CN" altLang="en-US" sz="2000" dirty="0" smtClean="0">
              <a:solidFill>
                <a:schemeClr val="tx1"/>
              </a:solidFill>
              <a:effectLst>
                <a:outerShdw blurRad="38100" dist="19050" dir="2700000" algn="tl" rotWithShape="0">
                  <a:schemeClr val="dk1">
                    <a:alpha val="40000"/>
                  </a:schemeClr>
                </a:outerShdw>
              </a:effectLst>
            </a:endParaRPr>
          </a:p>
          <a:p>
            <a:pPr algn="l">
              <a:buFont typeface="Wingdings" panose="05000000000000000000" charset="0"/>
              <a:buChar char="Ø"/>
            </a:pPr>
            <a:r>
              <a:rPr lang="zh-CN" altLang="en-US" sz="2000" dirty="0" smtClean="0">
                <a:effectLst>
                  <a:outerShdw blurRad="38100" dist="19050" dir="2700000" algn="tl" rotWithShape="0">
                    <a:schemeClr val="dk1">
                      <a:alpha val="40000"/>
                    </a:schemeClr>
                  </a:outerShdw>
                </a:effectLst>
                <a:sym typeface="+mn-ea"/>
              </a:rPr>
              <a:t>类</a:t>
            </a:r>
            <a:r>
              <a:rPr lang="en-US" sz="2000" dirty="0" smtClean="0">
                <a:effectLst>
                  <a:outerShdw blurRad="38100" dist="19050" dir="2700000" algn="tl" rotWithShape="0">
                    <a:schemeClr val="dk1">
                      <a:alpha val="40000"/>
                    </a:schemeClr>
                  </a:outerShdw>
                </a:effectLst>
                <a:sym typeface="+mn-ea"/>
              </a:rPr>
              <a:t>yes</a:t>
            </a:r>
            <a:r>
              <a:rPr lang="zh-CN" altLang="en-US" sz="2000" dirty="0" smtClean="0">
                <a:effectLst>
                  <a:outerShdw blurRad="38100" dist="19050" dir="2700000" algn="tl" rotWithShape="0">
                    <a:schemeClr val="dk1">
                      <a:alpha val="40000"/>
                    </a:schemeClr>
                  </a:outerShdw>
                </a:effectLst>
                <a:sym typeface="+mn-ea"/>
              </a:rPr>
              <a:t>下总共有</a:t>
            </a:r>
            <a:r>
              <a:rPr lang="en-US" sz="2000" dirty="0" smtClean="0">
                <a:effectLst>
                  <a:outerShdw blurRad="38100" dist="19050" dir="2700000" algn="tl" rotWithShape="0">
                    <a:schemeClr val="dk1">
                      <a:alpha val="40000"/>
                    </a:schemeClr>
                  </a:outerShdw>
                </a:effectLst>
                <a:sym typeface="+mn-ea"/>
              </a:rPr>
              <a:t>8</a:t>
            </a:r>
            <a:r>
              <a:rPr lang="zh-CN" altLang="en-US" sz="2000" dirty="0" smtClean="0">
                <a:effectLst>
                  <a:outerShdw blurRad="38100" dist="19050" dir="2700000" algn="tl" rotWithShape="0">
                    <a:schemeClr val="dk1">
                      <a:alpha val="40000"/>
                    </a:schemeClr>
                  </a:outerShdw>
                </a:effectLst>
                <a:sym typeface="+mn-ea"/>
              </a:rPr>
              <a:t>个单词，类</a:t>
            </a:r>
            <a:r>
              <a:rPr lang="en-US" sz="2000" dirty="0" smtClean="0">
                <a:effectLst>
                  <a:outerShdw blurRad="38100" dist="19050" dir="2700000" algn="tl" rotWithShape="0">
                    <a:schemeClr val="dk1">
                      <a:alpha val="40000"/>
                    </a:schemeClr>
                  </a:outerShdw>
                </a:effectLst>
                <a:sym typeface="+mn-ea"/>
              </a:rPr>
              <a:t>no</a:t>
            </a:r>
            <a:r>
              <a:rPr lang="zh-CN" altLang="en-US" sz="2000" dirty="0" smtClean="0">
                <a:effectLst>
                  <a:outerShdw blurRad="38100" dist="19050" dir="2700000" algn="tl" rotWithShape="0">
                    <a:schemeClr val="dk1">
                      <a:alpha val="40000"/>
                    </a:schemeClr>
                  </a:outerShdw>
                </a:effectLst>
                <a:sym typeface="+mn-ea"/>
              </a:rPr>
              <a:t>下总共有</a:t>
            </a:r>
            <a:r>
              <a:rPr lang="en-US" sz="2000" dirty="0" smtClean="0">
                <a:effectLst>
                  <a:outerShdw blurRad="38100" dist="19050" dir="2700000" algn="tl" rotWithShape="0">
                    <a:schemeClr val="dk1">
                      <a:alpha val="40000"/>
                    </a:schemeClr>
                  </a:outerShdw>
                </a:effectLst>
                <a:sym typeface="+mn-ea"/>
              </a:rPr>
              <a:t>3</a:t>
            </a:r>
            <a:r>
              <a:rPr lang="zh-CN" altLang="en-US" sz="2000" dirty="0" smtClean="0">
                <a:effectLst>
                  <a:outerShdw blurRad="38100" dist="19050" dir="2700000" algn="tl" rotWithShape="0">
                    <a:schemeClr val="dk1">
                      <a:alpha val="40000"/>
                    </a:schemeClr>
                  </a:outerShdw>
                </a:effectLst>
                <a:sym typeface="+mn-ea"/>
              </a:rPr>
              <a:t>个单词，训练样本单词总数为</a:t>
            </a:r>
            <a:r>
              <a:rPr lang="en-US" sz="2000" dirty="0" smtClean="0">
                <a:effectLst>
                  <a:outerShdw blurRad="38100" dist="19050" dir="2700000" algn="tl" rotWithShape="0">
                    <a:schemeClr val="dk1">
                      <a:alpha val="40000"/>
                    </a:schemeClr>
                  </a:outerShdw>
                </a:effectLst>
                <a:sym typeface="+mn-ea"/>
              </a:rPr>
              <a:t>11</a:t>
            </a:r>
            <a:r>
              <a:rPr lang="zh-CN" altLang="en-US" sz="2000" dirty="0" smtClean="0">
                <a:effectLst>
                  <a:outerShdw blurRad="38100" dist="19050" dir="2700000" algn="tl" rotWithShape="0">
                    <a:schemeClr val="dk1">
                      <a:alpha val="40000"/>
                    </a:schemeClr>
                  </a:outerShdw>
                </a:effectLst>
                <a:sym typeface="+mn-ea"/>
              </a:rPr>
              <a:t>，</a:t>
            </a:r>
            <a:endParaRPr lang="zh-CN" altLang="en-US" sz="2000" dirty="0" smtClean="0">
              <a:solidFill>
                <a:schemeClr val="tx1"/>
              </a:solidFill>
              <a:effectLst>
                <a:outerShdw blurRad="38100" dist="19050" dir="2700000" algn="tl" rotWithShape="0">
                  <a:schemeClr val="dk1">
                    <a:alpha val="40000"/>
                  </a:schemeClr>
                </a:outerShdw>
              </a:effectLst>
            </a:endParaRPr>
          </a:p>
          <a:p>
            <a:pPr marL="0" indent="0" algn="l">
              <a:buFont typeface="Wingdings" panose="05000000000000000000" charset="0"/>
              <a:buNone/>
            </a:pPr>
            <a:r>
              <a:rPr lang="zh-CN" altLang="en-US" sz="2000" dirty="0" smtClean="0">
                <a:effectLst>
                  <a:outerShdw blurRad="38100" dist="19050" dir="2700000" algn="tl" rotWithShape="0">
                    <a:schemeClr val="dk1">
                      <a:alpha val="40000"/>
                    </a:schemeClr>
                  </a:outerShdw>
                </a:effectLst>
                <a:sym typeface="+mn-ea"/>
              </a:rPr>
              <a:t>     因此</a:t>
            </a:r>
            <a:r>
              <a:rPr lang="en-US" sz="2000" dirty="0" smtClean="0">
                <a:effectLst>
                  <a:outerShdw blurRad="38100" dist="19050" dir="2700000" algn="tl" rotWithShape="0">
                    <a:schemeClr val="dk1">
                      <a:alpha val="40000"/>
                    </a:schemeClr>
                  </a:outerShdw>
                </a:effectLst>
                <a:sym typeface="+mn-ea"/>
              </a:rPr>
              <a:t>P(yes)=8/11, P(no)=3/11</a:t>
            </a:r>
            <a:r>
              <a:rPr lang="zh-CN" altLang="en-US" sz="2000" dirty="0" smtClean="0">
                <a:effectLst>
                  <a:outerShdw blurRad="38100" dist="19050" dir="2700000" algn="tl" rotWithShape="0">
                    <a:schemeClr val="dk1">
                      <a:alpha val="40000"/>
                    </a:schemeClr>
                  </a:outerShdw>
                </a:effectLst>
                <a:sym typeface="+mn-ea"/>
              </a:rPr>
              <a:t>。</a:t>
            </a:r>
            <a:endParaRPr lang="zh-CN" altLang="en-US" sz="2000" dirty="0" smtClean="0">
              <a:solidFill>
                <a:schemeClr val="tx1"/>
              </a:solidFill>
              <a:effectLst>
                <a:outerShdw blurRad="38100" dist="19050" dir="2700000" algn="tl" rotWithShape="0">
                  <a:schemeClr val="dk1">
                    <a:alpha val="40000"/>
                  </a:schemeClr>
                </a:outerShdw>
              </a:effectLst>
            </a:endParaRPr>
          </a:p>
          <a:p>
            <a:pPr algn="l">
              <a:buFont typeface="Wingdings" panose="05000000000000000000" charset="0"/>
              <a:buChar char="Ø"/>
            </a:pPr>
            <a:r>
              <a:rPr lang="zh-CN" altLang="en-US" sz="2000" dirty="0" smtClean="0">
                <a:effectLst>
                  <a:outerShdw blurRad="38100" dist="19050" dir="2700000" algn="tl" rotWithShape="0">
                    <a:schemeClr val="dk1">
                      <a:alpha val="40000"/>
                    </a:schemeClr>
                  </a:outerShdw>
                </a:effectLst>
                <a:sym typeface="+mn-ea"/>
              </a:rPr>
              <a:t>类条件概率计算如下：</a:t>
            </a:r>
            <a:endParaRPr lang="zh-CN" altLang="en-US" sz="2000" dirty="0" smtClean="0">
              <a:solidFill>
                <a:srgbClr val="FF0000"/>
              </a:solidFill>
            </a:endParaRPr>
          </a:p>
          <a:p>
            <a:pPr algn="l">
              <a:buNone/>
            </a:pPr>
            <a:r>
              <a:rPr lang="en-US" sz="2000" dirty="0" smtClean="0">
                <a:effectLst>
                  <a:outerShdw blurRad="38100" dist="19050" dir="2700000" algn="tl" rotWithShape="0">
                    <a:schemeClr val="dk1">
                      <a:alpha val="40000"/>
                    </a:schemeClr>
                  </a:outerShdw>
                </a:effectLst>
                <a:sym typeface="+mn-ea"/>
              </a:rPr>
              <a:t>P(Chinese | yes)=(5+1)/(8+6)=6/14=3/7</a:t>
            </a:r>
            <a:endParaRPr lang="zh-CN" altLang="en-US" sz="2000" dirty="0" smtClean="0">
              <a:solidFill>
                <a:schemeClr val="tx1"/>
              </a:solidFill>
              <a:effectLst>
                <a:outerShdw blurRad="38100" dist="19050" dir="2700000" algn="tl" rotWithShape="0">
                  <a:schemeClr val="dk1">
                    <a:alpha val="40000"/>
                  </a:schemeClr>
                </a:outerShdw>
              </a:effectLst>
            </a:endParaRPr>
          </a:p>
          <a:p>
            <a:pPr algn="l">
              <a:buNone/>
            </a:pPr>
            <a:r>
              <a:rPr lang="en-US" sz="2000" dirty="0" smtClean="0">
                <a:effectLst>
                  <a:outerShdw blurRad="38100" dist="19050" dir="2700000" algn="tl" rotWithShape="0">
                    <a:schemeClr val="dk1">
                      <a:alpha val="40000"/>
                    </a:schemeClr>
                  </a:outerShdw>
                </a:effectLst>
                <a:sym typeface="+mn-ea"/>
              </a:rPr>
              <a:t>P(Japan | yes)=P(Tokyo | yes)= (0+1)/(8+6)=1/14</a:t>
            </a:r>
            <a:endParaRPr lang="zh-CN" altLang="en-US" sz="2000" dirty="0" smtClean="0">
              <a:solidFill>
                <a:schemeClr val="tx1"/>
              </a:solidFill>
              <a:effectLst>
                <a:outerShdw blurRad="38100" dist="19050" dir="2700000" algn="tl" rotWithShape="0">
                  <a:schemeClr val="dk1">
                    <a:alpha val="40000"/>
                  </a:schemeClr>
                </a:outerShdw>
              </a:effectLst>
            </a:endParaRPr>
          </a:p>
          <a:p>
            <a:pPr algn="l">
              <a:buNone/>
            </a:pPr>
            <a:r>
              <a:rPr lang="en-US" sz="2000" dirty="0" smtClean="0">
                <a:effectLst>
                  <a:outerShdw blurRad="38100" dist="19050" dir="2700000" algn="tl" rotWithShape="0">
                    <a:schemeClr val="dk1">
                      <a:alpha val="40000"/>
                    </a:schemeClr>
                  </a:outerShdw>
                </a:effectLst>
                <a:sym typeface="+mn-ea"/>
              </a:rPr>
              <a:t>P(</a:t>
            </a:r>
            <a:r>
              <a:rPr lang="en-US" sz="2000" dirty="0" err="1" smtClean="0">
                <a:effectLst>
                  <a:outerShdw blurRad="38100" dist="19050" dir="2700000" algn="tl" rotWithShape="0">
                    <a:schemeClr val="dk1">
                      <a:alpha val="40000"/>
                    </a:schemeClr>
                  </a:outerShdw>
                </a:effectLst>
                <a:sym typeface="+mn-ea"/>
              </a:rPr>
              <a:t>Chinese|no</a:t>
            </a:r>
            <a:r>
              <a:rPr lang="en-US" sz="2000" dirty="0" smtClean="0">
                <a:effectLst>
                  <a:outerShdw blurRad="38100" dist="19050" dir="2700000" algn="tl" rotWithShape="0">
                    <a:schemeClr val="dk1">
                      <a:alpha val="40000"/>
                    </a:schemeClr>
                  </a:outerShdw>
                </a:effectLst>
                <a:sym typeface="+mn-ea"/>
              </a:rPr>
              <a:t>)=(1+1)/(3+6)=2/9</a:t>
            </a:r>
            <a:endParaRPr lang="zh-CN" altLang="en-US" sz="2000" dirty="0" smtClean="0">
              <a:solidFill>
                <a:schemeClr val="tx1"/>
              </a:solidFill>
              <a:effectLst>
                <a:outerShdw blurRad="38100" dist="19050" dir="2700000" algn="tl" rotWithShape="0">
                  <a:schemeClr val="dk1">
                    <a:alpha val="40000"/>
                  </a:schemeClr>
                </a:outerShdw>
              </a:effectLst>
            </a:endParaRPr>
          </a:p>
          <a:p>
            <a:pPr algn="l">
              <a:buNone/>
            </a:pPr>
            <a:r>
              <a:rPr lang="en-US" sz="2000" dirty="0" smtClean="0">
                <a:effectLst>
                  <a:outerShdw blurRad="38100" dist="19050" dir="2700000" algn="tl" rotWithShape="0">
                    <a:schemeClr val="dk1">
                      <a:alpha val="40000"/>
                    </a:schemeClr>
                  </a:outerShdw>
                </a:effectLst>
                <a:sym typeface="+mn-ea"/>
              </a:rPr>
              <a:t>P(</a:t>
            </a:r>
            <a:r>
              <a:rPr lang="en-US" sz="2000" dirty="0" err="1" smtClean="0">
                <a:effectLst>
                  <a:outerShdw blurRad="38100" dist="19050" dir="2700000" algn="tl" rotWithShape="0">
                    <a:schemeClr val="dk1">
                      <a:alpha val="40000"/>
                    </a:schemeClr>
                  </a:outerShdw>
                </a:effectLst>
                <a:sym typeface="+mn-ea"/>
              </a:rPr>
              <a:t>Japan|no</a:t>
            </a:r>
            <a:r>
              <a:rPr lang="en-US" sz="2000" dirty="0" smtClean="0">
                <a:effectLst>
                  <a:outerShdw blurRad="38100" dist="19050" dir="2700000" algn="tl" rotWithShape="0">
                    <a:schemeClr val="dk1">
                      <a:alpha val="40000"/>
                    </a:schemeClr>
                  </a:outerShdw>
                </a:effectLst>
                <a:sym typeface="+mn-ea"/>
              </a:rPr>
              <a:t>)=P(Tokyo| no) =(1+1)/(3+6)=2/9</a:t>
            </a:r>
            <a:endParaRPr lang="en-US" altLang="en-US" sz="2000" dirty="0" smtClean="0">
              <a:effectLst>
                <a:outerShdw blurRad="38100" dist="19050" dir="2700000" algn="tl" rotWithShape="0">
                  <a:schemeClr val="dk1">
                    <a:alpha val="40000"/>
                  </a:schemeClr>
                </a:outerShdw>
              </a:effectLst>
              <a:sym typeface="+mn-ea"/>
            </a:endParaRPr>
          </a:p>
        </p:txBody>
      </p:sp>
      <p:sp>
        <p:nvSpPr>
          <p:cNvPr id="55" name="文本框 54"/>
          <p:cNvSpPr txBox="1"/>
          <p:nvPr/>
        </p:nvSpPr>
        <p:spPr>
          <a:xfrm>
            <a:off x="405130" y="432435"/>
            <a:ext cx="6832600" cy="107632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sym typeface="+mn-ea"/>
              </a:rPr>
              <a:t>朴素贝叶斯算法举例--多项式模型</a:t>
            </a:r>
            <a:endParaRPr lang="zh-CN" altLang="en-US" sz="3200" b="1" dirty="0" smtClean="0">
              <a:ln w="11430"/>
              <a:solidFill>
                <a:srgbClr val="FFFF00"/>
              </a:solidFill>
              <a:effectLst>
                <a:outerShdw blurRad="80000" dist="40000" dir="5040000" algn="tl">
                  <a:srgbClr val="000000">
                    <a:alpha val="30000"/>
                  </a:srgbClr>
                </a:outerShdw>
              </a:effectLst>
            </a:endParaRPr>
          </a:p>
          <a:p>
            <a:pPr algn="ctr"/>
            <a:endParaRPr lang="en-US" altLang="zh-CN" sz="3200" dirty="0">
              <a:solidFill>
                <a:srgbClr val="413B39"/>
              </a:solidFill>
              <a:latin typeface="Hiragino Sans GB W3" panose="020B0300000000000000" pitchFamily="34" charset="-122"/>
              <a:ea typeface="Hiragino Sans GB W3" panose="020B0300000000000000" pitchFamily="34" charset="-122"/>
              <a:sym typeface="+mn-ea"/>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8" name="TextBox 4"/>
          <p:cNvSpPr txBox="1"/>
          <p:nvPr/>
        </p:nvSpPr>
        <p:spPr>
          <a:xfrm>
            <a:off x="405422" y="3880158"/>
            <a:ext cx="1249680" cy="521970"/>
          </a:xfrm>
          <a:prstGeom prst="rect">
            <a:avLst/>
          </a:prstGeom>
          <a:noFill/>
        </p:spPr>
        <p:txBody>
          <a:bodyPr wrap="none" rtlCol="0">
            <a:spAutoFit/>
          </a:bodyPr>
          <a:lstStyle/>
          <a:p>
            <a:r>
              <a:rPr lang="zh-CN" altLang="en-US" sz="2800" dirty="0" smtClean="0">
                <a:solidFill>
                  <a:schemeClr val="tx1"/>
                </a:solidFill>
                <a:effectLst>
                  <a:outerShdw blurRad="38100" dist="19050" dir="2700000" algn="tl" rotWithShape="0">
                    <a:schemeClr val="dk1">
                      <a:alpha val="40000"/>
                    </a:schemeClr>
                  </a:outerShdw>
                </a:effectLst>
              </a:rPr>
              <a:t>分析：</a:t>
            </a:r>
          </a:p>
        </p:txBody>
      </p:sp>
      <p:cxnSp>
        <p:nvCxnSpPr>
          <p:cNvPr id="13" name="直接连接符 12"/>
          <p:cNvCxnSpPr/>
          <p:nvPr/>
        </p:nvCxnSpPr>
        <p:spPr>
          <a:xfrm>
            <a:off x="74930" y="3690620"/>
            <a:ext cx="12042140" cy="133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5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87830" y="4430395"/>
            <a:ext cx="9845040" cy="3075305"/>
          </a:xfrm>
        </p:spPr>
        <p:txBody>
          <a:bodyPr>
            <a:normAutofit/>
          </a:bodyPr>
          <a:lstStyle/>
          <a:p>
            <a:pPr>
              <a:buNone/>
            </a:pPr>
            <a:endParaRPr lang="zh-CN" altLang="en-US" dirty="0" smtClean="0">
              <a:ln/>
              <a:solidFill>
                <a:schemeClr val="tx1"/>
              </a:solidFill>
              <a:effectLst>
                <a:outerShdw blurRad="38100" dist="19050" dir="2700000" algn="tl" rotWithShape="0">
                  <a:schemeClr val="dk1">
                    <a:alpha val="40000"/>
                  </a:schemeClr>
                </a:outerShdw>
              </a:effectLst>
            </a:endParaRPr>
          </a:p>
          <a:p>
            <a:pPr>
              <a:buNone/>
            </a:pPr>
            <a:r>
              <a:rPr lang="en-US" dirty="0" smtClean="0">
                <a:ln/>
                <a:solidFill>
                  <a:schemeClr val="tx1"/>
                </a:solidFill>
                <a:effectLst>
                  <a:outerShdw blurRad="38100" dist="19050" dir="2700000" algn="tl" rotWithShape="0">
                    <a:schemeClr val="dk1">
                      <a:alpha val="40000"/>
                    </a:schemeClr>
                  </a:outerShdw>
                </a:effectLst>
              </a:rPr>
              <a:t>P(yes | d)=(3/7)</a:t>
            </a:r>
            <a:r>
              <a:rPr lang="en-US" baseline="30000" dirty="0" smtClean="0">
                <a:ln/>
                <a:solidFill>
                  <a:schemeClr val="tx1"/>
                </a:solidFill>
                <a:effectLst>
                  <a:outerShdw blurRad="38100" dist="19050" dir="2700000" algn="tl" rotWithShape="0">
                    <a:schemeClr val="dk1">
                      <a:alpha val="40000"/>
                    </a:schemeClr>
                  </a:outerShdw>
                </a:effectLst>
              </a:rPr>
              <a:t>3</a:t>
            </a:r>
            <a:r>
              <a:rPr lang="en-US" dirty="0" smtClean="0">
                <a:ln/>
                <a:solidFill>
                  <a:schemeClr val="tx1"/>
                </a:solidFill>
                <a:effectLst>
                  <a:outerShdw blurRad="38100" dist="19050" dir="2700000" algn="tl" rotWithShape="0">
                    <a:schemeClr val="dk1">
                      <a:alpha val="40000"/>
                    </a:schemeClr>
                  </a:outerShdw>
                </a:effectLst>
              </a:rPr>
              <a:t>×1/14×1/14×8/11=108/184877≈0.00058417</a:t>
            </a:r>
            <a:endParaRPr lang="zh-CN" altLang="en-US" dirty="0" smtClean="0">
              <a:ln/>
              <a:solidFill>
                <a:schemeClr val="tx1"/>
              </a:solidFill>
              <a:effectLst>
                <a:outerShdw blurRad="38100" dist="19050" dir="2700000" algn="tl" rotWithShape="0">
                  <a:schemeClr val="dk1">
                    <a:alpha val="40000"/>
                  </a:schemeClr>
                </a:outerShdw>
              </a:effectLst>
            </a:endParaRPr>
          </a:p>
          <a:p>
            <a:pPr>
              <a:buNone/>
            </a:pPr>
            <a:r>
              <a:rPr lang="en-US" dirty="0" smtClean="0">
                <a:ln/>
                <a:solidFill>
                  <a:schemeClr val="tx1"/>
                </a:solidFill>
                <a:effectLst>
                  <a:outerShdw blurRad="38100" dist="19050" dir="2700000" algn="tl" rotWithShape="0">
                    <a:schemeClr val="dk1">
                      <a:alpha val="40000"/>
                    </a:schemeClr>
                  </a:outerShdw>
                </a:effectLst>
              </a:rPr>
              <a:t>P(no | d)= (2/9)</a:t>
            </a:r>
            <a:r>
              <a:rPr lang="en-US" baseline="30000" dirty="0" smtClean="0">
                <a:ln/>
                <a:solidFill>
                  <a:schemeClr val="tx1"/>
                </a:solidFill>
                <a:effectLst>
                  <a:outerShdw blurRad="38100" dist="19050" dir="2700000" algn="tl" rotWithShape="0">
                    <a:schemeClr val="dk1">
                      <a:alpha val="40000"/>
                    </a:schemeClr>
                  </a:outerShdw>
                </a:effectLst>
              </a:rPr>
              <a:t>3</a:t>
            </a:r>
            <a:r>
              <a:rPr lang="en-US" dirty="0" smtClean="0">
                <a:ln/>
                <a:solidFill>
                  <a:schemeClr val="tx1"/>
                </a:solidFill>
                <a:effectLst>
                  <a:outerShdw blurRad="38100" dist="19050" dir="2700000" algn="tl" rotWithShape="0">
                    <a:schemeClr val="dk1">
                      <a:alpha val="40000"/>
                    </a:schemeClr>
                  </a:outerShdw>
                </a:effectLst>
              </a:rPr>
              <a:t>×2/9×2/9×3/11=32/216513≈0.00014780</a:t>
            </a:r>
            <a:endParaRPr lang="zh-CN" altLang="en-US" dirty="0" smtClean="0">
              <a:ln/>
              <a:solidFill>
                <a:schemeClr val="tx1"/>
              </a:solidFill>
              <a:effectLst>
                <a:outerShdw blurRad="38100" dist="19050" dir="2700000" algn="tl" rotWithShape="0">
                  <a:schemeClr val="dk1">
                    <a:alpha val="40000"/>
                  </a:schemeClr>
                </a:outerShdw>
              </a:effectLst>
            </a:endParaRPr>
          </a:p>
          <a:p>
            <a:pPr>
              <a:buNone/>
            </a:pPr>
            <a:r>
              <a:rPr lang="en-US" dirty="0" smtClean="0">
                <a:effectLst>
                  <a:outerShdw blurRad="38100" dist="19050" dir="2700000" algn="tl" rotWithShape="0">
                    <a:schemeClr val="dk1">
                      <a:alpha val="40000"/>
                    </a:schemeClr>
                  </a:outerShdw>
                </a:effectLst>
                <a:sym typeface="+mn-ea"/>
              </a:rPr>
              <a:t>P(yes | d)&gt;P(no | d)    </a:t>
            </a:r>
            <a:r>
              <a:rPr lang="en-US" dirty="0" smtClean="0">
                <a:solidFill>
                  <a:srgbClr val="FF0000"/>
                </a:solidFill>
                <a:effectLst>
                  <a:outerShdw blurRad="38100" dist="19050" dir="2700000" algn="tl" rotWithShape="0">
                    <a:schemeClr val="dk1">
                      <a:alpha val="40000"/>
                    </a:schemeClr>
                  </a:outerShdw>
                </a:effectLst>
                <a:sym typeface="+mn-ea"/>
              </a:rPr>
              <a:t>       </a:t>
            </a:r>
            <a:r>
              <a:rPr lang="zh-CN" altLang="en-US" dirty="0" smtClean="0">
                <a:ln/>
                <a:solidFill>
                  <a:srgbClr val="FF0000"/>
                </a:solidFill>
                <a:effectLst>
                  <a:outerShdw blurRad="38100" dist="19050" dir="2700000" algn="tl" rotWithShape="0">
                    <a:schemeClr val="dk1">
                      <a:alpha val="40000"/>
                    </a:schemeClr>
                  </a:outerShdw>
                </a:effectLst>
              </a:rPr>
              <a:t>因此，这个文档属于类别</a:t>
            </a:r>
            <a:r>
              <a:rPr lang="en-US" dirty="0" smtClean="0">
                <a:ln/>
                <a:solidFill>
                  <a:srgbClr val="FF0000"/>
                </a:solidFill>
                <a:effectLst>
                  <a:outerShdw blurRad="38100" dist="19050" dir="2700000" algn="tl" rotWithShape="0">
                    <a:schemeClr val="dk1">
                      <a:alpha val="40000"/>
                    </a:schemeClr>
                  </a:outerShdw>
                </a:effectLst>
              </a:rPr>
              <a:t>china</a:t>
            </a:r>
            <a:r>
              <a:rPr lang="zh-CN" altLang="en-US" dirty="0" smtClean="0">
                <a:ln/>
                <a:solidFill>
                  <a:srgbClr val="FF0000"/>
                </a:solidFill>
                <a:effectLst>
                  <a:outerShdw blurRad="38100" dist="19050" dir="2700000" algn="tl" rotWithShape="0">
                    <a:schemeClr val="dk1">
                      <a:alpha val="40000"/>
                    </a:schemeClr>
                  </a:outerShdw>
                </a:effectLst>
              </a:rPr>
              <a:t>。</a:t>
            </a:r>
            <a:endParaRPr lang="zh-CN" altLang="en-US" dirty="0" smtClean="0">
              <a:solidFill>
                <a:srgbClr val="FF0000"/>
              </a:solidFill>
            </a:endParaRPr>
          </a:p>
          <a:p>
            <a:endParaRPr lang="zh-CN" altLang="en-US" dirty="0" smtClean="0">
              <a:solidFill>
                <a:srgbClr val="FF0000"/>
              </a:solidFill>
            </a:endParaRPr>
          </a:p>
        </p:txBody>
      </p:sp>
      <p:sp>
        <p:nvSpPr>
          <p:cNvPr id="5" name="TextBox 4"/>
          <p:cNvSpPr txBox="1"/>
          <p:nvPr/>
        </p:nvSpPr>
        <p:spPr>
          <a:xfrm>
            <a:off x="199047" y="1944043"/>
            <a:ext cx="1325880" cy="368300"/>
          </a:xfrm>
          <a:prstGeom prst="rect">
            <a:avLst/>
          </a:prstGeom>
          <a:noFill/>
        </p:spPr>
        <p:txBody>
          <a:bodyPr wrap="none" rtlCol="0">
            <a:spAutoFit/>
          </a:bodyPr>
          <a:lstStyle/>
          <a:p>
            <a:r>
              <a:rPr lang="en-US" sz="1800" dirty="0" err="1" smtClean="0">
                <a:solidFill>
                  <a:schemeClr val="tx1"/>
                </a:solidFill>
                <a:effectLst>
                  <a:outerShdw blurRad="38100" dist="19050" dir="2700000" algn="tl" rotWithShape="0">
                    <a:schemeClr val="dk1">
                      <a:alpha val="40000"/>
                    </a:schemeClr>
                  </a:outerShdw>
                </a:effectLst>
              </a:rPr>
              <a:t>已知条件：</a:t>
            </a:r>
          </a:p>
        </p:txBody>
      </p:sp>
      <p:sp>
        <p:nvSpPr>
          <p:cNvPr id="6" name="文本框 5"/>
          <p:cNvSpPr txBox="1"/>
          <p:nvPr/>
        </p:nvSpPr>
        <p:spPr>
          <a:xfrm>
            <a:off x="5383530" y="1943735"/>
            <a:ext cx="4388485" cy="368300"/>
          </a:xfrm>
          <a:prstGeom prst="rect">
            <a:avLst/>
          </a:prstGeom>
          <a:noFill/>
        </p:spPr>
        <p:txBody>
          <a:bodyPr wrap="none" rtlCol="0" anchor="t">
            <a:spAutoFit/>
          </a:bodyPr>
          <a:lstStyle/>
          <a:p>
            <a:r>
              <a:rPr lang="en-US" dirty="0" err="1" smtClean="0">
                <a:solidFill>
                  <a:schemeClr val="tx1"/>
                </a:solidFill>
                <a:effectLst>
                  <a:outerShdw blurRad="38100" dist="19050" dir="2700000" algn="tl" rotWithShape="0">
                    <a:schemeClr val="dk1">
                      <a:alpha val="40000"/>
                    </a:schemeClr>
                  </a:outerShdw>
                </a:effectLst>
                <a:sym typeface="+mn-ea"/>
              </a:rPr>
              <a:t>文本：Chinese Chinese Chinese Tokyo Japan </a:t>
            </a:r>
          </a:p>
        </p:txBody>
      </p:sp>
      <p:graphicFrame>
        <p:nvGraphicFramePr>
          <p:cNvPr id="7" name="Object 4"/>
          <p:cNvGraphicFramePr>
            <a:graphicFrameLocks noGrp="1" noChangeAspect="1"/>
          </p:cNvGraphicFramePr>
          <p:nvPr>
            <p:ph sz="half" idx="4294967295"/>
          </p:nvPr>
        </p:nvGraphicFramePr>
        <p:xfrm>
          <a:off x="6355398" y="2581275"/>
          <a:ext cx="3525837" cy="987425"/>
        </p:xfrm>
        <a:graphic>
          <a:graphicData uri="http://schemas.openxmlformats.org/presentationml/2006/ole">
            <mc:AlternateContent xmlns:mc="http://schemas.openxmlformats.org/markup-compatibility/2006">
              <mc:Choice xmlns:v="urn:schemas-microsoft-com:vml" Requires="v">
                <p:oleObj spid="_x0000_s6152" r:id="rId3" imgW="1586865" imgH="444500" progId="Equation.3">
                  <p:embed/>
                </p:oleObj>
              </mc:Choice>
              <mc:Fallback>
                <p:oleObj r:id="rId3" imgW="1586865" imgH="444500" progId="Equation.3">
                  <p:embed/>
                  <p:pic>
                    <p:nvPicPr>
                      <p:cNvPr id="7" name="Object 4"/>
                      <p:cNvPicPr/>
                      <p:nvPr/>
                    </p:nvPicPr>
                    <p:blipFill>
                      <a:blip r:embed="rId4"/>
                      <a:srcRect/>
                      <a:stretch>
                        <a:fillRect/>
                      </a:stretch>
                    </p:blipFill>
                    <p:spPr>
                      <a:xfrm>
                        <a:off x="6355398" y="2581275"/>
                        <a:ext cx="3525837" cy="987425"/>
                      </a:xfrm>
                      <a:prstGeom prst="rect">
                        <a:avLst/>
                      </a:prstGeom>
                      <a:noFill/>
                      <a:ln w="38100">
                        <a:miter/>
                      </a:ln>
                    </p:spPr>
                  </p:pic>
                </p:oleObj>
              </mc:Fallback>
            </mc:AlternateContent>
          </a:graphicData>
        </a:graphic>
      </p:graphicFrame>
      <p:sp>
        <p:nvSpPr>
          <p:cNvPr id="8" name="文本框 7"/>
          <p:cNvSpPr txBox="1"/>
          <p:nvPr/>
        </p:nvSpPr>
        <p:spPr>
          <a:xfrm>
            <a:off x="307975" y="2312035"/>
            <a:ext cx="3901440" cy="1753235"/>
          </a:xfrm>
          <a:prstGeom prst="rect">
            <a:avLst/>
          </a:prstGeom>
          <a:noFill/>
        </p:spPr>
        <p:txBody>
          <a:bodyPr wrap="square" rtlCol="0" anchor="t">
            <a:spAutoFit/>
          </a:bodyPr>
          <a:lstStyle/>
          <a:p>
            <a:pPr>
              <a:buNone/>
            </a:pPr>
            <a:r>
              <a:rPr lang="en-US" dirty="0" smtClean="0">
                <a:effectLst>
                  <a:outerShdw blurRad="38100" dist="19050" dir="2700000" algn="tl" rotWithShape="0">
                    <a:schemeClr val="dk1">
                      <a:alpha val="40000"/>
                    </a:schemeClr>
                  </a:outerShdw>
                </a:effectLst>
                <a:sym typeface="+mn-ea"/>
              </a:rPr>
              <a:t>P(Chinese | yes)=3/7</a:t>
            </a:r>
          </a:p>
          <a:p>
            <a:pPr>
              <a:buNone/>
            </a:pPr>
            <a:r>
              <a:rPr lang="en-US" dirty="0" smtClean="0">
                <a:effectLst>
                  <a:outerShdw blurRad="38100" dist="19050" dir="2700000" algn="tl" rotWithShape="0">
                    <a:schemeClr val="dk1">
                      <a:alpha val="40000"/>
                    </a:schemeClr>
                  </a:outerShdw>
                </a:effectLst>
                <a:sym typeface="+mn-ea"/>
              </a:rPr>
              <a:t>P(Japan | yes)=P(Tokyo | yes)=1/14</a:t>
            </a:r>
          </a:p>
          <a:p>
            <a:pPr>
              <a:buNone/>
            </a:pPr>
            <a:r>
              <a:rPr lang="en-US" dirty="0" smtClean="0">
                <a:effectLst>
                  <a:outerShdw blurRad="38100" dist="19050" dir="2700000" algn="tl" rotWithShape="0">
                    <a:schemeClr val="dk1">
                      <a:alpha val="40000"/>
                    </a:schemeClr>
                  </a:outerShdw>
                </a:effectLst>
                <a:sym typeface="+mn-ea"/>
              </a:rPr>
              <a:t>P(</a:t>
            </a:r>
            <a:r>
              <a:rPr lang="en-US" dirty="0" err="1" smtClean="0">
                <a:effectLst>
                  <a:outerShdw blurRad="38100" dist="19050" dir="2700000" algn="tl" rotWithShape="0">
                    <a:schemeClr val="dk1">
                      <a:alpha val="40000"/>
                    </a:schemeClr>
                  </a:outerShdw>
                </a:effectLst>
                <a:sym typeface="+mn-ea"/>
              </a:rPr>
              <a:t>Chinese|no)</a:t>
            </a:r>
            <a:r>
              <a:rPr lang="en-US" dirty="0" smtClean="0">
                <a:effectLst>
                  <a:outerShdw blurRad="38100" dist="19050" dir="2700000" algn="tl" rotWithShape="0">
                    <a:schemeClr val="dk1">
                      <a:alpha val="40000"/>
                    </a:schemeClr>
                  </a:outerShdw>
                </a:effectLst>
                <a:sym typeface="+mn-ea"/>
              </a:rPr>
              <a:t>=2/9</a:t>
            </a:r>
            <a:endParaRPr lang="zh-CN" altLang="en-US" dirty="0" smtClean="0">
              <a:solidFill>
                <a:schemeClr val="tx1"/>
              </a:solidFill>
              <a:effectLst>
                <a:outerShdw blurRad="38100" dist="19050" dir="2700000" algn="tl" rotWithShape="0">
                  <a:schemeClr val="dk1">
                    <a:alpha val="40000"/>
                  </a:schemeClr>
                </a:outerShdw>
              </a:effectLst>
            </a:endParaRPr>
          </a:p>
          <a:p>
            <a:pPr>
              <a:buNone/>
            </a:pPr>
            <a:r>
              <a:rPr lang="en-US" dirty="0" smtClean="0">
                <a:effectLst>
                  <a:outerShdw blurRad="38100" dist="19050" dir="2700000" algn="tl" rotWithShape="0">
                    <a:schemeClr val="dk1">
                      <a:alpha val="40000"/>
                    </a:schemeClr>
                  </a:outerShdw>
                </a:effectLst>
                <a:sym typeface="+mn-ea"/>
              </a:rPr>
              <a:t>P(</a:t>
            </a:r>
            <a:r>
              <a:rPr lang="en-US" dirty="0" err="1" smtClean="0">
                <a:effectLst>
                  <a:outerShdw blurRad="38100" dist="19050" dir="2700000" algn="tl" rotWithShape="0">
                    <a:schemeClr val="dk1">
                      <a:alpha val="40000"/>
                    </a:schemeClr>
                  </a:outerShdw>
                </a:effectLst>
                <a:sym typeface="+mn-ea"/>
              </a:rPr>
              <a:t>Japan|no</a:t>
            </a:r>
            <a:r>
              <a:rPr lang="en-US" dirty="0" smtClean="0">
                <a:effectLst>
                  <a:outerShdw blurRad="38100" dist="19050" dir="2700000" algn="tl" rotWithShape="0">
                    <a:schemeClr val="dk1">
                      <a:alpha val="40000"/>
                    </a:schemeClr>
                  </a:outerShdw>
                </a:effectLst>
                <a:sym typeface="+mn-ea"/>
              </a:rPr>
              <a:t>)=P(Tokyo| no) =2/9</a:t>
            </a:r>
          </a:p>
          <a:p>
            <a:pPr>
              <a:buNone/>
            </a:pPr>
            <a:r>
              <a:rPr lang="en-US" dirty="0" smtClean="0">
                <a:effectLst>
                  <a:outerShdw blurRad="38100" dist="19050" dir="2700000" algn="tl" rotWithShape="0">
                    <a:schemeClr val="dk1">
                      <a:alpha val="40000"/>
                    </a:schemeClr>
                  </a:outerShdw>
                </a:effectLst>
                <a:sym typeface="+mn-ea"/>
              </a:rPr>
              <a:t>P(yes)=8/11,</a:t>
            </a:r>
          </a:p>
          <a:p>
            <a:pPr>
              <a:buNone/>
            </a:pPr>
            <a:r>
              <a:rPr lang="en-US" dirty="0" smtClean="0">
                <a:effectLst>
                  <a:outerShdw blurRad="38100" dist="19050" dir="2700000" algn="tl" rotWithShape="0">
                    <a:schemeClr val="dk1">
                      <a:alpha val="40000"/>
                    </a:schemeClr>
                  </a:outerShdw>
                </a:effectLst>
                <a:sym typeface="+mn-ea"/>
              </a:rPr>
              <a:t>P(no)=3/11</a:t>
            </a:r>
            <a:endParaRPr lang="zh-CN" altLang="en-US"/>
          </a:p>
        </p:txBody>
      </p:sp>
      <p:sp>
        <p:nvSpPr>
          <p:cNvPr id="10" name="文本框 9"/>
          <p:cNvSpPr txBox="1"/>
          <p:nvPr/>
        </p:nvSpPr>
        <p:spPr>
          <a:xfrm>
            <a:off x="527685" y="432435"/>
            <a:ext cx="6832600" cy="107632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sym typeface="+mn-ea"/>
              </a:rPr>
              <a:t>朴素贝叶斯算法举例--多项式模型</a:t>
            </a:r>
            <a:endParaRPr lang="zh-CN" altLang="en-US" sz="3200" b="1" dirty="0" smtClean="0">
              <a:ln w="11430"/>
              <a:solidFill>
                <a:srgbClr val="FFFF00"/>
              </a:solidFill>
              <a:effectLst>
                <a:outerShdw blurRad="80000" dist="40000" dir="5040000" algn="tl">
                  <a:srgbClr val="000000">
                    <a:alpha val="30000"/>
                  </a:srgbClr>
                </a:outerShdw>
              </a:effectLst>
            </a:endParaRPr>
          </a:p>
          <a:p>
            <a:pPr algn="ctr"/>
            <a:endParaRPr lang="en-US" altLang="zh-CN" sz="3200" dirty="0">
              <a:solidFill>
                <a:srgbClr val="413B39"/>
              </a:solidFill>
              <a:latin typeface="Hiragino Sans GB W3" panose="020B0300000000000000" pitchFamily="34" charset="-122"/>
              <a:ea typeface="Hiragino Sans GB W3" panose="020B0300000000000000" pitchFamily="34" charset="-122"/>
              <a:sym typeface="+mn-ea"/>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11" name="TextBox 4"/>
          <p:cNvSpPr txBox="1"/>
          <p:nvPr/>
        </p:nvSpPr>
        <p:spPr>
          <a:xfrm>
            <a:off x="237147" y="4946323"/>
            <a:ext cx="1249680" cy="521970"/>
          </a:xfrm>
          <a:prstGeom prst="rect">
            <a:avLst/>
          </a:prstGeom>
          <a:noFill/>
        </p:spPr>
        <p:txBody>
          <a:bodyPr wrap="none" rtlCol="0">
            <a:spAutoFit/>
          </a:bodyPr>
          <a:lstStyle/>
          <a:p>
            <a:r>
              <a:rPr lang="zh-CN" altLang="en-US" sz="2800" dirty="0" smtClean="0">
                <a:solidFill>
                  <a:schemeClr val="tx1"/>
                </a:solidFill>
                <a:effectLst>
                  <a:outerShdw blurRad="38100" dist="19050" dir="2700000" algn="tl" rotWithShape="0">
                    <a:schemeClr val="dk1">
                      <a:alpha val="40000"/>
                    </a:schemeClr>
                  </a:outerShdw>
                </a:effectLst>
              </a:rPr>
              <a:t>计算：</a:t>
            </a:r>
          </a:p>
        </p:txBody>
      </p:sp>
      <p:sp>
        <p:nvSpPr>
          <p:cNvPr id="12" name="文本框 11"/>
          <p:cNvSpPr txBox="1"/>
          <p:nvPr/>
        </p:nvSpPr>
        <p:spPr>
          <a:xfrm>
            <a:off x="5383530" y="2691130"/>
            <a:ext cx="868680" cy="368300"/>
          </a:xfrm>
          <a:prstGeom prst="rect">
            <a:avLst/>
          </a:prstGeom>
          <a:noFill/>
        </p:spPr>
        <p:txBody>
          <a:bodyPr wrap="none" rtlCol="0" anchor="t">
            <a:spAutoFit/>
          </a:bodyPr>
          <a:lstStyle/>
          <a:p>
            <a:r>
              <a:rPr lang="zh-CN" altLang="en-US">
                <a:ln/>
                <a:solidFill>
                  <a:schemeClr val="tx1"/>
                </a:solidFill>
                <a:effectLst>
                  <a:outerShdw blurRad="38100" dist="19050" dir="2700000" algn="tl" rotWithShape="0">
                    <a:schemeClr val="dk1">
                      <a:alpha val="40000"/>
                    </a:schemeClr>
                  </a:outerShdw>
                </a:effectLst>
              </a:rPr>
              <a:t>公式</a:t>
            </a:r>
            <a:r>
              <a:rPr lang="zh-CN" altLang="en-US"/>
              <a:t>：</a:t>
            </a:r>
          </a:p>
        </p:txBody>
      </p:sp>
      <p:cxnSp>
        <p:nvCxnSpPr>
          <p:cNvPr id="13" name="直接连接符 12"/>
          <p:cNvCxnSpPr/>
          <p:nvPr/>
        </p:nvCxnSpPr>
        <p:spPr>
          <a:xfrm>
            <a:off x="57785" y="4244975"/>
            <a:ext cx="12042140" cy="133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62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65459" y="2063557"/>
            <a:ext cx="2731404" cy="2715479"/>
            <a:chOff x="5641059" y="3248083"/>
            <a:chExt cx="918415" cy="913060"/>
          </a:xfrm>
        </p:grpSpPr>
        <p:sp>
          <p:nvSpPr>
            <p:cNvPr id="14" name="任意多边形 13"/>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5" name="任意多边形 14"/>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6" name="任意多边形 15"/>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sp>
          <p:nvSpPr>
            <p:cNvPr id="17" name="任意多边形 16"/>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latin typeface="方正兰亭超细黑简体" panose="02000000000000000000" pitchFamily="2" charset="-122"/>
                <a:ea typeface="方正兰亭超细黑简体" panose="02000000000000000000" pitchFamily="2" charset="-122"/>
              </a:endParaRPr>
            </a:p>
          </p:txBody>
        </p:sp>
      </p:grpSp>
      <p:sp>
        <p:nvSpPr>
          <p:cNvPr id="18" name="文本框 17"/>
          <p:cNvSpPr txBox="1"/>
          <p:nvPr/>
        </p:nvSpPr>
        <p:spPr>
          <a:xfrm>
            <a:off x="5886808" y="2811549"/>
            <a:ext cx="4060765" cy="861774"/>
          </a:xfrm>
          <a:prstGeom prst="rect">
            <a:avLst/>
          </a:prstGeom>
          <a:noFill/>
        </p:spPr>
        <p:txBody>
          <a:bodyPr wrap="square" rtlCol="0">
            <a:spAutoFit/>
          </a:bodyPr>
          <a:lstStyle/>
          <a:p>
            <a:pPr algn="ctr"/>
            <a:r>
              <a:rPr lang="zh-CN" altLang="en-US" sz="5000" dirty="0">
                <a:solidFill>
                  <a:srgbClr val="413B39"/>
                </a:solidFill>
                <a:latin typeface="Hiragino Sans GB W3" panose="020B0300000000000000" pitchFamily="34" charset="-122"/>
                <a:ea typeface="Hiragino Sans GB W3" panose="020B0300000000000000" pitchFamily="34" charset="-122"/>
              </a:rPr>
              <a:t>不良图片检测</a:t>
            </a:r>
          </a:p>
        </p:txBody>
      </p:sp>
      <p:sp>
        <p:nvSpPr>
          <p:cNvPr id="19" name="文本框 18"/>
          <p:cNvSpPr txBox="1"/>
          <p:nvPr/>
        </p:nvSpPr>
        <p:spPr>
          <a:xfrm>
            <a:off x="2066851" y="2978524"/>
            <a:ext cx="2063019" cy="646331"/>
          </a:xfrm>
          <a:prstGeom prst="rect">
            <a:avLst/>
          </a:prstGeom>
          <a:noFill/>
        </p:spPr>
        <p:txBody>
          <a:bodyPr wrap="square" rtlCol="0">
            <a:spAutoFit/>
          </a:bodyPr>
          <a:lstStyle/>
          <a:p>
            <a:pPr algn="ctr"/>
            <a:r>
              <a:rPr lang="zh-CN" altLang="en-US" sz="3600" dirty="0">
                <a:solidFill>
                  <a:srgbClr val="413B39"/>
                </a:solidFill>
                <a:latin typeface="Hiragino Sans GB W3" panose="020B0300000000000000" pitchFamily="34" charset="-122"/>
                <a:ea typeface="Hiragino Sans GB W3" panose="020B0300000000000000" pitchFamily="34" charset="-122"/>
              </a:rPr>
              <a:t>第三部分</a:t>
            </a:r>
          </a:p>
        </p:txBody>
      </p:sp>
      <p:sp>
        <p:nvSpPr>
          <p:cNvPr id="20" name="任意多边形 19"/>
          <p:cNvSpPr/>
          <p:nvPr/>
        </p:nvSpPr>
        <p:spPr>
          <a:xfrm>
            <a:off x="5191836" y="2386178"/>
            <a:ext cx="0" cy="2088000"/>
          </a:xfrm>
          <a:custGeom>
            <a:avLst/>
            <a:gdLst>
              <a:gd name="connsiteX0" fmla="*/ 0 w 0"/>
              <a:gd name="connsiteY0" fmla="*/ 0 h 1477370"/>
              <a:gd name="connsiteX1" fmla="*/ 0 w 0"/>
              <a:gd name="connsiteY1" fmla="*/ 1477370 h 1477370"/>
            </a:gdLst>
            <a:ahLst/>
            <a:cxnLst>
              <a:cxn ang="0">
                <a:pos x="connsiteX0" y="connsiteY0"/>
              </a:cxn>
              <a:cxn ang="0">
                <a:pos x="connsiteX1" y="connsiteY1"/>
              </a:cxn>
            </a:cxnLst>
            <a:rect l="l" t="t" r="r" b="b"/>
            <a:pathLst>
              <a:path h="1477370">
                <a:moveTo>
                  <a:pt x="0" y="0"/>
                </a:moveTo>
                <a:lnTo>
                  <a:pt x="0" y="1477370"/>
                </a:lnTo>
              </a:path>
            </a:pathLst>
          </a:custGeom>
          <a:noFill/>
          <a:ln w="12700">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13B39"/>
              </a:solidFill>
            </a:endParaRPr>
          </a:p>
        </p:txBody>
      </p:sp>
      <p:sp>
        <p:nvSpPr>
          <p:cNvPr id="21" name="文本框 20"/>
          <p:cNvSpPr txBox="1"/>
          <p:nvPr/>
        </p:nvSpPr>
        <p:spPr>
          <a:xfrm>
            <a:off x="1918897" y="3624855"/>
            <a:ext cx="2471626" cy="461665"/>
          </a:xfrm>
          <a:prstGeom prst="rect">
            <a:avLst/>
          </a:prstGeom>
          <a:noFill/>
        </p:spPr>
        <p:txBody>
          <a:bodyPr wrap="square" rtlCol="0">
            <a:spAutoFit/>
          </a:bodyPr>
          <a:lstStyle/>
          <a:p>
            <a:pPr algn="ctr"/>
            <a:r>
              <a:rPr lang="en-US" altLang="zh-CN" sz="2400" dirty="0">
                <a:solidFill>
                  <a:srgbClr val="413B39"/>
                </a:solidFill>
                <a:latin typeface="Hiragino Sans GB W3" panose="020B0300000000000000" pitchFamily="34" charset="-122"/>
                <a:ea typeface="Hiragino Sans GB W3" panose="020B0300000000000000" pitchFamily="34" charset="-122"/>
                <a:cs typeface="Helvetica" panose="020B0604020202020204" pitchFamily="34" charset="0"/>
              </a:rPr>
              <a:t>Part Three</a:t>
            </a:r>
          </a:p>
        </p:txBody>
      </p:sp>
      <p:sp>
        <p:nvSpPr>
          <p:cNvPr id="13" name="文本框 12">
            <a:extLst>
              <a:ext uri="{FF2B5EF4-FFF2-40B4-BE49-F238E27FC236}">
                <a16:creationId xmlns:a16="http://schemas.microsoft.com/office/drawing/2014/main" xmlns="" id="{80D123E0-BB21-4061-A892-9667FBED2CD3}"/>
              </a:ext>
            </a:extLst>
          </p:cNvPr>
          <p:cNvSpPr txBox="1"/>
          <p:nvPr/>
        </p:nvSpPr>
        <p:spPr>
          <a:xfrm>
            <a:off x="5771805" y="4437316"/>
            <a:ext cx="4060765" cy="523220"/>
          </a:xfrm>
          <a:prstGeom prst="rect">
            <a:avLst/>
          </a:prstGeom>
          <a:noFill/>
        </p:spPr>
        <p:txBody>
          <a:bodyPr wrap="square" rtlCol="0">
            <a:spAutoFit/>
          </a:bodyPr>
          <a:lstStyle/>
          <a:p>
            <a:pPr algn="ctr"/>
            <a:r>
              <a:rPr lang="zh-CN" altLang="en-US" sz="2800" dirty="0">
                <a:solidFill>
                  <a:srgbClr val="413B39"/>
                </a:solidFill>
                <a:latin typeface="Hiragino Sans GB W3" panose="020B0300000000000000" pitchFamily="34" charset="-122"/>
                <a:ea typeface="Hiragino Sans GB W3" panose="020B0300000000000000" pitchFamily="34" charset="-122"/>
              </a:rPr>
              <a:t>杨敏</a:t>
            </a:r>
          </a:p>
        </p:txBody>
      </p:sp>
    </p:spTree>
    <p:extLst>
      <p:ext uri="{BB962C8B-B14F-4D97-AF65-F5344CB8AC3E}">
        <p14:creationId xmlns:p14="http://schemas.microsoft.com/office/powerpoint/2010/main" val="3079135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3000"/>
                            </p:stCondLst>
                            <p:childTnLst>
                              <p:par>
                                <p:cTn id="22" presetID="1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childTnLst>
                          </p:cTn>
                        </p:par>
                        <p:par>
                          <p:cTn id="26" fill="hold">
                            <p:stCondLst>
                              <p:cond delay="35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947">
            <a:extLst>
              <a:ext uri="{FF2B5EF4-FFF2-40B4-BE49-F238E27FC236}">
                <a16:creationId xmlns:a16="http://schemas.microsoft.com/office/drawing/2014/main" xmlns="" id="{6861FA08-E7ED-4820-BCE2-A36F8C11B99C}"/>
              </a:ext>
            </a:extLst>
          </p:cNvPr>
          <p:cNvGrpSpPr/>
          <p:nvPr/>
        </p:nvGrpSpPr>
        <p:grpSpPr>
          <a:xfrm>
            <a:off x="923470" y="2443586"/>
            <a:ext cx="3454412" cy="2787145"/>
            <a:chOff x="0" y="0"/>
            <a:chExt cx="7716922" cy="6226292"/>
          </a:xfrm>
        </p:grpSpPr>
        <p:sp>
          <p:nvSpPr>
            <p:cNvPr id="6" name="Shape 2944">
              <a:extLst>
                <a:ext uri="{FF2B5EF4-FFF2-40B4-BE49-F238E27FC236}">
                  <a16:creationId xmlns:a16="http://schemas.microsoft.com/office/drawing/2014/main" xmlns="" id="{CF2664FD-444E-4AA3-8885-2B59557641A2}"/>
                </a:ext>
              </a:extLst>
            </p:cNvPr>
            <p:cNvSpPr/>
            <p:nvPr/>
          </p:nvSpPr>
          <p:spPr>
            <a:xfrm>
              <a:off x="4011953" y="333953"/>
              <a:ext cx="1073849" cy="54786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Arial" pitchFamily="34" charset="0"/>
                <a:ea typeface="微软雅黑" pitchFamily="34" charset="-122"/>
                <a:cs typeface="+mn-ea"/>
                <a:sym typeface="Arial" pitchFamily="34" charset="0"/>
              </a:endParaRPr>
            </a:p>
          </p:txBody>
        </p:sp>
        <p:sp>
          <p:nvSpPr>
            <p:cNvPr id="7" name="Shape 2945">
              <a:extLst>
                <a:ext uri="{FF2B5EF4-FFF2-40B4-BE49-F238E27FC236}">
                  <a16:creationId xmlns:a16="http://schemas.microsoft.com/office/drawing/2014/main" xmlns="" id="{88D79C6D-166B-48AF-BA19-838D9B7BA201}"/>
                </a:ext>
              </a:extLst>
            </p:cNvPr>
            <p:cNvSpPr/>
            <p:nvPr/>
          </p:nvSpPr>
          <p:spPr>
            <a:xfrm rot="14177477">
              <a:off x="1159802" y="598136"/>
              <a:ext cx="3864553" cy="4855860"/>
            </a:xfrm>
            <a:custGeom>
              <a:avLst/>
              <a:gdLst/>
              <a:ahLst/>
              <a:cxnLst>
                <a:cxn ang="0">
                  <a:pos x="wd2" y="hd2"/>
                </a:cxn>
                <a:cxn ang="5400000">
                  <a:pos x="wd2" y="hd2"/>
                </a:cxn>
                <a:cxn ang="10800000">
                  <a:pos x="wd2" y="hd2"/>
                </a:cxn>
                <a:cxn ang="16200000">
                  <a:pos x="wd2" y="hd2"/>
                </a:cxn>
              </a:cxnLst>
              <a:rect l="0" t="0" r="r" b="b"/>
              <a:pathLst>
                <a:path w="21013" h="21073" extrusionOk="0">
                  <a:moveTo>
                    <a:pt x="17465" y="6506"/>
                  </a:moveTo>
                  <a:cubicBezTo>
                    <a:pt x="16409" y="7764"/>
                    <a:pt x="15332" y="6878"/>
                    <a:pt x="13825" y="5995"/>
                  </a:cubicBezTo>
                  <a:cubicBezTo>
                    <a:pt x="12317" y="5116"/>
                    <a:pt x="10949" y="4574"/>
                    <a:pt x="12003" y="3316"/>
                  </a:cubicBezTo>
                  <a:cubicBezTo>
                    <a:pt x="13059" y="2059"/>
                    <a:pt x="15136" y="1752"/>
                    <a:pt x="16646" y="2634"/>
                  </a:cubicBezTo>
                  <a:cubicBezTo>
                    <a:pt x="18155" y="3514"/>
                    <a:pt x="18520" y="5248"/>
                    <a:pt x="17465" y="6506"/>
                  </a:cubicBezTo>
                  <a:close/>
                  <a:moveTo>
                    <a:pt x="20866" y="4864"/>
                  </a:moveTo>
                  <a:cubicBezTo>
                    <a:pt x="20189" y="1664"/>
                    <a:pt x="16529" y="-475"/>
                    <a:pt x="12692" y="90"/>
                  </a:cubicBezTo>
                  <a:cubicBezTo>
                    <a:pt x="8853" y="655"/>
                    <a:pt x="5612" y="3118"/>
                    <a:pt x="6290" y="6320"/>
                  </a:cubicBezTo>
                  <a:cubicBezTo>
                    <a:pt x="6434" y="7009"/>
                    <a:pt x="6839" y="8087"/>
                    <a:pt x="7317" y="8862"/>
                  </a:cubicBezTo>
                  <a:lnTo>
                    <a:pt x="347" y="17165"/>
                  </a:lnTo>
                  <a:cubicBezTo>
                    <a:pt x="89" y="17471"/>
                    <a:pt x="-56" y="18024"/>
                    <a:pt x="21" y="18391"/>
                  </a:cubicBezTo>
                  <a:lnTo>
                    <a:pt x="469" y="20510"/>
                  </a:lnTo>
                  <a:cubicBezTo>
                    <a:pt x="547" y="20878"/>
                    <a:pt x="970" y="21125"/>
                    <a:pt x="1412" y="21063"/>
                  </a:cubicBezTo>
                  <a:lnTo>
                    <a:pt x="3454" y="20761"/>
                  </a:lnTo>
                  <a:cubicBezTo>
                    <a:pt x="3896" y="20697"/>
                    <a:pt x="4456" y="20386"/>
                    <a:pt x="4699" y="20074"/>
                  </a:cubicBezTo>
                  <a:lnTo>
                    <a:pt x="7456" y="16514"/>
                  </a:lnTo>
                  <a:lnTo>
                    <a:pt x="7480" y="16491"/>
                  </a:lnTo>
                  <a:lnTo>
                    <a:pt x="9347" y="16216"/>
                  </a:lnTo>
                  <a:lnTo>
                    <a:pt x="12566" y="12045"/>
                  </a:lnTo>
                  <a:cubicBezTo>
                    <a:pt x="13624" y="12195"/>
                    <a:pt x="15142" y="12144"/>
                    <a:pt x="16039" y="12012"/>
                  </a:cubicBezTo>
                  <a:cubicBezTo>
                    <a:pt x="19875" y="11447"/>
                    <a:pt x="21544" y="8067"/>
                    <a:pt x="20866" y="4864"/>
                  </a:cubicBezTo>
                  <a:close/>
                </a:path>
              </a:pathLst>
            </a:custGeom>
            <a:solidFill>
              <a:srgbClr val="DCDEE0"/>
            </a:solidFill>
            <a:ln w="12700" cap="flat">
              <a:noFill/>
              <a:miter lim="400000"/>
            </a:ln>
            <a:effectLst/>
          </p:spPr>
          <p:txBody>
            <a:bodyPr wrap="square" lIns="43656" tIns="43656" rIns="43656" bIns="43656"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Arial" pitchFamily="34" charset="0"/>
                <a:ea typeface="微软雅黑" pitchFamily="34" charset="-122"/>
                <a:cs typeface="+mn-ea"/>
                <a:sym typeface="Arial" pitchFamily="34" charset="0"/>
              </a:endParaRPr>
            </a:p>
          </p:txBody>
        </p:sp>
        <p:sp>
          <p:nvSpPr>
            <p:cNvPr id="8" name="Shape 2946">
              <a:extLst>
                <a:ext uri="{FF2B5EF4-FFF2-40B4-BE49-F238E27FC236}">
                  <a16:creationId xmlns:a16="http://schemas.microsoft.com/office/drawing/2014/main" xmlns="" id="{06ECBF3B-E67C-4278-AC84-71F32E2776FD}"/>
                </a:ext>
              </a:extLst>
            </p:cNvPr>
            <p:cNvSpPr/>
            <p:nvPr/>
          </p:nvSpPr>
          <p:spPr>
            <a:xfrm>
              <a:off x="5085452" y="0"/>
              <a:ext cx="2631470" cy="6226293"/>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latin typeface="Arial" pitchFamily="34" charset="0"/>
                <a:ea typeface="微软雅黑" pitchFamily="34" charset="-122"/>
                <a:cs typeface="+mn-ea"/>
                <a:sym typeface="Arial" pitchFamily="34" charset="0"/>
              </a:endParaRPr>
            </a:p>
          </p:txBody>
        </p:sp>
      </p:grpSp>
      <p:grpSp>
        <p:nvGrpSpPr>
          <p:cNvPr id="2" name="组合 1">
            <a:extLst>
              <a:ext uri="{FF2B5EF4-FFF2-40B4-BE49-F238E27FC236}">
                <a16:creationId xmlns:a16="http://schemas.microsoft.com/office/drawing/2014/main" xmlns="" id="{756842BE-D93F-4292-AC66-19A81C404FCA}"/>
              </a:ext>
            </a:extLst>
          </p:cNvPr>
          <p:cNvGrpSpPr/>
          <p:nvPr/>
        </p:nvGrpSpPr>
        <p:grpSpPr>
          <a:xfrm>
            <a:off x="6156708" y="1294577"/>
            <a:ext cx="3480587" cy="728495"/>
            <a:chOff x="6156708" y="1294577"/>
            <a:chExt cx="3480587" cy="728495"/>
          </a:xfrm>
        </p:grpSpPr>
        <p:sp>
          <p:nvSpPr>
            <p:cNvPr id="4" name="Text Placeholder 22">
              <a:extLst>
                <a:ext uri="{FF2B5EF4-FFF2-40B4-BE49-F238E27FC236}">
                  <a16:creationId xmlns:a16="http://schemas.microsoft.com/office/drawing/2014/main" xmlns="" id="{E1997C00-6770-4199-A5BA-66A021CED1D1}"/>
                </a:ext>
              </a:extLst>
            </p:cNvPr>
            <p:cNvSpPr txBox="1">
              <a:spLocks/>
            </p:cNvSpPr>
            <p:nvPr/>
          </p:nvSpPr>
          <p:spPr>
            <a:xfrm>
              <a:off x="7117332" y="1385579"/>
              <a:ext cx="2519963" cy="3702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基于数字签名</a:t>
              </a:r>
            </a:p>
          </p:txBody>
        </p:sp>
        <p:grpSp>
          <p:nvGrpSpPr>
            <p:cNvPr id="9" name="Group 2952">
              <a:extLst>
                <a:ext uri="{FF2B5EF4-FFF2-40B4-BE49-F238E27FC236}">
                  <a16:creationId xmlns:a16="http://schemas.microsoft.com/office/drawing/2014/main" xmlns="" id="{9E1C6FF7-D117-4BB9-B47C-E574DFFE936C}"/>
                </a:ext>
              </a:extLst>
            </p:cNvPr>
            <p:cNvGrpSpPr/>
            <p:nvPr/>
          </p:nvGrpSpPr>
          <p:grpSpPr>
            <a:xfrm>
              <a:off x="6156708" y="1294577"/>
              <a:ext cx="756580" cy="728495"/>
              <a:chOff x="0" y="0"/>
              <a:chExt cx="836349" cy="836349"/>
            </a:xfrm>
            <a:solidFill>
              <a:schemeClr val="bg1">
                <a:lumMod val="85000"/>
              </a:schemeClr>
            </a:solidFill>
          </p:grpSpPr>
          <p:sp>
            <p:nvSpPr>
              <p:cNvPr id="10" name="Shape 2948">
                <a:extLst>
                  <a:ext uri="{FF2B5EF4-FFF2-40B4-BE49-F238E27FC236}">
                    <a16:creationId xmlns:a16="http://schemas.microsoft.com/office/drawing/2014/main" xmlns="" id="{D751A706-9CBF-4E6E-A193-594532BE114C}"/>
                  </a:ext>
                </a:extLst>
              </p:cNvPr>
              <p:cNvSpPr/>
              <p:nvPr/>
            </p:nvSpPr>
            <p:spPr>
              <a:xfrm>
                <a:off x="-1" y="-1"/>
                <a:ext cx="836351" cy="836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45719" tIns="45719" rIns="45719" bIns="45719" numCol="1" anchor="t">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nvGrpSpPr>
              <p:cNvPr id="11" name="Group 2951">
                <a:extLst>
                  <a:ext uri="{FF2B5EF4-FFF2-40B4-BE49-F238E27FC236}">
                    <a16:creationId xmlns:a16="http://schemas.microsoft.com/office/drawing/2014/main" xmlns="" id="{388D8BA7-B4D7-4FF4-B3F0-1B10C88BAC1D}"/>
                  </a:ext>
                </a:extLst>
              </p:cNvPr>
              <p:cNvGrpSpPr/>
              <p:nvPr/>
            </p:nvGrpSpPr>
            <p:grpSpPr>
              <a:xfrm>
                <a:off x="278349" y="183194"/>
                <a:ext cx="279652" cy="469962"/>
                <a:chOff x="0" y="0"/>
                <a:chExt cx="279651" cy="469961"/>
              </a:xfrm>
              <a:grpFill/>
            </p:grpSpPr>
            <p:sp>
              <p:nvSpPr>
                <p:cNvPr id="12" name="Shape 2949">
                  <a:extLst>
                    <a:ext uri="{FF2B5EF4-FFF2-40B4-BE49-F238E27FC236}">
                      <a16:creationId xmlns:a16="http://schemas.microsoft.com/office/drawing/2014/main" xmlns="" id="{4268F81B-DC32-4AE5-A6FE-BF7455509E4D}"/>
                    </a:ext>
                  </a:extLst>
                </p:cNvPr>
                <p:cNvSpPr/>
                <p:nvPr/>
              </p:nvSpPr>
              <p:spPr>
                <a:xfrm>
                  <a:off x="0" y="25206"/>
                  <a:ext cx="81055" cy="4135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sp>
              <p:nvSpPr>
                <p:cNvPr id="13" name="Shape 2950">
                  <a:extLst>
                    <a:ext uri="{FF2B5EF4-FFF2-40B4-BE49-F238E27FC236}">
                      <a16:creationId xmlns:a16="http://schemas.microsoft.com/office/drawing/2014/main" xmlns="" id="{2DB516AA-74F0-4612-A74F-5FAFC4524AB9}"/>
                    </a:ext>
                  </a:extLst>
                </p:cNvPr>
                <p:cNvSpPr/>
                <p:nvPr/>
              </p:nvSpPr>
              <p:spPr>
                <a:xfrm>
                  <a:off x="81027" y="0"/>
                  <a:ext cx="198625" cy="469962"/>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grpSp>
      </p:grpSp>
      <p:sp>
        <p:nvSpPr>
          <p:cNvPr id="52" name="文本框 51"/>
          <p:cNvSpPr txBox="1"/>
          <p:nvPr/>
        </p:nvSpPr>
        <p:spPr>
          <a:xfrm>
            <a:off x="473199" y="506559"/>
            <a:ext cx="2197591" cy="58477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方法总述</a:t>
            </a:r>
          </a:p>
        </p:txBody>
      </p:sp>
      <p:sp>
        <p:nvSpPr>
          <p:cNvPr id="59" name="任意多边形 5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grpSp>
        <p:nvGrpSpPr>
          <p:cNvPr id="14" name="组合 13">
            <a:extLst>
              <a:ext uri="{FF2B5EF4-FFF2-40B4-BE49-F238E27FC236}">
                <a16:creationId xmlns:a16="http://schemas.microsoft.com/office/drawing/2014/main" xmlns="" id="{B7D0E814-4AF9-4888-B054-2B2DE2494216}"/>
              </a:ext>
            </a:extLst>
          </p:cNvPr>
          <p:cNvGrpSpPr/>
          <p:nvPr/>
        </p:nvGrpSpPr>
        <p:grpSpPr>
          <a:xfrm>
            <a:off x="7058621" y="2229928"/>
            <a:ext cx="3096032" cy="631639"/>
            <a:chOff x="7058621" y="2229928"/>
            <a:chExt cx="3096032" cy="631639"/>
          </a:xfrm>
        </p:grpSpPr>
        <p:sp>
          <p:nvSpPr>
            <p:cNvPr id="53" name="Text Placeholder 22">
              <a:extLst>
                <a:ext uri="{FF2B5EF4-FFF2-40B4-BE49-F238E27FC236}">
                  <a16:creationId xmlns:a16="http://schemas.microsoft.com/office/drawing/2014/main" xmlns="" id="{E051D8B6-0C02-4ABD-9D1E-02738D1125CB}"/>
                </a:ext>
              </a:extLst>
            </p:cNvPr>
            <p:cNvSpPr txBox="1">
              <a:spLocks/>
            </p:cNvSpPr>
            <p:nvPr/>
          </p:nvSpPr>
          <p:spPr>
            <a:xfrm>
              <a:off x="7819218" y="2329353"/>
              <a:ext cx="2335435" cy="3702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PhotoDNA</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0" name="Group 2952">
              <a:extLst>
                <a:ext uri="{FF2B5EF4-FFF2-40B4-BE49-F238E27FC236}">
                  <a16:creationId xmlns:a16="http://schemas.microsoft.com/office/drawing/2014/main" xmlns="" id="{160BDB70-AA15-4DD0-83F0-5E2B3EB78768}"/>
                </a:ext>
              </a:extLst>
            </p:cNvPr>
            <p:cNvGrpSpPr/>
            <p:nvPr/>
          </p:nvGrpSpPr>
          <p:grpSpPr>
            <a:xfrm>
              <a:off x="7058621" y="2229928"/>
              <a:ext cx="619238" cy="631639"/>
              <a:chOff x="0" y="0"/>
              <a:chExt cx="836349" cy="836349"/>
            </a:xfrm>
            <a:solidFill>
              <a:schemeClr val="bg1">
                <a:lumMod val="85000"/>
              </a:schemeClr>
            </a:solidFill>
          </p:grpSpPr>
          <p:sp>
            <p:nvSpPr>
              <p:cNvPr id="51" name="Shape 2948">
                <a:extLst>
                  <a:ext uri="{FF2B5EF4-FFF2-40B4-BE49-F238E27FC236}">
                    <a16:creationId xmlns:a16="http://schemas.microsoft.com/office/drawing/2014/main" xmlns="" id="{20798320-FEEF-42D7-9488-4315FBEA42C3}"/>
                  </a:ext>
                </a:extLst>
              </p:cNvPr>
              <p:cNvSpPr/>
              <p:nvPr/>
            </p:nvSpPr>
            <p:spPr>
              <a:xfrm>
                <a:off x="-1" y="-1"/>
                <a:ext cx="836351" cy="836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45719" tIns="45719" rIns="45719" bIns="45719" numCol="1" anchor="t">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nvGrpSpPr>
              <p:cNvPr id="60" name="Group 2951">
                <a:extLst>
                  <a:ext uri="{FF2B5EF4-FFF2-40B4-BE49-F238E27FC236}">
                    <a16:creationId xmlns:a16="http://schemas.microsoft.com/office/drawing/2014/main" xmlns="" id="{F504C4C2-C69C-47E4-83F8-833417B7CBD6}"/>
                  </a:ext>
                </a:extLst>
              </p:cNvPr>
              <p:cNvGrpSpPr/>
              <p:nvPr/>
            </p:nvGrpSpPr>
            <p:grpSpPr>
              <a:xfrm>
                <a:off x="278349" y="183194"/>
                <a:ext cx="279652" cy="469962"/>
                <a:chOff x="0" y="0"/>
                <a:chExt cx="279651" cy="469961"/>
              </a:xfrm>
              <a:grpFill/>
            </p:grpSpPr>
            <p:sp>
              <p:nvSpPr>
                <p:cNvPr id="61" name="Shape 2949">
                  <a:extLst>
                    <a:ext uri="{FF2B5EF4-FFF2-40B4-BE49-F238E27FC236}">
                      <a16:creationId xmlns:a16="http://schemas.microsoft.com/office/drawing/2014/main" xmlns="" id="{2269B7FC-5B2D-4C80-B45C-AAA9F073393C}"/>
                    </a:ext>
                  </a:extLst>
                </p:cNvPr>
                <p:cNvSpPr/>
                <p:nvPr/>
              </p:nvSpPr>
              <p:spPr>
                <a:xfrm>
                  <a:off x="0" y="25206"/>
                  <a:ext cx="81055" cy="4135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sp>
              <p:nvSpPr>
                <p:cNvPr id="62" name="Shape 2950">
                  <a:extLst>
                    <a:ext uri="{FF2B5EF4-FFF2-40B4-BE49-F238E27FC236}">
                      <a16:creationId xmlns:a16="http://schemas.microsoft.com/office/drawing/2014/main" xmlns="" id="{127A9532-0664-4C0B-92A8-0C3E7B185564}"/>
                    </a:ext>
                  </a:extLst>
                </p:cNvPr>
                <p:cNvSpPr/>
                <p:nvPr/>
              </p:nvSpPr>
              <p:spPr>
                <a:xfrm>
                  <a:off x="81027" y="0"/>
                  <a:ext cx="198625" cy="469962"/>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grpSp>
      </p:grpSp>
      <p:grpSp>
        <p:nvGrpSpPr>
          <p:cNvPr id="3" name="组合 2">
            <a:extLst>
              <a:ext uri="{FF2B5EF4-FFF2-40B4-BE49-F238E27FC236}">
                <a16:creationId xmlns:a16="http://schemas.microsoft.com/office/drawing/2014/main" xmlns="" id="{720EC90E-50DF-4F61-9C8A-3F8885C326FE}"/>
              </a:ext>
            </a:extLst>
          </p:cNvPr>
          <p:cNvGrpSpPr/>
          <p:nvPr/>
        </p:nvGrpSpPr>
        <p:grpSpPr>
          <a:xfrm>
            <a:off x="6237273" y="3021994"/>
            <a:ext cx="3917380" cy="728495"/>
            <a:chOff x="6237273" y="3021994"/>
            <a:chExt cx="3917380" cy="728495"/>
          </a:xfrm>
        </p:grpSpPr>
        <p:sp>
          <p:nvSpPr>
            <p:cNvPr id="54" name="Text Placeholder 22">
              <a:extLst>
                <a:ext uri="{FF2B5EF4-FFF2-40B4-BE49-F238E27FC236}">
                  <a16:creationId xmlns:a16="http://schemas.microsoft.com/office/drawing/2014/main" xmlns="" id="{DF2B3407-78C9-4D77-B978-E6B66DA2B530}"/>
                </a:ext>
              </a:extLst>
            </p:cNvPr>
            <p:cNvSpPr txBox="1">
              <a:spLocks/>
            </p:cNvSpPr>
            <p:nvPr/>
          </p:nvSpPr>
          <p:spPr>
            <a:xfrm>
              <a:off x="7163045" y="3126615"/>
              <a:ext cx="2991608" cy="4371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基于图片内容</a:t>
              </a:r>
            </a:p>
          </p:txBody>
        </p:sp>
        <p:grpSp>
          <p:nvGrpSpPr>
            <p:cNvPr id="63" name="Group 2952">
              <a:extLst>
                <a:ext uri="{FF2B5EF4-FFF2-40B4-BE49-F238E27FC236}">
                  <a16:creationId xmlns:a16="http://schemas.microsoft.com/office/drawing/2014/main" xmlns="" id="{D77C2825-510F-4AEE-9A14-2E8569F98B16}"/>
                </a:ext>
              </a:extLst>
            </p:cNvPr>
            <p:cNvGrpSpPr/>
            <p:nvPr/>
          </p:nvGrpSpPr>
          <p:grpSpPr>
            <a:xfrm>
              <a:off x="6237273" y="3021994"/>
              <a:ext cx="756580" cy="728495"/>
              <a:chOff x="0" y="0"/>
              <a:chExt cx="836349" cy="836349"/>
            </a:xfrm>
            <a:solidFill>
              <a:schemeClr val="bg1">
                <a:lumMod val="85000"/>
              </a:schemeClr>
            </a:solidFill>
          </p:grpSpPr>
          <p:sp>
            <p:nvSpPr>
              <p:cNvPr id="64" name="Shape 2948">
                <a:extLst>
                  <a:ext uri="{FF2B5EF4-FFF2-40B4-BE49-F238E27FC236}">
                    <a16:creationId xmlns:a16="http://schemas.microsoft.com/office/drawing/2014/main" xmlns="" id="{44BBF6DB-FBB3-4948-89CF-7FE5112AC04D}"/>
                  </a:ext>
                </a:extLst>
              </p:cNvPr>
              <p:cNvSpPr/>
              <p:nvPr/>
            </p:nvSpPr>
            <p:spPr>
              <a:xfrm>
                <a:off x="-1" y="-1"/>
                <a:ext cx="836351" cy="836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45719" tIns="45719" rIns="45719" bIns="45719" numCol="1" anchor="t">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nvGrpSpPr>
              <p:cNvPr id="65" name="Group 2951">
                <a:extLst>
                  <a:ext uri="{FF2B5EF4-FFF2-40B4-BE49-F238E27FC236}">
                    <a16:creationId xmlns:a16="http://schemas.microsoft.com/office/drawing/2014/main" xmlns="" id="{7F2ABB53-E51A-4EEF-8B50-28BE2E68A69F}"/>
                  </a:ext>
                </a:extLst>
              </p:cNvPr>
              <p:cNvGrpSpPr/>
              <p:nvPr/>
            </p:nvGrpSpPr>
            <p:grpSpPr>
              <a:xfrm>
                <a:off x="278349" y="183194"/>
                <a:ext cx="279652" cy="469962"/>
                <a:chOff x="0" y="0"/>
                <a:chExt cx="279651" cy="469961"/>
              </a:xfrm>
              <a:grpFill/>
            </p:grpSpPr>
            <p:sp>
              <p:nvSpPr>
                <p:cNvPr id="66" name="Shape 2949">
                  <a:extLst>
                    <a:ext uri="{FF2B5EF4-FFF2-40B4-BE49-F238E27FC236}">
                      <a16:creationId xmlns:a16="http://schemas.microsoft.com/office/drawing/2014/main" xmlns="" id="{FC4BBD34-1294-4B8A-B951-C7B3A437A01E}"/>
                    </a:ext>
                  </a:extLst>
                </p:cNvPr>
                <p:cNvSpPr/>
                <p:nvPr/>
              </p:nvSpPr>
              <p:spPr>
                <a:xfrm>
                  <a:off x="0" y="25206"/>
                  <a:ext cx="81055" cy="4135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sp>
              <p:nvSpPr>
                <p:cNvPr id="67" name="Shape 2950">
                  <a:extLst>
                    <a:ext uri="{FF2B5EF4-FFF2-40B4-BE49-F238E27FC236}">
                      <a16:creationId xmlns:a16="http://schemas.microsoft.com/office/drawing/2014/main" xmlns="" id="{6486FF0D-5A66-482B-814F-3A20AA880042}"/>
                    </a:ext>
                  </a:extLst>
                </p:cNvPr>
                <p:cNvSpPr/>
                <p:nvPr/>
              </p:nvSpPr>
              <p:spPr>
                <a:xfrm>
                  <a:off x="81027" y="0"/>
                  <a:ext cx="198625" cy="469962"/>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grpSp>
      </p:grpSp>
      <p:grpSp>
        <p:nvGrpSpPr>
          <p:cNvPr id="16" name="组合 15">
            <a:extLst>
              <a:ext uri="{FF2B5EF4-FFF2-40B4-BE49-F238E27FC236}">
                <a16:creationId xmlns:a16="http://schemas.microsoft.com/office/drawing/2014/main" xmlns="" id="{483AC0C8-F845-4126-91F0-E4E0487D8A9F}"/>
              </a:ext>
            </a:extLst>
          </p:cNvPr>
          <p:cNvGrpSpPr/>
          <p:nvPr/>
        </p:nvGrpSpPr>
        <p:grpSpPr>
          <a:xfrm>
            <a:off x="7092917" y="5001041"/>
            <a:ext cx="2475557" cy="631639"/>
            <a:chOff x="7092917" y="5001041"/>
            <a:chExt cx="2475557" cy="631639"/>
          </a:xfrm>
        </p:grpSpPr>
        <p:sp>
          <p:nvSpPr>
            <p:cNvPr id="57" name="Text Placeholder 22">
              <a:extLst>
                <a:ext uri="{FF2B5EF4-FFF2-40B4-BE49-F238E27FC236}">
                  <a16:creationId xmlns:a16="http://schemas.microsoft.com/office/drawing/2014/main" xmlns="" id="{C982EC83-B99A-49DB-A6CC-97E378A1404D}"/>
                </a:ext>
              </a:extLst>
            </p:cNvPr>
            <p:cNvSpPr txBox="1">
              <a:spLocks/>
            </p:cNvSpPr>
            <p:nvPr/>
          </p:nvSpPr>
          <p:spPr>
            <a:xfrm>
              <a:off x="7762404" y="5158431"/>
              <a:ext cx="1806070" cy="369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t>AdaBoost</a:t>
              </a:r>
              <a:endParaRPr lang="zh-CN" altLang="en-US" dirty="0"/>
            </a:p>
          </p:txBody>
        </p:sp>
        <p:grpSp>
          <p:nvGrpSpPr>
            <p:cNvPr id="40" name="Group 2952">
              <a:extLst>
                <a:ext uri="{FF2B5EF4-FFF2-40B4-BE49-F238E27FC236}">
                  <a16:creationId xmlns:a16="http://schemas.microsoft.com/office/drawing/2014/main" xmlns="" id="{973E0A2D-1455-4165-8CD4-833BDCB30E38}"/>
                </a:ext>
              </a:extLst>
            </p:cNvPr>
            <p:cNvGrpSpPr/>
            <p:nvPr/>
          </p:nvGrpSpPr>
          <p:grpSpPr>
            <a:xfrm>
              <a:off x="7092917" y="5001041"/>
              <a:ext cx="619238" cy="631639"/>
              <a:chOff x="0" y="0"/>
              <a:chExt cx="836349" cy="836349"/>
            </a:xfrm>
            <a:solidFill>
              <a:schemeClr val="bg1">
                <a:lumMod val="85000"/>
              </a:schemeClr>
            </a:solidFill>
          </p:grpSpPr>
          <p:sp>
            <p:nvSpPr>
              <p:cNvPr id="41" name="Shape 2948">
                <a:extLst>
                  <a:ext uri="{FF2B5EF4-FFF2-40B4-BE49-F238E27FC236}">
                    <a16:creationId xmlns:a16="http://schemas.microsoft.com/office/drawing/2014/main" xmlns="" id="{F710CF7A-61A4-47E5-8F0D-7D8CDD229645}"/>
                  </a:ext>
                </a:extLst>
              </p:cNvPr>
              <p:cNvSpPr/>
              <p:nvPr/>
            </p:nvSpPr>
            <p:spPr>
              <a:xfrm>
                <a:off x="-1" y="-1"/>
                <a:ext cx="836351" cy="836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45719" tIns="45719" rIns="45719" bIns="45719" numCol="1" anchor="t">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nvGrpSpPr>
              <p:cNvPr id="42" name="Group 2951">
                <a:extLst>
                  <a:ext uri="{FF2B5EF4-FFF2-40B4-BE49-F238E27FC236}">
                    <a16:creationId xmlns:a16="http://schemas.microsoft.com/office/drawing/2014/main" xmlns="" id="{C2D2D7E8-E911-4837-9340-EC8307A12D55}"/>
                  </a:ext>
                </a:extLst>
              </p:cNvPr>
              <p:cNvGrpSpPr/>
              <p:nvPr/>
            </p:nvGrpSpPr>
            <p:grpSpPr>
              <a:xfrm>
                <a:off x="278349" y="183194"/>
                <a:ext cx="279652" cy="469962"/>
                <a:chOff x="0" y="0"/>
                <a:chExt cx="279651" cy="469961"/>
              </a:xfrm>
              <a:grpFill/>
            </p:grpSpPr>
            <p:sp>
              <p:nvSpPr>
                <p:cNvPr id="43" name="Shape 2949">
                  <a:extLst>
                    <a:ext uri="{FF2B5EF4-FFF2-40B4-BE49-F238E27FC236}">
                      <a16:creationId xmlns:a16="http://schemas.microsoft.com/office/drawing/2014/main" xmlns="" id="{D5AEB01C-B8F9-4F4E-A819-EF94D7DD3E2D}"/>
                    </a:ext>
                  </a:extLst>
                </p:cNvPr>
                <p:cNvSpPr/>
                <p:nvPr/>
              </p:nvSpPr>
              <p:spPr>
                <a:xfrm>
                  <a:off x="0" y="25206"/>
                  <a:ext cx="81055" cy="4135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sp>
              <p:nvSpPr>
                <p:cNvPr id="44" name="Shape 2950">
                  <a:extLst>
                    <a:ext uri="{FF2B5EF4-FFF2-40B4-BE49-F238E27FC236}">
                      <a16:creationId xmlns:a16="http://schemas.microsoft.com/office/drawing/2014/main" xmlns="" id="{6ACC0EFA-4C7A-4D97-B0BD-854C365A23D4}"/>
                    </a:ext>
                  </a:extLst>
                </p:cNvPr>
                <p:cNvSpPr/>
                <p:nvPr/>
              </p:nvSpPr>
              <p:spPr>
                <a:xfrm>
                  <a:off x="81027" y="0"/>
                  <a:ext cx="198625" cy="469962"/>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grpSp>
      </p:grpSp>
      <p:grpSp>
        <p:nvGrpSpPr>
          <p:cNvPr id="15" name="组合 14">
            <a:extLst>
              <a:ext uri="{FF2B5EF4-FFF2-40B4-BE49-F238E27FC236}">
                <a16:creationId xmlns:a16="http://schemas.microsoft.com/office/drawing/2014/main" xmlns="" id="{3A9B398B-8913-4BFF-A247-5EE11C670FC9}"/>
              </a:ext>
            </a:extLst>
          </p:cNvPr>
          <p:cNvGrpSpPr/>
          <p:nvPr/>
        </p:nvGrpSpPr>
        <p:grpSpPr>
          <a:xfrm>
            <a:off x="7074952" y="3943426"/>
            <a:ext cx="2781121" cy="631639"/>
            <a:chOff x="7074952" y="3943426"/>
            <a:chExt cx="2589160" cy="631639"/>
          </a:xfrm>
        </p:grpSpPr>
        <p:sp>
          <p:nvSpPr>
            <p:cNvPr id="56" name="Text Placeholder 22">
              <a:extLst>
                <a:ext uri="{FF2B5EF4-FFF2-40B4-BE49-F238E27FC236}">
                  <a16:creationId xmlns:a16="http://schemas.microsoft.com/office/drawing/2014/main" xmlns="" id="{4348BFCB-8F91-4063-8342-B473BE1BC9CD}"/>
                </a:ext>
              </a:extLst>
            </p:cNvPr>
            <p:cNvSpPr txBox="1">
              <a:spLocks/>
            </p:cNvSpPr>
            <p:nvPr/>
          </p:nvSpPr>
          <p:spPr>
            <a:xfrm>
              <a:off x="7476307" y="4043761"/>
              <a:ext cx="2187805" cy="3693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t>BOW-SVM</a:t>
              </a:r>
              <a:endParaRPr lang="zh-CN" altLang="en-US" sz="2000" b="1" dirty="0">
                <a:latin typeface="微软雅黑" panose="020B0503020204020204" pitchFamily="34" charset="-122"/>
                <a:ea typeface="微软雅黑" panose="020B0503020204020204" pitchFamily="34" charset="-122"/>
              </a:endParaRPr>
            </a:p>
          </p:txBody>
        </p:sp>
        <p:grpSp>
          <p:nvGrpSpPr>
            <p:cNvPr id="45" name="Group 2952">
              <a:extLst>
                <a:ext uri="{FF2B5EF4-FFF2-40B4-BE49-F238E27FC236}">
                  <a16:creationId xmlns:a16="http://schemas.microsoft.com/office/drawing/2014/main" xmlns="" id="{B05E34AF-094F-4CB3-947B-689B75F7EDD2}"/>
                </a:ext>
              </a:extLst>
            </p:cNvPr>
            <p:cNvGrpSpPr/>
            <p:nvPr/>
          </p:nvGrpSpPr>
          <p:grpSpPr>
            <a:xfrm>
              <a:off x="7074952" y="3943426"/>
              <a:ext cx="619238" cy="631639"/>
              <a:chOff x="0" y="0"/>
              <a:chExt cx="836349" cy="836349"/>
            </a:xfrm>
            <a:solidFill>
              <a:schemeClr val="bg1">
                <a:lumMod val="85000"/>
              </a:schemeClr>
            </a:solidFill>
          </p:grpSpPr>
          <p:sp>
            <p:nvSpPr>
              <p:cNvPr id="46" name="Shape 2948">
                <a:extLst>
                  <a:ext uri="{FF2B5EF4-FFF2-40B4-BE49-F238E27FC236}">
                    <a16:creationId xmlns:a16="http://schemas.microsoft.com/office/drawing/2014/main" xmlns="" id="{B68ACCEE-3A98-4D42-8C50-CF7DF68BCB6A}"/>
                  </a:ext>
                </a:extLst>
              </p:cNvPr>
              <p:cNvSpPr/>
              <p:nvPr/>
            </p:nvSpPr>
            <p:spPr>
              <a:xfrm>
                <a:off x="-1" y="-1"/>
                <a:ext cx="836351" cy="836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45719" tIns="45719" rIns="45719" bIns="45719" numCol="1" anchor="t">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nvGrpSpPr>
              <p:cNvPr id="47" name="Group 2951">
                <a:extLst>
                  <a:ext uri="{FF2B5EF4-FFF2-40B4-BE49-F238E27FC236}">
                    <a16:creationId xmlns:a16="http://schemas.microsoft.com/office/drawing/2014/main" xmlns="" id="{2AA76253-85FA-402E-960E-50E5083D39FC}"/>
                  </a:ext>
                </a:extLst>
              </p:cNvPr>
              <p:cNvGrpSpPr/>
              <p:nvPr/>
            </p:nvGrpSpPr>
            <p:grpSpPr>
              <a:xfrm>
                <a:off x="278349" y="183194"/>
                <a:ext cx="279652" cy="469962"/>
                <a:chOff x="0" y="0"/>
                <a:chExt cx="279651" cy="469961"/>
              </a:xfrm>
              <a:grpFill/>
            </p:grpSpPr>
            <p:sp>
              <p:nvSpPr>
                <p:cNvPr id="48" name="Shape 2949">
                  <a:extLst>
                    <a:ext uri="{FF2B5EF4-FFF2-40B4-BE49-F238E27FC236}">
                      <a16:creationId xmlns:a16="http://schemas.microsoft.com/office/drawing/2014/main" xmlns="" id="{DA989DAE-CFB2-4BAD-A474-5B5069D949F7}"/>
                    </a:ext>
                  </a:extLst>
                </p:cNvPr>
                <p:cNvSpPr/>
                <p:nvPr/>
              </p:nvSpPr>
              <p:spPr>
                <a:xfrm>
                  <a:off x="0" y="25206"/>
                  <a:ext cx="81055" cy="4135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7985" y="21600"/>
                      </a:lnTo>
                      <a:lnTo>
                        <a:pt x="7985" y="1565"/>
                      </a:lnTo>
                      <a:lnTo>
                        <a:pt x="21600" y="1565"/>
                      </a:lnTo>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sp>
              <p:nvSpPr>
                <p:cNvPr id="49" name="Shape 2950">
                  <a:extLst>
                    <a:ext uri="{FF2B5EF4-FFF2-40B4-BE49-F238E27FC236}">
                      <a16:creationId xmlns:a16="http://schemas.microsoft.com/office/drawing/2014/main" xmlns="" id="{BC2E0A03-8FEA-4E4A-A4BF-07F752EE2072}"/>
                    </a:ext>
                  </a:extLst>
                </p:cNvPr>
                <p:cNvSpPr/>
                <p:nvPr/>
              </p:nvSpPr>
              <p:spPr>
                <a:xfrm>
                  <a:off x="81027" y="0"/>
                  <a:ext cx="198625" cy="469962"/>
                </a:xfrm>
                <a:custGeom>
                  <a:avLst/>
                  <a:gdLst/>
                  <a:ahLst/>
                  <a:cxnLst>
                    <a:cxn ang="0">
                      <a:pos x="wd2" y="hd2"/>
                    </a:cxn>
                    <a:cxn ang="5400000">
                      <a:pos x="wd2" y="hd2"/>
                    </a:cxn>
                    <a:cxn ang="10800000">
                      <a:pos x="wd2" y="hd2"/>
                    </a:cxn>
                    <a:cxn ang="16200000">
                      <a:pos x="wd2" y="hd2"/>
                    </a:cxn>
                  </a:cxnLst>
                  <a:rect l="0" t="0" r="r" b="b"/>
                  <a:pathLst>
                    <a:path w="21600" h="21600" extrusionOk="0">
                      <a:moveTo>
                        <a:pt x="3974" y="11540"/>
                      </a:moveTo>
                      <a:cubicBezTo>
                        <a:pt x="3247" y="11540"/>
                        <a:pt x="2659" y="11217"/>
                        <a:pt x="2659" y="10817"/>
                      </a:cubicBezTo>
                      <a:cubicBezTo>
                        <a:pt x="2659" y="10418"/>
                        <a:pt x="3247" y="10094"/>
                        <a:pt x="3974" y="10094"/>
                      </a:cubicBezTo>
                      <a:cubicBezTo>
                        <a:pt x="4700" y="10094"/>
                        <a:pt x="5288" y="10418"/>
                        <a:pt x="5288" y="10817"/>
                      </a:cubicBezTo>
                      <a:cubicBezTo>
                        <a:pt x="5288" y="11217"/>
                        <a:pt x="4700" y="11540"/>
                        <a:pt x="3974" y="11540"/>
                      </a:cubicBezTo>
                      <a:close/>
                      <a:moveTo>
                        <a:pt x="0" y="0"/>
                      </a:moveTo>
                      <a:lnTo>
                        <a:pt x="0" y="953"/>
                      </a:lnTo>
                      <a:lnTo>
                        <a:pt x="0" y="2330"/>
                      </a:lnTo>
                      <a:lnTo>
                        <a:pt x="0" y="21600"/>
                      </a:lnTo>
                      <a:lnTo>
                        <a:pt x="21600" y="19959"/>
                      </a:lnTo>
                      <a:lnTo>
                        <a:pt x="21600" y="1645"/>
                      </a:lnTo>
                      <a:cubicBezTo>
                        <a:pt x="21600" y="1645"/>
                        <a:pt x="0" y="0"/>
                        <a:pt x="0" y="0"/>
                      </a:cubicBezTo>
                      <a:close/>
                    </a:path>
                  </a:pathLst>
                </a:custGeom>
                <a:solidFill>
                  <a:srgbClr val="413B39"/>
                </a:solidFill>
                <a:ln w="12700" cap="flat">
                  <a:noFill/>
                  <a:miter lim="400000"/>
                </a:ln>
                <a:effectLst/>
              </p:spPr>
              <p:txBody>
                <a:bodyPr wrap="square" lIns="38100" tIns="38100" rIns="38100" bIns="38100" numCol="1" anchor="ctr">
                  <a:noAutofit/>
                </a:bodyPr>
                <a:lstStyle/>
                <a:p>
                  <a:pPr lvl="0" algn="ctr" defTabSz="457200">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600">
                    <a:latin typeface="Arial" pitchFamily="34" charset="0"/>
                    <a:ea typeface="微软雅黑" pitchFamily="34" charset="-122"/>
                    <a:cs typeface="+mn-ea"/>
                    <a:sym typeface="Arial" pitchFamily="34" charset="0"/>
                  </a:endParaRPr>
                </a:p>
              </p:txBody>
            </p:sp>
          </p:grpSp>
        </p:grpSp>
      </p:grpSp>
    </p:spTree>
    <p:extLst>
      <p:ext uri="{BB962C8B-B14F-4D97-AF65-F5344CB8AC3E}">
        <p14:creationId xmlns:p14="http://schemas.microsoft.com/office/powerpoint/2010/main" val="263431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6"/>
          <p:cNvGrpSpPr>
            <a:grpSpLocks/>
          </p:cNvGrpSpPr>
          <p:nvPr/>
        </p:nvGrpSpPr>
        <p:grpSpPr bwMode="auto">
          <a:xfrm rot="10800000">
            <a:off x="5673094" y="1367503"/>
            <a:ext cx="723900" cy="655638"/>
            <a:chOff x="0" y="0"/>
            <a:chExt cx="628650" cy="655638"/>
          </a:xfrm>
        </p:grpSpPr>
        <p:sp>
          <p:nvSpPr>
            <p:cNvPr id="5" name="Freeform 53"/>
            <p:cNvSpPr>
              <a:spLocks/>
            </p:cNvSpPr>
            <p:nvPr/>
          </p:nvSpPr>
          <p:spPr bwMode="auto">
            <a:xfrm>
              <a:off x="66675" y="7938"/>
              <a:ext cx="493713" cy="62388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54"/>
            <p:cNvSpPr>
              <a:spLocks/>
            </p:cNvSpPr>
            <p:nvPr/>
          </p:nvSpPr>
          <p:spPr bwMode="auto">
            <a:xfrm>
              <a:off x="0" y="0"/>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55"/>
            <p:cNvSpPr>
              <a:spLocks/>
            </p:cNvSpPr>
            <p:nvPr/>
          </p:nvSpPr>
          <p:spPr bwMode="auto">
            <a:xfrm>
              <a:off x="0" y="204788"/>
              <a:ext cx="628650" cy="150813"/>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56"/>
            <p:cNvSpPr>
              <a:spLocks/>
            </p:cNvSpPr>
            <p:nvPr/>
          </p:nvSpPr>
          <p:spPr bwMode="auto">
            <a:xfrm>
              <a:off x="0" y="404813"/>
              <a:ext cx="628650" cy="1492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57"/>
            <p:cNvSpPr>
              <a:spLocks/>
            </p:cNvSpPr>
            <p:nvPr/>
          </p:nvSpPr>
          <p:spPr bwMode="auto">
            <a:xfrm>
              <a:off x="255588" y="631825"/>
              <a:ext cx="115888" cy="23813"/>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4" name="文本框 53"/>
          <p:cNvSpPr txBox="1">
            <a:spLocks noChangeArrowheads="1"/>
          </p:cNvSpPr>
          <p:nvPr/>
        </p:nvSpPr>
        <p:spPr bwMode="auto">
          <a:xfrm>
            <a:off x="5323064" y="2435860"/>
            <a:ext cx="1480470" cy="400110"/>
          </a:xfrm>
          <a:prstGeom prst="rect">
            <a:avLst/>
          </a:prstGeom>
          <a:noFill/>
          <a:ln>
            <a:noFill/>
          </a:ln>
          <a:extLst/>
        </p:spPr>
        <p:txBody>
          <a:bodyPr wrap="none">
            <a:spAutoFit/>
          </a:bodyPr>
          <a:lstStyle>
            <a:lvl1pPr>
              <a:lnSpc>
                <a:spcPct val="125000"/>
              </a:lnSpc>
              <a:spcBef>
                <a:spcPts val="1000"/>
              </a:spcBef>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Char char="•"/>
              <a:defRPr sz="1400">
                <a:solidFill>
                  <a:schemeClr val="tx1"/>
                </a:solidFill>
                <a:latin typeface="Segoe UI" panose="020B0502040204020203" pitchFamily="34" charset="0"/>
                <a:ea typeface="微软雅黑" panose="020B0503020204020204" pitchFamily="34" charset="-122"/>
              </a:defRPr>
            </a:lvl5pPr>
            <a:lvl6pPr marL="25146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fontAlgn="base">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lnSpc>
                <a:spcPct val="100000"/>
              </a:lnSpc>
              <a:spcBef>
                <a:spcPct val="0"/>
              </a:spcBef>
              <a:buFont typeface="Arial" panose="020B0604020202020204" pitchFamily="34" charset="0"/>
              <a:buNone/>
            </a:pPr>
            <a:r>
              <a:rPr lang="en-US" altLang="zh-CN" b="1" dirty="0">
                <a:solidFill>
                  <a:schemeClr val="tx1">
                    <a:lumMod val="75000"/>
                    <a:lumOff val="25000"/>
                  </a:schemeClr>
                </a:solidFill>
                <a:ea typeface="Microsoft JhengHei" panose="020B0604030504040204" pitchFamily="34" charset="-120"/>
              </a:rPr>
              <a:t>PhotoDNA</a:t>
            </a:r>
            <a:endParaRPr lang="zh-CN" altLang="en-US" b="1" dirty="0">
              <a:solidFill>
                <a:schemeClr val="tx1">
                  <a:lumMod val="75000"/>
                  <a:lumOff val="25000"/>
                </a:schemeClr>
              </a:solidFill>
              <a:ea typeface="Microsoft JhengHei" panose="020B0604030504040204" pitchFamily="34" charset="-120"/>
            </a:endParaRPr>
          </a:p>
        </p:txBody>
      </p:sp>
      <p:grpSp>
        <p:nvGrpSpPr>
          <p:cNvPr id="2" name="组合 1"/>
          <p:cNvGrpSpPr/>
          <p:nvPr/>
        </p:nvGrpSpPr>
        <p:grpSpPr>
          <a:xfrm>
            <a:off x="4946173" y="3005772"/>
            <a:ext cx="2179956" cy="1948816"/>
            <a:chOff x="4946173" y="3005772"/>
            <a:chExt cx="2179956" cy="1948816"/>
          </a:xfrm>
        </p:grpSpPr>
        <p:sp>
          <p:nvSpPr>
            <p:cNvPr id="10" name="Freeform 58"/>
            <p:cNvSpPr>
              <a:spLocks/>
            </p:cNvSpPr>
            <p:nvPr/>
          </p:nvSpPr>
          <p:spPr bwMode="auto">
            <a:xfrm rot="10800000">
              <a:off x="5295742" y="3005772"/>
              <a:ext cx="1549400" cy="73977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bg1">
                <a:lumMod val="95000"/>
              </a:schemeClr>
            </a:solidFill>
            <a:ln>
              <a:noFill/>
            </a:ln>
            <a:extLst/>
          </p:spPr>
          <p:txBody>
            <a:bodyPr/>
            <a:lstStyle/>
            <a:p>
              <a:endParaRPr lang="zh-CN" altLang="en-US"/>
            </a:p>
          </p:txBody>
        </p:sp>
        <p:sp>
          <p:nvSpPr>
            <p:cNvPr id="15" name="Freeform 61"/>
            <p:cNvSpPr>
              <a:spLocks/>
            </p:cNvSpPr>
            <p:nvPr/>
          </p:nvSpPr>
          <p:spPr bwMode="auto">
            <a:xfrm rot="10800000">
              <a:off x="6593633" y="3677857"/>
              <a:ext cx="203200" cy="31432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bg1">
                <a:lumMod val="65000"/>
              </a:schemeClr>
            </a:solidFill>
            <a:ln w="9525">
              <a:noFill/>
              <a:round/>
              <a:headEnd/>
              <a:tailEnd/>
            </a:ln>
            <a:extLst/>
          </p:spPr>
          <p:txBody>
            <a:bodyPr/>
            <a:lstStyle/>
            <a:p>
              <a:endParaRPr lang="zh-CN" altLang="en-US"/>
            </a:p>
          </p:txBody>
        </p:sp>
        <p:sp>
          <p:nvSpPr>
            <p:cNvPr id="16" name="Freeform 63"/>
            <p:cNvSpPr>
              <a:spLocks/>
            </p:cNvSpPr>
            <p:nvPr/>
          </p:nvSpPr>
          <p:spPr bwMode="auto">
            <a:xfrm rot="10800000">
              <a:off x="5334002" y="3654266"/>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bg1">
                <a:lumMod val="65000"/>
              </a:schemeClr>
            </a:solidFill>
            <a:ln w="9525">
              <a:noFill/>
              <a:round/>
              <a:headEnd/>
              <a:tailEnd/>
            </a:ln>
            <a:extLst/>
          </p:spPr>
          <p:txBody>
            <a:bodyPr/>
            <a:lstStyle/>
            <a:p>
              <a:endParaRPr lang="zh-CN" altLang="en-US"/>
            </a:p>
          </p:txBody>
        </p:sp>
        <p:sp>
          <p:nvSpPr>
            <p:cNvPr id="17" name="Freeform 64"/>
            <p:cNvSpPr>
              <a:spLocks/>
            </p:cNvSpPr>
            <p:nvPr/>
          </p:nvSpPr>
          <p:spPr bwMode="auto">
            <a:xfrm rot="10800000">
              <a:off x="4946173" y="3267772"/>
              <a:ext cx="282575" cy="246062"/>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bg1">
                <a:lumMod val="65000"/>
              </a:schemeClr>
            </a:solidFill>
            <a:ln w="9525">
              <a:noFill/>
              <a:round/>
              <a:headEnd/>
              <a:tailEnd/>
            </a:ln>
            <a:extLst/>
          </p:spPr>
          <p:txBody>
            <a:bodyPr/>
            <a:lstStyle/>
            <a:p>
              <a:endParaRPr lang="zh-CN" altLang="en-US"/>
            </a:p>
          </p:txBody>
        </p:sp>
        <p:sp>
          <p:nvSpPr>
            <p:cNvPr id="18" name="Freeform 65"/>
            <p:cNvSpPr>
              <a:spLocks/>
            </p:cNvSpPr>
            <p:nvPr/>
          </p:nvSpPr>
          <p:spPr bwMode="auto">
            <a:xfrm rot="10800000">
              <a:off x="6845142" y="3267773"/>
              <a:ext cx="280987" cy="246062"/>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bg1">
                <a:lumMod val="65000"/>
              </a:schemeClr>
            </a:solidFill>
            <a:ln w="9525">
              <a:noFill/>
              <a:round/>
              <a:headEnd/>
              <a:tailEnd/>
            </a:ln>
            <a:extLst/>
          </p:spPr>
          <p:txBody>
            <a:bodyPr/>
            <a:lstStyle/>
            <a:p>
              <a:endParaRPr lang="zh-CN" altLang="en-US"/>
            </a:p>
          </p:txBody>
        </p:sp>
        <p:sp>
          <p:nvSpPr>
            <p:cNvPr id="19" name="Freeform 63"/>
            <p:cNvSpPr>
              <a:spLocks/>
            </p:cNvSpPr>
            <p:nvPr/>
          </p:nvSpPr>
          <p:spPr bwMode="auto">
            <a:xfrm rot="9120000">
              <a:off x="5969636" y="3870839"/>
              <a:ext cx="201612" cy="31432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bg1">
                <a:lumMod val="65000"/>
              </a:schemeClr>
            </a:solidFill>
            <a:ln w="9525">
              <a:noFill/>
              <a:round/>
              <a:headEnd/>
              <a:tailEnd/>
            </a:ln>
            <a:extLst/>
          </p:spPr>
          <p:txBody>
            <a:bodyPr/>
            <a:lstStyle/>
            <a:p>
              <a:endParaRPr lang="zh-CN" altLang="en-US"/>
            </a:p>
          </p:txBody>
        </p:sp>
        <p:sp>
          <p:nvSpPr>
            <p:cNvPr id="25" name="Freeform 50"/>
            <p:cNvSpPr>
              <a:spLocks/>
            </p:cNvSpPr>
            <p:nvPr/>
          </p:nvSpPr>
          <p:spPr bwMode="auto">
            <a:xfrm rot="16200000">
              <a:off x="4838182" y="4073956"/>
              <a:ext cx="1277936" cy="391887"/>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bg1">
                <a:lumMod val="65000"/>
              </a:schemeClr>
            </a:solidFill>
            <a:ln>
              <a:noFill/>
            </a:ln>
            <a:extLst/>
          </p:spPr>
          <p:txBody>
            <a:bodyPr/>
            <a:lstStyle/>
            <a:p>
              <a:endParaRPr lang="zh-CN" altLang="en-US"/>
            </a:p>
          </p:txBody>
        </p:sp>
        <p:sp>
          <p:nvSpPr>
            <p:cNvPr id="26" name="Freeform 51"/>
            <p:cNvSpPr>
              <a:spLocks/>
            </p:cNvSpPr>
            <p:nvPr/>
          </p:nvSpPr>
          <p:spPr bwMode="auto">
            <a:xfrm rot="5400000">
              <a:off x="5966622" y="4136232"/>
              <a:ext cx="1277937" cy="35877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bg1">
                <a:lumMod val="65000"/>
              </a:schemeClr>
            </a:solidFill>
            <a:ln>
              <a:noFill/>
            </a:ln>
            <a:extLst/>
          </p:spPr>
          <p:txBody>
            <a:bodyPr/>
            <a:lstStyle/>
            <a:p>
              <a:endParaRPr lang="zh-CN" altLang="en-US"/>
            </a:p>
          </p:txBody>
        </p:sp>
      </p:grpSp>
      <p:grpSp>
        <p:nvGrpSpPr>
          <p:cNvPr id="12" name="组合 11"/>
          <p:cNvGrpSpPr/>
          <p:nvPr/>
        </p:nvGrpSpPr>
        <p:grpSpPr>
          <a:xfrm>
            <a:off x="2694147" y="2756087"/>
            <a:ext cx="6803072" cy="374463"/>
            <a:chOff x="2694147" y="2756087"/>
            <a:chExt cx="6803072" cy="374463"/>
          </a:xfrm>
        </p:grpSpPr>
        <p:sp>
          <p:nvSpPr>
            <p:cNvPr id="24" name="Freeform 49"/>
            <p:cNvSpPr>
              <a:spLocks/>
            </p:cNvSpPr>
            <p:nvPr/>
          </p:nvSpPr>
          <p:spPr bwMode="auto">
            <a:xfrm>
              <a:off x="2694147" y="2756087"/>
              <a:ext cx="1276350" cy="360362"/>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bg1">
                <a:lumMod val="65000"/>
              </a:schemeClr>
            </a:solidFill>
            <a:ln>
              <a:noFill/>
            </a:ln>
            <a:extLst/>
          </p:spPr>
          <p:txBody>
            <a:bodyPr/>
            <a:lstStyle/>
            <a:p>
              <a:endParaRPr lang="zh-CN" altLang="en-US"/>
            </a:p>
          </p:txBody>
        </p:sp>
        <p:sp>
          <p:nvSpPr>
            <p:cNvPr id="27" name="Freeform 52"/>
            <p:cNvSpPr>
              <a:spLocks/>
            </p:cNvSpPr>
            <p:nvPr/>
          </p:nvSpPr>
          <p:spPr bwMode="auto">
            <a:xfrm>
              <a:off x="8219282" y="2770188"/>
              <a:ext cx="1277937" cy="360362"/>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bg1">
                <a:lumMod val="65000"/>
              </a:schemeClr>
            </a:solidFill>
            <a:ln>
              <a:noFill/>
            </a:ln>
            <a:extLst/>
          </p:spPr>
          <p:txBody>
            <a:bodyPr/>
            <a:lstStyle/>
            <a:p>
              <a:endParaRPr lang="zh-CN" altLang="en-US"/>
            </a:p>
          </p:txBody>
        </p:sp>
      </p:grpSp>
      <p:sp>
        <p:nvSpPr>
          <p:cNvPr id="20" name="文本框 19"/>
          <p:cNvSpPr txBox="1"/>
          <p:nvPr/>
        </p:nvSpPr>
        <p:spPr>
          <a:xfrm>
            <a:off x="3380738" y="3132513"/>
            <a:ext cx="902812" cy="52322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设计</a:t>
            </a:r>
          </a:p>
        </p:txBody>
      </p:sp>
      <p:sp>
        <p:nvSpPr>
          <p:cNvPr id="21" name="矩形 20"/>
          <p:cNvSpPr/>
          <p:nvPr/>
        </p:nvSpPr>
        <p:spPr>
          <a:xfrm>
            <a:off x="1030447" y="3629362"/>
            <a:ext cx="4127816" cy="923330"/>
          </a:xfrm>
          <a:prstGeom prst="rect">
            <a:avLst/>
          </a:prstGeom>
        </p:spPr>
        <p:txBody>
          <a:bodyPr wrap="square">
            <a:spAutoFit/>
          </a:bodyPr>
          <a:lstStyle/>
          <a:p>
            <a:r>
              <a:rPr lang="en-US" altLang="zh-CN" dirty="0">
                <a:solidFill>
                  <a:schemeClr val="tx1">
                    <a:lumMod val="50000"/>
                    <a:lumOff val="50000"/>
                  </a:schemeClr>
                </a:solidFill>
              </a:rPr>
              <a:t>2009</a:t>
            </a:r>
            <a:r>
              <a:rPr lang="zh-CN" altLang="en-US" dirty="0">
                <a:solidFill>
                  <a:schemeClr val="tx1">
                    <a:lumMod val="50000"/>
                    <a:lumOff val="50000"/>
                  </a:schemeClr>
                </a:solidFill>
              </a:rPr>
              <a:t>年，微软与达特茅斯学院合作开</a:t>
            </a:r>
            <a:endParaRPr lang="en-US" altLang="zh-CN" dirty="0">
              <a:solidFill>
                <a:schemeClr val="tx1">
                  <a:lumMod val="50000"/>
                  <a:lumOff val="50000"/>
                </a:schemeClr>
              </a:solidFill>
            </a:endParaRPr>
          </a:p>
          <a:p>
            <a:r>
              <a:rPr lang="zh-CN" altLang="en-US" dirty="0">
                <a:solidFill>
                  <a:schemeClr val="tx1">
                    <a:lumMod val="50000"/>
                    <a:lumOff val="50000"/>
                  </a:schemeClr>
                </a:solidFill>
              </a:rPr>
              <a:t>发的</a:t>
            </a:r>
            <a:r>
              <a:rPr lang="en-US" altLang="zh-CN" dirty="0">
                <a:solidFill>
                  <a:schemeClr val="tx1">
                    <a:lumMod val="50000"/>
                    <a:lumOff val="50000"/>
                  </a:schemeClr>
                </a:solidFill>
              </a:rPr>
              <a:t>PhotoDNA</a:t>
            </a:r>
            <a:r>
              <a:rPr lang="zh-CN" altLang="en-US" dirty="0">
                <a:solidFill>
                  <a:schemeClr val="tx1">
                    <a:lumMod val="50000"/>
                    <a:lumOff val="50000"/>
                  </a:schemeClr>
                </a:solidFill>
              </a:rPr>
              <a:t>，用于检测儿童色情图片和视频。</a:t>
            </a:r>
          </a:p>
        </p:txBody>
      </p:sp>
      <p:sp>
        <p:nvSpPr>
          <p:cNvPr id="28" name="文本框 27"/>
          <p:cNvSpPr txBox="1"/>
          <p:nvPr/>
        </p:nvSpPr>
        <p:spPr>
          <a:xfrm>
            <a:off x="7782632" y="3118018"/>
            <a:ext cx="902811"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效果</a:t>
            </a:r>
          </a:p>
        </p:txBody>
      </p:sp>
      <p:sp>
        <p:nvSpPr>
          <p:cNvPr id="29" name="矩形 28"/>
          <p:cNvSpPr/>
          <p:nvPr/>
        </p:nvSpPr>
        <p:spPr>
          <a:xfrm>
            <a:off x="7782632" y="3630931"/>
            <a:ext cx="3378921" cy="923330"/>
          </a:xfrm>
          <a:prstGeom prst="rect">
            <a:avLst/>
          </a:prstGeom>
        </p:spPr>
        <p:txBody>
          <a:bodyPr wrap="square">
            <a:spAutoFit/>
          </a:bodyPr>
          <a:lstStyle/>
          <a:p>
            <a:r>
              <a:rPr lang="zh-CN" altLang="en-US" dirty="0">
                <a:solidFill>
                  <a:schemeClr val="tx1">
                    <a:lumMod val="50000"/>
                    <a:lumOff val="50000"/>
                  </a:schemeClr>
                </a:solidFill>
              </a:rPr>
              <a:t>识别率达到</a:t>
            </a:r>
            <a:r>
              <a:rPr lang="en-US" altLang="zh-CN" dirty="0">
                <a:solidFill>
                  <a:schemeClr val="tx1">
                    <a:lumMod val="50000"/>
                    <a:lumOff val="50000"/>
                  </a:schemeClr>
                </a:solidFill>
              </a:rPr>
              <a:t>99.7%</a:t>
            </a:r>
            <a:r>
              <a:rPr lang="zh-CN" altLang="en-US" dirty="0">
                <a:solidFill>
                  <a:schemeClr val="tx1">
                    <a:lumMod val="50000"/>
                    <a:lumOff val="50000"/>
                  </a:schemeClr>
                </a:solidFill>
              </a:rPr>
              <a:t>，</a:t>
            </a:r>
            <a:r>
              <a:rPr lang="en-US" altLang="zh-CN" dirty="0">
                <a:solidFill>
                  <a:schemeClr val="tx1">
                    <a:lumMod val="50000"/>
                    <a:lumOff val="50000"/>
                  </a:schemeClr>
                </a:solidFill>
              </a:rPr>
              <a:t>20</a:t>
            </a:r>
            <a:r>
              <a:rPr lang="zh-CN" altLang="en-US" dirty="0">
                <a:solidFill>
                  <a:schemeClr val="tx1">
                    <a:lumMod val="50000"/>
                    <a:lumOff val="50000"/>
                  </a:schemeClr>
                </a:solidFill>
              </a:rPr>
              <a:t>亿次检测中仅有一次误报</a:t>
            </a:r>
          </a:p>
          <a:p>
            <a:endParaRPr lang="zh-CN" altLang="en-US" dirty="0">
              <a:solidFill>
                <a:schemeClr val="tx1">
                  <a:lumMod val="50000"/>
                  <a:lumOff val="50000"/>
                </a:schemeClr>
              </a:solidFill>
            </a:endParaRPr>
          </a:p>
        </p:txBody>
      </p:sp>
      <p:sp>
        <p:nvSpPr>
          <p:cNvPr id="22" name="文本框 21"/>
          <p:cNvSpPr txBox="1"/>
          <p:nvPr/>
        </p:nvSpPr>
        <p:spPr>
          <a:xfrm>
            <a:off x="4043361" y="4857759"/>
            <a:ext cx="902812" cy="52322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技术</a:t>
            </a:r>
          </a:p>
        </p:txBody>
      </p:sp>
      <p:sp>
        <p:nvSpPr>
          <p:cNvPr id="23" name="矩形 22"/>
          <p:cNvSpPr/>
          <p:nvPr/>
        </p:nvSpPr>
        <p:spPr>
          <a:xfrm>
            <a:off x="647700" y="5370672"/>
            <a:ext cx="4314825" cy="1200329"/>
          </a:xfrm>
          <a:prstGeom prst="rect">
            <a:avLst/>
          </a:prstGeom>
        </p:spPr>
        <p:txBody>
          <a:bodyPr wrap="square">
            <a:spAutoFit/>
          </a:bodyPr>
          <a:lstStyle/>
          <a:p>
            <a:r>
              <a:rPr lang="zh-CN" altLang="en-US" dirty="0">
                <a:solidFill>
                  <a:schemeClr val="tx1">
                    <a:lumMod val="50000"/>
                    <a:lumOff val="50000"/>
                  </a:schemeClr>
                </a:solidFill>
              </a:rPr>
              <a:t>提取图片的数字指纹，并将该指纹与其服务器中的色情图片的数字指纹进行比对。因此</a:t>
            </a:r>
            <a:r>
              <a:rPr lang="en-US" altLang="zh-CN" dirty="0">
                <a:solidFill>
                  <a:schemeClr val="tx1">
                    <a:lumMod val="50000"/>
                    <a:lumOff val="50000"/>
                  </a:schemeClr>
                </a:solidFill>
              </a:rPr>
              <a:t>PhotoDNA</a:t>
            </a:r>
            <a:r>
              <a:rPr lang="zh-CN" altLang="en-US" dirty="0">
                <a:solidFill>
                  <a:schemeClr val="tx1">
                    <a:lumMod val="50000"/>
                    <a:lumOff val="50000"/>
                  </a:schemeClr>
                </a:solidFill>
              </a:rPr>
              <a:t>从理论上讲只能防止色情图片的二次传播。</a:t>
            </a:r>
          </a:p>
        </p:txBody>
      </p:sp>
      <p:sp>
        <p:nvSpPr>
          <p:cNvPr id="30" name="文本框 29"/>
          <p:cNvSpPr txBox="1"/>
          <p:nvPr/>
        </p:nvSpPr>
        <p:spPr>
          <a:xfrm>
            <a:off x="6977949" y="4857759"/>
            <a:ext cx="902811"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应用</a:t>
            </a:r>
          </a:p>
        </p:txBody>
      </p:sp>
      <p:sp>
        <p:nvSpPr>
          <p:cNvPr id="31" name="矩形 30"/>
          <p:cNvSpPr/>
          <p:nvPr/>
        </p:nvSpPr>
        <p:spPr>
          <a:xfrm>
            <a:off x="6977949" y="5370672"/>
            <a:ext cx="4314825" cy="1200329"/>
          </a:xfrm>
          <a:prstGeom prst="rect">
            <a:avLst/>
          </a:prstGeom>
        </p:spPr>
        <p:txBody>
          <a:bodyPr wrap="square">
            <a:spAutoFit/>
          </a:bodyPr>
          <a:lstStyle/>
          <a:p>
            <a:r>
              <a:rPr lang="en-US" altLang="zh-CN" dirty="0">
                <a:solidFill>
                  <a:schemeClr val="tx1">
                    <a:lumMod val="50000"/>
                    <a:lumOff val="50000"/>
                  </a:schemeClr>
                </a:solidFill>
              </a:rPr>
              <a:t>Microsoft</a:t>
            </a:r>
            <a:r>
              <a:rPr lang="zh-CN" altLang="en-US" dirty="0">
                <a:solidFill>
                  <a:schemeClr val="tx1">
                    <a:lumMod val="50000"/>
                    <a:lumOff val="50000"/>
                  </a:schemeClr>
                </a:solidFill>
              </a:rPr>
              <a:t>向合格的组织免费提供这种有价值的技术，包括技术公司，开发人员和非营利组织，以打击剥削儿童的行为，包括绑架，虐待和剥削。</a:t>
            </a:r>
          </a:p>
        </p:txBody>
      </p:sp>
      <p:sp>
        <p:nvSpPr>
          <p:cNvPr id="32" name="文本框 31"/>
          <p:cNvSpPr txBox="1"/>
          <p:nvPr/>
        </p:nvSpPr>
        <p:spPr>
          <a:xfrm>
            <a:off x="341072" y="470465"/>
            <a:ext cx="2760316" cy="584775"/>
          </a:xfrm>
          <a:prstGeom prst="rect">
            <a:avLst/>
          </a:prstGeom>
          <a:noFill/>
        </p:spPr>
        <p:txBody>
          <a:bodyPr wrap="square" rtlCol="0">
            <a:spAutoFit/>
          </a:bodyPr>
          <a:lstStyle/>
          <a:p>
            <a:pPr algn="ctr"/>
            <a:r>
              <a:rPr lang="zh-CN" altLang="en-US" sz="3200" b="1" dirty="0">
                <a:solidFill>
                  <a:schemeClr val="tx1">
                    <a:lumMod val="75000"/>
                    <a:lumOff val="25000"/>
                  </a:schemeClr>
                </a:solidFill>
                <a:ea typeface="Microsoft JhengHei" panose="020B0604030504040204" pitchFamily="34" charset="-120"/>
              </a:rPr>
              <a:t>基于数字签名</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33" name="任意多边形 32"/>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Tree>
    <p:extLst>
      <p:ext uri="{BB962C8B-B14F-4D97-AF65-F5344CB8AC3E}">
        <p14:creationId xmlns:p14="http://schemas.microsoft.com/office/powerpoint/2010/main" val="1640764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8" grpId="0"/>
      <p:bldP spid="29" grpId="0"/>
      <p:bldP spid="22" grpId="0"/>
      <p:bldP spid="23"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2362" y="2613645"/>
            <a:ext cx="3534382" cy="2609163"/>
            <a:chOff x="4332362" y="2613645"/>
            <a:chExt cx="3534382" cy="2609163"/>
          </a:xfrm>
        </p:grpSpPr>
        <p:sp>
          <p:nvSpPr>
            <p:cNvPr id="49" name="Shape 532">
              <a:extLst>
                <a:ext uri="{FF2B5EF4-FFF2-40B4-BE49-F238E27FC236}">
                  <a16:creationId xmlns:a16="http://schemas.microsoft.com/office/drawing/2014/main" xmlns="" id="{EA0D752B-9FCF-4016-AF77-744794404812}"/>
                </a:ext>
              </a:extLst>
            </p:cNvPr>
            <p:cNvSpPr/>
            <p:nvPr/>
          </p:nvSpPr>
          <p:spPr>
            <a:xfrm>
              <a:off x="6903220" y="4550006"/>
              <a:ext cx="963524" cy="672802"/>
            </a:xfrm>
            <a:custGeom>
              <a:avLst/>
              <a:gdLst/>
              <a:ahLst/>
              <a:cxnLst>
                <a:cxn ang="0">
                  <a:pos x="wd2" y="hd2"/>
                </a:cxn>
                <a:cxn ang="5400000">
                  <a:pos x="wd2" y="hd2"/>
                </a:cxn>
                <a:cxn ang="10800000">
                  <a:pos x="wd2" y="hd2"/>
                </a:cxn>
                <a:cxn ang="16200000">
                  <a:pos x="wd2" y="hd2"/>
                </a:cxn>
              </a:cxnLst>
              <a:rect l="0" t="0" r="r" b="b"/>
              <a:pathLst>
                <a:path w="21600" h="21600" extrusionOk="0">
                  <a:moveTo>
                    <a:pt x="16730" y="0"/>
                  </a:moveTo>
                  <a:cubicBezTo>
                    <a:pt x="16615" y="0"/>
                    <a:pt x="4985" y="0"/>
                    <a:pt x="4870" y="0"/>
                  </a:cubicBezTo>
                  <a:cubicBezTo>
                    <a:pt x="2180" y="0"/>
                    <a:pt x="0" y="3123"/>
                    <a:pt x="0" y="6975"/>
                  </a:cubicBezTo>
                  <a:cubicBezTo>
                    <a:pt x="0" y="7011"/>
                    <a:pt x="2" y="7046"/>
                    <a:pt x="2" y="7082"/>
                  </a:cubicBezTo>
                  <a:cubicBezTo>
                    <a:pt x="0" y="7082"/>
                    <a:pt x="0" y="21600"/>
                    <a:pt x="0" y="21600"/>
                  </a:cubicBezTo>
                  <a:cubicBezTo>
                    <a:pt x="0" y="17127"/>
                    <a:pt x="2180" y="13951"/>
                    <a:pt x="4870" y="13951"/>
                  </a:cubicBezTo>
                  <a:cubicBezTo>
                    <a:pt x="4959" y="13951"/>
                    <a:pt x="8681" y="13951"/>
                    <a:pt x="11621" y="13951"/>
                  </a:cubicBezTo>
                  <a:cubicBezTo>
                    <a:pt x="13519" y="13951"/>
                    <a:pt x="16673" y="13951"/>
                    <a:pt x="16730" y="13951"/>
                  </a:cubicBezTo>
                  <a:cubicBezTo>
                    <a:pt x="19420" y="13951"/>
                    <a:pt x="21600" y="10827"/>
                    <a:pt x="21600" y="6975"/>
                  </a:cubicBezTo>
                  <a:cubicBezTo>
                    <a:pt x="21600" y="3123"/>
                    <a:pt x="19420" y="0"/>
                    <a:pt x="1673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50" name="Shape 533">
              <a:extLst>
                <a:ext uri="{FF2B5EF4-FFF2-40B4-BE49-F238E27FC236}">
                  <a16:creationId xmlns:a16="http://schemas.microsoft.com/office/drawing/2014/main" xmlns="" id="{03755E60-FC1F-413B-9F2B-C8CB324C05CB}"/>
                </a:ext>
              </a:extLst>
            </p:cNvPr>
            <p:cNvSpPr/>
            <p:nvPr/>
          </p:nvSpPr>
          <p:spPr>
            <a:xfrm>
              <a:off x="6903220" y="2613645"/>
              <a:ext cx="963524" cy="672762"/>
            </a:xfrm>
            <a:custGeom>
              <a:avLst/>
              <a:gdLst/>
              <a:ahLst/>
              <a:cxnLst>
                <a:cxn ang="0">
                  <a:pos x="wd2" y="hd2"/>
                </a:cxn>
                <a:cxn ang="5400000">
                  <a:pos x="wd2" y="hd2"/>
                </a:cxn>
                <a:cxn ang="10800000">
                  <a:pos x="wd2" y="hd2"/>
                </a:cxn>
                <a:cxn ang="16200000">
                  <a:pos x="wd2" y="hd2"/>
                </a:cxn>
              </a:cxnLst>
              <a:rect l="0" t="0" r="r" b="b"/>
              <a:pathLst>
                <a:path w="21600" h="21600" extrusionOk="0">
                  <a:moveTo>
                    <a:pt x="16730" y="0"/>
                  </a:moveTo>
                  <a:cubicBezTo>
                    <a:pt x="16615" y="0"/>
                    <a:pt x="4985" y="0"/>
                    <a:pt x="4870" y="0"/>
                  </a:cubicBezTo>
                  <a:cubicBezTo>
                    <a:pt x="2180" y="0"/>
                    <a:pt x="0" y="3123"/>
                    <a:pt x="0" y="6975"/>
                  </a:cubicBezTo>
                  <a:cubicBezTo>
                    <a:pt x="0" y="7011"/>
                    <a:pt x="2" y="7045"/>
                    <a:pt x="2" y="7081"/>
                  </a:cubicBezTo>
                  <a:cubicBezTo>
                    <a:pt x="0" y="7081"/>
                    <a:pt x="0" y="21600"/>
                    <a:pt x="0" y="21600"/>
                  </a:cubicBezTo>
                  <a:cubicBezTo>
                    <a:pt x="0" y="17126"/>
                    <a:pt x="2180" y="13950"/>
                    <a:pt x="4870" y="13950"/>
                  </a:cubicBezTo>
                  <a:cubicBezTo>
                    <a:pt x="4959" y="13950"/>
                    <a:pt x="8681" y="13950"/>
                    <a:pt x="11621" y="13950"/>
                  </a:cubicBezTo>
                  <a:cubicBezTo>
                    <a:pt x="13519" y="13950"/>
                    <a:pt x="16673" y="13950"/>
                    <a:pt x="16730" y="13950"/>
                  </a:cubicBezTo>
                  <a:cubicBezTo>
                    <a:pt x="19420" y="13950"/>
                    <a:pt x="21600" y="10827"/>
                    <a:pt x="21600" y="6975"/>
                  </a:cubicBezTo>
                  <a:cubicBezTo>
                    <a:pt x="21600" y="3123"/>
                    <a:pt x="19420" y="0"/>
                    <a:pt x="1673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51" name="Shape 534">
              <a:extLst>
                <a:ext uri="{FF2B5EF4-FFF2-40B4-BE49-F238E27FC236}">
                  <a16:creationId xmlns:a16="http://schemas.microsoft.com/office/drawing/2014/main" xmlns="" id="{ACC5E004-5E50-4BE0-B0CC-C641C79317FB}"/>
                </a:ext>
              </a:extLst>
            </p:cNvPr>
            <p:cNvSpPr/>
            <p:nvPr/>
          </p:nvSpPr>
          <p:spPr>
            <a:xfrm>
              <a:off x="4332362" y="4550006"/>
              <a:ext cx="963525" cy="672802"/>
            </a:xfrm>
            <a:custGeom>
              <a:avLst/>
              <a:gdLst/>
              <a:ahLst/>
              <a:cxnLst>
                <a:cxn ang="0">
                  <a:pos x="wd2" y="hd2"/>
                </a:cxn>
                <a:cxn ang="5400000">
                  <a:pos x="wd2" y="hd2"/>
                </a:cxn>
                <a:cxn ang="10800000">
                  <a:pos x="wd2" y="hd2"/>
                </a:cxn>
                <a:cxn ang="16200000">
                  <a:pos x="wd2" y="hd2"/>
                </a:cxn>
              </a:cxnLst>
              <a:rect l="0" t="0" r="r" b="b"/>
              <a:pathLst>
                <a:path w="21600" h="21600" extrusionOk="0">
                  <a:moveTo>
                    <a:pt x="4870" y="0"/>
                  </a:moveTo>
                  <a:cubicBezTo>
                    <a:pt x="4985" y="0"/>
                    <a:pt x="16615" y="0"/>
                    <a:pt x="16730" y="0"/>
                  </a:cubicBezTo>
                  <a:cubicBezTo>
                    <a:pt x="19420" y="0"/>
                    <a:pt x="21600" y="3123"/>
                    <a:pt x="21600" y="6975"/>
                  </a:cubicBezTo>
                  <a:cubicBezTo>
                    <a:pt x="21600" y="7011"/>
                    <a:pt x="21598" y="7046"/>
                    <a:pt x="21598" y="7082"/>
                  </a:cubicBezTo>
                  <a:cubicBezTo>
                    <a:pt x="21600" y="7082"/>
                    <a:pt x="21600" y="21600"/>
                    <a:pt x="21600" y="21600"/>
                  </a:cubicBezTo>
                  <a:cubicBezTo>
                    <a:pt x="21600" y="17127"/>
                    <a:pt x="19420" y="13951"/>
                    <a:pt x="16730" y="13951"/>
                  </a:cubicBezTo>
                  <a:cubicBezTo>
                    <a:pt x="16641" y="13951"/>
                    <a:pt x="12919" y="13951"/>
                    <a:pt x="9979" y="13951"/>
                  </a:cubicBezTo>
                  <a:cubicBezTo>
                    <a:pt x="8081" y="13951"/>
                    <a:pt x="4927" y="13951"/>
                    <a:pt x="4870" y="13951"/>
                  </a:cubicBezTo>
                  <a:cubicBezTo>
                    <a:pt x="2180" y="13951"/>
                    <a:pt x="0" y="10827"/>
                    <a:pt x="0" y="6975"/>
                  </a:cubicBezTo>
                  <a:cubicBezTo>
                    <a:pt x="0" y="3123"/>
                    <a:pt x="2180" y="0"/>
                    <a:pt x="487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52" name="Shape 535">
              <a:extLst>
                <a:ext uri="{FF2B5EF4-FFF2-40B4-BE49-F238E27FC236}">
                  <a16:creationId xmlns:a16="http://schemas.microsoft.com/office/drawing/2014/main" xmlns="" id="{9B723D06-FBB1-4494-A805-E2C9FCC11166}"/>
                </a:ext>
              </a:extLst>
            </p:cNvPr>
            <p:cNvSpPr/>
            <p:nvPr/>
          </p:nvSpPr>
          <p:spPr>
            <a:xfrm>
              <a:off x="4332362" y="2613645"/>
              <a:ext cx="963525" cy="672762"/>
            </a:xfrm>
            <a:custGeom>
              <a:avLst/>
              <a:gdLst/>
              <a:ahLst/>
              <a:cxnLst>
                <a:cxn ang="0">
                  <a:pos x="wd2" y="hd2"/>
                </a:cxn>
                <a:cxn ang="5400000">
                  <a:pos x="wd2" y="hd2"/>
                </a:cxn>
                <a:cxn ang="10800000">
                  <a:pos x="wd2" y="hd2"/>
                </a:cxn>
                <a:cxn ang="16200000">
                  <a:pos x="wd2" y="hd2"/>
                </a:cxn>
              </a:cxnLst>
              <a:rect l="0" t="0" r="r" b="b"/>
              <a:pathLst>
                <a:path w="21600" h="21600" extrusionOk="0">
                  <a:moveTo>
                    <a:pt x="4870" y="0"/>
                  </a:moveTo>
                  <a:cubicBezTo>
                    <a:pt x="4985" y="0"/>
                    <a:pt x="16615" y="0"/>
                    <a:pt x="16730" y="0"/>
                  </a:cubicBezTo>
                  <a:cubicBezTo>
                    <a:pt x="19420" y="0"/>
                    <a:pt x="21600" y="3123"/>
                    <a:pt x="21600" y="6975"/>
                  </a:cubicBezTo>
                  <a:cubicBezTo>
                    <a:pt x="21600" y="7011"/>
                    <a:pt x="21598" y="7045"/>
                    <a:pt x="21598" y="7081"/>
                  </a:cubicBezTo>
                  <a:cubicBezTo>
                    <a:pt x="21600" y="7081"/>
                    <a:pt x="21600" y="21600"/>
                    <a:pt x="21600" y="21600"/>
                  </a:cubicBezTo>
                  <a:cubicBezTo>
                    <a:pt x="21600" y="17126"/>
                    <a:pt x="19420" y="13950"/>
                    <a:pt x="16730" y="13950"/>
                  </a:cubicBezTo>
                  <a:cubicBezTo>
                    <a:pt x="16641" y="13950"/>
                    <a:pt x="12919" y="13950"/>
                    <a:pt x="9979" y="13950"/>
                  </a:cubicBezTo>
                  <a:cubicBezTo>
                    <a:pt x="8081" y="13950"/>
                    <a:pt x="4927" y="13950"/>
                    <a:pt x="4870" y="13950"/>
                  </a:cubicBezTo>
                  <a:cubicBezTo>
                    <a:pt x="2180" y="13950"/>
                    <a:pt x="0" y="10827"/>
                    <a:pt x="0" y="6975"/>
                  </a:cubicBezTo>
                  <a:cubicBezTo>
                    <a:pt x="0" y="3123"/>
                    <a:pt x="2180" y="0"/>
                    <a:pt x="487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53" name="Shape 536">
              <a:extLst>
                <a:ext uri="{FF2B5EF4-FFF2-40B4-BE49-F238E27FC236}">
                  <a16:creationId xmlns:a16="http://schemas.microsoft.com/office/drawing/2014/main" xmlns="" id="{8685EB06-6BC2-4D32-89CC-A276302DA646}"/>
                </a:ext>
              </a:extLst>
            </p:cNvPr>
            <p:cNvSpPr/>
            <p:nvPr/>
          </p:nvSpPr>
          <p:spPr>
            <a:xfrm>
              <a:off x="6903220" y="3586244"/>
              <a:ext cx="963524" cy="672763"/>
            </a:xfrm>
            <a:custGeom>
              <a:avLst/>
              <a:gdLst/>
              <a:ahLst/>
              <a:cxnLst>
                <a:cxn ang="0">
                  <a:pos x="wd2" y="hd2"/>
                </a:cxn>
                <a:cxn ang="5400000">
                  <a:pos x="wd2" y="hd2"/>
                </a:cxn>
                <a:cxn ang="10800000">
                  <a:pos x="wd2" y="hd2"/>
                </a:cxn>
                <a:cxn ang="16200000">
                  <a:pos x="wd2" y="hd2"/>
                </a:cxn>
              </a:cxnLst>
              <a:rect l="0" t="0" r="r" b="b"/>
              <a:pathLst>
                <a:path w="21600" h="21600" extrusionOk="0">
                  <a:moveTo>
                    <a:pt x="16730" y="0"/>
                  </a:moveTo>
                  <a:cubicBezTo>
                    <a:pt x="16615" y="0"/>
                    <a:pt x="4985" y="0"/>
                    <a:pt x="4870" y="0"/>
                  </a:cubicBezTo>
                  <a:cubicBezTo>
                    <a:pt x="2180" y="0"/>
                    <a:pt x="0" y="3123"/>
                    <a:pt x="0" y="6975"/>
                  </a:cubicBezTo>
                  <a:cubicBezTo>
                    <a:pt x="0" y="7011"/>
                    <a:pt x="2" y="7045"/>
                    <a:pt x="2" y="7081"/>
                  </a:cubicBezTo>
                  <a:cubicBezTo>
                    <a:pt x="0" y="7081"/>
                    <a:pt x="0" y="21600"/>
                    <a:pt x="0" y="21600"/>
                  </a:cubicBezTo>
                  <a:cubicBezTo>
                    <a:pt x="0" y="17126"/>
                    <a:pt x="2180" y="13950"/>
                    <a:pt x="4870" y="13950"/>
                  </a:cubicBezTo>
                  <a:cubicBezTo>
                    <a:pt x="4959" y="13950"/>
                    <a:pt x="8681" y="13950"/>
                    <a:pt x="11621" y="13950"/>
                  </a:cubicBezTo>
                  <a:cubicBezTo>
                    <a:pt x="13519" y="13950"/>
                    <a:pt x="16673" y="13950"/>
                    <a:pt x="16730" y="13950"/>
                  </a:cubicBezTo>
                  <a:cubicBezTo>
                    <a:pt x="19420" y="13950"/>
                    <a:pt x="21600" y="10827"/>
                    <a:pt x="21600" y="6975"/>
                  </a:cubicBezTo>
                  <a:cubicBezTo>
                    <a:pt x="21600" y="3123"/>
                    <a:pt x="19420" y="0"/>
                    <a:pt x="1673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54" name="Shape 537">
              <a:extLst>
                <a:ext uri="{FF2B5EF4-FFF2-40B4-BE49-F238E27FC236}">
                  <a16:creationId xmlns:a16="http://schemas.microsoft.com/office/drawing/2014/main" xmlns="" id="{69353F91-F453-47B7-8C73-F9D6A1D9E488}"/>
                </a:ext>
              </a:extLst>
            </p:cNvPr>
            <p:cNvSpPr/>
            <p:nvPr/>
          </p:nvSpPr>
          <p:spPr>
            <a:xfrm>
              <a:off x="4332362" y="3586244"/>
              <a:ext cx="963525" cy="672763"/>
            </a:xfrm>
            <a:custGeom>
              <a:avLst/>
              <a:gdLst/>
              <a:ahLst/>
              <a:cxnLst>
                <a:cxn ang="0">
                  <a:pos x="wd2" y="hd2"/>
                </a:cxn>
                <a:cxn ang="5400000">
                  <a:pos x="wd2" y="hd2"/>
                </a:cxn>
                <a:cxn ang="10800000">
                  <a:pos x="wd2" y="hd2"/>
                </a:cxn>
                <a:cxn ang="16200000">
                  <a:pos x="wd2" y="hd2"/>
                </a:cxn>
              </a:cxnLst>
              <a:rect l="0" t="0" r="r" b="b"/>
              <a:pathLst>
                <a:path w="21600" h="21600" extrusionOk="0">
                  <a:moveTo>
                    <a:pt x="4870" y="0"/>
                  </a:moveTo>
                  <a:cubicBezTo>
                    <a:pt x="4985" y="0"/>
                    <a:pt x="16615" y="0"/>
                    <a:pt x="16730" y="0"/>
                  </a:cubicBezTo>
                  <a:cubicBezTo>
                    <a:pt x="19420" y="0"/>
                    <a:pt x="21600" y="3123"/>
                    <a:pt x="21600" y="6975"/>
                  </a:cubicBezTo>
                  <a:cubicBezTo>
                    <a:pt x="21600" y="7011"/>
                    <a:pt x="21598" y="7045"/>
                    <a:pt x="21598" y="7081"/>
                  </a:cubicBezTo>
                  <a:cubicBezTo>
                    <a:pt x="21600" y="7081"/>
                    <a:pt x="21600" y="21600"/>
                    <a:pt x="21600" y="21600"/>
                  </a:cubicBezTo>
                  <a:cubicBezTo>
                    <a:pt x="21600" y="17126"/>
                    <a:pt x="19420" y="13950"/>
                    <a:pt x="16730" y="13950"/>
                  </a:cubicBezTo>
                  <a:cubicBezTo>
                    <a:pt x="16641" y="13950"/>
                    <a:pt x="12919" y="13950"/>
                    <a:pt x="9979" y="13950"/>
                  </a:cubicBezTo>
                  <a:cubicBezTo>
                    <a:pt x="8081" y="13950"/>
                    <a:pt x="4927" y="13950"/>
                    <a:pt x="4870" y="13950"/>
                  </a:cubicBezTo>
                  <a:cubicBezTo>
                    <a:pt x="2180" y="13950"/>
                    <a:pt x="0" y="10827"/>
                    <a:pt x="0" y="6975"/>
                  </a:cubicBezTo>
                  <a:cubicBezTo>
                    <a:pt x="0" y="3123"/>
                    <a:pt x="2180" y="0"/>
                    <a:pt x="4870" y="0"/>
                  </a:cubicBezTo>
                  <a:close/>
                </a:path>
              </a:pathLst>
            </a:custGeom>
            <a:solidFill>
              <a:srgbClr val="413B39"/>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65" name="Shape 544">
              <a:extLst>
                <a:ext uri="{FF2B5EF4-FFF2-40B4-BE49-F238E27FC236}">
                  <a16:creationId xmlns:a16="http://schemas.microsoft.com/office/drawing/2014/main" xmlns="" id="{2A7AEBDE-2450-4AB5-B78C-F136FEBA094B}"/>
                </a:ext>
              </a:extLst>
            </p:cNvPr>
            <p:cNvSpPr/>
            <p:nvPr/>
          </p:nvSpPr>
          <p:spPr>
            <a:xfrm>
              <a:off x="7604708" y="2746686"/>
              <a:ext cx="146168" cy="146152"/>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a:miter lim="400000"/>
            </a:ln>
          </p:spPr>
          <p:txBody>
            <a:bodyPr lIns="43656" tIns="43656" rIns="43656" bIns="43656"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66" name="Shape 545">
              <a:extLst>
                <a:ext uri="{FF2B5EF4-FFF2-40B4-BE49-F238E27FC236}">
                  <a16:creationId xmlns:a16="http://schemas.microsoft.com/office/drawing/2014/main" xmlns="" id="{B34CD111-8D73-4ADE-8DC8-3C835F178C60}"/>
                </a:ext>
              </a:extLst>
            </p:cNvPr>
            <p:cNvSpPr/>
            <p:nvPr/>
          </p:nvSpPr>
          <p:spPr>
            <a:xfrm>
              <a:off x="4478189" y="4704158"/>
              <a:ext cx="85457" cy="142428"/>
            </a:xfrm>
            <a:custGeom>
              <a:avLst/>
              <a:gdLst/>
              <a:ahLst/>
              <a:cxnLst>
                <a:cxn ang="0">
                  <a:pos x="wd2" y="hd2"/>
                </a:cxn>
                <a:cxn ang="5400000">
                  <a:pos x="wd2" y="hd2"/>
                </a:cxn>
                <a:cxn ang="10800000">
                  <a:pos x="wd2" y="hd2"/>
                </a:cxn>
                <a:cxn ang="16200000">
                  <a:pos x="wd2" y="hd2"/>
                </a:cxn>
              </a:cxnLst>
              <a:rect l="0" t="0" r="r" b="b"/>
              <a:pathLst>
                <a:path w="21600" h="21600" extrusionOk="0">
                  <a:moveTo>
                    <a:pt x="10800" y="18090"/>
                  </a:moveTo>
                  <a:cubicBezTo>
                    <a:pt x="9562" y="18090"/>
                    <a:pt x="8550" y="18698"/>
                    <a:pt x="8550" y="19440"/>
                  </a:cubicBezTo>
                  <a:cubicBezTo>
                    <a:pt x="8550" y="20182"/>
                    <a:pt x="9562" y="20790"/>
                    <a:pt x="10800" y="20790"/>
                  </a:cubicBezTo>
                  <a:cubicBezTo>
                    <a:pt x="12038" y="20790"/>
                    <a:pt x="13050" y="20182"/>
                    <a:pt x="13050" y="19440"/>
                  </a:cubicBezTo>
                  <a:cubicBezTo>
                    <a:pt x="13050" y="18698"/>
                    <a:pt x="12038" y="18090"/>
                    <a:pt x="10800" y="18090"/>
                  </a:cubicBezTo>
                  <a:close/>
                  <a:moveTo>
                    <a:pt x="13050" y="2160"/>
                  </a:moveTo>
                  <a:lnTo>
                    <a:pt x="8550" y="2160"/>
                  </a:lnTo>
                  <a:cubicBezTo>
                    <a:pt x="8297" y="2160"/>
                    <a:pt x="8100" y="2278"/>
                    <a:pt x="8100" y="2430"/>
                  </a:cubicBezTo>
                  <a:cubicBezTo>
                    <a:pt x="8100" y="2582"/>
                    <a:pt x="8297" y="2700"/>
                    <a:pt x="8550" y="2700"/>
                  </a:cubicBezTo>
                  <a:lnTo>
                    <a:pt x="13050" y="2700"/>
                  </a:lnTo>
                  <a:cubicBezTo>
                    <a:pt x="13303" y="2700"/>
                    <a:pt x="13500" y="2582"/>
                    <a:pt x="13500" y="2430"/>
                  </a:cubicBezTo>
                  <a:cubicBezTo>
                    <a:pt x="13500" y="2278"/>
                    <a:pt x="13303" y="2160"/>
                    <a:pt x="13050" y="2160"/>
                  </a:cubicBezTo>
                  <a:close/>
                  <a:moveTo>
                    <a:pt x="18900" y="4860"/>
                  </a:moveTo>
                  <a:cubicBezTo>
                    <a:pt x="18900" y="4573"/>
                    <a:pt x="18478" y="4320"/>
                    <a:pt x="18000" y="4320"/>
                  </a:cubicBezTo>
                  <a:lnTo>
                    <a:pt x="3600" y="4320"/>
                  </a:lnTo>
                  <a:cubicBezTo>
                    <a:pt x="3122" y="4320"/>
                    <a:pt x="2700" y="4573"/>
                    <a:pt x="2700" y="4860"/>
                  </a:cubicBezTo>
                  <a:lnTo>
                    <a:pt x="2700" y="16740"/>
                  </a:lnTo>
                  <a:cubicBezTo>
                    <a:pt x="2700" y="17027"/>
                    <a:pt x="3122" y="17280"/>
                    <a:pt x="3600" y="17280"/>
                  </a:cubicBezTo>
                  <a:lnTo>
                    <a:pt x="18000" y="17280"/>
                  </a:lnTo>
                  <a:cubicBezTo>
                    <a:pt x="18478" y="17280"/>
                    <a:pt x="18900" y="17027"/>
                    <a:pt x="18900" y="16740"/>
                  </a:cubicBezTo>
                  <a:cubicBezTo>
                    <a:pt x="18900" y="16740"/>
                    <a:pt x="18900" y="4860"/>
                    <a:pt x="18900" y="4860"/>
                  </a:cubicBezTo>
                  <a:close/>
                  <a:moveTo>
                    <a:pt x="21600" y="19440"/>
                  </a:moveTo>
                  <a:cubicBezTo>
                    <a:pt x="21600" y="20621"/>
                    <a:pt x="19969" y="21600"/>
                    <a:pt x="18000" y="21600"/>
                  </a:cubicBezTo>
                  <a:lnTo>
                    <a:pt x="3600" y="21600"/>
                  </a:lnTo>
                  <a:cubicBezTo>
                    <a:pt x="1631" y="21600"/>
                    <a:pt x="0" y="20621"/>
                    <a:pt x="0" y="19440"/>
                  </a:cubicBezTo>
                  <a:lnTo>
                    <a:pt x="0" y="2160"/>
                  </a:lnTo>
                  <a:cubicBezTo>
                    <a:pt x="0" y="979"/>
                    <a:pt x="1631" y="0"/>
                    <a:pt x="3600" y="0"/>
                  </a:cubicBezTo>
                  <a:lnTo>
                    <a:pt x="18000" y="0"/>
                  </a:lnTo>
                  <a:cubicBezTo>
                    <a:pt x="19969" y="0"/>
                    <a:pt x="21600" y="979"/>
                    <a:pt x="21600" y="2160"/>
                  </a:cubicBezTo>
                  <a:cubicBezTo>
                    <a:pt x="21600" y="2160"/>
                    <a:pt x="21600" y="19440"/>
                    <a:pt x="21600" y="19440"/>
                  </a:cubicBezTo>
                  <a:close/>
                </a:path>
              </a:pathLst>
            </a:custGeom>
            <a:solidFill>
              <a:srgbClr val="FFFFFF"/>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67" name="Shape 546">
              <a:extLst>
                <a:ext uri="{FF2B5EF4-FFF2-40B4-BE49-F238E27FC236}">
                  <a16:creationId xmlns:a16="http://schemas.microsoft.com/office/drawing/2014/main" xmlns="" id="{9EE9EE7D-57D4-435E-879C-D49D49D44A82}"/>
                </a:ext>
              </a:extLst>
            </p:cNvPr>
            <p:cNvSpPr/>
            <p:nvPr/>
          </p:nvSpPr>
          <p:spPr>
            <a:xfrm>
              <a:off x="7604716" y="3727582"/>
              <a:ext cx="146153" cy="146152"/>
            </a:xfrm>
            <a:custGeom>
              <a:avLst/>
              <a:gdLst/>
              <a:ahLst/>
              <a:cxnLst>
                <a:cxn ang="0">
                  <a:pos x="wd2" y="hd2"/>
                </a:cxn>
                <a:cxn ang="5400000">
                  <a:pos x="wd2" y="hd2"/>
                </a:cxn>
                <a:cxn ang="10800000">
                  <a:pos x="wd2" y="hd2"/>
                </a:cxn>
                <a:cxn ang="16200000">
                  <a:pos x="wd2" y="hd2"/>
                </a:cxn>
              </a:cxnLst>
              <a:rect l="0" t="0" r="r" b="b"/>
              <a:pathLst>
                <a:path w="21600" h="21600" extrusionOk="0">
                  <a:moveTo>
                    <a:pt x="17297" y="17002"/>
                  </a:moveTo>
                  <a:cubicBezTo>
                    <a:pt x="17213" y="16917"/>
                    <a:pt x="17058" y="16945"/>
                    <a:pt x="16945" y="16889"/>
                  </a:cubicBezTo>
                  <a:cubicBezTo>
                    <a:pt x="16833" y="16847"/>
                    <a:pt x="16748" y="16805"/>
                    <a:pt x="16608" y="16777"/>
                  </a:cubicBezTo>
                  <a:cubicBezTo>
                    <a:pt x="16636" y="16495"/>
                    <a:pt x="16327" y="16397"/>
                    <a:pt x="16130" y="16256"/>
                  </a:cubicBezTo>
                  <a:cubicBezTo>
                    <a:pt x="15947" y="16116"/>
                    <a:pt x="15834" y="15961"/>
                    <a:pt x="15567" y="16017"/>
                  </a:cubicBezTo>
                  <a:cubicBezTo>
                    <a:pt x="15539" y="16031"/>
                    <a:pt x="15258" y="16130"/>
                    <a:pt x="15314" y="16186"/>
                  </a:cubicBezTo>
                  <a:cubicBezTo>
                    <a:pt x="15131" y="16031"/>
                    <a:pt x="15047" y="15947"/>
                    <a:pt x="14808" y="15877"/>
                  </a:cubicBezTo>
                  <a:cubicBezTo>
                    <a:pt x="14583" y="15806"/>
                    <a:pt x="14428" y="15525"/>
                    <a:pt x="14203" y="15778"/>
                  </a:cubicBezTo>
                  <a:cubicBezTo>
                    <a:pt x="14091" y="15891"/>
                    <a:pt x="14147" y="16059"/>
                    <a:pt x="14091" y="16172"/>
                  </a:cubicBezTo>
                  <a:cubicBezTo>
                    <a:pt x="13908" y="16017"/>
                    <a:pt x="14259" y="15834"/>
                    <a:pt x="14119" y="15666"/>
                  </a:cubicBezTo>
                  <a:cubicBezTo>
                    <a:pt x="13950" y="15469"/>
                    <a:pt x="13655" y="15792"/>
                    <a:pt x="13514" y="15877"/>
                  </a:cubicBezTo>
                  <a:cubicBezTo>
                    <a:pt x="13430" y="15947"/>
                    <a:pt x="13331" y="15975"/>
                    <a:pt x="13275" y="16059"/>
                  </a:cubicBezTo>
                  <a:cubicBezTo>
                    <a:pt x="13205" y="16158"/>
                    <a:pt x="13177" y="16284"/>
                    <a:pt x="13120" y="16383"/>
                  </a:cubicBezTo>
                  <a:cubicBezTo>
                    <a:pt x="13078" y="16270"/>
                    <a:pt x="12839" y="16298"/>
                    <a:pt x="12825" y="16214"/>
                  </a:cubicBezTo>
                  <a:cubicBezTo>
                    <a:pt x="12881" y="16552"/>
                    <a:pt x="12881" y="16903"/>
                    <a:pt x="12952" y="17241"/>
                  </a:cubicBezTo>
                  <a:cubicBezTo>
                    <a:pt x="12994" y="17437"/>
                    <a:pt x="12952" y="17761"/>
                    <a:pt x="12783" y="17916"/>
                  </a:cubicBezTo>
                  <a:cubicBezTo>
                    <a:pt x="12614" y="18070"/>
                    <a:pt x="12403" y="18239"/>
                    <a:pt x="12375" y="18478"/>
                  </a:cubicBezTo>
                  <a:cubicBezTo>
                    <a:pt x="12347" y="18647"/>
                    <a:pt x="12389" y="18802"/>
                    <a:pt x="12544" y="18844"/>
                  </a:cubicBezTo>
                  <a:cubicBezTo>
                    <a:pt x="12558" y="19055"/>
                    <a:pt x="12319" y="19209"/>
                    <a:pt x="12333" y="19434"/>
                  </a:cubicBezTo>
                  <a:cubicBezTo>
                    <a:pt x="12333" y="19448"/>
                    <a:pt x="12347" y="19589"/>
                    <a:pt x="12361" y="19659"/>
                  </a:cubicBezTo>
                  <a:cubicBezTo>
                    <a:pt x="14288" y="19322"/>
                    <a:pt x="16003" y="18366"/>
                    <a:pt x="17297" y="17002"/>
                  </a:cubicBezTo>
                  <a:close/>
                  <a:moveTo>
                    <a:pt x="14330" y="7594"/>
                  </a:moveTo>
                  <a:cubicBezTo>
                    <a:pt x="14400" y="7580"/>
                    <a:pt x="14470" y="7327"/>
                    <a:pt x="14513" y="7270"/>
                  </a:cubicBezTo>
                  <a:cubicBezTo>
                    <a:pt x="14597" y="7172"/>
                    <a:pt x="14709" y="7116"/>
                    <a:pt x="14822" y="7059"/>
                  </a:cubicBezTo>
                  <a:cubicBezTo>
                    <a:pt x="15061" y="6961"/>
                    <a:pt x="15300" y="6933"/>
                    <a:pt x="15553" y="6891"/>
                  </a:cubicBezTo>
                  <a:cubicBezTo>
                    <a:pt x="15792" y="6834"/>
                    <a:pt x="16087" y="6834"/>
                    <a:pt x="16270" y="7045"/>
                  </a:cubicBezTo>
                  <a:cubicBezTo>
                    <a:pt x="16228" y="7003"/>
                    <a:pt x="16566" y="6708"/>
                    <a:pt x="16608" y="6694"/>
                  </a:cubicBezTo>
                  <a:cubicBezTo>
                    <a:pt x="16734" y="6623"/>
                    <a:pt x="16945" y="6652"/>
                    <a:pt x="17030" y="6525"/>
                  </a:cubicBezTo>
                  <a:cubicBezTo>
                    <a:pt x="17058" y="6483"/>
                    <a:pt x="17058" y="6216"/>
                    <a:pt x="17058" y="6216"/>
                  </a:cubicBezTo>
                  <a:cubicBezTo>
                    <a:pt x="16819" y="6244"/>
                    <a:pt x="16734" y="6019"/>
                    <a:pt x="16720" y="5822"/>
                  </a:cubicBezTo>
                  <a:cubicBezTo>
                    <a:pt x="16720" y="5836"/>
                    <a:pt x="16692" y="5878"/>
                    <a:pt x="16636" y="5934"/>
                  </a:cubicBezTo>
                  <a:cubicBezTo>
                    <a:pt x="16650" y="5723"/>
                    <a:pt x="16383" y="5878"/>
                    <a:pt x="16284" y="5850"/>
                  </a:cubicBezTo>
                  <a:cubicBezTo>
                    <a:pt x="15961" y="5766"/>
                    <a:pt x="16003" y="5541"/>
                    <a:pt x="15905" y="5302"/>
                  </a:cubicBezTo>
                  <a:cubicBezTo>
                    <a:pt x="15848" y="5175"/>
                    <a:pt x="15694" y="5133"/>
                    <a:pt x="15638" y="5006"/>
                  </a:cubicBezTo>
                  <a:cubicBezTo>
                    <a:pt x="15581" y="4922"/>
                    <a:pt x="15553" y="4739"/>
                    <a:pt x="15427" y="4725"/>
                  </a:cubicBezTo>
                  <a:cubicBezTo>
                    <a:pt x="15342" y="4711"/>
                    <a:pt x="15188" y="5020"/>
                    <a:pt x="15159" y="5006"/>
                  </a:cubicBezTo>
                  <a:cubicBezTo>
                    <a:pt x="15033" y="4936"/>
                    <a:pt x="14977" y="5034"/>
                    <a:pt x="14878" y="5091"/>
                  </a:cubicBezTo>
                  <a:cubicBezTo>
                    <a:pt x="14794" y="5147"/>
                    <a:pt x="14723" y="5119"/>
                    <a:pt x="14639" y="5161"/>
                  </a:cubicBezTo>
                  <a:cubicBezTo>
                    <a:pt x="14892" y="5077"/>
                    <a:pt x="14527" y="4936"/>
                    <a:pt x="14400" y="4964"/>
                  </a:cubicBezTo>
                  <a:cubicBezTo>
                    <a:pt x="14597" y="4908"/>
                    <a:pt x="14498" y="4697"/>
                    <a:pt x="14386" y="4598"/>
                  </a:cubicBezTo>
                  <a:cubicBezTo>
                    <a:pt x="14414" y="4598"/>
                    <a:pt x="14428" y="4598"/>
                    <a:pt x="14456" y="4598"/>
                  </a:cubicBezTo>
                  <a:cubicBezTo>
                    <a:pt x="14428" y="4472"/>
                    <a:pt x="14034" y="4359"/>
                    <a:pt x="13908" y="4275"/>
                  </a:cubicBezTo>
                  <a:cubicBezTo>
                    <a:pt x="13781" y="4191"/>
                    <a:pt x="13106" y="4050"/>
                    <a:pt x="12966" y="4134"/>
                  </a:cubicBezTo>
                  <a:cubicBezTo>
                    <a:pt x="12797" y="4233"/>
                    <a:pt x="13008" y="4514"/>
                    <a:pt x="13008" y="4655"/>
                  </a:cubicBezTo>
                  <a:cubicBezTo>
                    <a:pt x="13022" y="4823"/>
                    <a:pt x="12839" y="4866"/>
                    <a:pt x="12839" y="5006"/>
                  </a:cubicBezTo>
                  <a:cubicBezTo>
                    <a:pt x="12839" y="5245"/>
                    <a:pt x="13289" y="5203"/>
                    <a:pt x="13177" y="5527"/>
                  </a:cubicBezTo>
                  <a:cubicBezTo>
                    <a:pt x="13106" y="5723"/>
                    <a:pt x="12839" y="5766"/>
                    <a:pt x="12727" y="5920"/>
                  </a:cubicBezTo>
                  <a:cubicBezTo>
                    <a:pt x="12614" y="6061"/>
                    <a:pt x="12741" y="6314"/>
                    <a:pt x="12853" y="6412"/>
                  </a:cubicBezTo>
                  <a:cubicBezTo>
                    <a:pt x="12966" y="6497"/>
                    <a:pt x="12656" y="6637"/>
                    <a:pt x="12614" y="6666"/>
                  </a:cubicBezTo>
                  <a:cubicBezTo>
                    <a:pt x="12375" y="6778"/>
                    <a:pt x="12192" y="6427"/>
                    <a:pt x="12136" y="6216"/>
                  </a:cubicBezTo>
                  <a:cubicBezTo>
                    <a:pt x="12094" y="6061"/>
                    <a:pt x="12080" y="5878"/>
                    <a:pt x="11911" y="5794"/>
                  </a:cubicBezTo>
                  <a:cubicBezTo>
                    <a:pt x="11827" y="5766"/>
                    <a:pt x="11559" y="5723"/>
                    <a:pt x="11503" y="5808"/>
                  </a:cubicBezTo>
                  <a:cubicBezTo>
                    <a:pt x="11419" y="5597"/>
                    <a:pt x="11123" y="5512"/>
                    <a:pt x="10927" y="5442"/>
                  </a:cubicBezTo>
                  <a:cubicBezTo>
                    <a:pt x="10645" y="5344"/>
                    <a:pt x="10406" y="5344"/>
                    <a:pt x="10111" y="5386"/>
                  </a:cubicBezTo>
                  <a:cubicBezTo>
                    <a:pt x="10209" y="5372"/>
                    <a:pt x="10083" y="4936"/>
                    <a:pt x="9844" y="5006"/>
                  </a:cubicBezTo>
                  <a:cubicBezTo>
                    <a:pt x="9914" y="4866"/>
                    <a:pt x="9886" y="4711"/>
                    <a:pt x="9914" y="4570"/>
                  </a:cubicBezTo>
                  <a:cubicBezTo>
                    <a:pt x="9942" y="4458"/>
                    <a:pt x="9998" y="4345"/>
                    <a:pt x="10083" y="4247"/>
                  </a:cubicBezTo>
                  <a:cubicBezTo>
                    <a:pt x="10111" y="4191"/>
                    <a:pt x="10420" y="3867"/>
                    <a:pt x="10322" y="3853"/>
                  </a:cubicBezTo>
                  <a:cubicBezTo>
                    <a:pt x="10561" y="3881"/>
                    <a:pt x="10828" y="3895"/>
                    <a:pt x="11025" y="3698"/>
                  </a:cubicBezTo>
                  <a:cubicBezTo>
                    <a:pt x="11152" y="3572"/>
                    <a:pt x="11208" y="3361"/>
                    <a:pt x="11334" y="3220"/>
                  </a:cubicBezTo>
                  <a:cubicBezTo>
                    <a:pt x="11517" y="3009"/>
                    <a:pt x="11742" y="3277"/>
                    <a:pt x="11939" y="3291"/>
                  </a:cubicBezTo>
                  <a:cubicBezTo>
                    <a:pt x="12220" y="3305"/>
                    <a:pt x="12206" y="2995"/>
                    <a:pt x="12052" y="2855"/>
                  </a:cubicBezTo>
                  <a:cubicBezTo>
                    <a:pt x="12234" y="2869"/>
                    <a:pt x="12080" y="2531"/>
                    <a:pt x="11981" y="2489"/>
                  </a:cubicBezTo>
                  <a:cubicBezTo>
                    <a:pt x="11855" y="2447"/>
                    <a:pt x="11377" y="2573"/>
                    <a:pt x="11630" y="2672"/>
                  </a:cubicBezTo>
                  <a:cubicBezTo>
                    <a:pt x="11573" y="2644"/>
                    <a:pt x="11236" y="3347"/>
                    <a:pt x="11039" y="2995"/>
                  </a:cubicBezTo>
                  <a:cubicBezTo>
                    <a:pt x="10983" y="2925"/>
                    <a:pt x="10955" y="2630"/>
                    <a:pt x="10828" y="2616"/>
                  </a:cubicBezTo>
                  <a:cubicBezTo>
                    <a:pt x="10716" y="2616"/>
                    <a:pt x="10645" y="2742"/>
                    <a:pt x="10603" y="2827"/>
                  </a:cubicBezTo>
                  <a:cubicBezTo>
                    <a:pt x="10673" y="2644"/>
                    <a:pt x="10209" y="2517"/>
                    <a:pt x="10111" y="2503"/>
                  </a:cubicBezTo>
                  <a:cubicBezTo>
                    <a:pt x="10322" y="2362"/>
                    <a:pt x="10153" y="2208"/>
                    <a:pt x="9998" y="2123"/>
                  </a:cubicBezTo>
                  <a:cubicBezTo>
                    <a:pt x="9886" y="2053"/>
                    <a:pt x="9534" y="1997"/>
                    <a:pt x="9436" y="2109"/>
                  </a:cubicBezTo>
                  <a:cubicBezTo>
                    <a:pt x="9169" y="2433"/>
                    <a:pt x="9717" y="2475"/>
                    <a:pt x="9858" y="2559"/>
                  </a:cubicBezTo>
                  <a:cubicBezTo>
                    <a:pt x="9900" y="2587"/>
                    <a:pt x="10069" y="2686"/>
                    <a:pt x="9970" y="2756"/>
                  </a:cubicBezTo>
                  <a:cubicBezTo>
                    <a:pt x="9886" y="2798"/>
                    <a:pt x="9633" y="2869"/>
                    <a:pt x="9605" y="2925"/>
                  </a:cubicBezTo>
                  <a:cubicBezTo>
                    <a:pt x="9520" y="3052"/>
                    <a:pt x="9703" y="3192"/>
                    <a:pt x="9577" y="3319"/>
                  </a:cubicBezTo>
                  <a:cubicBezTo>
                    <a:pt x="9450" y="3192"/>
                    <a:pt x="9450" y="2981"/>
                    <a:pt x="9352" y="2841"/>
                  </a:cubicBezTo>
                  <a:cubicBezTo>
                    <a:pt x="9478" y="2995"/>
                    <a:pt x="8845" y="2911"/>
                    <a:pt x="8859" y="2911"/>
                  </a:cubicBezTo>
                  <a:cubicBezTo>
                    <a:pt x="8648" y="2911"/>
                    <a:pt x="8311" y="3052"/>
                    <a:pt x="8156" y="2841"/>
                  </a:cubicBezTo>
                  <a:cubicBezTo>
                    <a:pt x="8128" y="2784"/>
                    <a:pt x="8128" y="2461"/>
                    <a:pt x="8212" y="2531"/>
                  </a:cubicBezTo>
                  <a:cubicBezTo>
                    <a:pt x="8086" y="2433"/>
                    <a:pt x="8002" y="2334"/>
                    <a:pt x="7917" y="2278"/>
                  </a:cubicBezTo>
                  <a:cubicBezTo>
                    <a:pt x="7453" y="2433"/>
                    <a:pt x="7017" y="2630"/>
                    <a:pt x="6595" y="2855"/>
                  </a:cubicBezTo>
                  <a:cubicBezTo>
                    <a:pt x="6652" y="2869"/>
                    <a:pt x="6694" y="2869"/>
                    <a:pt x="6764" y="2841"/>
                  </a:cubicBezTo>
                  <a:cubicBezTo>
                    <a:pt x="6877" y="2798"/>
                    <a:pt x="6975" y="2728"/>
                    <a:pt x="7087" y="2672"/>
                  </a:cubicBezTo>
                  <a:cubicBezTo>
                    <a:pt x="7228" y="2616"/>
                    <a:pt x="7523" y="2447"/>
                    <a:pt x="7678" y="2573"/>
                  </a:cubicBezTo>
                  <a:cubicBezTo>
                    <a:pt x="7692" y="2545"/>
                    <a:pt x="7734" y="2517"/>
                    <a:pt x="7748" y="2503"/>
                  </a:cubicBezTo>
                  <a:cubicBezTo>
                    <a:pt x="7847" y="2616"/>
                    <a:pt x="7945" y="2728"/>
                    <a:pt x="8030" y="2855"/>
                  </a:cubicBezTo>
                  <a:cubicBezTo>
                    <a:pt x="7917" y="2798"/>
                    <a:pt x="7734" y="2827"/>
                    <a:pt x="7608" y="2841"/>
                  </a:cubicBezTo>
                  <a:cubicBezTo>
                    <a:pt x="7509" y="2869"/>
                    <a:pt x="7341" y="2897"/>
                    <a:pt x="7298" y="3009"/>
                  </a:cubicBezTo>
                  <a:cubicBezTo>
                    <a:pt x="7341" y="3080"/>
                    <a:pt x="7397" y="3192"/>
                    <a:pt x="7369" y="3262"/>
                  </a:cubicBezTo>
                  <a:cubicBezTo>
                    <a:pt x="7186" y="3136"/>
                    <a:pt x="7045" y="2925"/>
                    <a:pt x="6792" y="2897"/>
                  </a:cubicBezTo>
                  <a:cubicBezTo>
                    <a:pt x="6680" y="2897"/>
                    <a:pt x="6567" y="2897"/>
                    <a:pt x="6483" y="2911"/>
                  </a:cubicBezTo>
                  <a:cubicBezTo>
                    <a:pt x="5133" y="3656"/>
                    <a:pt x="3994" y="4739"/>
                    <a:pt x="3178" y="6033"/>
                  </a:cubicBezTo>
                  <a:cubicBezTo>
                    <a:pt x="3234" y="6089"/>
                    <a:pt x="3291" y="6131"/>
                    <a:pt x="3347" y="6145"/>
                  </a:cubicBezTo>
                  <a:cubicBezTo>
                    <a:pt x="3487" y="6187"/>
                    <a:pt x="3347" y="6595"/>
                    <a:pt x="3614" y="6384"/>
                  </a:cubicBezTo>
                  <a:cubicBezTo>
                    <a:pt x="3698" y="6455"/>
                    <a:pt x="3712" y="6553"/>
                    <a:pt x="3656" y="6652"/>
                  </a:cubicBezTo>
                  <a:cubicBezTo>
                    <a:pt x="3670" y="6637"/>
                    <a:pt x="4233" y="7003"/>
                    <a:pt x="4275" y="7031"/>
                  </a:cubicBezTo>
                  <a:cubicBezTo>
                    <a:pt x="4373" y="7116"/>
                    <a:pt x="4528" y="7214"/>
                    <a:pt x="4570" y="7327"/>
                  </a:cubicBezTo>
                  <a:cubicBezTo>
                    <a:pt x="4598" y="7425"/>
                    <a:pt x="4514" y="7537"/>
                    <a:pt x="4430" y="7580"/>
                  </a:cubicBezTo>
                  <a:cubicBezTo>
                    <a:pt x="4416" y="7552"/>
                    <a:pt x="4205" y="7341"/>
                    <a:pt x="4177" y="7397"/>
                  </a:cubicBezTo>
                  <a:cubicBezTo>
                    <a:pt x="4134" y="7467"/>
                    <a:pt x="4177" y="7847"/>
                    <a:pt x="4331" y="7833"/>
                  </a:cubicBezTo>
                  <a:cubicBezTo>
                    <a:pt x="4106" y="7847"/>
                    <a:pt x="4205" y="8719"/>
                    <a:pt x="4148" y="8887"/>
                  </a:cubicBezTo>
                  <a:cubicBezTo>
                    <a:pt x="4148" y="8902"/>
                    <a:pt x="4177" y="8902"/>
                    <a:pt x="4177" y="8902"/>
                  </a:cubicBezTo>
                  <a:cubicBezTo>
                    <a:pt x="4134" y="9070"/>
                    <a:pt x="4275" y="9731"/>
                    <a:pt x="4556" y="9661"/>
                  </a:cubicBezTo>
                  <a:cubicBezTo>
                    <a:pt x="4373" y="9703"/>
                    <a:pt x="4880" y="10350"/>
                    <a:pt x="4950" y="10392"/>
                  </a:cubicBezTo>
                  <a:cubicBezTo>
                    <a:pt x="5133" y="10519"/>
                    <a:pt x="5344" y="10603"/>
                    <a:pt x="5470" y="10786"/>
                  </a:cubicBezTo>
                  <a:cubicBezTo>
                    <a:pt x="5611" y="10983"/>
                    <a:pt x="5611" y="11278"/>
                    <a:pt x="5808" y="11433"/>
                  </a:cubicBezTo>
                  <a:cubicBezTo>
                    <a:pt x="5752" y="11602"/>
                    <a:pt x="6103" y="11798"/>
                    <a:pt x="6089" y="12038"/>
                  </a:cubicBezTo>
                  <a:cubicBezTo>
                    <a:pt x="6061" y="12052"/>
                    <a:pt x="6047" y="12052"/>
                    <a:pt x="6019" y="12066"/>
                  </a:cubicBezTo>
                  <a:cubicBezTo>
                    <a:pt x="6089" y="12263"/>
                    <a:pt x="6356" y="12263"/>
                    <a:pt x="6455" y="12445"/>
                  </a:cubicBezTo>
                  <a:cubicBezTo>
                    <a:pt x="6511" y="12558"/>
                    <a:pt x="6455" y="12825"/>
                    <a:pt x="6637" y="12769"/>
                  </a:cubicBezTo>
                  <a:cubicBezTo>
                    <a:pt x="6666" y="12459"/>
                    <a:pt x="6455" y="12150"/>
                    <a:pt x="6300" y="11897"/>
                  </a:cubicBezTo>
                  <a:cubicBezTo>
                    <a:pt x="6216" y="11756"/>
                    <a:pt x="6131" y="11630"/>
                    <a:pt x="6061" y="11489"/>
                  </a:cubicBezTo>
                  <a:cubicBezTo>
                    <a:pt x="5991" y="11363"/>
                    <a:pt x="5977" y="11208"/>
                    <a:pt x="5920" y="11067"/>
                  </a:cubicBezTo>
                  <a:cubicBezTo>
                    <a:pt x="5977" y="11081"/>
                    <a:pt x="6286" y="11194"/>
                    <a:pt x="6258" y="11236"/>
                  </a:cubicBezTo>
                  <a:cubicBezTo>
                    <a:pt x="6145" y="11517"/>
                    <a:pt x="6708" y="12009"/>
                    <a:pt x="6862" y="12192"/>
                  </a:cubicBezTo>
                  <a:cubicBezTo>
                    <a:pt x="6905" y="12234"/>
                    <a:pt x="7228" y="12656"/>
                    <a:pt x="7059" y="12656"/>
                  </a:cubicBezTo>
                  <a:cubicBezTo>
                    <a:pt x="7242" y="12656"/>
                    <a:pt x="7495" y="12938"/>
                    <a:pt x="7580" y="13078"/>
                  </a:cubicBezTo>
                  <a:cubicBezTo>
                    <a:pt x="7706" y="13289"/>
                    <a:pt x="7678" y="13556"/>
                    <a:pt x="7762" y="13781"/>
                  </a:cubicBezTo>
                  <a:cubicBezTo>
                    <a:pt x="7847" y="14062"/>
                    <a:pt x="8241" y="14189"/>
                    <a:pt x="8466" y="14316"/>
                  </a:cubicBezTo>
                  <a:cubicBezTo>
                    <a:pt x="8662" y="14414"/>
                    <a:pt x="8831" y="14555"/>
                    <a:pt x="9028" y="14625"/>
                  </a:cubicBezTo>
                  <a:cubicBezTo>
                    <a:pt x="9323" y="14737"/>
                    <a:pt x="9394" y="14639"/>
                    <a:pt x="9647" y="14597"/>
                  </a:cubicBezTo>
                  <a:cubicBezTo>
                    <a:pt x="10012" y="14541"/>
                    <a:pt x="10055" y="14948"/>
                    <a:pt x="10350" y="15103"/>
                  </a:cubicBezTo>
                  <a:cubicBezTo>
                    <a:pt x="10533" y="15202"/>
                    <a:pt x="10927" y="15342"/>
                    <a:pt x="11123" y="15258"/>
                  </a:cubicBezTo>
                  <a:cubicBezTo>
                    <a:pt x="11039" y="15286"/>
                    <a:pt x="11419" y="15863"/>
                    <a:pt x="11447" y="15905"/>
                  </a:cubicBezTo>
                  <a:cubicBezTo>
                    <a:pt x="11573" y="16073"/>
                    <a:pt x="11813" y="16158"/>
                    <a:pt x="11953" y="16327"/>
                  </a:cubicBezTo>
                  <a:cubicBezTo>
                    <a:pt x="11995" y="16298"/>
                    <a:pt x="12038" y="16256"/>
                    <a:pt x="12052" y="16200"/>
                  </a:cubicBezTo>
                  <a:cubicBezTo>
                    <a:pt x="11995" y="16355"/>
                    <a:pt x="12263" y="16650"/>
                    <a:pt x="12403" y="16622"/>
                  </a:cubicBezTo>
                  <a:cubicBezTo>
                    <a:pt x="12558" y="16594"/>
                    <a:pt x="12600" y="16284"/>
                    <a:pt x="12600" y="16172"/>
                  </a:cubicBezTo>
                  <a:cubicBezTo>
                    <a:pt x="12319" y="16313"/>
                    <a:pt x="12066" y="16200"/>
                    <a:pt x="11911" y="15919"/>
                  </a:cubicBezTo>
                  <a:cubicBezTo>
                    <a:pt x="11883" y="15848"/>
                    <a:pt x="11658" y="15455"/>
                    <a:pt x="11855" y="15455"/>
                  </a:cubicBezTo>
                  <a:cubicBezTo>
                    <a:pt x="12122" y="15455"/>
                    <a:pt x="11939" y="15244"/>
                    <a:pt x="11911" y="15047"/>
                  </a:cubicBezTo>
                  <a:cubicBezTo>
                    <a:pt x="11883" y="14850"/>
                    <a:pt x="11686" y="14723"/>
                    <a:pt x="11588" y="14555"/>
                  </a:cubicBezTo>
                  <a:cubicBezTo>
                    <a:pt x="11503" y="14723"/>
                    <a:pt x="11222" y="14681"/>
                    <a:pt x="11138" y="14541"/>
                  </a:cubicBezTo>
                  <a:cubicBezTo>
                    <a:pt x="11138" y="14583"/>
                    <a:pt x="11095" y="14653"/>
                    <a:pt x="11095" y="14709"/>
                  </a:cubicBezTo>
                  <a:cubicBezTo>
                    <a:pt x="11025" y="14709"/>
                    <a:pt x="10955" y="14723"/>
                    <a:pt x="10884" y="14695"/>
                  </a:cubicBezTo>
                  <a:cubicBezTo>
                    <a:pt x="10912" y="14527"/>
                    <a:pt x="10927" y="14316"/>
                    <a:pt x="10969" y="14133"/>
                  </a:cubicBezTo>
                  <a:cubicBezTo>
                    <a:pt x="11039" y="13880"/>
                    <a:pt x="11503" y="13388"/>
                    <a:pt x="10898" y="13416"/>
                  </a:cubicBezTo>
                  <a:cubicBezTo>
                    <a:pt x="10687" y="13430"/>
                    <a:pt x="10603" y="13514"/>
                    <a:pt x="10533" y="13697"/>
                  </a:cubicBezTo>
                  <a:cubicBezTo>
                    <a:pt x="10462" y="13866"/>
                    <a:pt x="10491" y="14020"/>
                    <a:pt x="10294" y="14105"/>
                  </a:cubicBezTo>
                  <a:cubicBezTo>
                    <a:pt x="10167" y="14161"/>
                    <a:pt x="9745" y="14133"/>
                    <a:pt x="9619" y="14062"/>
                  </a:cubicBezTo>
                  <a:cubicBezTo>
                    <a:pt x="9352" y="13908"/>
                    <a:pt x="9169" y="13416"/>
                    <a:pt x="9169" y="13134"/>
                  </a:cubicBezTo>
                  <a:cubicBezTo>
                    <a:pt x="9155" y="12755"/>
                    <a:pt x="9352" y="12417"/>
                    <a:pt x="9169" y="12066"/>
                  </a:cubicBezTo>
                  <a:cubicBezTo>
                    <a:pt x="9253" y="11995"/>
                    <a:pt x="9337" y="11855"/>
                    <a:pt x="9436" y="11784"/>
                  </a:cubicBezTo>
                  <a:cubicBezTo>
                    <a:pt x="9520" y="11728"/>
                    <a:pt x="9619" y="11827"/>
                    <a:pt x="9661" y="11658"/>
                  </a:cubicBezTo>
                  <a:cubicBezTo>
                    <a:pt x="9619" y="11630"/>
                    <a:pt x="9562" y="11573"/>
                    <a:pt x="9548" y="11573"/>
                  </a:cubicBezTo>
                  <a:cubicBezTo>
                    <a:pt x="9759" y="11672"/>
                    <a:pt x="10153" y="11433"/>
                    <a:pt x="10336" y="11573"/>
                  </a:cubicBezTo>
                  <a:cubicBezTo>
                    <a:pt x="10448" y="11658"/>
                    <a:pt x="10575" y="11686"/>
                    <a:pt x="10645" y="11545"/>
                  </a:cubicBezTo>
                  <a:cubicBezTo>
                    <a:pt x="10659" y="11503"/>
                    <a:pt x="10547" y="11334"/>
                    <a:pt x="10603" y="11222"/>
                  </a:cubicBezTo>
                  <a:cubicBezTo>
                    <a:pt x="10645" y="11461"/>
                    <a:pt x="10800" y="11503"/>
                    <a:pt x="11011" y="11348"/>
                  </a:cubicBezTo>
                  <a:cubicBezTo>
                    <a:pt x="11095" y="11433"/>
                    <a:pt x="11320" y="11405"/>
                    <a:pt x="11475" y="11489"/>
                  </a:cubicBezTo>
                  <a:cubicBezTo>
                    <a:pt x="11630" y="11588"/>
                    <a:pt x="11658" y="11742"/>
                    <a:pt x="11841" y="11531"/>
                  </a:cubicBezTo>
                  <a:cubicBezTo>
                    <a:pt x="11953" y="11700"/>
                    <a:pt x="11967" y="11700"/>
                    <a:pt x="12009" y="11869"/>
                  </a:cubicBezTo>
                  <a:cubicBezTo>
                    <a:pt x="12052" y="12023"/>
                    <a:pt x="12136" y="12417"/>
                    <a:pt x="12277" y="12488"/>
                  </a:cubicBezTo>
                  <a:cubicBezTo>
                    <a:pt x="12572" y="12670"/>
                    <a:pt x="12502" y="12178"/>
                    <a:pt x="12473" y="12009"/>
                  </a:cubicBezTo>
                  <a:cubicBezTo>
                    <a:pt x="12459" y="11995"/>
                    <a:pt x="12459" y="11531"/>
                    <a:pt x="12445" y="11531"/>
                  </a:cubicBezTo>
                  <a:cubicBezTo>
                    <a:pt x="11995" y="11433"/>
                    <a:pt x="12164" y="11081"/>
                    <a:pt x="12417" y="10842"/>
                  </a:cubicBezTo>
                  <a:cubicBezTo>
                    <a:pt x="12459" y="10814"/>
                    <a:pt x="12783" y="10702"/>
                    <a:pt x="12923" y="10589"/>
                  </a:cubicBezTo>
                  <a:cubicBezTo>
                    <a:pt x="13050" y="10477"/>
                    <a:pt x="13205" y="10280"/>
                    <a:pt x="13134" y="10097"/>
                  </a:cubicBezTo>
                  <a:cubicBezTo>
                    <a:pt x="13205" y="10097"/>
                    <a:pt x="13261" y="10041"/>
                    <a:pt x="13289" y="9970"/>
                  </a:cubicBezTo>
                  <a:cubicBezTo>
                    <a:pt x="13247" y="9956"/>
                    <a:pt x="13078" y="9816"/>
                    <a:pt x="13050" y="9830"/>
                  </a:cubicBezTo>
                  <a:cubicBezTo>
                    <a:pt x="13148" y="9773"/>
                    <a:pt x="13134" y="9689"/>
                    <a:pt x="13078" y="9605"/>
                  </a:cubicBezTo>
                  <a:cubicBezTo>
                    <a:pt x="13219" y="9520"/>
                    <a:pt x="13148" y="9366"/>
                    <a:pt x="13289" y="9309"/>
                  </a:cubicBezTo>
                  <a:cubicBezTo>
                    <a:pt x="13444" y="9520"/>
                    <a:pt x="13753" y="9281"/>
                    <a:pt x="13598" y="9112"/>
                  </a:cubicBezTo>
                  <a:cubicBezTo>
                    <a:pt x="13739" y="8916"/>
                    <a:pt x="14062" y="9014"/>
                    <a:pt x="14147" y="8831"/>
                  </a:cubicBezTo>
                  <a:cubicBezTo>
                    <a:pt x="14358" y="8887"/>
                    <a:pt x="14203" y="8620"/>
                    <a:pt x="14316" y="8466"/>
                  </a:cubicBezTo>
                  <a:cubicBezTo>
                    <a:pt x="14414" y="8339"/>
                    <a:pt x="14583" y="8339"/>
                    <a:pt x="14709" y="8269"/>
                  </a:cubicBezTo>
                  <a:cubicBezTo>
                    <a:pt x="14709" y="8283"/>
                    <a:pt x="15061" y="8072"/>
                    <a:pt x="14948" y="8058"/>
                  </a:cubicBezTo>
                  <a:cubicBezTo>
                    <a:pt x="15188" y="8086"/>
                    <a:pt x="15666" y="7833"/>
                    <a:pt x="15300" y="7622"/>
                  </a:cubicBezTo>
                  <a:cubicBezTo>
                    <a:pt x="15356" y="7495"/>
                    <a:pt x="15173" y="7439"/>
                    <a:pt x="15047" y="7411"/>
                  </a:cubicBezTo>
                  <a:cubicBezTo>
                    <a:pt x="15145" y="7383"/>
                    <a:pt x="15272" y="7439"/>
                    <a:pt x="15356" y="7383"/>
                  </a:cubicBezTo>
                  <a:cubicBezTo>
                    <a:pt x="15539" y="7256"/>
                    <a:pt x="15412" y="7200"/>
                    <a:pt x="15258" y="7158"/>
                  </a:cubicBezTo>
                  <a:cubicBezTo>
                    <a:pt x="15061" y="7102"/>
                    <a:pt x="14808" y="7228"/>
                    <a:pt x="14653" y="7327"/>
                  </a:cubicBezTo>
                  <a:cubicBezTo>
                    <a:pt x="14541" y="7411"/>
                    <a:pt x="14470" y="7566"/>
                    <a:pt x="14330" y="7594"/>
                  </a:cubicBezTo>
                  <a:close/>
                  <a:moveTo>
                    <a:pt x="21600" y="10800"/>
                  </a:moveTo>
                  <a:cubicBezTo>
                    <a:pt x="21600" y="16762"/>
                    <a:pt x="16762" y="21600"/>
                    <a:pt x="10800" y="21600"/>
                  </a:cubicBezTo>
                  <a:cubicBezTo>
                    <a:pt x="4837" y="21600"/>
                    <a:pt x="0" y="16762"/>
                    <a:pt x="0" y="10800"/>
                  </a:cubicBezTo>
                  <a:cubicBezTo>
                    <a:pt x="0" y="4837"/>
                    <a:pt x="4837" y="0"/>
                    <a:pt x="10800" y="0"/>
                  </a:cubicBezTo>
                  <a:cubicBezTo>
                    <a:pt x="16762" y="0"/>
                    <a:pt x="21600" y="4837"/>
                    <a:pt x="21600" y="10800"/>
                  </a:cubicBezTo>
                  <a:close/>
                </a:path>
              </a:pathLst>
            </a:custGeom>
            <a:solidFill>
              <a:srgbClr val="FFFFFF"/>
            </a:solidFill>
            <a:ln w="12700">
              <a:miter lim="400000"/>
            </a:ln>
          </p:spPr>
          <p:txBody>
            <a:bodyPr lIns="38100" tIns="38100" rIns="38100" bIns="38100"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68" name="Shape 547">
              <a:extLst>
                <a:ext uri="{FF2B5EF4-FFF2-40B4-BE49-F238E27FC236}">
                  <a16:creationId xmlns:a16="http://schemas.microsoft.com/office/drawing/2014/main" xmlns="" id="{B055CE7C-FFA0-4157-9AF7-A7359F153DD9}"/>
                </a:ext>
              </a:extLst>
            </p:cNvPr>
            <p:cNvSpPr/>
            <p:nvPr/>
          </p:nvSpPr>
          <p:spPr>
            <a:xfrm>
              <a:off x="7604716" y="4719405"/>
              <a:ext cx="146153" cy="116922"/>
            </a:xfrm>
            <a:custGeom>
              <a:avLst/>
              <a:gdLst/>
              <a:ahLst/>
              <a:cxnLst>
                <a:cxn ang="0">
                  <a:pos x="wd2" y="hd2"/>
                </a:cxn>
                <a:cxn ang="5400000">
                  <a:pos x="wd2" y="hd2"/>
                </a:cxn>
                <a:cxn ang="10800000">
                  <a:pos x="wd2" y="hd2"/>
                </a:cxn>
                <a:cxn ang="16200000">
                  <a:pos x="wd2" y="hd2"/>
                </a:cxn>
              </a:cxnLst>
              <a:rect l="0" t="0" r="r" b="b"/>
              <a:pathLst>
                <a:path w="21600" h="21600" extrusionOk="0">
                  <a:moveTo>
                    <a:pt x="18900" y="8370"/>
                  </a:moveTo>
                  <a:cubicBezTo>
                    <a:pt x="18482" y="8370"/>
                    <a:pt x="18144" y="7946"/>
                    <a:pt x="18144" y="7424"/>
                  </a:cubicBezTo>
                  <a:cubicBezTo>
                    <a:pt x="18144" y="6904"/>
                    <a:pt x="18482" y="6479"/>
                    <a:pt x="18900" y="6479"/>
                  </a:cubicBezTo>
                  <a:cubicBezTo>
                    <a:pt x="19318" y="6479"/>
                    <a:pt x="19656" y="6902"/>
                    <a:pt x="19656" y="7424"/>
                  </a:cubicBezTo>
                  <a:cubicBezTo>
                    <a:pt x="19656" y="7946"/>
                    <a:pt x="19318" y="8370"/>
                    <a:pt x="18900" y="8370"/>
                  </a:cubicBezTo>
                  <a:close/>
                  <a:moveTo>
                    <a:pt x="10800" y="18900"/>
                  </a:moveTo>
                  <a:cubicBezTo>
                    <a:pt x="7817" y="18900"/>
                    <a:pt x="5400" y="15879"/>
                    <a:pt x="5400" y="12150"/>
                  </a:cubicBezTo>
                  <a:cubicBezTo>
                    <a:pt x="5400" y="8421"/>
                    <a:pt x="7817" y="5400"/>
                    <a:pt x="10800" y="5400"/>
                  </a:cubicBezTo>
                  <a:cubicBezTo>
                    <a:pt x="13782" y="5400"/>
                    <a:pt x="16200" y="8421"/>
                    <a:pt x="16200" y="12150"/>
                  </a:cubicBezTo>
                  <a:cubicBezTo>
                    <a:pt x="16200" y="15879"/>
                    <a:pt x="13782" y="18900"/>
                    <a:pt x="10800" y="18900"/>
                  </a:cubicBezTo>
                  <a:close/>
                  <a:moveTo>
                    <a:pt x="19440" y="4050"/>
                  </a:moveTo>
                  <a:lnTo>
                    <a:pt x="16848" y="4050"/>
                  </a:lnTo>
                  <a:cubicBezTo>
                    <a:pt x="16492" y="4050"/>
                    <a:pt x="16107" y="3704"/>
                    <a:pt x="15996" y="3280"/>
                  </a:cubicBezTo>
                  <a:lnTo>
                    <a:pt x="15325" y="768"/>
                  </a:lnTo>
                  <a:cubicBezTo>
                    <a:pt x="15212" y="346"/>
                    <a:pt x="14829" y="0"/>
                    <a:pt x="14472" y="0"/>
                  </a:cubicBezTo>
                  <a:lnTo>
                    <a:pt x="7128" y="0"/>
                  </a:lnTo>
                  <a:cubicBezTo>
                    <a:pt x="6772" y="0"/>
                    <a:pt x="6387" y="346"/>
                    <a:pt x="6276" y="767"/>
                  </a:cubicBezTo>
                  <a:lnTo>
                    <a:pt x="5604" y="3280"/>
                  </a:lnTo>
                  <a:cubicBezTo>
                    <a:pt x="5492" y="3704"/>
                    <a:pt x="5108" y="4050"/>
                    <a:pt x="4752" y="4050"/>
                  </a:cubicBezTo>
                  <a:lnTo>
                    <a:pt x="2160" y="4050"/>
                  </a:lnTo>
                  <a:cubicBezTo>
                    <a:pt x="972" y="4050"/>
                    <a:pt x="0" y="5265"/>
                    <a:pt x="0" y="6750"/>
                  </a:cubicBezTo>
                  <a:lnTo>
                    <a:pt x="0" y="18900"/>
                  </a:lnTo>
                  <a:cubicBezTo>
                    <a:pt x="0" y="20385"/>
                    <a:pt x="972" y="21600"/>
                    <a:pt x="2160" y="21600"/>
                  </a:cubicBezTo>
                  <a:lnTo>
                    <a:pt x="19440" y="21600"/>
                  </a:lnTo>
                  <a:cubicBezTo>
                    <a:pt x="20628" y="21600"/>
                    <a:pt x="21600" y="20385"/>
                    <a:pt x="21600" y="18900"/>
                  </a:cubicBezTo>
                  <a:lnTo>
                    <a:pt x="21600" y="6750"/>
                  </a:lnTo>
                  <a:cubicBezTo>
                    <a:pt x="21600" y="5265"/>
                    <a:pt x="20628" y="4050"/>
                    <a:pt x="19440" y="4050"/>
                  </a:cubicBezTo>
                  <a:close/>
                  <a:moveTo>
                    <a:pt x="10800" y="8100"/>
                  </a:moveTo>
                  <a:cubicBezTo>
                    <a:pt x="9010" y="8100"/>
                    <a:pt x="7560" y="9914"/>
                    <a:pt x="7560" y="12150"/>
                  </a:cubicBezTo>
                  <a:cubicBezTo>
                    <a:pt x="7560" y="14385"/>
                    <a:pt x="9010" y="16200"/>
                    <a:pt x="10800" y="16200"/>
                  </a:cubicBezTo>
                  <a:cubicBezTo>
                    <a:pt x="12588" y="16200"/>
                    <a:pt x="14040" y="14385"/>
                    <a:pt x="14040" y="12150"/>
                  </a:cubicBezTo>
                  <a:cubicBezTo>
                    <a:pt x="14040" y="9914"/>
                    <a:pt x="12588" y="8100"/>
                    <a:pt x="10800" y="8100"/>
                  </a:cubicBezTo>
                  <a:close/>
                </a:path>
              </a:pathLst>
            </a:custGeom>
            <a:solidFill>
              <a:srgbClr val="FFFFFF"/>
            </a:solidFill>
            <a:ln w="12700">
              <a:miter lim="400000"/>
            </a:ln>
          </p:spPr>
          <p:txBody>
            <a:bodyPr lIns="43656" tIns="43656" rIns="43656" bIns="43656"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69" name="Shape 548">
              <a:extLst>
                <a:ext uri="{FF2B5EF4-FFF2-40B4-BE49-F238E27FC236}">
                  <a16:creationId xmlns:a16="http://schemas.microsoft.com/office/drawing/2014/main" xmlns="" id="{E12960D5-5A6B-4134-8648-A93A065448F6}"/>
                </a:ext>
              </a:extLst>
            </p:cNvPr>
            <p:cNvSpPr/>
            <p:nvPr/>
          </p:nvSpPr>
          <p:spPr>
            <a:xfrm>
              <a:off x="4460192" y="3736997"/>
              <a:ext cx="121452" cy="108644"/>
            </a:xfrm>
            <a:custGeom>
              <a:avLst/>
              <a:gdLst/>
              <a:ahLst/>
              <a:cxnLst>
                <a:cxn ang="0">
                  <a:pos x="wd2" y="hd2"/>
                </a:cxn>
                <a:cxn ang="5400000">
                  <a:pos x="wd2" y="hd2"/>
                </a:cxn>
                <a:cxn ang="10800000">
                  <a:pos x="wd2" y="hd2"/>
                </a:cxn>
                <a:cxn ang="16200000">
                  <a:pos x="wd2" y="hd2"/>
                </a:cxn>
              </a:cxnLst>
              <a:rect l="0" t="0" r="r" b="b"/>
              <a:pathLst>
                <a:path w="21547" h="20788" extrusionOk="0">
                  <a:moveTo>
                    <a:pt x="15698" y="0"/>
                  </a:moveTo>
                  <a:lnTo>
                    <a:pt x="11881" y="6311"/>
                  </a:lnTo>
                  <a:cubicBezTo>
                    <a:pt x="13132" y="6530"/>
                    <a:pt x="16006" y="8618"/>
                    <a:pt x="16558" y="10117"/>
                  </a:cubicBezTo>
                  <a:lnTo>
                    <a:pt x="21547" y="4919"/>
                  </a:lnTo>
                  <a:cubicBezTo>
                    <a:pt x="20950" y="3080"/>
                    <a:pt x="17645" y="214"/>
                    <a:pt x="15698" y="0"/>
                  </a:cubicBezTo>
                  <a:close/>
                  <a:moveTo>
                    <a:pt x="13197" y="9542"/>
                  </a:moveTo>
                  <a:cubicBezTo>
                    <a:pt x="10294" y="7243"/>
                    <a:pt x="5593" y="10974"/>
                    <a:pt x="4536" y="16010"/>
                  </a:cubicBezTo>
                  <a:cubicBezTo>
                    <a:pt x="3721" y="19890"/>
                    <a:pt x="-53" y="19731"/>
                    <a:pt x="0" y="20250"/>
                  </a:cubicBezTo>
                  <a:cubicBezTo>
                    <a:pt x="53" y="20769"/>
                    <a:pt x="8482" y="21600"/>
                    <a:pt x="11527" y="18875"/>
                  </a:cubicBezTo>
                  <a:cubicBezTo>
                    <a:pt x="14371" y="16330"/>
                    <a:pt x="16381" y="12065"/>
                    <a:pt x="13197" y="9542"/>
                  </a:cubicBezTo>
                  <a:close/>
                </a:path>
              </a:pathLst>
            </a:custGeom>
            <a:solidFill>
              <a:srgbClr val="FFFFFF"/>
            </a:solidFill>
            <a:ln w="12700">
              <a:miter lim="400000"/>
            </a:ln>
          </p:spPr>
          <p:txBody>
            <a:bodyPr lIns="43656" tIns="43656" rIns="43656" bIns="43656"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sp>
          <p:nvSpPr>
            <p:cNvPr id="70" name="Shape 549">
              <a:extLst>
                <a:ext uri="{FF2B5EF4-FFF2-40B4-BE49-F238E27FC236}">
                  <a16:creationId xmlns:a16="http://schemas.microsoft.com/office/drawing/2014/main" xmlns="" id="{46C71C04-0C1D-4002-9972-0FB93493440B}"/>
                </a:ext>
              </a:extLst>
            </p:cNvPr>
            <p:cNvSpPr/>
            <p:nvPr/>
          </p:nvSpPr>
          <p:spPr>
            <a:xfrm>
              <a:off x="4449701" y="2746796"/>
              <a:ext cx="142434" cy="142428"/>
            </a:xfrm>
            <a:custGeom>
              <a:avLst/>
              <a:gdLst/>
              <a:ahLst/>
              <a:cxnLst>
                <a:cxn ang="0">
                  <a:pos x="wd2" y="hd2"/>
                </a:cxn>
                <a:cxn ang="5400000">
                  <a:pos x="wd2" y="hd2"/>
                </a:cxn>
                <a:cxn ang="10800000">
                  <a:pos x="wd2" y="hd2"/>
                </a:cxn>
                <a:cxn ang="16200000">
                  <a:pos x="wd2" y="hd2"/>
                </a:cxn>
              </a:cxnLst>
              <a:rect l="0" t="0" r="r" b="b"/>
              <a:pathLst>
                <a:path w="21600" h="21600" extrusionOk="0">
                  <a:moveTo>
                    <a:pt x="14895" y="15576"/>
                  </a:moveTo>
                  <a:cubicBezTo>
                    <a:pt x="12143" y="16865"/>
                    <a:pt x="9843" y="18851"/>
                    <a:pt x="8177" y="21277"/>
                  </a:cubicBezTo>
                  <a:cubicBezTo>
                    <a:pt x="9016" y="21487"/>
                    <a:pt x="9894" y="21600"/>
                    <a:pt x="10799" y="21600"/>
                  </a:cubicBezTo>
                  <a:cubicBezTo>
                    <a:pt x="12428" y="21600"/>
                    <a:pt x="13971" y="21237"/>
                    <a:pt x="15356" y="20591"/>
                  </a:cubicBezTo>
                  <a:cubicBezTo>
                    <a:pt x="15579" y="19502"/>
                    <a:pt x="15697" y="18376"/>
                    <a:pt x="15697" y="17223"/>
                  </a:cubicBezTo>
                  <a:cubicBezTo>
                    <a:pt x="15697" y="16807"/>
                    <a:pt x="15678" y="16393"/>
                    <a:pt x="15646" y="15985"/>
                  </a:cubicBezTo>
                  <a:cubicBezTo>
                    <a:pt x="15369" y="15896"/>
                    <a:pt x="15114" y="15759"/>
                    <a:pt x="14895" y="15576"/>
                  </a:cubicBezTo>
                  <a:close/>
                  <a:moveTo>
                    <a:pt x="18049" y="2795"/>
                  </a:moveTo>
                  <a:cubicBezTo>
                    <a:pt x="16317" y="2963"/>
                    <a:pt x="14665" y="3399"/>
                    <a:pt x="13127" y="4049"/>
                  </a:cubicBezTo>
                  <a:cubicBezTo>
                    <a:pt x="13134" y="4126"/>
                    <a:pt x="13139" y="4202"/>
                    <a:pt x="13139" y="4280"/>
                  </a:cubicBezTo>
                  <a:cubicBezTo>
                    <a:pt x="13139" y="4643"/>
                    <a:pt x="13052" y="4984"/>
                    <a:pt x="12903" y="5288"/>
                  </a:cubicBezTo>
                  <a:cubicBezTo>
                    <a:pt x="14442" y="7095"/>
                    <a:pt x="15635" y="9197"/>
                    <a:pt x="16388" y="11500"/>
                  </a:cubicBezTo>
                  <a:cubicBezTo>
                    <a:pt x="17324" y="11518"/>
                    <a:pt x="18122" y="12089"/>
                    <a:pt x="18466" y="12902"/>
                  </a:cubicBezTo>
                  <a:cubicBezTo>
                    <a:pt x="19506" y="12797"/>
                    <a:pt x="20518" y="12597"/>
                    <a:pt x="21492" y="12311"/>
                  </a:cubicBezTo>
                  <a:cubicBezTo>
                    <a:pt x="21563" y="11818"/>
                    <a:pt x="21600" y="11313"/>
                    <a:pt x="21600" y="10800"/>
                  </a:cubicBezTo>
                  <a:cubicBezTo>
                    <a:pt x="21599" y="7626"/>
                    <a:pt x="20230" y="4770"/>
                    <a:pt x="18049" y="2795"/>
                  </a:cubicBezTo>
                  <a:close/>
                  <a:moveTo>
                    <a:pt x="13739" y="14350"/>
                  </a:moveTo>
                  <a:cubicBezTo>
                    <a:pt x="11072" y="13907"/>
                    <a:pt x="8601" y="12889"/>
                    <a:pt x="6449" y="11434"/>
                  </a:cubicBezTo>
                  <a:cubicBezTo>
                    <a:pt x="6099" y="11648"/>
                    <a:pt x="5689" y="11773"/>
                    <a:pt x="5251" y="11773"/>
                  </a:cubicBezTo>
                  <a:cubicBezTo>
                    <a:pt x="5087" y="11773"/>
                    <a:pt x="4931" y="11756"/>
                    <a:pt x="4779" y="11725"/>
                  </a:cubicBezTo>
                  <a:cubicBezTo>
                    <a:pt x="3749" y="13676"/>
                    <a:pt x="3091" y="15853"/>
                    <a:pt x="2902" y="18163"/>
                  </a:cubicBezTo>
                  <a:cubicBezTo>
                    <a:pt x="3930" y="19266"/>
                    <a:pt x="5183" y="20154"/>
                    <a:pt x="6593" y="20751"/>
                  </a:cubicBezTo>
                  <a:cubicBezTo>
                    <a:pt x="8345" y="18059"/>
                    <a:pt x="10791" y="15834"/>
                    <a:pt x="13739" y="14350"/>
                  </a:cubicBezTo>
                  <a:close/>
                  <a:moveTo>
                    <a:pt x="17257" y="15907"/>
                  </a:moveTo>
                  <a:cubicBezTo>
                    <a:pt x="17287" y="16343"/>
                    <a:pt x="17305" y="16781"/>
                    <a:pt x="17305" y="17223"/>
                  </a:cubicBezTo>
                  <a:cubicBezTo>
                    <a:pt x="17305" y="18003"/>
                    <a:pt x="17255" y="18771"/>
                    <a:pt x="17162" y="19525"/>
                  </a:cubicBezTo>
                  <a:cubicBezTo>
                    <a:pt x="18993" y="18189"/>
                    <a:pt x="20388" y="16288"/>
                    <a:pt x="21091" y="14080"/>
                  </a:cubicBezTo>
                  <a:cubicBezTo>
                    <a:pt x="20257" y="14282"/>
                    <a:pt x="19403" y="14426"/>
                    <a:pt x="18530" y="14508"/>
                  </a:cubicBezTo>
                  <a:cubicBezTo>
                    <a:pt x="18327" y="15139"/>
                    <a:pt x="17859" y="15646"/>
                    <a:pt x="17257" y="15907"/>
                  </a:cubicBezTo>
                  <a:close/>
                  <a:moveTo>
                    <a:pt x="14276" y="12805"/>
                  </a:moveTo>
                  <a:cubicBezTo>
                    <a:pt x="14419" y="12507"/>
                    <a:pt x="14622" y="12243"/>
                    <a:pt x="14874" y="12035"/>
                  </a:cubicBezTo>
                  <a:cubicBezTo>
                    <a:pt x="14195" y="9949"/>
                    <a:pt x="13121" y="8039"/>
                    <a:pt x="11737" y="6396"/>
                  </a:cubicBezTo>
                  <a:cubicBezTo>
                    <a:pt x="11463" y="6514"/>
                    <a:pt x="11160" y="6577"/>
                    <a:pt x="10841" y="6577"/>
                  </a:cubicBezTo>
                  <a:cubicBezTo>
                    <a:pt x="10342" y="6577"/>
                    <a:pt x="9882" y="6417"/>
                    <a:pt x="9506" y="6149"/>
                  </a:cubicBezTo>
                  <a:cubicBezTo>
                    <a:pt x="8672" y="6781"/>
                    <a:pt x="7901" y="7491"/>
                    <a:pt x="7200" y="8265"/>
                  </a:cubicBezTo>
                  <a:cubicBezTo>
                    <a:pt x="7421" y="8616"/>
                    <a:pt x="7549" y="9031"/>
                    <a:pt x="7549" y="9475"/>
                  </a:cubicBezTo>
                  <a:cubicBezTo>
                    <a:pt x="7549" y="9714"/>
                    <a:pt x="7512" y="9945"/>
                    <a:pt x="7444" y="10163"/>
                  </a:cubicBezTo>
                  <a:cubicBezTo>
                    <a:pt x="9459" y="11509"/>
                    <a:pt x="11779" y="12434"/>
                    <a:pt x="14276" y="12805"/>
                  </a:cubicBezTo>
                  <a:close/>
                  <a:moveTo>
                    <a:pt x="10842" y="1983"/>
                  </a:moveTo>
                  <a:cubicBezTo>
                    <a:pt x="11448" y="1983"/>
                    <a:pt x="11998" y="2218"/>
                    <a:pt x="12410" y="2604"/>
                  </a:cubicBezTo>
                  <a:cubicBezTo>
                    <a:pt x="13609" y="2088"/>
                    <a:pt x="14870" y="1691"/>
                    <a:pt x="16184" y="1439"/>
                  </a:cubicBezTo>
                  <a:cubicBezTo>
                    <a:pt x="14598" y="525"/>
                    <a:pt x="12760" y="0"/>
                    <a:pt x="10799" y="0"/>
                  </a:cubicBezTo>
                  <a:cubicBezTo>
                    <a:pt x="9463" y="0"/>
                    <a:pt x="8183" y="245"/>
                    <a:pt x="7001" y="690"/>
                  </a:cubicBezTo>
                  <a:cubicBezTo>
                    <a:pt x="7938" y="1154"/>
                    <a:pt x="8833" y="1694"/>
                    <a:pt x="9673" y="2304"/>
                  </a:cubicBezTo>
                  <a:cubicBezTo>
                    <a:pt x="10017" y="2100"/>
                    <a:pt x="10415" y="1983"/>
                    <a:pt x="10842" y="1983"/>
                  </a:cubicBezTo>
                  <a:close/>
                  <a:moveTo>
                    <a:pt x="2953" y="9475"/>
                  </a:moveTo>
                  <a:cubicBezTo>
                    <a:pt x="2953" y="9153"/>
                    <a:pt x="3021" y="8845"/>
                    <a:pt x="3140" y="8568"/>
                  </a:cubicBezTo>
                  <a:cubicBezTo>
                    <a:pt x="2402" y="7756"/>
                    <a:pt x="1735" y="6882"/>
                    <a:pt x="1150" y="5952"/>
                  </a:cubicBezTo>
                  <a:cubicBezTo>
                    <a:pt x="417" y="7409"/>
                    <a:pt x="0" y="9057"/>
                    <a:pt x="0" y="10801"/>
                  </a:cubicBezTo>
                  <a:cubicBezTo>
                    <a:pt x="0" y="12819"/>
                    <a:pt x="556" y="14708"/>
                    <a:pt x="1520" y="16324"/>
                  </a:cubicBezTo>
                  <a:cubicBezTo>
                    <a:pt x="1865" y="14382"/>
                    <a:pt x="2519" y="12546"/>
                    <a:pt x="3421" y="10863"/>
                  </a:cubicBezTo>
                  <a:cubicBezTo>
                    <a:pt x="3128" y="10478"/>
                    <a:pt x="2953" y="9996"/>
                    <a:pt x="2953" y="9475"/>
                  </a:cubicBezTo>
                  <a:close/>
                  <a:moveTo>
                    <a:pt x="5252" y="7178"/>
                  </a:moveTo>
                  <a:cubicBezTo>
                    <a:pt x="5486" y="7178"/>
                    <a:pt x="5714" y="7212"/>
                    <a:pt x="5928" y="7279"/>
                  </a:cubicBezTo>
                  <a:cubicBezTo>
                    <a:pt x="6738" y="6372"/>
                    <a:pt x="7636" y="5546"/>
                    <a:pt x="8608" y="4814"/>
                  </a:cubicBezTo>
                  <a:cubicBezTo>
                    <a:pt x="8567" y="4643"/>
                    <a:pt x="8545" y="4463"/>
                    <a:pt x="8545" y="4280"/>
                  </a:cubicBezTo>
                  <a:cubicBezTo>
                    <a:pt x="8545" y="4025"/>
                    <a:pt x="8587" y="3780"/>
                    <a:pt x="8664" y="3551"/>
                  </a:cubicBezTo>
                  <a:cubicBezTo>
                    <a:pt x="7574" y="2771"/>
                    <a:pt x="6390" y="2115"/>
                    <a:pt x="5130" y="1609"/>
                  </a:cubicBezTo>
                  <a:cubicBezTo>
                    <a:pt x="3950" y="2339"/>
                    <a:pt x="2920" y="3289"/>
                    <a:pt x="2099" y="4404"/>
                  </a:cubicBezTo>
                  <a:cubicBezTo>
                    <a:pt x="2708" y="5484"/>
                    <a:pt x="3432" y="6490"/>
                    <a:pt x="4256" y="7406"/>
                  </a:cubicBezTo>
                  <a:cubicBezTo>
                    <a:pt x="4557" y="7261"/>
                    <a:pt x="4893" y="7178"/>
                    <a:pt x="5252" y="7178"/>
                  </a:cubicBezTo>
                  <a:close/>
                </a:path>
              </a:pathLst>
            </a:custGeom>
            <a:solidFill>
              <a:srgbClr val="FFFFFF"/>
            </a:solidFill>
            <a:ln w="12700">
              <a:miter lim="400000"/>
            </a:ln>
          </p:spPr>
          <p:txBody>
            <a:bodyPr lIns="43656" tIns="43656" rIns="43656" bIns="43656" anchor="ctr"/>
            <a:lstStyle/>
            <a:p>
              <a:pPr lvl="0" algn="ctr">
                <a:spcBef>
                  <a:spcPts val="0"/>
                </a:spcBef>
                <a:defRPr sz="3200">
                  <a:solidFill>
                    <a:srgbClr val="FFFFFF"/>
                  </a:solidFill>
                  <a:latin typeface="+mn-lt"/>
                  <a:ea typeface="+mn-ea"/>
                  <a:cs typeface="+mn-cs"/>
                  <a:sym typeface="Helvetica Light"/>
                </a:defRPr>
              </a:pPr>
              <a:endParaRPr>
                <a:latin typeface="Arial" pitchFamily="34" charset="0"/>
                <a:ea typeface="微软雅黑" pitchFamily="34" charset="-122"/>
                <a:cs typeface="+mn-ea"/>
                <a:sym typeface="Arial" pitchFamily="34" charset="0"/>
              </a:endParaRPr>
            </a:p>
          </p:txBody>
        </p:sp>
      </p:grpSp>
      <p:sp>
        <p:nvSpPr>
          <p:cNvPr id="30" name="文本框 29"/>
          <p:cNvSpPr txBox="1"/>
          <p:nvPr/>
        </p:nvSpPr>
        <p:spPr>
          <a:xfrm>
            <a:off x="800081" y="503632"/>
            <a:ext cx="2760316" cy="58477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基于图片内容</a:t>
            </a:r>
          </a:p>
        </p:txBody>
      </p:sp>
      <p:sp>
        <p:nvSpPr>
          <p:cNvPr id="31" name="任意多边形 3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32" name="文本框 31">
            <a:extLst>
              <a:ext uri="{FF2B5EF4-FFF2-40B4-BE49-F238E27FC236}">
                <a16:creationId xmlns:a16="http://schemas.microsoft.com/office/drawing/2014/main" xmlns="" id="{2F50C8F4-A1E2-47DD-B40D-66B96CF3AD6C}"/>
              </a:ext>
            </a:extLst>
          </p:cNvPr>
          <p:cNvSpPr txBox="1"/>
          <p:nvPr/>
        </p:nvSpPr>
        <p:spPr>
          <a:xfrm>
            <a:off x="5169586" y="2445257"/>
            <a:ext cx="1348775" cy="2800767"/>
          </a:xfrm>
          <a:prstGeom prst="rect">
            <a:avLst/>
          </a:prstGeom>
          <a:noFill/>
        </p:spPr>
        <p:txBody>
          <a:bodyPr wrap="square" rtlCol="0">
            <a:spAutoFit/>
          </a:bodyPr>
          <a:lstStyle/>
          <a:p>
            <a:pPr algn="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机</a:t>
            </a:r>
            <a:endParaRPr lang="en-US" altLang="zh-CN" sz="4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器</a:t>
            </a:r>
            <a:endParaRPr lang="en-US" altLang="zh-CN" sz="4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学</a:t>
            </a:r>
            <a:endParaRPr lang="en-US" altLang="zh-CN" sz="4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习</a:t>
            </a:r>
          </a:p>
        </p:txBody>
      </p:sp>
      <p:grpSp>
        <p:nvGrpSpPr>
          <p:cNvPr id="3" name="组合 2">
            <a:extLst>
              <a:ext uri="{FF2B5EF4-FFF2-40B4-BE49-F238E27FC236}">
                <a16:creationId xmlns:a16="http://schemas.microsoft.com/office/drawing/2014/main" xmlns="" id="{80900DF2-A6D4-44AE-8898-3FEA591FCF37}"/>
              </a:ext>
            </a:extLst>
          </p:cNvPr>
          <p:cNvGrpSpPr/>
          <p:nvPr/>
        </p:nvGrpSpPr>
        <p:grpSpPr>
          <a:xfrm>
            <a:off x="849275" y="2613645"/>
            <a:ext cx="3290657" cy="2406864"/>
            <a:chOff x="849275" y="2613645"/>
            <a:chExt cx="3290657" cy="2406864"/>
          </a:xfrm>
        </p:grpSpPr>
        <p:sp>
          <p:nvSpPr>
            <p:cNvPr id="71" name="文本框 70">
              <a:extLst>
                <a:ext uri="{FF2B5EF4-FFF2-40B4-BE49-F238E27FC236}">
                  <a16:creationId xmlns:a16="http://schemas.microsoft.com/office/drawing/2014/main" xmlns="" id="{0CF15F7A-6B9E-4706-B182-9C3D0772EB25}"/>
                </a:ext>
              </a:extLst>
            </p:cNvPr>
            <p:cNvSpPr txBox="1"/>
            <p:nvPr/>
          </p:nvSpPr>
          <p:spPr>
            <a:xfrm>
              <a:off x="2518975" y="2613645"/>
              <a:ext cx="1620957" cy="523220"/>
            </a:xfrm>
            <a:prstGeom prst="rect">
              <a:avLst/>
            </a:prstGeom>
            <a:noFill/>
          </p:spPr>
          <p:txBody>
            <a:bodyPr wrap="none" rtlCol="0">
              <a:spAutoFit/>
            </a:bodyPr>
            <a:lstStyle/>
            <a:p>
              <a:pPr algn="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监督学习</a:t>
              </a:r>
            </a:p>
          </p:txBody>
        </p:sp>
        <p:sp>
          <p:nvSpPr>
            <p:cNvPr id="73" name="文本框 72">
              <a:extLst>
                <a:ext uri="{FF2B5EF4-FFF2-40B4-BE49-F238E27FC236}">
                  <a16:creationId xmlns:a16="http://schemas.microsoft.com/office/drawing/2014/main" xmlns="" id="{56919A63-344D-43A7-A4D2-C433C8ADDA8B}"/>
                </a:ext>
              </a:extLst>
            </p:cNvPr>
            <p:cNvSpPr txBox="1"/>
            <p:nvPr/>
          </p:nvSpPr>
          <p:spPr>
            <a:xfrm>
              <a:off x="2868366" y="3567642"/>
              <a:ext cx="1270472" cy="461665"/>
            </a:xfrm>
            <a:prstGeom prst="rect">
              <a:avLst/>
            </a:prstGeom>
            <a:noFill/>
          </p:spPr>
          <p:txBody>
            <a:bodyPr wrap="square" rtlCol="0">
              <a:spAutoFit/>
            </a:bodyP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分类</a:t>
              </a:r>
            </a:p>
          </p:txBody>
        </p:sp>
        <p:sp>
          <p:nvSpPr>
            <p:cNvPr id="33" name="文本框 32">
              <a:extLst>
                <a:ext uri="{FF2B5EF4-FFF2-40B4-BE49-F238E27FC236}">
                  <a16:creationId xmlns:a16="http://schemas.microsoft.com/office/drawing/2014/main" xmlns="" id="{8D7953E1-4045-445E-AD4A-9D14BA95E750}"/>
                </a:ext>
              </a:extLst>
            </p:cNvPr>
            <p:cNvSpPr txBox="1"/>
            <p:nvPr/>
          </p:nvSpPr>
          <p:spPr>
            <a:xfrm>
              <a:off x="849275" y="4558844"/>
              <a:ext cx="3284829" cy="461665"/>
            </a:xfrm>
            <a:prstGeom prst="rect">
              <a:avLst/>
            </a:prstGeom>
            <a:noFill/>
          </p:spPr>
          <p:txBody>
            <a:bodyPr wrap="square" rtlCol="0">
              <a:spAutoFit/>
            </a:bodyPr>
            <a:lstStyle/>
            <a:p>
              <a:pPr algn="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 name="组合 3">
            <a:extLst>
              <a:ext uri="{FF2B5EF4-FFF2-40B4-BE49-F238E27FC236}">
                <a16:creationId xmlns:a16="http://schemas.microsoft.com/office/drawing/2014/main" xmlns="" id="{3EEE0A41-0AF7-475E-AFEC-4AB9E4207530}"/>
              </a:ext>
            </a:extLst>
          </p:cNvPr>
          <p:cNvGrpSpPr/>
          <p:nvPr/>
        </p:nvGrpSpPr>
        <p:grpSpPr>
          <a:xfrm>
            <a:off x="7677792" y="2540549"/>
            <a:ext cx="2381629" cy="2488799"/>
            <a:chOff x="7677792" y="2540549"/>
            <a:chExt cx="2381629" cy="2488799"/>
          </a:xfrm>
        </p:grpSpPr>
        <p:sp>
          <p:nvSpPr>
            <p:cNvPr id="77" name="文本框 76">
              <a:extLst>
                <a:ext uri="{FF2B5EF4-FFF2-40B4-BE49-F238E27FC236}">
                  <a16:creationId xmlns:a16="http://schemas.microsoft.com/office/drawing/2014/main" xmlns="" id="{8E5578FF-9A97-4E2B-BC28-65351BD0269C}"/>
                </a:ext>
              </a:extLst>
            </p:cNvPr>
            <p:cNvSpPr txBox="1"/>
            <p:nvPr/>
          </p:nvSpPr>
          <p:spPr>
            <a:xfrm>
              <a:off x="8079392" y="2540549"/>
              <a:ext cx="1980029" cy="523220"/>
            </a:xfrm>
            <a:prstGeom prst="rect">
              <a:avLst/>
            </a:prstGeom>
            <a:noFill/>
          </p:spPr>
          <p:txBody>
            <a:bodyPr wrap="none" rtlCol="0">
              <a:sp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无监督学习</a:t>
              </a:r>
            </a:p>
          </p:txBody>
        </p:sp>
        <p:sp>
          <p:nvSpPr>
            <p:cNvPr id="34" name="文本框 33">
              <a:extLst>
                <a:ext uri="{FF2B5EF4-FFF2-40B4-BE49-F238E27FC236}">
                  <a16:creationId xmlns:a16="http://schemas.microsoft.com/office/drawing/2014/main" xmlns="" id="{A07AF91B-3050-46E3-B8CE-CE78DC32B669}"/>
                </a:ext>
              </a:extLst>
            </p:cNvPr>
            <p:cNvSpPr txBox="1"/>
            <p:nvPr/>
          </p:nvSpPr>
          <p:spPr>
            <a:xfrm>
              <a:off x="7677792" y="3560486"/>
              <a:ext cx="1270472" cy="461665"/>
            </a:xfrm>
            <a:prstGeom prst="rect">
              <a:avLst/>
            </a:prstGeom>
            <a:noFill/>
          </p:spPr>
          <p:txBody>
            <a:bodyPr wrap="square" rtlCol="0">
              <a:spAutoFit/>
            </a:bodyPr>
            <a:lstStyle/>
            <a:p>
              <a:pPr algn="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聚类</a:t>
              </a:r>
            </a:p>
          </p:txBody>
        </p:sp>
        <p:sp>
          <p:nvSpPr>
            <p:cNvPr id="35" name="文本框 34">
              <a:extLst>
                <a:ext uri="{FF2B5EF4-FFF2-40B4-BE49-F238E27FC236}">
                  <a16:creationId xmlns:a16="http://schemas.microsoft.com/office/drawing/2014/main" xmlns="" id="{12F94CF9-15B3-495C-9D5A-8A50423482C1}"/>
                </a:ext>
              </a:extLst>
            </p:cNvPr>
            <p:cNvSpPr txBox="1"/>
            <p:nvPr/>
          </p:nvSpPr>
          <p:spPr>
            <a:xfrm>
              <a:off x="8251603" y="4550006"/>
              <a:ext cx="1555446" cy="479342"/>
            </a:xfrm>
            <a:prstGeom prst="rect">
              <a:avLst/>
            </a:prstGeom>
            <a:noFill/>
          </p:spPr>
          <p:txBody>
            <a:bodyPr wrap="square" rtlCol="0">
              <a:spAutoFit/>
            </a:bodyPr>
            <a:lstStyle/>
            <a:p>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36816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ppt_x"/>
                                          </p:val>
                                        </p:tav>
                                        <p:tav tm="100000">
                                          <p:val>
                                            <p:strVal val="#ppt_x"/>
                                          </p:val>
                                        </p:tav>
                                      </p:tavLst>
                                    </p:anim>
                                    <p:anim calcmode="lin" valueType="num">
                                      <p:cBhvr additive="base">
                                        <p:cTn id="13" dur="1000" fill="hold"/>
                                        <p:tgtEl>
                                          <p:spTgt spid="32"/>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3410" y="2333985"/>
            <a:ext cx="9709102" cy="646331"/>
          </a:xfrm>
          <a:prstGeom prst="rect">
            <a:avLst/>
          </a:prstGeom>
        </p:spPr>
        <p:txBody>
          <a:bodyPr wrap="square">
            <a:spAutoFit/>
          </a:bodyPr>
          <a:lstStyle/>
          <a:p>
            <a:r>
              <a:rPr lang="zh-CN" altLang="en-US" sz="3600" dirty="0">
                <a:solidFill>
                  <a:schemeClr val="tx1">
                    <a:lumMod val="75000"/>
                    <a:lumOff val="25000"/>
                  </a:schemeClr>
                </a:solidFill>
              </a:rPr>
              <a:t> 文本处理领域                   图像处理领域</a:t>
            </a:r>
          </a:p>
        </p:txBody>
      </p:sp>
      <p:sp>
        <p:nvSpPr>
          <p:cNvPr id="18" name="文本框 17"/>
          <p:cNvSpPr txBox="1"/>
          <p:nvPr/>
        </p:nvSpPr>
        <p:spPr>
          <a:xfrm>
            <a:off x="483410" y="459842"/>
            <a:ext cx="2921948" cy="584775"/>
          </a:xfrm>
          <a:prstGeom prst="rect">
            <a:avLst/>
          </a:prstGeom>
          <a:noFill/>
        </p:spPr>
        <p:txBody>
          <a:bodyPr wrap="square" rtlCol="0">
            <a:spAutoFit/>
          </a:bodyPr>
          <a:lstStyle/>
          <a:p>
            <a:pPr algn="ctr"/>
            <a:r>
              <a:rPr lang="en-US" altLang="zh-CN" sz="3200" dirty="0">
                <a:solidFill>
                  <a:srgbClr val="413B39"/>
                </a:solidFill>
                <a:latin typeface="Hiragino Sans GB W3" panose="020B0300000000000000" pitchFamily="34" charset="-122"/>
                <a:ea typeface="Hiragino Sans GB W3" panose="020B0300000000000000" pitchFamily="34" charset="-122"/>
              </a:rPr>
              <a:t>BOW </a:t>
            </a:r>
            <a:r>
              <a:rPr lang="zh-CN" altLang="en-US" sz="3200" dirty="0">
                <a:solidFill>
                  <a:srgbClr val="413B39"/>
                </a:solidFill>
                <a:latin typeface="Hiragino Sans GB W3" panose="020B0300000000000000" pitchFamily="34" charset="-122"/>
                <a:ea typeface="Hiragino Sans GB W3" panose="020B0300000000000000" pitchFamily="34" charset="-122"/>
              </a:rPr>
              <a:t>模型</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2" name="图片 1">
            <a:extLst>
              <a:ext uri="{FF2B5EF4-FFF2-40B4-BE49-F238E27FC236}">
                <a16:creationId xmlns:a16="http://schemas.microsoft.com/office/drawing/2014/main" xmlns="" id="{B78CE409-F2CF-49DC-B8DD-1A972FE28D15}"/>
              </a:ext>
            </a:extLst>
          </p:cNvPr>
          <p:cNvPicPr>
            <a:picLocks noChangeAspect="1"/>
          </p:cNvPicPr>
          <p:nvPr/>
        </p:nvPicPr>
        <p:blipFill>
          <a:blip r:embed="rId3"/>
          <a:stretch>
            <a:fillRect/>
          </a:stretch>
        </p:blipFill>
        <p:spPr>
          <a:xfrm>
            <a:off x="744749" y="3138832"/>
            <a:ext cx="4461651" cy="3339437"/>
          </a:xfrm>
          <a:prstGeom prst="rect">
            <a:avLst/>
          </a:prstGeom>
        </p:spPr>
      </p:pic>
      <p:sp>
        <p:nvSpPr>
          <p:cNvPr id="6" name="矩形 5">
            <a:extLst>
              <a:ext uri="{FF2B5EF4-FFF2-40B4-BE49-F238E27FC236}">
                <a16:creationId xmlns:a16="http://schemas.microsoft.com/office/drawing/2014/main" xmlns="" id="{63D291D0-77C1-4345-A52D-463669E97492}"/>
              </a:ext>
            </a:extLst>
          </p:cNvPr>
          <p:cNvSpPr/>
          <p:nvPr/>
        </p:nvSpPr>
        <p:spPr>
          <a:xfrm>
            <a:off x="5561604" y="5167019"/>
            <a:ext cx="5544501" cy="646331"/>
          </a:xfrm>
          <a:prstGeom prst="rect">
            <a:avLst/>
          </a:prstGeom>
        </p:spPr>
        <p:txBody>
          <a:bodyPr wrap="square">
            <a:spAutoFit/>
          </a:bodyPr>
          <a:lstStyle/>
          <a:p>
            <a:r>
              <a:rPr lang="zh-CN" altLang="en-US" sz="3600" dirty="0">
                <a:solidFill>
                  <a:schemeClr val="tx1">
                    <a:lumMod val="75000"/>
                    <a:lumOff val="25000"/>
                  </a:schemeClr>
                </a:solidFill>
              </a:rPr>
              <a:t>图像中关键特征 </a:t>
            </a:r>
            <a:r>
              <a:rPr lang="en-US" altLang="zh-CN" sz="3600" dirty="0">
                <a:solidFill>
                  <a:schemeClr val="tx1">
                    <a:lumMod val="75000"/>
                    <a:lumOff val="25000"/>
                  </a:schemeClr>
                </a:solidFill>
              </a:rPr>
              <a:t>= </a:t>
            </a:r>
            <a:r>
              <a:rPr lang="zh-CN" altLang="en-US" sz="3600" dirty="0">
                <a:solidFill>
                  <a:schemeClr val="tx1">
                    <a:lumMod val="75000"/>
                    <a:lumOff val="25000"/>
                  </a:schemeClr>
                </a:solidFill>
              </a:rPr>
              <a:t>‘单词’</a:t>
            </a:r>
          </a:p>
        </p:txBody>
      </p:sp>
      <p:sp>
        <p:nvSpPr>
          <p:cNvPr id="7" name="矩形 6">
            <a:extLst>
              <a:ext uri="{FF2B5EF4-FFF2-40B4-BE49-F238E27FC236}">
                <a16:creationId xmlns:a16="http://schemas.microsoft.com/office/drawing/2014/main" xmlns="" id="{5F72D43D-A08D-474B-B79F-EB92E6169F9E}"/>
              </a:ext>
            </a:extLst>
          </p:cNvPr>
          <p:cNvSpPr/>
          <p:nvPr/>
        </p:nvSpPr>
        <p:spPr>
          <a:xfrm>
            <a:off x="627184" y="1574634"/>
            <a:ext cx="9419024" cy="646331"/>
          </a:xfrm>
          <a:prstGeom prst="rect">
            <a:avLst/>
          </a:prstGeom>
        </p:spPr>
        <p:txBody>
          <a:bodyPr wrap="square">
            <a:spAutoFit/>
          </a:bodyPr>
          <a:lstStyle/>
          <a:p>
            <a:r>
              <a:rPr lang="en-US" altLang="zh-CN" sz="3600" dirty="0">
                <a:solidFill>
                  <a:schemeClr val="tx1">
                    <a:lumMod val="75000"/>
                    <a:lumOff val="25000"/>
                  </a:schemeClr>
                </a:solidFill>
              </a:rPr>
              <a:t>Bag of words</a:t>
            </a:r>
            <a:r>
              <a:rPr lang="zh-CN" altLang="en-US" sz="3600" dirty="0">
                <a:solidFill>
                  <a:schemeClr val="tx1">
                    <a:lumMod val="75000"/>
                    <a:lumOff val="25000"/>
                  </a:schemeClr>
                </a:solidFill>
              </a:rPr>
              <a:t>：词袋</a:t>
            </a:r>
          </a:p>
        </p:txBody>
      </p:sp>
      <p:sp>
        <p:nvSpPr>
          <p:cNvPr id="3" name="箭头: 右 2">
            <a:extLst>
              <a:ext uri="{FF2B5EF4-FFF2-40B4-BE49-F238E27FC236}">
                <a16:creationId xmlns:a16="http://schemas.microsoft.com/office/drawing/2014/main" xmlns="" id="{63ACADC0-9522-4239-BC58-CDDB40B425F4}"/>
              </a:ext>
            </a:extLst>
          </p:cNvPr>
          <p:cNvSpPr/>
          <p:nvPr/>
        </p:nvSpPr>
        <p:spPr>
          <a:xfrm>
            <a:off x="3617843" y="2413778"/>
            <a:ext cx="1470992" cy="486743"/>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DE945037-C41E-477B-A53A-D5C0C98F8169}"/>
              </a:ext>
            </a:extLst>
          </p:cNvPr>
          <p:cNvSpPr/>
          <p:nvPr/>
        </p:nvSpPr>
        <p:spPr>
          <a:xfrm>
            <a:off x="5561604" y="4084502"/>
            <a:ext cx="5893147" cy="646331"/>
          </a:xfrm>
          <a:prstGeom prst="rect">
            <a:avLst/>
          </a:prstGeom>
        </p:spPr>
        <p:txBody>
          <a:bodyPr wrap="square">
            <a:spAutoFit/>
          </a:bodyPr>
          <a:lstStyle/>
          <a:p>
            <a:r>
              <a:rPr lang="zh-CN" altLang="en-US" sz="3600" dirty="0">
                <a:solidFill>
                  <a:schemeClr val="tx1">
                    <a:lumMod val="75000"/>
                    <a:lumOff val="25000"/>
                  </a:schemeClr>
                </a:solidFill>
              </a:rPr>
              <a:t>忽略位置信息，仅看组合</a:t>
            </a:r>
            <a:endParaRPr lang="zh-CN" altLang="en-US" sz="3600" dirty="0"/>
          </a:p>
        </p:txBody>
      </p:sp>
    </p:spTree>
    <p:extLst>
      <p:ext uri="{BB962C8B-B14F-4D97-AF65-F5344CB8AC3E}">
        <p14:creationId xmlns:p14="http://schemas.microsoft.com/office/powerpoint/2010/main" val="1760475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7183" y="1557540"/>
            <a:ext cx="11220827" cy="1569660"/>
          </a:xfrm>
          <a:prstGeom prst="rect">
            <a:avLst/>
          </a:prstGeom>
        </p:spPr>
        <p:txBody>
          <a:bodyPr wrap="square">
            <a:spAutoFit/>
          </a:bodyPr>
          <a:lstStyle/>
          <a:p>
            <a:r>
              <a:rPr lang="zh-CN" altLang="en-US" sz="3200" dirty="0">
                <a:solidFill>
                  <a:schemeClr val="tx1">
                    <a:lumMod val="75000"/>
                    <a:lumOff val="25000"/>
                  </a:schemeClr>
                </a:solidFill>
              </a:rPr>
              <a:t>特征提取原则：</a:t>
            </a:r>
            <a:endParaRPr lang="en-US" altLang="zh-CN" sz="3200" dirty="0">
              <a:solidFill>
                <a:schemeClr val="tx1">
                  <a:lumMod val="75000"/>
                  <a:lumOff val="25000"/>
                </a:schemeClr>
              </a:solidFill>
            </a:endParaRPr>
          </a:p>
          <a:p>
            <a:r>
              <a:rPr lang="zh-CN" altLang="en-US" sz="3200" dirty="0">
                <a:solidFill>
                  <a:schemeClr val="tx1">
                    <a:lumMod val="75000"/>
                    <a:lumOff val="25000"/>
                  </a:schemeClr>
                </a:solidFill>
              </a:rPr>
              <a:t>局部特征需要具有较强的可区分性，能够最大限度地与其他物体进行区分，此外，还要求被提取的特征具有较好的稳定性</a:t>
            </a:r>
          </a:p>
        </p:txBody>
      </p:sp>
      <p:sp>
        <p:nvSpPr>
          <p:cNvPr id="18" name="文本框 17"/>
          <p:cNvSpPr txBox="1"/>
          <p:nvPr/>
        </p:nvSpPr>
        <p:spPr>
          <a:xfrm>
            <a:off x="515304" y="514540"/>
            <a:ext cx="3661425" cy="584775"/>
          </a:xfrm>
          <a:prstGeom prst="rect">
            <a:avLst/>
          </a:prstGeom>
          <a:noFill/>
        </p:spPr>
        <p:txBody>
          <a:bodyPr wrap="square" rtlCol="0">
            <a:spAutoFit/>
          </a:bodyPr>
          <a:lstStyle/>
          <a:p>
            <a:pPr algn="ctr"/>
            <a:r>
              <a:rPr lang="en-US" altLang="zh-CN" sz="3200" dirty="0">
                <a:solidFill>
                  <a:srgbClr val="413B39"/>
                </a:solidFill>
                <a:latin typeface="Hiragino Sans GB W3" panose="020B0300000000000000" pitchFamily="34" charset="-122"/>
                <a:ea typeface="Hiragino Sans GB W3" panose="020B0300000000000000" pitchFamily="34" charset="-122"/>
              </a:rPr>
              <a:t>BOW-</a:t>
            </a:r>
            <a:r>
              <a:rPr lang="zh-CN" altLang="en-US" sz="3200" dirty="0">
                <a:solidFill>
                  <a:srgbClr val="413B39"/>
                </a:solidFill>
                <a:latin typeface="Hiragino Sans GB W3" panose="020B0300000000000000" pitchFamily="34" charset="-122"/>
                <a:ea typeface="Hiragino Sans GB W3" panose="020B0300000000000000" pitchFamily="34" charset="-122"/>
              </a:rPr>
              <a:t>特征提取</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3" name="图片 2">
            <a:extLst>
              <a:ext uri="{FF2B5EF4-FFF2-40B4-BE49-F238E27FC236}">
                <a16:creationId xmlns:a16="http://schemas.microsoft.com/office/drawing/2014/main" xmlns="" id="{F71488DE-D0E1-4D6E-9B18-5AD9B8406502}"/>
              </a:ext>
            </a:extLst>
          </p:cNvPr>
          <p:cNvPicPr>
            <a:picLocks noChangeAspect="1"/>
          </p:cNvPicPr>
          <p:nvPr/>
        </p:nvPicPr>
        <p:blipFill>
          <a:blip r:embed="rId3"/>
          <a:stretch>
            <a:fillRect/>
          </a:stretch>
        </p:blipFill>
        <p:spPr>
          <a:xfrm>
            <a:off x="786210" y="3092983"/>
            <a:ext cx="3305175" cy="3305175"/>
          </a:xfrm>
          <a:prstGeom prst="rect">
            <a:avLst/>
          </a:prstGeom>
        </p:spPr>
      </p:pic>
      <p:sp>
        <p:nvSpPr>
          <p:cNvPr id="5" name="矩形 4">
            <a:extLst>
              <a:ext uri="{FF2B5EF4-FFF2-40B4-BE49-F238E27FC236}">
                <a16:creationId xmlns:a16="http://schemas.microsoft.com/office/drawing/2014/main" xmlns="" id="{9083C25B-AD43-45DC-B9C4-124AD929EEC9}"/>
              </a:ext>
            </a:extLst>
          </p:cNvPr>
          <p:cNvSpPr/>
          <p:nvPr/>
        </p:nvSpPr>
        <p:spPr>
          <a:xfrm>
            <a:off x="4287304" y="4072697"/>
            <a:ext cx="7626626" cy="1077218"/>
          </a:xfrm>
          <a:prstGeom prst="rect">
            <a:avLst/>
          </a:prstGeom>
        </p:spPr>
        <p:txBody>
          <a:bodyPr wrap="square">
            <a:spAutoFit/>
          </a:bodyPr>
          <a:lstStyle/>
          <a:p>
            <a:r>
              <a:rPr lang="zh-CN" altLang="en-US" sz="3200" dirty="0"/>
              <a:t>规则网格</a:t>
            </a:r>
            <a:r>
              <a:rPr lang="en-US" altLang="zh-CN" sz="3200" dirty="0"/>
              <a:t>(Regular Grid)</a:t>
            </a:r>
            <a:r>
              <a:rPr lang="zh-CN" altLang="en-US" sz="3200" dirty="0"/>
              <a:t>方法是特征提取的简单且有效的方法</a:t>
            </a:r>
          </a:p>
        </p:txBody>
      </p:sp>
    </p:spTree>
    <p:extLst>
      <p:ext uri="{BB962C8B-B14F-4D97-AF65-F5344CB8AC3E}">
        <p14:creationId xmlns:p14="http://schemas.microsoft.com/office/powerpoint/2010/main" val="3259822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27184" y="455377"/>
            <a:ext cx="4925568" cy="593706"/>
          </a:xfrm>
          <a:prstGeom prst="rect">
            <a:avLst/>
          </a:prstGeom>
          <a:noFill/>
        </p:spPr>
        <p:txBody>
          <a:bodyPr wrap="square" rtlCol="0">
            <a:spAutoFit/>
          </a:bodyPr>
          <a:lstStyle/>
          <a:p>
            <a:pPr algn="ctr"/>
            <a:r>
              <a:rPr lang="en-US" altLang="zh-CN" sz="3200" dirty="0">
                <a:solidFill>
                  <a:srgbClr val="413B39"/>
                </a:solidFill>
                <a:latin typeface="Hiragino Sans GB W3" panose="020B0300000000000000" pitchFamily="34" charset="-122"/>
                <a:ea typeface="Hiragino Sans GB W3" panose="020B0300000000000000" pitchFamily="34" charset="-122"/>
              </a:rPr>
              <a:t>BOW</a:t>
            </a:r>
            <a:r>
              <a:rPr lang="zh-CN" altLang="en-US" sz="3200" dirty="0">
                <a:solidFill>
                  <a:srgbClr val="413B39"/>
                </a:solidFill>
                <a:latin typeface="Hiragino Sans GB W3" panose="020B0300000000000000" pitchFamily="34" charset="-122"/>
                <a:ea typeface="Hiragino Sans GB W3" panose="020B0300000000000000" pitchFamily="34" charset="-122"/>
              </a:rPr>
              <a:t>图像生成数值向量</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2" name="图片 1">
            <a:extLst>
              <a:ext uri="{FF2B5EF4-FFF2-40B4-BE49-F238E27FC236}">
                <a16:creationId xmlns:a16="http://schemas.microsoft.com/office/drawing/2014/main" xmlns="" id="{D72E1D3D-BD05-42AC-B03C-8E842328E18F}"/>
              </a:ext>
            </a:extLst>
          </p:cNvPr>
          <p:cNvPicPr>
            <a:picLocks noChangeAspect="1"/>
          </p:cNvPicPr>
          <p:nvPr/>
        </p:nvPicPr>
        <p:blipFill>
          <a:blip r:embed="rId3"/>
          <a:stretch>
            <a:fillRect/>
          </a:stretch>
        </p:blipFill>
        <p:spPr>
          <a:xfrm>
            <a:off x="1947862" y="4291298"/>
            <a:ext cx="8296275" cy="2257425"/>
          </a:xfrm>
          <a:prstGeom prst="rect">
            <a:avLst/>
          </a:prstGeom>
        </p:spPr>
      </p:pic>
      <p:sp>
        <p:nvSpPr>
          <p:cNvPr id="4" name="矩形 3">
            <a:extLst>
              <a:ext uri="{FF2B5EF4-FFF2-40B4-BE49-F238E27FC236}">
                <a16:creationId xmlns:a16="http://schemas.microsoft.com/office/drawing/2014/main" xmlns="" id="{4D9124E1-B90B-4869-9103-5F04FBCB51A0}"/>
              </a:ext>
            </a:extLst>
          </p:cNvPr>
          <p:cNvSpPr/>
          <p:nvPr/>
        </p:nvSpPr>
        <p:spPr>
          <a:xfrm>
            <a:off x="854006" y="1450095"/>
            <a:ext cx="11015263" cy="2554545"/>
          </a:xfrm>
          <a:prstGeom prst="rect">
            <a:avLst/>
          </a:prstGeom>
        </p:spPr>
        <p:txBody>
          <a:bodyPr wrap="square">
            <a:spAutoFit/>
          </a:bodyPr>
          <a:lstStyle/>
          <a:p>
            <a:r>
              <a:rPr lang="zh-CN" altLang="en-US" sz="3200" dirty="0">
                <a:solidFill>
                  <a:schemeClr val="tx1">
                    <a:lumMod val="75000"/>
                    <a:lumOff val="25000"/>
                  </a:schemeClr>
                </a:solidFill>
              </a:rPr>
              <a:t>利用聚类算法（如</a:t>
            </a:r>
            <a:r>
              <a:rPr lang="en-US" altLang="zh-CN" sz="3200" dirty="0">
                <a:solidFill>
                  <a:schemeClr val="tx1">
                    <a:lumMod val="75000"/>
                    <a:lumOff val="25000"/>
                  </a:schemeClr>
                </a:solidFill>
              </a:rPr>
              <a:t>k-means</a:t>
            </a:r>
            <a:r>
              <a:rPr lang="zh-CN" altLang="en-US" sz="3200" dirty="0">
                <a:solidFill>
                  <a:schemeClr val="tx1">
                    <a:lumMod val="75000"/>
                    <a:lumOff val="25000"/>
                  </a:schemeClr>
                </a:solidFill>
              </a:rPr>
              <a:t>），对特征描述子构造视觉词典，</a:t>
            </a:r>
            <a:r>
              <a:rPr lang="zh-CN" altLang="en-US" sz="3200" dirty="0">
                <a:solidFill>
                  <a:schemeClr val="tx1">
                    <a:lumMod val="75000"/>
                    <a:lumOff val="25000"/>
                  </a:schemeClr>
                </a:solidFill>
                <a:latin typeface="宋体" panose="02010600030101010101" pitchFamily="2" charset="-122"/>
              </a:rPr>
              <a:t>生成数值向量</a:t>
            </a:r>
            <a:endParaRPr lang="en-US" altLang="zh-CN" sz="3200" dirty="0">
              <a:solidFill>
                <a:srgbClr val="333333"/>
              </a:solidFill>
              <a:latin typeface="宋体" panose="02010600030101010101" pitchFamily="2" charset="-122"/>
            </a:endParaRPr>
          </a:p>
          <a:p>
            <a:r>
              <a:rPr lang="en-US" altLang="zh-CN" sz="3200" dirty="0">
                <a:solidFill>
                  <a:srgbClr val="333333"/>
                </a:solidFill>
                <a:latin typeface="宋体" panose="02010600030101010101" pitchFamily="2" charset="-122"/>
              </a:rPr>
              <a:t>1&gt; </a:t>
            </a:r>
            <a:r>
              <a:rPr lang="zh-CN" altLang="en-US" sz="3200" dirty="0">
                <a:solidFill>
                  <a:srgbClr val="333333"/>
                </a:solidFill>
                <a:latin typeface="宋体" panose="02010600030101010101" pitchFamily="2" charset="-122"/>
              </a:rPr>
              <a:t>用单词表中的单词近似代替特征点；</a:t>
            </a:r>
            <a:endParaRPr lang="en-US" altLang="zh-CN" sz="3200" dirty="0">
              <a:solidFill>
                <a:srgbClr val="333333"/>
              </a:solidFill>
              <a:latin typeface="宋体" panose="02010600030101010101" pitchFamily="2" charset="-122"/>
            </a:endParaRPr>
          </a:p>
          <a:p>
            <a:r>
              <a:rPr lang="en-US" altLang="zh-CN" sz="3200" dirty="0">
                <a:solidFill>
                  <a:srgbClr val="333333"/>
                </a:solidFill>
                <a:latin typeface="宋体" panose="02010600030101010101" pitchFamily="2" charset="-122"/>
              </a:rPr>
              <a:t>2&gt; </a:t>
            </a:r>
            <a:r>
              <a:rPr lang="zh-CN" altLang="en-US" sz="3200" dirty="0">
                <a:solidFill>
                  <a:srgbClr val="333333"/>
                </a:solidFill>
                <a:latin typeface="宋体" panose="02010600030101010101" pitchFamily="2" charset="-122"/>
              </a:rPr>
              <a:t>通过统计单词表中每个单词在图像中出现的次数，将图像表示成为一个</a:t>
            </a:r>
            <a:r>
              <a:rPr lang="en-US" altLang="zh-CN" sz="3200" dirty="0">
                <a:solidFill>
                  <a:srgbClr val="333333"/>
                </a:solidFill>
                <a:latin typeface="Times New Roman" panose="02020603050405020304" pitchFamily="18" charset="0"/>
              </a:rPr>
              <a:t>K</a:t>
            </a:r>
            <a:r>
              <a:rPr lang="zh-CN" altLang="en-US" sz="3200" dirty="0">
                <a:solidFill>
                  <a:srgbClr val="333333"/>
                </a:solidFill>
                <a:latin typeface="宋体" panose="02010600030101010101" pitchFamily="2" charset="-122"/>
              </a:rPr>
              <a:t>维数值向量。</a:t>
            </a:r>
            <a:endParaRPr lang="zh-CN" altLang="en-US" sz="3200" dirty="0"/>
          </a:p>
        </p:txBody>
      </p:sp>
    </p:spTree>
    <p:extLst>
      <p:ext uri="{BB962C8B-B14F-4D97-AF65-F5344CB8AC3E}">
        <p14:creationId xmlns:p14="http://schemas.microsoft.com/office/powerpoint/2010/main" val="4078250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627184" y="468580"/>
            <a:ext cx="2585300" cy="584775"/>
          </a:xfrm>
          <a:prstGeom prst="rect">
            <a:avLst/>
          </a:prstGeom>
          <a:noFill/>
        </p:spPr>
        <p:txBody>
          <a:bodyPr wrap="square" rtlCol="0">
            <a:spAutoFit/>
          </a:bodyPr>
          <a:lstStyle/>
          <a:p>
            <a:pPr algn="ctr"/>
            <a:r>
              <a:rPr lang="zh-CN" altLang="en-US" sz="3200" dirty="0">
                <a:solidFill>
                  <a:srgbClr val="413B39"/>
                </a:solidFill>
                <a:latin typeface="Hiragino Sans GB W3" panose="020B0300000000000000" pitchFamily="34" charset="-122"/>
                <a:ea typeface="Hiragino Sans GB W3" panose="020B0300000000000000" pitchFamily="34" charset="-122"/>
              </a:rPr>
              <a:t>训练分类器</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4" name="矩形 3">
            <a:extLst>
              <a:ext uri="{FF2B5EF4-FFF2-40B4-BE49-F238E27FC236}">
                <a16:creationId xmlns:a16="http://schemas.microsoft.com/office/drawing/2014/main" xmlns="" id="{4D9124E1-B90B-4869-9103-5F04FBCB51A0}"/>
              </a:ext>
            </a:extLst>
          </p:cNvPr>
          <p:cNvSpPr/>
          <p:nvPr/>
        </p:nvSpPr>
        <p:spPr>
          <a:xfrm>
            <a:off x="796252" y="1527209"/>
            <a:ext cx="10599496" cy="4870949"/>
          </a:xfrm>
          <a:prstGeom prst="rect">
            <a:avLst/>
          </a:prstGeom>
        </p:spPr>
        <p:txBody>
          <a:bodyPr wrap="square">
            <a:spAutoFit/>
          </a:bodyPr>
          <a:lstStyle/>
          <a:p>
            <a:pPr>
              <a:lnSpc>
                <a:spcPct val="200000"/>
              </a:lnSpc>
            </a:pPr>
            <a:r>
              <a:rPr lang="en-US" altLang="zh-CN" sz="3200" dirty="0">
                <a:solidFill>
                  <a:srgbClr val="333333"/>
                </a:solidFill>
                <a:latin typeface="宋体" panose="02010600030101010101" pitchFamily="2" charset="-122"/>
              </a:rPr>
              <a:t>SVM</a:t>
            </a:r>
            <a:r>
              <a:rPr lang="zh-CN" altLang="en-US" sz="3200" dirty="0">
                <a:solidFill>
                  <a:srgbClr val="333333"/>
                </a:solidFill>
                <a:latin typeface="宋体" panose="02010600030101010101" pitchFamily="2" charset="-122"/>
              </a:rPr>
              <a:t>支持向量机：</a:t>
            </a:r>
            <a:endParaRPr lang="en-US" altLang="zh-CN" sz="3200" dirty="0">
              <a:solidFill>
                <a:srgbClr val="333333"/>
              </a:solidFill>
              <a:latin typeface="宋体" panose="02010600030101010101" pitchFamily="2" charset="-122"/>
            </a:endParaRPr>
          </a:p>
          <a:p>
            <a:pPr>
              <a:lnSpc>
                <a:spcPct val="200000"/>
              </a:lnSpc>
            </a:pPr>
            <a:r>
              <a:rPr lang="en-US" altLang="zh-CN" sz="3200" dirty="0">
                <a:solidFill>
                  <a:srgbClr val="333333"/>
                </a:solidFill>
                <a:latin typeface="宋体" panose="02010600030101010101" pitchFamily="2" charset="-122"/>
              </a:rPr>
              <a:t>1&gt;</a:t>
            </a:r>
            <a:r>
              <a:rPr lang="zh-CN" altLang="en-US" sz="3200" dirty="0">
                <a:solidFill>
                  <a:srgbClr val="333333"/>
                </a:solidFill>
                <a:latin typeface="宋体" panose="02010600030101010101" pitchFamily="2" charset="-122"/>
              </a:rPr>
              <a:t>、不良信息图片使用</a:t>
            </a:r>
            <a:r>
              <a:rPr lang="en-US" altLang="zh-CN" sz="3200" dirty="0">
                <a:solidFill>
                  <a:srgbClr val="333333"/>
                </a:solidFill>
                <a:latin typeface="宋体" panose="02010600030101010101" pitchFamily="2" charset="-122"/>
              </a:rPr>
              <a:t>K</a:t>
            </a:r>
            <a:r>
              <a:rPr lang="zh-CN" altLang="en-US" sz="3200" dirty="0">
                <a:solidFill>
                  <a:srgbClr val="333333"/>
                </a:solidFill>
                <a:latin typeface="宋体" panose="02010600030101010101" pitchFamily="2" charset="-122"/>
              </a:rPr>
              <a:t>维空间中的特征点来表示</a:t>
            </a:r>
            <a:endParaRPr lang="en-US" altLang="zh-CN" sz="3200" dirty="0">
              <a:solidFill>
                <a:srgbClr val="333333"/>
              </a:solidFill>
              <a:latin typeface="宋体" panose="02010600030101010101" pitchFamily="2" charset="-122"/>
            </a:endParaRPr>
          </a:p>
          <a:p>
            <a:pPr>
              <a:lnSpc>
                <a:spcPct val="200000"/>
              </a:lnSpc>
            </a:pPr>
            <a:r>
              <a:rPr lang="en-US" altLang="zh-CN" sz="3200" dirty="0">
                <a:solidFill>
                  <a:srgbClr val="333333"/>
                </a:solidFill>
                <a:latin typeface="宋体" panose="02010600030101010101" pitchFamily="2" charset="-122"/>
              </a:rPr>
              <a:t>2&gt;</a:t>
            </a:r>
            <a:r>
              <a:rPr lang="zh-CN" altLang="en-US" sz="3200" dirty="0">
                <a:solidFill>
                  <a:srgbClr val="333333"/>
                </a:solidFill>
                <a:latin typeface="宋体" panose="02010600030101010101" pitchFamily="2" charset="-122"/>
              </a:rPr>
              <a:t>、将对象图片的特征点作为正样本，其他类别得到的点作为负样本</a:t>
            </a:r>
            <a:endParaRPr lang="en-US" altLang="zh-CN" sz="3200" dirty="0">
              <a:solidFill>
                <a:srgbClr val="333333"/>
              </a:solidFill>
              <a:latin typeface="宋体" panose="02010600030101010101" pitchFamily="2" charset="-122"/>
            </a:endParaRPr>
          </a:p>
          <a:p>
            <a:pPr>
              <a:lnSpc>
                <a:spcPct val="200000"/>
              </a:lnSpc>
            </a:pPr>
            <a:r>
              <a:rPr lang="en-US" altLang="zh-CN" sz="3200" dirty="0">
                <a:solidFill>
                  <a:srgbClr val="333333"/>
                </a:solidFill>
                <a:latin typeface="宋体" panose="02010600030101010101" pitchFamily="2" charset="-122"/>
              </a:rPr>
              <a:t>3&gt;</a:t>
            </a:r>
            <a:r>
              <a:rPr lang="zh-CN" altLang="en-US" sz="3200" dirty="0">
                <a:solidFill>
                  <a:srgbClr val="333333"/>
                </a:solidFill>
                <a:latin typeface="宋体" panose="02010600030101010101" pitchFamily="2" charset="-122"/>
              </a:rPr>
              <a:t>、为最终目标检测图片训练</a:t>
            </a:r>
            <a:r>
              <a:rPr lang="en-US" altLang="zh-CN" sz="3200" dirty="0">
                <a:solidFill>
                  <a:srgbClr val="333333"/>
                </a:solidFill>
                <a:latin typeface="宋体" panose="02010600030101010101" pitchFamily="2" charset="-122"/>
              </a:rPr>
              <a:t>SVM</a:t>
            </a:r>
            <a:r>
              <a:rPr lang="zh-CN" altLang="en-US" sz="3200" dirty="0">
                <a:solidFill>
                  <a:srgbClr val="333333"/>
                </a:solidFill>
                <a:latin typeface="宋体" panose="02010600030101010101" pitchFamily="2" charset="-122"/>
              </a:rPr>
              <a:t>分类器</a:t>
            </a:r>
            <a:endParaRPr lang="zh-CN" altLang="en-US" sz="3200" dirty="0"/>
          </a:p>
        </p:txBody>
      </p:sp>
    </p:spTree>
    <p:extLst>
      <p:ext uri="{BB962C8B-B14F-4D97-AF65-F5344CB8AC3E}">
        <p14:creationId xmlns:p14="http://schemas.microsoft.com/office/powerpoint/2010/main" val="3182305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77648" y="459842"/>
            <a:ext cx="48161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传统方法</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暴力匹配</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901148" y="1335012"/>
            <a:ext cx="3589928" cy="4708981"/>
          </a:xfrm>
          <a:prstGeom prst="rect">
            <a:avLst/>
          </a:prstGeom>
        </p:spPr>
        <p:txBody>
          <a:bodyPr wrap="square">
            <a:spAutoFit/>
          </a:bodyPr>
          <a:lstStyle/>
          <a:p>
            <a:pPr algn="ctr">
              <a:lnSpc>
                <a:spcPct val="150000"/>
              </a:lnSpc>
            </a:pPr>
            <a:r>
              <a:rPr lang="zh-CN" altLang="en-US" sz="2000" dirty="0">
                <a:latin typeface="Hiragino Sans GB W3" panose="020B0300000000000000" pitchFamily="34" charset="-122"/>
                <a:ea typeface="Hiragino Sans GB W3" panose="020B0300000000000000" pitchFamily="34" charset="-122"/>
              </a:rPr>
              <a:t>那</a:t>
            </a:r>
            <a:r>
              <a:rPr lang="zh-CN" altLang="en-US" sz="2000" dirty="0" smtClean="0">
                <a:latin typeface="Hiragino Sans GB W3" panose="020B0300000000000000" pitchFamily="34" charset="-122"/>
                <a:ea typeface="Hiragino Sans GB W3" panose="020B0300000000000000" pitchFamily="34" charset="-122"/>
              </a:rPr>
              <a:t>是</a:t>
            </a:r>
            <a:r>
              <a:rPr lang="zh-CN" altLang="en-US" sz="2000" dirty="0">
                <a:latin typeface="Hiragino Sans GB W3" panose="020B0300000000000000" pitchFamily="34" charset="-122"/>
                <a:ea typeface="Hiragino Sans GB W3" panose="020B0300000000000000" pitchFamily="34" charset="-122"/>
              </a:rPr>
              <a:t>我日</a:t>
            </a:r>
            <a:r>
              <a:rPr lang="zh-CN" altLang="en-US" sz="2000" dirty="0" smtClean="0">
                <a:latin typeface="Hiragino Sans GB W3" panose="020B0300000000000000" pitchFamily="34" charset="-122"/>
                <a:ea typeface="Hiragino Sans GB W3" panose="020B0300000000000000" pitchFamily="34" charset="-122"/>
              </a:rPr>
              <a:t>夜</a:t>
            </a:r>
            <a:r>
              <a:rPr lang="zh-CN" altLang="en-US" sz="2000" dirty="0">
                <a:latin typeface="Hiragino Sans GB W3" panose="020B0300000000000000" pitchFamily="34" charset="-122"/>
                <a:ea typeface="Hiragino Sans GB W3" panose="020B0300000000000000" pitchFamily="34" charset="-122"/>
              </a:rPr>
              <a:t>思念深深爱着的人</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理性爱国</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我靠着</a:t>
            </a:r>
            <a:r>
              <a:rPr lang="zh-CN" altLang="en-US" sz="2000" dirty="0" smtClean="0">
                <a:latin typeface="Hiragino Sans GB W3" panose="020B0300000000000000" pitchFamily="34" charset="-122"/>
                <a:ea typeface="Hiragino Sans GB W3" panose="020B0300000000000000" pitchFamily="34" charset="-122"/>
              </a:rPr>
              <a:t>墙壁</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黑夜总会过去的</a:t>
            </a:r>
            <a:endParaRPr lang="en-US" altLang="zh-CN" sz="2000" b="1" dirty="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陛下体恤</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en-US" altLang="zh-CN" sz="2000" dirty="0">
                <a:latin typeface="Hiragino Sans GB W3" panose="020B0300000000000000" pitchFamily="34" charset="-122"/>
                <a:ea typeface="Hiragino Sans GB W3" panose="020B0300000000000000" pitchFamily="34" charset="-122"/>
              </a:rPr>
              <a:t>DNA</a:t>
            </a:r>
            <a:r>
              <a:rPr lang="zh-CN" altLang="en-US" sz="2000" dirty="0" smtClean="0">
                <a:latin typeface="Hiragino Sans GB W3" panose="020B0300000000000000" pitchFamily="34" charset="-122"/>
                <a:ea typeface="Hiragino Sans GB W3" panose="020B0300000000000000" pitchFamily="34" charset="-122"/>
              </a:rPr>
              <a:t>片段</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白色</a:t>
            </a:r>
            <a:r>
              <a:rPr lang="zh-CN" altLang="en-US" sz="2000" dirty="0" smtClean="0">
                <a:latin typeface="Hiragino Sans GB W3" panose="020B0300000000000000" pitchFamily="34" charset="-122"/>
                <a:ea typeface="Hiragino Sans GB W3" panose="020B0300000000000000" pitchFamily="34" charset="-122"/>
              </a:rPr>
              <a:t>情人节</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帝国军队</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不要让我</a:t>
            </a:r>
            <a:r>
              <a:rPr lang="zh-CN" altLang="en-US" sz="2000" dirty="0" smtClean="0">
                <a:latin typeface="Hiragino Sans GB W3" panose="020B0300000000000000" pitchFamily="34" charset="-122"/>
                <a:ea typeface="Hiragino Sans GB W3" panose="020B0300000000000000" pitchFamily="34" charset="-122"/>
              </a:rPr>
              <a:t>操心</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我</a:t>
            </a:r>
            <a:r>
              <a:rPr lang="zh-CN" altLang="en-US" sz="2000" dirty="0" smtClean="0">
                <a:latin typeface="Hiragino Sans GB W3" panose="020B0300000000000000" pitchFamily="34" charset="-122"/>
                <a:ea typeface="Hiragino Sans GB W3" panose="020B0300000000000000" pitchFamily="34" charset="-122"/>
              </a:rPr>
              <a:t>看</a:t>
            </a:r>
            <a:r>
              <a:rPr lang="zh-CN" altLang="en-US" sz="2000" dirty="0">
                <a:latin typeface="Hiragino Sans GB W3" panose="020B0300000000000000" pitchFamily="34" charset="-122"/>
                <a:ea typeface="Hiragino Sans GB W3" panose="020B0300000000000000" pitchFamily="34" charset="-122"/>
              </a:rPr>
              <a:t>八九</a:t>
            </a:r>
            <a:r>
              <a:rPr lang="zh-CN" altLang="en-US" sz="2000" dirty="0" smtClean="0">
                <a:latin typeface="Hiragino Sans GB W3" panose="020B0300000000000000" pitchFamily="34" charset="-122"/>
                <a:ea typeface="Hiragino Sans GB W3" panose="020B0300000000000000" pitchFamily="34" charset="-122"/>
              </a:rPr>
              <a:t>不离十</a:t>
            </a:r>
            <a:endParaRPr lang="zh-CN" altLang="en-US" sz="2000" dirty="0">
              <a:latin typeface="Hiragino Sans GB W3" panose="020B0300000000000000" pitchFamily="34" charset="-122"/>
              <a:ea typeface="Hiragino Sans GB W3" panose="020B0300000000000000" pitchFamily="34" charset="-122"/>
            </a:endParaRPr>
          </a:p>
        </p:txBody>
      </p:sp>
      <p:sp>
        <p:nvSpPr>
          <p:cNvPr id="4" name="右箭头 3"/>
          <p:cNvSpPr/>
          <p:nvPr/>
        </p:nvSpPr>
        <p:spPr>
          <a:xfrm>
            <a:off x="5193792" y="3125149"/>
            <a:ext cx="1280160" cy="622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176668" y="1335012"/>
            <a:ext cx="3248430" cy="4708981"/>
          </a:xfrm>
          <a:prstGeom prst="rect">
            <a:avLst/>
          </a:prstGeom>
        </p:spPr>
        <p:txBody>
          <a:bodyPr wrap="square">
            <a:spAutoFit/>
          </a:bodyPr>
          <a:lstStyle/>
          <a:p>
            <a:pPr algn="ctr">
              <a:lnSpc>
                <a:spcPct val="150000"/>
              </a:lnSpc>
            </a:pPr>
            <a:r>
              <a:rPr lang="zh-CN" altLang="en-US" sz="2000" dirty="0">
                <a:latin typeface="Hiragino Sans GB W3" panose="020B0300000000000000" pitchFamily="34" charset="-122"/>
                <a:ea typeface="Hiragino Sans GB W3" panose="020B0300000000000000" pitchFamily="34" charset="-122"/>
              </a:rPr>
              <a:t>那</a:t>
            </a:r>
            <a:r>
              <a:rPr lang="zh-CN" altLang="en-US" sz="2000" dirty="0" smtClean="0">
                <a:latin typeface="Hiragino Sans GB W3" panose="020B0300000000000000" pitchFamily="34" charset="-122"/>
                <a:ea typeface="Hiragino Sans GB W3" panose="020B0300000000000000" pitchFamily="34" charset="-122"/>
              </a:rPr>
              <a:t>是**夜</a:t>
            </a:r>
            <a:r>
              <a:rPr lang="zh-CN" altLang="en-US" sz="2000" dirty="0">
                <a:latin typeface="Hiragino Sans GB W3" panose="020B0300000000000000" pitchFamily="34" charset="-122"/>
                <a:ea typeface="Hiragino Sans GB W3" panose="020B0300000000000000" pitchFamily="34" charset="-122"/>
              </a:rPr>
              <a:t>思念深深爱着的人</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理**国</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**着墙壁</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黑***过去</a:t>
            </a:r>
            <a:r>
              <a:rPr lang="zh-CN" altLang="en-US" sz="2000" dirty="0">
                <a:latin typeface="Hiragino Sans GB W3" panose="020B0300000000000000" pitchFamily="34" charset="-122"/>
                <a:ea typeface="Hiragino Sans GB W3" panose="020B0300000000000000" pitchFamily="34" charset="-122"/>
              </a:rPr>
              <a:t>的</a:t>
            </a:r>
            <a:endParaRPr lang="en-US" altLang="zh-CN" sz="2000" b="1" dirty="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陛**恤</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en-US" altLang="zh-CN" sz="2000" dirty="0" smtClean="0">
                <a:latin typeface="Hiragino Sans GB W3" panose="020B0300000000000000" pitchFamily="34" charset="-122"/>
                <a:ea typeface="Hiragino Sans GB W3" panose="020B0300000000000000" pitchFamily="34" charset="-122"/>
              </a:rPr>
              <a:t>DN</a:t>
            </a:r>
            <a:r>
              <a:rPr lang="zh-CN" altLang="en-US" sz="2000" dirty="0" smtClean="0">
                <a:latin typeface="Hiragino Sans GB W3" panose="020B0300000000000000" pitchFamily="34" charset="-122"/>
                <a:ea typeface="Hiragino Sans GB W3" panose="020B0300000000000000" pitchFamily="34" charset="-122"/>
              </a:rPr>
              <a:t>**段</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白**人节</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smtClean="0">
                <a:latin typeface="Hiragino Sans GB W3" panose="020B0300000000000000" pitchFamily="34" charset="-122"/>
                <a:ea typeface="Hiragino Sans GB W3" panose="020B0300000000000000" pitchFamily="34" charset="-122"/>
              </a:rPr>
              <a:t>帝**队</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不要</a:t>
            </a:r>
            <a:r>
              <a:rPr lang="zh-CN" altLang="en-US" sz="2000" dirty="0" smtClean="0">
                <a:latin typeface="Hiragino Sans GB W3" panose="020B0300000000000000" pitchFamily="34" charset="-122"/>
                <a:ea typeface="Hiragino Sans GB W3" panose="020B0300000000000000" pitchFamily="34" charset="-122"/>
              </a:rPr>
              <a:t>让**心</a:t>
            </a:r>
            <a:endParaRPr lang="en-US" altLang="zh-CN" sz="2000" dirty="0" smtClean="0">
              <a:latin typeface="Hiragino Sans GB W3" panose="020B0300000000000000" pitchFamily="34" charset="-122"/>
              <a:ea typeface="Hiragino Sans GB W3" panose="020B0300000000000000" pitchFamily="34" charset="-122"/>
            </a:endParaRPr>
          </a:p>
          <a:p>
            <a:pPr algn="ctr">
              <a:lnSpc>
                <a:spcPct val="150000"/>
              </a:lnSpc>
            </a:pPr>
            <a:r>
              <a:rPr lang="zh-CN" altLang="en-US" sz="2000" dirty="0">
                <a:latin typeface="Hiragino Sans GB W3" panose="020B0300000000000000" pitchFamily="34" charset="-122"/>
                <a:ea typeface="Hiragino Sans GB W3" panose="020B0300000000000000" pitchFamily="34" charset="-122"/>
              </a:rPr>
              <a:t>我</a:t>
            </a:r>
            <a:r>
              <a:rPr lang="zh-CN" altLang="en-US" sz="2000" dirty="0" smtClean="0">
                <a:latin typeface="Hiragino Sans GB W3" panose="020B0300000000000000" pitchFamily="34" charset="-122"/>
                <a:ea typeface="Hiragino Sans GB W3" panose="020B0300000000000000" pitchFamily="34" charset="-122"/>
              </a:rPr>
              <a:t>看**不离十</a:t>
            </a:r>
            <a:endParaRPr lang="zh-CN" altLang="en-US" sz="20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161570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9C1FC984-0E8A-4DBB-AAD1-7DF04CEDAA6A}"/>
              </a:ext>
            </a:extLst>
          </p:cNvPr>
          <p:cNvGrpSpPr/>
          <p:nvPr/>
        </p:nvGrpSpPr>
        <p:grpSpPr>
          <a:xfrm>
            <a:off x="115605" y="2190763"/>
            <a:ext cx="3704962" cy="3288638"/>
            <a:chOff x="115605" y="2190763"/>
            <a:chExt cx="3704962" cy="3288638"/>
          </a:xfrm>
        </p:grpSpPr>
        <p:grpSp>
          <p:nvGrpSpPr>
            <p:cNvPr id="18" name="Group 23"/>
            <p:cNvGrpSpPr>
              <a:grpSpLocks/>
            </p:cNvGrpSpPr>
            <p:nvPr/>
          </p:nvGrpSpPr>
          <p:grpSpPr bwMode="auto">
            <a:xfrm>
              <a:off x="373489" y="2190763"/>
              <a:ext cx="3236577" cy="3288638"/>
              <a:chOff x="3446463" y="2957513"/>
              <a:chExt cx="1271587" cy="1271587"/>
            </a:xfrm>
          </p:grpSpPr>
          <p:sp>
            <p:nvSpPr>
              <p:cNvPr id="22" name="任意多边形 51"/>
              <p:cNvSpPr>
                <a:spLocks noChangeArrowheads="1"/>
              </p:cNvSpPr>
              <p:nvPr/>
            </p:nvSpPr>
            <p:spPr bwMode="auto">
              <a:xfrm>
                <a:off x="3446463" y="2957513"/>
                <a:ext cx="1271587" cy="1271587"/>
              </a:xfrm>
              <a:custGeom>
                <a:avLst/>
                <a:gdLst>
                  <a:gd name="T0" fmla="*/ 918080 w 1058191"/>
                  <a:gd name="T1" fmla="*/ 0 h 1058190"/>
                  <a:gd name="T2" fmla="*/ 1043823 w 1058191"/>
                  <a:gd name="T3" fmla="*/ 52085 h 1058190"/>
                  <a:gd name="T4" fmla="*/ 1784074 w 1058191"/>
                  <a:gd name="T5" fmla="*/ 792339 h 1058190"/>
                  <a:gd name="T6" fmla="*/ 1784074 w 1058191"/>
                  <a:gd name="T7" fmla="*/ 1043824 h 1058190"/>
                  <a:gd name="T8" fmla="*/ 1043823 w 1058191"/>
                  <a:gd name="T9" fmla="*/ 1784078 h 1058190"/>
                  <a:gd name="T10" fmla="*/ 792336 w 1058191"/>
                  <a:gd name="T11" fmla="*/ 1784078 h 1058190"/>
                  <a:gd name="T12" fmla="*/ 52085 w 1058191"/>
                  <a:gd name="T13" fmla="*/ 1043824 h 1058190"/>
                  <a:gd name="T14" fmla="*/ 52085 w 1058191"/>
                  <a:gd name="T15" fmla="*/ 792339 h 1058190"/>
                  <a:gd name="T16" fmla="*/ 792336 w 1058191"/>
                  <a:gd name="T17" fmla="*/ 52085 h 1058190"/>
                  <a:gd name="T18" fmla="*/ 918080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3"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4"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5"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51" name="TextBox 7"/>
            <p:cNvSpPr txBox="1">
              <a:spLocks noChangeArrowheads="1"/>
            </p:cNvSpPr>
            <p:nvPr/>
          </p:nvSpPr>
          <p:spPr bwMode="auto">
            <a:xfrm flipH="1">
              <a:off x="115605" y="3375262"/>
              <a:ext cx="3704962" cy="81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lang="zh-CN" altLang="en-US" sz="40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数据输入</a:t>
              </a:r>
              <a:endParaRPr kumimoji="0" lang="en-US"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sp>
        <p:nvSpPr>
          <p:cNvPr id="55" name="文本框 54"/>
          <p:cNvSpPr txBox="1"/>
          <p:nvPr/>
        </p:nvSpPr>
        <p:spPr>
          <a:xfrm>
            <a:off x="681603" y="459842"/>
            <a:ext cx="2572965" cy="584775"/>
          </a:xfrm>
          <a:prstGeom prst="rect">
            <a:avLst/>
          </a:prstGeom>
          <a:noFill/>
        </p:spPr>
        <p:txBody>
          <a:bodyPr wrap="square" rtlCol="0">
            <a:spAutoFit/>
          </a:bodyPr>
          <a:lstStyle/>
          <a:p>
            <a:pPr algn="ctr"/>
            <a:r>
              <a:rPr lang="en-US" altLang="zh-CN" sz="3200" dirty="0">
                <a:solidFill>
                  <a:srgbClr val="413B39"/>
                </a:solidFill>
                <a:latin typeface="Hiragino Sans GB W3" panose="020B0300000000000000" pitchFamily="34" charset="-122"/>
                <a:ea typeface="Hiragino Sans GB W3" panose="020B0300000000000000" pitchFamily="34" charset="-122"/>
              </a:rPr>
              <a:t>BOW-SVM</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grpSp>
        <p:nvGrpSpPr>
          <p:cNvPr id="2" name="组合 1">
            <a:extLst>
              <a:ext uri="{FF2B5EF4-FFF2-40B4-BE49-F238E27FC236}">
                <a16:creationId xmlns:a16="http://schemas.microsoft.com/office/drawing/2014/main" xmlns="" id="{8086FC6C-208C-4CB0-9BFA-A7ED2BB19B8A}"/>
              </a:ext>
            </a:extLst>
          </p:cNvPr>
          <p:cNvGrpSpPr/>
          <p:nvPr/>
        </p:nvGrpSpPr>
        <p:grpSpPr>
          <a:xfrm>
            <a:off x="2724329" y="2197138"/>
            <a:ext cx="3704962" cy="3288638"/>
            <a:chOff x="2585719" y="2197466"/>
            <a:chExt cx="3704962" cy="3288638"/>
          </a:xfrm>
        </p:grpSpPr>
        <p:grpSp>
          <p:nvGrpSpPr>
            <p:cNvPr id="36" name="Group 24"/>
            <p:cNvGrpSpPr>
              <a:grpSpLocks/>
            </p:cNvGrpSpPr>
            <p:nvPr/>
          </p:nvGrpSpPr>
          <p:grpSpPr bwMode="auto">
            <a:xfrm>
              <a:off x="2961021" y="2197466"/>
              <a:ext cx="3233622" cy="3288638"/>
              <a:chOff x="3446463" y="2957513"/>
              <a:chExt cx="1271587" cy="1271587"/>
            </a:xfrm>
          </p:grpSpPr>
          <p:sp>
            <p:nvSpPr>
              <p:cNvPr id="37" name="任意多边形 51"/>
              <p:cNvSpPr>
                <a:spLocks noChangeArrowheads="1"/>
              </p:cNvSpPr>
              <p:nvPr/>
            </p:nvSpPr>
            <p:spPr bwMode="auto">
              <a:xfrm>
                <a:off x="3446463" y="2957513"/>
                <a:ext cx="1271587" cy="1271587"/>
              </a:xfrm>
              <a:custGeom>
                <a:avLst/>
                <a:gdLst>
                  <a:gd name="T0" fmla="*/ 918080 w 1058191"/>
                  <a:gd name="T1" fmla="*/ 0 h 1058190"/>
                  <a:gd name="T2" fmla="*/ 1043823 w 1058191"/>
                  <a:gd name="T3" fmla="*/ 52085 h 1058190"/>
                  <a:gd name="T4" fmla="*/ 1784074 w 1058191"/>
                  <a:gd name="T5" fmla="*/ 792339 h 1058190"/>
                  <a:gd name="T6" fmla="*/ 1784074 w 1058191"/>
                  <a:gd name="T7" fmla="*/ 1043824 h 1058190"/>
                  <a:gd name="T8" fmla="*/ 1043823 w 1058191"/>
                  <a:gd name="T9" fmla="*/ 1784078 h 1058190"/>
                  <a:gd name="T10" fmla="*/ 792336 w 1058191"/>
                  <a:gd name="T11" fmla="*/ 1784078 h 1058190"/>
                  <a:gd name="T12" fmla="*/ 52085 w 1058191"/>
                  <a:gd name="T13" fmla="*/ 1043824 h 1058190"/>
                  <a:gd name="T14" fmla="*/ 52085 w 1058191"/>
                  <a:gd name="T15" fmla="*/ 792339 h 1058190"/>
                  <a:gd name="T16" fmla="*/ 792336 w 1058191"/>
                  <a:gd name="T17" fmla="*/ 52085 h 1058190"/>
                  <a:gd name="T18" fmla="*/ 918080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38"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9" name="椭圆 38"/>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0" name="椭圆 39"/>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28" name="TextBox 7">
              <a:extLst>
                <a:ext uri="{FF2B5EF4-FFF2-40B4-BE49-F238E27FC236}">
                  <a16:creationId xmlns:a16="http://schemas.microsoft.com/office/drawing/2014/main" xmlns="" id="{45408C63-8D6C-47C2-B86D-0CBA4274213E}"/>
                </a:ext>
              </a:extLst>
            </p:cNvPr>
            <p:cNvSpPr txBox="1">
              <a:spLocks noChangeArrowheads="1"/>
            </p:cNvSpPr>
            <p:nvPr/>
          </p:nvSpPr>
          <p:spPr bwMode="auto">
            <a:xfrm flipH="1">
              <a:off x="2585719" y="3421509"/>
              <a:ext cx="3704962" cy="81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kumimoji="0" lang="zh-CN"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rPr>
                <a:t>提取特征</a:t>
              </a:r>
              <a:endParaRPr kumimoji="0" lang="en-US"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4" name="组合 3">
            <a:extLst>
              <a:ext uri="{FF2B5EF4-FFF2-40B4-BE49-F238E27FC236}">
                <a16:creationId xmlns:a16="http://schemas.microsoft.com/office/drawing/2014/main" xmlns="" id="{C05377AD-4B5F-4272-AA31-4A0949F0C99A}"/>
              </a:ext>
            </a:extLst>
          </p:cNvPr>
          <p:cNvGrpSpPr/>
          <p:nvPr/>
        </p:nvGrpSpPr>
        <p:grpSpPr>
          <a:xfrm>
            <a:off x="5851601" y="2197138"/>
            <a:ext cx="3236577" cy="3289262"/>
            <a:chOff x="5550233" y="2197138"/>
            <a:chExt cx="3236577" cy="3289262"/>
          </a:xfrm>
        </p:grpSpPr>
        <p:grpSp>
          <p:nvGrpSpPr>
            <p:cNvPr id="41" name="Group 30"/>
            <p:cNvGrpSpPr>
              <a:grpSpLocks/>
            </p:cNvGrpSpPr>
            <p:nvPr/>
          </p:nvGrpSpPr>
          <p:grpSpPr bwMode="auto">
            <a:xfrm>
              <a:off x="5550233" y="2197138"/>
              <a:ext cx="3236577" cy="3289262"/>
              <a:chOff x="3446463" y="2957272"/>
              <a:chExt cx="1271587" cy="1271828"/>
            </a:xfrm>
          </p:grpSpPr>
          <p:sp>
            <p:nvSpPr>
              <p:cNvPr id="42" name="任意多边形 51"/>
              <p:cNvSpPr>
                <a:spLocks noChangeArrowheads="1"/>
              </p:cNvSpPr>
              <p:nvPr/>
            </p:nvSpPr>
            <p:spPr bwMode="auto">
              <a:xfrm>
                <a:off x="3446463" y="2957272"/>
                <a:ext cx="1271587" cy="1271828"/>
              </a:xfrm>
              <a:custGeom>
                <a:avLst/>
                <a:gdLst>
                  <a:gd name="T0" fmla="*/ 764009 w 1058191"/>
                  <a:gd name="T1" fmla="*/ 0 h 1058190"/>
                  <a:gd name="T2" fmla="*/ 868650 w 1058191"/>
                  <a:gd name="T3" fmla="*/ 43344 h 1058190"/>
                  <a:gd name="T4" fmla="*/ 1484673 w 1058191"/>
                  <a:gd name="T5" fmla="*/ 659369 h 1058190"/>
                  <a:gd name="T6" fmla="*/ 1484673 w 1058191"/>
                  <a:gd name="T7" fmla="*/ 868650 h 1058190"/>
                  <a:gd name="T8" fmla="*/ 868650 w 1058191"/>
                  <a:gd name="T9" fmla="*/ 1484675 h 1058190"/>
                  <a:gd name="T10" fmla="*/ 659367 w 1058191"/>
                  <a:gd name="T11" fmla="*/ 1484675 h 1058190"/>
                  <a:gd name="T12" fmla="*/ 43344 w 1058191"/>
                  <a:gd name="T13" fmla="*/ 868650 h 1058190"/>
                  <a:gd name="T14" fmla="*/ 43344 w 1058191"/>
                  <a:gd name="T15" fmla="*/ 659369 h 1058190"/>
                  <a:gd name="T16" fmla="*/ 659367 w 1058191"/>
                  <a:gd name="T17" fmla="*/ 43344 h 1058190"/>
                  <a:gd name="T18" fmla="*/ 764009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3"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4"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5"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29" name="TextBox 7">
              <a:extLst>
                <a:ext uri="{FF2B5EF4-FFF2-40B4-BE49-F238E27FC236}">
                  <a16:creationId xmlns:a16="http://schemas.microsoft.com/office/drawing/2014/main" xmlns="" id="{6A6F5587-62A0-471F-830E-378E43BB07BC}"/>
                </a:ext>
              </a:extLst>
            </p:cNvPr>
            <p:cNvSpPr txBox="1">
              <a:spLocks noChangeArrowheads="1"/>
            </p:cNvSpPr>
            <p:nvPr/>
          </p:nvSpPr>
          <p:spPr bwMode="auto">
            <a:xfrm flipH="1">
              <a:off x="6143783" y="2908970"/>
              <a:ext cx="2113691" cy="17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kumimoji="0" lang="zh-CN"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rPr>
                <a:t>图像生成数值向量</a:t>
              </a:r>
              <a:endParaRPr kumimoji="0" lang="en-US"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grpSp>
        <p:nvGrpSpPr>
          <p:cNvPr id="46" name="Group 36"/>
          <p:cNvGrpSpPr>
            <a:grpSpLocks/>
          </p:cNvGrpSpPr>
          <p:nvPr/>
        </p:nvGrpSpPr>
        <p:grpSpPr bwMode="auto">
          <a:xfrm>
            <a:off x="8762469" y="2197138"/>
            <a:ext cx="3236579" cy="3289262"/>
            <a:chOff x="3446463" y="2957272"/>
            <a:chExt cx="1271587" cy="1271828"/>
          </a:xfrm>
        </p:grpSpPr>
        <p:sp>
          <p:nvSpPr>
            <p:cNvPr id="47" name="任意多边形 51"/>
            <p:cNvSpPr>
              <a:spLocks noChangeArrowheads="1"/>
            </p:cNvSpPr>
            <p:nvPr/>
          </p:nvSpPr>
          <p:spPr bwMode="auto">
            <a:xfrm>
              <a:off x="3446463" y="2957272"/>
              <a:ext cx="1271587" cy="1271828"/>
            </a:xfrm>
            <a:custGeom>
              <a:avLst/>
              <a:gdLst>
                <a:gd name="T0" fmla="*/ 764009 w 1058191"/>
                <a:gd name="T1" fmla="*/ 0 h 1058190"/>
                <a:gd name="T2" fmla="*/ 868650 w 1058191"/>
                <a:gd name="T3" fmla="*/ 43344 h 1058190"/>
                <a:gd name="T4" fmla="*/ 1484673 w 1058191"/>
                <a:gd name="T5" fmla="*/ 659369 h 1058190"/>
                <a:gd name="T6" fmla="*/ 1484673 w 1058191"/>
                <a:gd name="T7" fmla="*/ 868650 h 1058190"/>
                <a:gd name="T8" fmla="*/ 868650 w 1058191"/>
                <a:gd name="T9" fmla="*/ 1484675 h 1058190"/>
                <a:gd name="T10" fmla="*/ 659367 w 1058191"/>
                <a:gd name="T11" fmla="*/ 1484675 h 1058190"/>
                <a:gd name="T12" fmla="*/ 43344 w 1058191"/>
                <a:gd name="T13" fmla="*/ 868650 h 1058190"/>
                <a:gd name="T14" fmla="*/ 43344 w 1058191"/>
                <a:gd name="T15" fmla="*/ 659369 h 1058190"/>
                <a:gd name="T16" fmla="*/ 659367 w 1058191"/>
                <a:gd name="T17" fmla="*/ 43344 h 1058190"/>
                <a:gd name="T18" fmla="*/ 764009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8"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49"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50"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30" name="TextBox 7">
            <a:extLst>
              <a:ext uri="{FF2B5EF4-FFF2-40B4-BE49-F238E27FC236}">
                <a16:creationId xmlns:a16="http://schemas.microsoft.com/office/drawing/2014/main" xmlns="" id="{4BC18AEF-27A2-422E-8099-9B4E38D9BF48}"/>
              </a:ext>
            </a:extLst>
          </p:cNvPr>
          <p:cNvSpPr txBox="1">
            <a:spLocks noChangeArrowheads="1"/>
          </p:cNvSpPr>
          <p:nvPr/>
        </p:nvSpPr>
        <p:spPr bwMode="auto">
          <a:xfrm flipH="1">
            <a:off x="9051051" y="3028879"/>
            <a:ext cx="2557409" cy="17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lnSpc>
                <a:spcPct val="150000"/>
              </a:lnSpc>
              <a:defRPr/>
            </a:pPr>
            <a:r>
              <a:rPr kumimoji="0" lang="en-US" altLang="zh-CN"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rPr>
              <a:t>SVM</a:t>
            </a:r>
            <a:r>
              <a:rPr lang="zh-CN" altLang="en-US" sz="4000" dirty="0">
                <a:solidFill>
                  <a:schemeClr val="bg1"/>
                </a:solidFill>
                <a:latin typeface="Lato regular" panose="020F0502020204030203" pitchFamily="34" charset="0"/>
                <a:ea typeface="Lato regular" panose="020F0502020204030203" pitchFamily="34" charset="0"/>
                <a:cs typeface="Lato regular" panose="020F0502020204030203" pitchFamily="34" charset="0"/>
              </a:rPr>
              <a:t>预测分类</a:t>
            </a:r>
            <a:endParaRPr kumimoji="0" lang="en-US" altLang="en-US" sz="4000" b="0" i="0" u="none" strike="noStrike" kern="1200" cap="none" spc="0" normalizeH="0" baseline="0" noProof="0" dirty="0">
              <a:ln>
                <a:noFill/>
              </a:ln>
              <a:solidFill>
                <a:schemeClr val="bg1"/>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252556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 calcmode="lin" valueType="num">
                                      <p:cBhvr>
                                        <p:cTn id="33" dur="500" fill="hold"/>
                                        <p:tgtEl>
                                          <p:spTgt spid="46"/>
                                        </p:tgtEl>
                                        <p:attrNameLst>
                                          <p:attrName>style.rotation</p:attrName>
                                        </p:attrNameLst>
                                      </p:cBhvr>
                                      <p:tavLst>
                                        <p:tav tm="0">
                                          <p:val>
                                            <p:fltVal val="360"/>
                                          </p:val>
                                        </p:tav>
                                        <p:tav tm="100000">
                                          <p:val>
                                            <p:fltVal val="0"/>
                                          </p:val>
                                        </p:tav>
                                      </p:tavLst>
                                    </p:anim>
                                    <p:animEffect transition="in" filter="fade">
                                      <p:cBhvr>
                                        <p:cTn id="34" dur="500"/>
                                        <p:tgtEl>
                                          <p:spTgt spid="4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 calcmode="lin" valueType="num">
                                      <p:cBhvr>
                                        <p:cTn id="39" dur="500" fill="hold"/>
                                        <p:tgtEl>
                                          <p:spTgt spid="30"/>
                                        </p:tgtEl>
                                        <p:attrNameLst>
                                          <p:attrName>style.rotation</p:attrName>
                                        </p:attrNameLst>
                                      </p:cBhvr>
                                      <p:tavLst>
                                        <p:tav tm="0">
                                          <p:val>
                                            <p:fltVal val="360"/>
                                          </p:val>
                                        </p:tav>
                                        <p:tav tm="100000">
                                          <p:val>
                                            <p:fltVal val="0"/>
                                          </p:val>
                                        </p:tav>
                                      </p:tavLst>
                                    </p:anim>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54"/>
          <p:cNvSpPr txBox="1"/>
          <p:nvPr/>
        </p:nvSpPr>
        <p:spPr>
          <a:xfrm>
            <a:off x="736122" y="453191"/>
            <a:ext cx="2351790" cy="601783"/>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
        <p:nvSpPr>
          <p:cNvPr id="56" name="任意多边形 5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grpSp>
        <p:nvGrpSpPr>
          <p:cNvPr id="92" name="组合 91">
            <a:extLst>
              <a:ext uri="{FF2B5EF4-FFF2-40B4-BE49-F238E27FC236}">
                <a16:creationId xmlns:a16="http://schemas.microsoft.com/office/drawing/2014/main" xmlns="" id="{FC4585C9-3277-405A-BF85-1381EFCBD6F2}"/>
              </a:ext>
            </a:extLst>
          </p:cNvPr>
          <p:cNvGrpSpPr/>
          <p:nvPr/>
        </p:nvGrpSpPr>
        <p:grpSpPr>
          <a:xfrm>
            <a:off x="160675" y="1391302"/>
            <a:ext cx="5816497" cy="5367819"/>
            <a:chOff x="5212375" y="1474217"/>
            <a:chExt cx="5816497" cy="5367819"/>
          </a:xfrm>
        </p:grpSpPr>
        <p:sp>
          <p:nvSpPr>
            <p:cNvPr id="2" name="矩形 1">
              <a:extLst>
                <a:ext uri="{FF2B5EF4-FFF2-40B4-BE49-F238E27FC236}">
                  <a16:creationId xmlns:a16="http://schemas.microsoft.com/office/drawing/2014/main" xmlns="" id="{B81C43CE-18CB-4584-A7AE-8433366C1F4D}"/>
                </a:ext>
              </a:extLst>
            </p:cNvPr>
            <p:cNvSpPr/>
            <p:nvPr/>
          </p:nvSpPr>
          <p:spPr>
            <a:xfrm>
              <a:off x="7254522" y="1474217"/>
              <a:ext cx="1770180"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样本集</a:t>
              </a:r>
            </a:p>
          </p:txBody>
        </p:sp>
        <p:sp>
          <p:nvSpPr>
            <p:cNvPr id="32" name="矩形 31">
              <a:extLst>
                <a:ext uri="{FF2B5EF4-FFF2-40B4-BE49-F238E27FC236}">
                  <a16:creationId xmlns:a16="http://schemas.microsoft.com/office/drawing/2014/main" xmlns="" id="{1B314180-04E9-4A46-A4BE-E11A6A06B96C}"/>
                </a:ext>
              </a:extLst>
            </p:cNvPr>
            <p:cNvSpPr/>
            <p:nvPr/>
          </p:nvSpPr>
          <p:spPr>
            <a:xfrm>
              <a:off x="7254522" y="4691304"/>
              <a:ext cx="1770184" cy="7304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强分类器</a:t>
              </a:r>
            </a:p>
          </p:txBody>
        </p:sp>
        <p:sp>
          <p:nvSpPr>
            <p:cNvPr id="33" name="矩形 32">
              <a:extLst>
                <a:ext uri="{FF2B5EF4-FFF2-40B4-BE49-F238E27FC236}">
                  <a16:creationId xmlns:a16="http://schemas.microsoft.com/office/drawing/2014/main" xmlns="" id="{E7630131-E806-492E-AD46-118CE6606F68}"/>
                </a:ext>
              </a:extLst>
            </p:cNvPr>
            <p:cNvSpPr/>
            <p:nvPr/>
          </p:nvSpPr>
          <p:spPr>
            <a:xfrm>
              <a:off x="5212375" y="2896616"/>
              <a:ext cx="1770183"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弱分类器</a:t>
              </a: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_1</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52" name="矩形 51">
              <a:extLst>
                <a:ext uri="{FF2B5EF4-FFF2-40B4-BE49-F238E27FC236}">
                  <a16:creationId xmlns:a16="http://schemas.microsoft.com/office/drawing/2014/main" xmlns="" id="{F30ED89E-37B9-482C-988C-F77654C7A471}"/>
                </a:ext>
              </a:extLst>
            </p:cNvPr>
            <p:cNvSpPr/>
            <p:nvPr/>
          </p:nvSpPr>
          <p:spPr>
            <a:xfrm>
              <a:off x="7390200" y="2950880"/>
              <a:ext cx="1498823" cy="7304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400" b="1" dirty="0">
                  <a:solidFill>
                    <a:schemeClr val="tx1">
                      <a:lumMod val="75000"/>
                      <a:lumOff val="25000"/>
                    </a:schemeClr>
                  </a:solidFill>
                  <a:latin typeface="宋体" panose="02010600030101010101" pitchFamily="2" charset="-122"/>
                </a:rPr>
                <a:t>…</a:t>
              </a:r>
              <a:endParaRPr lang="en-US" altLang="zh-CN" sz="24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53" name="矩形 52">
              <a:extLst>
                <a:ext uri="{FF2B5EF4-FFF2-40B4-BE49-F238E27FC236}">
                  <a16:creationId xmlns:a16="http://schemas.microsoft.com/office/drawing/2014/main" xmlns="" id="{95C3E070-4373-4C70-BE07-EDE983119014}"/>
                </a:ext>
              </a:extLst>
            </p:cNvPr>
            <p:cNvSpPr/>
            <p:nvPr/>
          </p:nvSpPr>
          <p:spPr>
            <a:xfrm>
              <a:off x="9258689" y="2886363"/>
              <a:ext cx="1770183"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弱分类器</a:t>
              </a: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_n</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2" name="矩形 61">
              <a:extLst>
                <a:ext uri="{FF2B5EF4-FFF2-40B4-BE49-F238E27FC236}">
                  <a16:creationId xmlns:a16="http://schemas.microsoft.com/office/drawing/2014/main" xmlns="" id="{E77142F0-9F03-4B0B-B4EF-34633488BDE2}"/>
                </a:ext>
              </a:extLst>
            </p:cNvPr>
            <p:cNvSpPr/>
            <p:nvPr/>
          </p:nvSpPr>
          <p:spPr>
            <a:xfrm>
              <a:off x="7254519" y="6021420"/>
              <a:ext cx="1770183"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效率高</a:t>
              </a:r>
              <a:endParaRPr lang="en-US" altLang="zh-CN"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错误率低</a:t>
              </a:r>
            </a:p>
          </p:txBody>
        </p:sp>
        <p:cxnSp>
          <p:nvCxnSpPr>
            <p:cNvPr id="6" name="直接箭头连接符 5">
              <a:extLst>
                <a:ext uri="{FF2B5EF4-FFF2-40B4-BE49-F238E27FC236}">
                  <a16:creationId xmlns:a16="http://schemas.microsoft.com/office/drawing/2014/main" xmlns="" id="{E293B8D4-252B-4C6C-A495-94CD0AB72924}"/>
                </a:ext>
              </a:extLst>
            </p:cNvPr>
            <p:cNvCxnSpPr>
              <a:cxnSpLocks/>
              <a:stCxn id="2" idx="2"/>
              <a:endCxn id="33" idx="0"/>
            </p:cNvCxnSpPr>
            <p:nvPr/>
          </p:nvCxnSpPr>
          <p:spPr>
            <a:xfrm flipH="1">
              <a:off x="6097467" y="2294833"/>
              <a:ext cx="2042145" cy="6017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xmlns="" id="{F64A3DC1-FBB1-4DB5-A1D2-41C89AD83F8D}"/>
                </a:ext>
              </a:extLst>
            </p:cNvPr>
            <p:cNvCxnSpPr>
              <a:cxnSpLocks/>
              <a:stCxn id="2" idx="2"/>
              <a:endCxn id="52" idx="0"/>
            </p:cNvCxnSpPr>
            <p:nvPr/>
          </p:nvCxnSpPr>
          <p:spPr>
            <a:xfrm>
              <a:off x="8139612" y="2294833"/>
              <a:ext cx="0" cy="65604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1963B0CA-3EE6-43F5-8E6B-7699FDBFCC93}"/>
                </a:ext>
              </a:extLst>
            </p:cNvPr>
            <p:cNvCxnSpPr>
              <a:cxnSpLocks/>
              <a:stCxn id="2" idx="2"/>
              <a:endCxn id="53" idx="0"/>
            </p:cNvCxnSpPr>
            <p:nvPr/>
          </p:nvCxnSpPr>
          <p:spPr>
            <a:xfrm>
              <a:off x="8139612" y="2294833"/>
              <a:ext cx="2004169" cy="59153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
        <p:nvSpPr>
          <p:cNvPr id="85" name="矩形 84">
            <a:extLst>
              <a:ext uri="{FF2B5EF4-FFF2-40B4-BE49-F238E27FC236}">
                <a16:creationId xmlns:a16="http://schemas.microsoft.com/office/drawing/2014/main" xmlns="" id="{CB6455F5-4C32-48E8-A4BC-6B0C3B2F6098}"/>
              </a:ext>
            </a:extLst>
          </p:cNvPr>
          <p:cNvSpPr/>
          <p:nvPr/>
        </p:nvSpPr>
        <p:spPr>
          <a:xfrm>
            <a:off x="6224336" y="2509917"/>
            <a:ext cx="2004153" cy="1446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rgbClr val="FF0000"/>
                </a:solidFill>
              </a:rPr>
              <a:t>VS</a:t>
            </a:r>
            <a:endParaRPr lang="zh-CN" altLang="en-US" sz="5400" dirty="0">
              <a:solidFill>
                <a:srgbClr val="FF0000"/>
              </a:solidFill>
            </a:endParaRPr>
          </a:p>
        </p:txBody>
      </p:sp>
      <p:grpSp>
        <p:nvGrpSpPr>
          <p:cNvPr id="93" name="组合 92">
            <a:extLst>
              <a:ext uri="{FF2B5EF4-FFF2-40B4-BE49-F238E27FC236}">
                <a16:creationId xmlns:a16="http://schemas.microsoft.com/office/drawing/2014/main" xmlns="" id="{0A77756A-1593-421D-8643-ECBA7DA36EB6}"/>
              </a:ext>
            </a:extLst>
          </p:cNvPr>
          <p:cNvGrpSpPr/>
          <p:nvPr/>
        </p:nvGrpSpPr>
        <p:grpSpPr>
          <a:xfrm>
            <a:off x="8683384" y="1391302"/>
            <a:ext cx="2192217" cy="5349467"/>
            <a:chOff x="341070" y="1709812"/>
            <a:chExt cx="2192217" cy="5349467"/>
          </a:xfrm>
        </p:grpSpPr>
        <p:sp>
          <p:nvSpPr>
            <p:cNvPr id="82" name="矩形 81">
              <a:extLst>
                <a:ext uri="{FF2B5EF4-FFF2-40B4-BE49-F238E27FC236}">
                  <a16:creationId xmlns:a16="http://schemas.microsoft.com/office/drawing/2014/main" xmlns="" id="{64489BBE-4C74-4BC6-BB35-CEF4C963B21E}"/>
                </a:ext>
              </a:extLst>
            </p:cNvPr>
            <p:cNvSpPr/>
            <p:nvPr/>
          </p:nvSpPr>
          <p:spPr>
            <a:xfrm>
              <a:off x="341072" y="6238663"/>
              <a:ext cx="2192215"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效率低</a:t>
              </a:r>
              <a:endParaRPr lang="en-US" altLang="zh-CN"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错误率高</a:t>
              </a:r>
            </a:p>
          </p:txBody>
        </p:sp>
        <p:sp>
          <p:nvSpPr>
            <p:cNvPr id="83" name="矩形 82">
              <a:extLst>
                <a:ext uri="{FF2B5EF4-FFF2-40B4-BE49-F238E27FC236}">
                  <a16:creationId xmlns:a16="http://schemas.microsoft.com/office/drawing/2014/main" xmlns="" id="{6F39276D-8742-41A5-9CBD-242608FA1B44}"/>
                </a:ext>
              </a:extLst>
            </p:cNvPr>
            <p:cNvSpPr/>
            <p:nvPr/>
          </p:nvSpPr>
          <p:spPr>
            <a:xfrm>
              <a:off x="341070" y="3976929"/>
              <a:ext cx="2192215"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分类器</a:t>
              </a:r>
            </a:p>
          </p:txBody>
        </p:sp>
        <p:sp>
          <p:nvSpPr>
            <p:cNvPr id="84" name="矩形 83">
              <a:extLst>
                <a:ext uri="{FF2B5EF4-FFF2-40B4-BE49-F238E27FC236}">
                  <a16:creationId xmlns:a16="http://schemas.microsoft.com/office/drawing/2014/main" xmlns="" id="{7E23A665-7038-4300-85C4-CE1D8D3A0536}"/>
                </a:ext>
              </a:extLst>
            </p:cNvPr>
            <p:cNvSpPr/>
            <p:nvPr/>
          </p:nvSpPr>
          <p:spPr>
            <a:xfrm>
              <a:off x="341071" y="1709812"/>
              <a:ext cx="2192215" cy="8206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样本集</a:t>
              </a:r>
            </a:p>
          </p:txBody>
        </p:sp>
        <p:cxnSp>
          <p:nvCxnSpPr>
            <p:cNvPr id="87" name="直接箭头连接符 86">
              <a:extLst>
                <a:ext uri="{FF2B5EF4-FFF2-40B4-BE49-F238E27FC236}">
                  <a16:creationId xmlns:a16="http://schemas.microsoft.com/office/drawing/2014/main" xmlns="" id="{17B064F2-8B1B-4AC9-AD24-8CC890EFAB5C}"/>
                </a:ext>
              </a:extLst>
            </p:cNvPr>
            <p:cNvCxnSpPr>
              <a:stCxn id="84" idx="2"/>
              <a:endCxn id="83" idx="0"/>
            </p:cNvCxnSpPr>
            <p:nvPr/>
          </p:nvCxnSpPr>
          <p:spPr>
            <a:xfrm flipH="1">
              <a:off x="1437178" y="2530428"/>
              <a:ext cx="1" cy="144650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a:extLst>
                <a:ext uri="{FF2B5EF4-FFF2-40B4-BE49-F238E27FC236}">
                  <a16:creationId xmlns:a16="http://schemas.microsoft.com/office/drawing/2014/main" xmlns="" id="{5655A172-6841-4083-A5AD-A0B2D4B0A074}"/>
                </a:ext>
              </a:extLst>
            </p:cNvPr>
            <p:cNvCxnSpPr>
              <a:cxnSpLocks/>
              <a:stCxn id="83" idx="2"/>
              <a:endCxn id="82" idx="0"/>
            </p:cNvCxnSpPr>
            <p:nvPr/>
          </p:nvCxnSpPr>
          <p:spPr>
            <a:xfrm>
              <a:off x="1437178" y="4797545"/>
              <a:ext cx="2" cy="144111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cxnSp>
        <p:nvCxnSpPr>
          <p:cNvPr id="25" name="直接箭头连接符 24">
            <a:extLst>
              <a:ext uri="{FF2B5EF4-FFF2-40B4-BE49-F238E27FC236}">
                <a16:creationId xmlns:a16="http://schemas.microsoft.com/office/drawing/2014/main" xmlns="" id="{99AD2937-EF85-4CE6-9DE7-A99699F5197A}"/>
              </a:ext>
            </a:extLst>
          </p:cNvPr>
          <p:cNvCxnSpPr>
            <a:cxnSpLocks/>
            <a:stCxn id="53" idx="2"/>
            <a:endCxn id="32" idx="0"/>
          </p:cNvCxnSpPr>
          <p:nvPr/>
        </p:nvCxnSpPr>
        <p:spPr>
          <a:xfrm flipH="1">
            <a:off x="3087914" y="3624064"/>
            <a:ext cx="2004167" cy="98432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xmlns="" id="{BE11D055-40EA-4C85-A1C5-4F9ABCD2E7D5}"/>
              </a:ext>
            </a:extLst>
          </p:cNvPr>
          <p:cNvCxnSpPr>
            <a:cxnSpLocks/>
            <a:stCxn id="33" idx="2"/>
            <a:endCxn id="32" idx="0"/>
          </p:cNvCxnSpPr>
          <p:nvPr/>
        </p:nvCxnSpPr>
        <p:spPr>
          <a:xfrm>
            <a:off x="1045767" y="3634317"/>
            <a:ext cx="2042147" cy="97407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xmlns="" id="{1EB39D90-ECCD-4E32-96A3-1D3421FC327B}"/>
              </a:ext>
            </a:extLst>
          </p:cNvPr>
          <p:cNvGrpSpPr/>
          <p:nvPr/>
        </p:nvGrpSpPr>
        <p:grpSpPr>
          <a:xfrm>
            <a:off x="5387594" y="117231"/>
            <a:ext cx="3088058" cy="1831246"/>
            <a:chOff x="5415707" y="117231"/>
            <a:chExt cx="3368428" cy="2215785"/>
          </a:xfrm>
          <a:solidFill>
            <a:schemeClr val="accent2">
              <a:lumMod val="60000"/>
              <a:lumOff val="40000"/>
            </a:schemeClr>
          </a:solidFill>
        </p:grpSpPr>
        <p:sp>
          <p:nvSpPr>
            <p:cNvPr id="29" name="思想气泡: 云 28">
              <a:extLst>
                <a:ext uri="{FF2B5EF4-FFF2-40B4-BE49-F238E27FC236}">
                  <a16:creationId xmlns:a16="http://schemas.microsoft.com/office/drawing/2014/main" xmlns="" id="{DA5CDD2A-4303-4D22-837A-3A85226FA976}"/>
                </a:ext>
              </a:extLst>
            </p:cNvPr>
            <p:cNvSpPr/>
            <p:nvPr/>
          </p:nvSpPr>
          <p:spPr>
            <a:xfrm>
              <a:off x="5415707" y="117231"/>
              <a:ext cx="3368428" cy="2215785"/>
            </a:xfrm>
            <a:prstGeom prst="cloudCallout">
              <a:avLst>
                <a:gd name="adj1" fmla="val -53069"/>
                <a:gd name="adj2" fmla="val 8657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xmlns="" id="{1E30EA02-A83B-4B63-AAF4-9C0BB102A2E1}"/>
                </a:ext>
              </a:extLst>
            </p:cNvPr>
            <p:cNvSpPr txBox="1"/>
            <p:nvPr/>
          </p:nvSpPr>
          <p:spPr>
            <a:xfrm>
              <a:off x="5612270" y="479482"/>
              <a:ext cx="2975302" cy="1675827"/>
            </a:xfrm>
            <a:prstGeom prst="rect">
              <a:avLst/>
            </a:prstGeom>
            <a:noFill/>
            <a:ln>
              <a:noFill/>
            </a:ln>
          </p:spPr>
          <p:txBody>
            <a:bodyPr wrap="square" rtlCol="0">
              <a:spAutoFit/>
            </a:bodyPr>
            <a:lstStyle/>
            <a:p>
              <a:pPr algn="ctr"/>
              <a:r>
                <a:rPr lang="zh-CN" altLang="en-US" sz="2800" dirty="0">
                  <a:solidFill>
                    <a:schemeClr val="accent6">
                      <a:lumMod val="50000"/>
                    </a:schemeClr>
                  </a:solidFill>
                  <a:latin typeface="Hiragino Sans GB W3" panose="020B0300000000000000" pitchFamily="34" charset="-122"/>
                  <a:ea typeface="Hiragino Sans GB W3" panose="020B0300000000000000" pitchFamily="34" charset="-122"/>
                </a:rPr>
                <a:t>为什么有多个弱分类器反而效率更高？</a:t>
              </a:r>
            </a:p>
          </p:txBody>
        </p:sp>
      </p:grpSp>
      <p:grpSp>
        <p:nvGrpSpPr>
          <p:cNvPr id="3" name="组合 2">
            <a:extLst>
              <a:ext uri="{FF2B5EF4-FFF2-40B4-BE49-F238E27FC236}">
                <a16:creationId xmlns:a16="http://schemas.microsoft.com/office/drawing/2014/main" xmlns="" id="{A1D15503-9E57-4BE9-85E1-9CE20C154C89}"/>
              </a:ext>
            </a:extLst>
          </p:cNvPr>
          <p:cNvGrpSpPr/>
          <p:nvPr/>
        </p:nvGrpSpPr>
        <p:grpSpPr>
          <a:xfrm>
            <a:off x="8042031" y="2211918"/>
            <a:ext cx="3868609" cy="3708235"/>
            <a:chOff x="8042031" y="2211918"/>
            <a:chExt cx="3868609" cy="3708235"/>
          </a:xfrm>
        </p:grpSpPr>
        <p:sp>
          <p:nvSpPr>
            <p:cNvPr id="31" name="矩形: 折角 30">
              <a:extLst>
                <a:ext uri="{FF2B5EF4-FFF2-40B4-BE49-F238E27FC236}">
                  <a16:creationId xmlns:a16="http://schemas.microsoft.com/office/drawing/2014/main" xmlns="" id="{8A19B5B0-7C3F-4A82-BD71-2A67969031E0}"/>
                </a:ext>
              </a:extLst>
            </p:cNvPr>
            <p:cNvSpPr/>
            <p:nvPr/>
          </p:nvSpPr>
          <p:spPr>
            <a:xfrm>
              <a:off x="8042031" y="2211918"/>
              <a:ext cx="3868609" cy="3708235"/>
            </a:xfrm>
            <a:prstGeom prst="foldedCorner">
              <a:avLst/>
            </a:pr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sp>
          <p:nvSpPr>
            <p:cNvPr id="50" name="文本框 49">
              <a:extLst>
                <a:ext uri="{FF2B5EF4-FFF2-40B4-BE49-F238E27FC236}">
                  <a16:creationId xmlns:a16="http://schemas.microsoft.com/office/drawing/2014/main" xmlns="" id="{F3D36A0C-8CD7-49AC-ABD5-5EB1782AC97C}"/>
                </a:ext>
              </a:extLst>
            </p:cNvPr>
            <p:cNvSpPr txBox="1"/>
            <p:nvPr/>
          </p:nvSpPr>
          <p:spPr>
            <a:xfrm>
              <a:off x="8121512" y="2361634"/>
              <a:ext cx="3628962" cy="3539430"/>
            </a:xfrm>
            <a:prstGeom prst="rect">
              <a:avLst/>
            </a:prstGeom>
            <a:noFill/>
            <a:ln>
              <a:noFill/>
            </a:ln>
          </p:spPr>
          <p:txBody>
            <a:bodyPr wrap="square" rtlCol="0">
              <a:spAutoFit/>
            </a:bodyPr>
            <a:lstStyle/>
            <a:p>
              <a:pPr algn="ctr"/>
              <a:r>
                <a:rPr lang="en-US" altLang="zh-CN" sz="2800" dirty="0">
                  <a:solidFill>
                    <a:schemeClr val="bg2">
                      <a:lumMod val="10000"/>
                    </a:schemeClr>
                  </a:solidFill>
                  <a:latin typeface="Hiragino Sans GB W3" panose="020B0300000000000000" pitchFamily="34" charset="-122"/>
                  <a:ea typeface="Hiragino Sans GB W3" panose="020B0300000000000000" pitchFamily="34" charset="-122"/>
                </a:rPr>
                <a:t> </a:t>
              </a:r>
              <a:r>
                <a:rPr lang="zh-CN" altLang="en-US" sz="2800" dirty="0">
                  <a:solidFill>
                    <a:schemeClr val="bg2">
                      <a:lumMod val="10000"/>
                    </a:schemeClr>
                  </a:solidFill>
                  <a:latin typeface="Hiragino Sans GB W3" panose="020B0300000000000000" pitchFamily="34" charset="-122"/>
                  <a:ea typeface="Hiragino Sans GB W3" panose="020B0300000000000000" pitchFamily="34" charset="-122"/>
                </a:rPr>
                <a:t>单个强分类器可能需要对比</a:t>
              </a:r>
              <a:r>
                <a:rPr lang="en-US" altLang="zh-CN" sz="2800" dirty="0">
                  <a:solidFill>
                    <a:schemeClr val="bg2">
                      <a:lumMod val="10000"/>
                    </a:schemeClr>
                  </a:solidFill>
                  <a:latin typeface="Hiragino Sans GB W3" panose="020B0300000000000000" pitchFamily="34" charset="-122"/>
                  <a:ea typeface="Hiragino Sans GB W3" panose="020B0300000000000000" pitchFamily="34" charset="-122"/>
                </a:rPr>
                <a:t>10</a:t>
              </a:r>
              <a:r>
                <a:rPr lang="zh-CN" altLang="en-US" sz="2800" dirty="0">
                  <a:solidFill>
                    <a:schemeClr val="bg2">
                      <a:lumMod val="10000"/>
                    </a:schemeClr>
                  </a:solidFill>
                  <a:latin typeface="Hiragino Sans GB W3" panose="020B0300000000000000" pitchFamily="34" charset="-122"/>
                  <a:ea typeface="Hiragino Sans GB W3" panose="020B0300000000000000" pitchFamily="34" charset="-122"/>
                </a:rPr>
                <a:t>个属性才能得到分类结果，但每个弱分类器每次只需要对比一个属性，即使</a:t>
              </a:r>
              <a:r>
                <a:rPr lang="en-US" altLang="zh-CN" sz="2800" dirty="0">
                  <a:solidFill>
                    <a:schemeClr val="bg2">
                      <a:lumMod val="10000"/>
                    </a:schemeClr>
                  </a:solidFill>
                  <a:latin typeface="Hiragino Sans GB W3" panose="020B0300000000000000" pitchFamily="34" charset="-122"/>
                  <a:ea typeface="Hiragino Sans GB W3" panose="020B0300000000000000" pitchFamily="34" charset="-122"/>
                </a:rPr>
                <a:t>10</a:t>
              </a:r>
              <a:r>
                <a:rPr lang="zh-CN" altLang="en-US" sz="2800" dirty="0">
                  <a:solidFill>
                    <a:schemeClr val="bg2">
                      <a:lumMod val="10000"/>
                    </a:schemeClr>
                  </a:solidFill>
                  <a:latin typeface="Hiragino Sans GB W3" panose="020B0300000000000000" pitchFamily="34" charset="-122"/>
                  <a:ea typeface="Hiragino Sans GB W3" panose="020B0300000000000000" pitchFamily="34" charset="-122"/>
                </a:rPr>
                <a:t>个弱分类器组合，计算成本也远远小于单个强分类器</a:t>
              </a:r>
            </a:p>
          </p:txBody>
        </p:sp>
      </p:grpSp>
      <p:cxnSp>
        <p:nvCxnSpPr>
          <p:cNvPr id="38" name="直接箭头连接符 37">
            <a:extLst>
              <a:ext uri="{FF2B5EF4-FFF2-40B4-BE49-F238E27FC236}">
                <a16:creationId xmlns:a16="http://schemas.microsoft.com/office/drawing/2014/main" xmlns="" id="{A5C43009-D53A-4D23-81F2-0489131B05AA}"/>
              </a:ext>
            </a:extLst>
          </p:cNvPr>
          <p:cNvCxnSpPr>
            <a:cxnSpLocks/>
            <a:stCxn id="52" idx="2"/>
            <a:endCxn id="32" idx="0"/>
          </p:cNvCxnSpPr>
          <p:nvPr/>
        </p:nvCxnSpPr>
        <p:spPr>
          <a:xfrm>
            <a:off x="3087912" y="3598369"/>
            <a:ext cx="2" cy="101002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xmlns="" id="{39D684E7-C80F-4A75-97EA-DFAD2AD0685B}"/>
              </a:ext>
            </a:extLst>
          </p:cNvPr>
          <p:cNvCxnSpPr>
            <a:cxnSpLocks/>
            <a:endCxn id="62" idx="0"/>
          </p:cNvCxnSpPr>
          <p:nvPr/>
        </p:nvCxnSpPr>
        <p:spPr>
          <a:xfrm>
            <a:off x="3087911" y="5369955"/>
            <a:ext cx="0" cy="56855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5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38137" y="459842"/>
            <a:ext cx="4905400" cy="584775"/>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r>
              <a:rPr lang="en-US" altLang="zh-CN" sz="3200" dirty="0">
                <a:solidFill>
                  <a:srgbClr val="413B39"/>
                </a:solidFill>
                <a:latin typeface="Hiragino Sans GB W3" panose="020B0300000000000000" pitchFamily="34" charset="-122"/>
                <a:ea typeface="Hiragino Sans GB W3" panose="020B0300000000000000" pitchFamily="34" charset="-122"/>
              </a:rPr>
              <a:t> - </a:t>
            </a:r>
            <a:r>
              <a:rPr lang="zh-CN" altLang="en-US" sz="3200" dirty="0">
                <a:solidFill>
                  <a:srgbClr val="413B39"/>
                </a:solidFill>
                <a:latin typeface="Hiragino Sans GB W3" panose="020B0300000000000000" pitchFamily="34" charset="-122"/>
                <a:ea typeface="Hiragino Sans GB W3" panose="020B0300000000000000" pitchFamily="34" charset="-122"/>
              </a:rPr>
              <a:t>矩形特征</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6" name="文本框 5">
            <a:extLst>
              <a:ext uri="{FF2B5EF4-FFF2-40B4-BE49-F238E27FC236}">
                <a16:creationId xmlns:a16="http://schemas.microsoft.com/office/drawing/2014/main" xmlns="" id="{650965D4-9206-4685-98F5-FAA011D34604}"/>
              </a:ext>
            </a:extLst>
          </p:cNvPr>
          <p:cNvSpPr txBox="1"/>
          <p:nvPr/>
        </p:nvSpPr>
        <p:spPr>
          <a:xfrm>
            <a:off x="3047591" y="2364204"/>
            <a:ext cx="8615363" cy="584775"/>
          </a:xfrm>
          <a:prstGeom prst="rect">
            <a:avLst/>
          </a:prstGeom>
          <a:noFill/>
        </p:spPr>
        <p:txBody>
          <a:bodyPr wrap="square" rtlCol="0">
            <a:spAutoFit/>
          </a:bodyPr>
          <a:lstStyle/>
          <a:p>
            <a:r>
              <a:rPr lang="zh-CN" altLang="en-US" sz="3200" dirty="0">
                <a:solidFill>
                  <a:srgbClr val="413B39"/>
                </a:solidFill>
                <a:latin typeface="Hiragino Sans GB W3" panose="020B0300000000000000" pitchFamily="34" charset="-122"/>
                <a:ea typeface="Hiragino Sans GB W3" panose="020B0300000000000000" pitchFamily="34" charset="-122"/>
              </a:rPr>
              <a:t>表示眼睛区域比脸颊区域颜色深</a:t>
            </a:r>
            <a:endParaRPr lang="en-US" altLang="zh-CN" sz="3200" dirty="0">
              <a:solidFill>
                <a:srgbClr val="413B39"/>
              </a:solidFill>
              <a:latin typeface="Hiragino Sans GB W3" panose="020B0300000000000000" pitchFamily="34" charset="-122"/>
              <a:ea typeface="Hiragino Sans GB W3" panose="020B0300000000000000" pitchFamily="34" charset="-122"/>
            </a:endParaRPr>
          </a:p>
        </p:txBody>
      </p:sp>
      <p:pic>
        <p:nvPicPr>
          <p:cNvPr id="3" name="图片 2">
            <a:extLst>
              <a:ext uri="{FF2B5EF4-FFF2-40B4-BE49-F238E27FC236}">
                <a16:creationId xmlns:a16="http://schemas.microsoft.com/office/drawing/2014/main" xmlns="" id="{7AE1D2F0-5381-4833-A26D-5308D98FF8B9}"/>
              </a:ext>
            </a:extLst>
          </p:cNvPr>
          <p:cNvPicPr>
            <a:picLocks noChangeAspect="1"/>
          </p:cNvPicPr>
          <p:nvPr/>
        </p:nvPicPr>
        <p:blipFill>
          <a:blip r:embed="rId3"/>
          <a:stretch>
            <a:fillRect/>
          </a:stretch>
        </p:blipFill>
        <p:spPr>
          <a:xfrm>
            <a:off x="797587" y="1972119"/>
            <a:ext cx="1914525" cy="1809750"/>
          </a:xfrm>
          <a:prstGeom prst="rect">
            <a:avLst/>
          </a:prstGeom>
        </p:spPr>
      </p:pic>
      <p:pic>
        <p:nvPicPr>
          <p:cNvPr id="5" name="图片 4">
            <a:extLst>
              <a:ext uri="{FF2B5EF4-FFF2-40B4-BE49-F238E27FC236}">
                <a16:creationId xmlns:a16="http://schemas.microsoft.com/office/drawing/2014/main" xmlns="" id="{27B88D0A-9458-4D3F-A4F9-479CA1C1BEC8}"/>
              </a:ext>
            </a:extLst>
          </p:cNvPr>
          <p:cNvPicPr>
            <a:picLocks noChangeAspect="1"/>
          </p:cNvPicPr>
          <p:nvPr/>
        </p:nvPicPr>
        <p:blipFill>
          <a:blip r:embed="rId4"/>
          <a:stretch>
            <a:fillRect/>
          </a:stretch>
        </p:blipFill>
        <p:spPr>
          <a:xfrm>
            <a:off x="845211" y="4245619"/>
            <a:ext cx="1819275" cy="1800225"/>
          </a:xfrm>
          <a:prstGeom prst="rect">
            <a:avLst/>
          </a:prstGeom>
        </p:spPr>
      </p:pic>
      <p:sp>
        <p:nvSpPr>
          <p:cNvPr id="7" name="矩形 6">
            <a:extLst>
              <a:ext uri="{FF2B5EF4-FFF2-40B4-BE49-F238E27FC236}">
                <a16:creationId xmlns:a16="http://schemas.microsoft.com/office/drawing/2014/main" xmlns="" id="{247970DE-0C8A-459E-B337-ED4FC1825076}"/>
              </a:ext>
            </a:extLst>
          </p:cNvPr>
          <p:cNvSpPr/>
          <p:nvPr/>
        </p:nvSpPr>
        <p:spPr>
          <a:xfrm>
            <a:off x="3047591" y="4853343"/>
            <a:ext cx="5109091" cy="584775"/>
          </a:xfrm>
          <a:prstGeom prst="rect">
            <a:avLst/>
          </a:prstGeom>
        </p:spPr>
        <p:txBody>
          <a:bodyPr wrap="none">
            <a:spAutoFit/>
          </a:bodyPr>
          <a:lstStyle/>
          <a:p>
            <a:r>
              <a:rPr lang="zh-CN" altLang="en-US" sz="3200" dirty="0">
                <a:solidFill>
                  <a:srgbClr val="413B39"/>
                </a:solidFill>
                <a:latin typeface="Hiragino Sans GB W3" panose="020B0300000000000000" pitchFamily="34" charset="-122"/>
                <a:ea typeface="Hiragino Sans GB W3" panose="020B0300000000000000" pitchFamily="34" charset="-122"/>
              </a:rPr>
              <a:t>表示鼻梁两侧比鼻梁颜色深</a:t>
            </a:r>
          </a:p>
        </p:txBody>
      </p:sp>
    </p:spTree>
    <p:extLst>
      <p:ext uri="{BB962C8B-B14F-4D97-AF65-F5344CB8AC3E}">
        <p14:creationId xmlns:p14="http://schemas.microsoft.com/office/powerpoint/2010/main" val="1541086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12B341F6-B1F5-46DD-8314-6E3A8DE5A2FE}"/>
              </a:ext>
            </a:extLst>
          </p:cNvPr>
          <p:cNvSpPr txBox="1"/>
          <p:nvPr/>
        </p:nvSpPr>
        <p:spPr>
          <a:xfrm>
            <a:off x="1787782" y="1584544"/>
            <a:ext cx="2242922" cy="707886"/>
          </a:xfrm>
          <a:prstGeom prst="rect">
            <a:avLst/>
          </a:prstGeom>
          <a:noFill/>
        </p:spPr>
        <p:txBody>
          <a:bodyPr wrap="none" rtlCol="0">
            <a:spAutoFit/>
          </a:bodyPr>
          <a:lstStyle/>
          <a:p>
            <a:r>
              <a:rPr lang="zh-CN" altLang="en-US" sz="4000" b="1" dirty="0"/>
              <a:t>边缘特征</a:t>
            </a:r>
          </a:p>
        </p:txBody>
      </p:sp>
      <p:sp>
        <p:nvSpPr>
          <p:cNvPr id="40" name="文本框 39">
            <a:extLst>
              <a:ext uri="{FF2B5EF4-FFF2-40B4-BE49-F238E27FC236}">
                <a16:creationId xmlns:a16="http://schemas.microsoft.com/office/drawing/2014/main" xmlns="" id="{8FD82163-E45B-445E-A878-D2E7891A5309}"/>
              </a:ext>
            </a:extLst>
          </p:cNvPr>
          <p:cNvSpPr txBox="1"/>
          <p:nvPr/>
        </p:nvSpPr>
        <p:spPr>
          <a:xfrm>
            <a:off x="4637121" y="1582847"/>
            <a:ext cx="2242922" cy="707886"/>
          </a:xfrm>
          <a:prstGeom prst="rect">
            <a:avLst/>
          </a:prstGeom>
          <a:noFill/>
        </p:spPr>
        <p:txBody>
          <a:bodyPr wrap="none" rtlCol="0">
            <a:spAutoFit/>
          </a:bodyPr>
          <a:lstStyle/>
          <a:p>
            <a:r>
              <a:rPr lang="zh-CN" altLang="en-US" sz="4000" b="1" dirty="0"/>
              <a:t>线性特征</a:t>
            </a:r>
          </a:p>
        </p:txBody>
      </p:sp>
      <p:sp>
        <p:nvSpPr>
          <p:cNvPr id="41" name="文本框 40">
            <a:extLst>
              <a:ext uri="{FF2B5EF4-FFF2-40B4-BE49-F238E27FC236}">
                <a16:creationId xmlns:a16="http://schemas.microsoft.com/office/drawing/2014/main" xmlns="" id="{0DEA975E-F54F-4AA1-9895-4F28C41F03C2}"/>
              </a:ext>
            </a:extLst>
          </p:cNvPr>
          <p:cNvSpPr txBox="1"/>
          <p:nvPr/>
        </p:nvSpPr>
        <p:spPr>
          <a:xfrm>
            <a:off x="7384421" y="1562949"/>
            <a:ext cx="3643297" cy="707886"/>
          </a:xfrm>
          <a:prstGeom prst="rect">
            <a:avLst/>
          </a:prstGeom>
          <a:noFill/>
        </p:spPr>
        <p:txBody>
          <a:bodyPr wrap="square" rtlCol="0">
            <a:spAutoFit/>
          </a:bodyPr>
          <a:lstStyle/>
          <a:p>
            <a:r>
              <a:rPr lang="zh-CN" altLang="en-US" sz="4000" b="1" dirty="0"/>
              <a:t>特定方向特征</a:t>
            </a:r>
          </a:p>
        </p:txBody>
      </p:sp>
      <p:pic>
        <p:nvPicPr>
          <p:cNvPr id="8" name="图片 7">
            <a:extLst>
              <a:ext uri="{FF2B5EF4-FFF2-40B4-BE49-F238E27FC236}">
                <a16:creationId xmlns:a16="http://schemas.microsoft.com/office/drawing/2014/main" xmlns="" id="{596BA8C1-E503-4337-935A-05AC9B5F9C68}"/>
              </a:ext>
            </a:extLst>
          </p:cNvPr>
          <p:cNvPicPr>
            <a:picLocks noChangeAspect="1"/>
          </p:cNvPicPr>
          <p:nvPr/>
        </p:nvPicPr>
        <p:blipFill>
          <a:blip r:embed="rId3"/>
          <a:stretch>
            <a:fillRect/>
          </a:stretch>
        </p:blipFill>
        <p:spPr>
          <a:xfrm>
            <a:off x="1957678" y="2789166"/>
            <a:ext cx="8176214" cy="3259680"/>
          </a:xfrm>
          <a:prstGeom prst="rect">
            <a:avLst/>
          </a:prstGeom>
        </p:spPr>
      </p:pic>
      <p:sp>
        <p:nvSpPr>
          <p:cNvPr id="13" name="文本框 12">
            <a:extLst>
              <a:ext uri="{FF2B5EF4-FFF2-40B4-BE49-F238E27FC236}">
                <a16:creationId xmlns:a16="http://schemas.microsoft.com/office/drawing/2014/main" xmlns="" id="{27CC0D26-0D0F-4BBA-93B7-385A6E892E54}"/>
              </a:ext>
            </a:extLst>
          </p:cNvPr>
          <p:cNvSpPr txBox="1"/>
          <p:nvPr/>
        </p:nvSpPr>
        <p:spPr>
          <a:xfrm>
            <a:off x="784889" y="459842"/>
            <a:ext cx="4467645" cy="584775"/>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r>
              <a:rPr lang="en-US" altLang="zh-CN" sz="3200" dirty="0">
                <a:solidFill>
                  <a:srgbClr val="413B39"/>
                </a:solidFill>
                <a:latin typeface="Hiragino Sans GB W3" panose="020B0300000000000000" pitchFamily="34" charset="-122"/>
                <a:ea typeface="Hiragino Sans GB W3" panose="020B0300000000000000" pitchFamily="34" charset="-122"/>
              </a:rPr>
              <a:t> – </a:t>
            </a:r>
            <a:r>
              <a:rPr lang="zh-CN" altLang="en-US" sz="3200" dirty="0">
                <a:solidFill>
                  <a:srgbClr val="413B39"/>
                </a:solidFill>
                <a:latin typeface="Hiragino Sans GB W3" panose="020B0300000000000000" pitchFamily="34" charset="-122"/>
                <a:ea typeface="Hiragino Sans GB W3" panose="020B0300000000000000" pitchFamily="34" charset="-122"/>
              </a:rPr>
              <a:t>矩形特征</a:t>
            </a:r>
          </a:p>
        </p:txBody>
      </p:sp>
      <p:sp>
        <p:nvSpPr>
          <p:cNvPr id="14" name="任意多边形 55">
            <a:extLst>
              <a:ext uri="{FF2B5EF4-FFF2-40B4-BE49-F238E27FC236}">
                <a16:creationId xmlns:a16="http://schemas.microsoft.com/office/drawing/2014/main" xmlns="" id="{CA02D8EF-04FA-4007-A9B5-8B4DC80C4045}"/>
              </a:ext>
            </a:extLst>
          </p:cNvPr>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Tree>
    <p:extLst>
      <p:ext uri="{BB962C8B-B14F-4D97-AF65-F5344CB8AC3E}">
        <p14:creationId xmlns:p14="http://schemas.microsoft.com/office/powerpoint/2010/main" val="1635672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94003" y="459842"/>
            <a:ext cx="4628784" cy="584775"/>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r>
              <a:rPr lang="en-US" altLang="zh-CN" sz="3200" dirty="0">
                <a:solidFill>
                  <a:srgbClr val="413B39"/>
                </a:solidFill>
                <a:latin typeface="Hiragino Sans GB W3" panose="020B0300000000000000" pitchFamily="34" charset="-122"/>
                <a:ea typeface="Hiragino Sans GB W3" panose="020B0300000000000000" pitchFamily="34" charset="-122"/>
              </a:rPr>
              <a:t> - </a:t>
            </a:r>
            <a:r>
              <a:rPr lang="zh-CN" altLang="en-US" sz="3200" dirty="0">
                <a:solidFill>
                  <a:srgbClr val="413B39"/>
                </a:solidFill>
                <a:latin typeface="Hiragino Sans GB W3" panose="020B0300000000000000" pitchFamily="34" charset="-122"/>
                <a:ea typeface="Hiragino Sans GB W3" panose="020B0300000000000000" pitchFamily="34" charset="-122"/>
              </a:rPr>
              <a:t>特征值计算</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7" name="文本框 6">
            <a:extLst>
              <a:ext uri="{FF2B5EF4-FFF2-40B4-BE49-F238E27FC236}">
                <a16:creationId xmlns:a16="http://schemas.microsoft.com/office/drawing/2014/main" xmlns="" id="{12B341F6-B1F5-46DD-8314-6E3A8DE5A2FE}"/>
              </a:ext>
            </a:extLst>
          </p:cNvPr>
          <p:cNvSpPr txBox="1"/>
          <p:nvPr/>
        </p:nvSpPr>
        <p:spPr>
          <a:xfrm>
            <a:off x="1164282" y="1585567"/>
            <a:ext cx="2236510" cy="707886"/>
          </a:xfrm>
          <a:prstGeom prst="rect">
            <a:avLst/>
          </a:prstGeom>
          <a:noFill/>
        </p:spPr>
        <p:txBody>
          <a:bodyPr wrap="none" rtlCol="0">
            <a:spAutoFit/>
          </a:bodyPr>
          <a:lstStyle/>
          <a:p>
            <a:r>
              <a:rPr lang="zh-CN" altLang="en-US" sz="4000" dirty="0"/>
              <a:t>积分图：</a:t>
            </a:r>
          </a:p>
        </p:txBody>
      </p:sp>
      <p:pic>
        <p:nvPicPr>
          <p:cNvPr id="42" name="图片 41">
            <a:extLst>
              <a:ext uri="{FF2B5EF4-FFF2-40B4-BE49-F238E27FC236}">
                <a16:creationId xmlns:a16="http://schemas.microsoft.com/office/drawing/2014/main" xmlns="" id="{3A4181DE-60E1-474B-BEF5-7CF343757717}"/>
              </a:ext>
            </a:extLst>
          </p:cNvPr>
          <p:cNvPicPr>
            <a:picLocks noChangeAspect="1"/>
          </p:cNvPicPr>
          <p:nvPr/>
        </p:nvPicPr>
        <p:blipFill>
          <a:blip r:embed="rId3"/>
          <a:stretch>
            <a:fillRect/>
          </a:stretch>
        </p:blipFill>
        <p:spPr>
          <a:xfrm>
            <a:off x="1242646" y="2370651"/>
            <a:ext cx="4033837" cy="3165477"/>
          </a:xfrm>
          <a:prstGeom prst="rect">
            <a:avLst/>
          </a:prstGeom>
        </p:spPr>
      </p:pic>
      <p:sp>
        <p:nvSpPr>
          <p:cNvPr id="43" name="文本框 42">
            <a:extLst>
              <a:ext uri="{FF2B5EF4-FFF2-40B4-BE49-F238E27FC236}">
                <a16:creationId xmlns:a16="http://schemas.microsoft.com/office/drawing/2014/main" xmlns="" id="{100B12AE-60D4-4023-9D3F-CA4C7A98A71E}"/>
              </a:ext>
            </a:extLst>
          </p:cNvPr>
          <p:cNvSpPr txBox="1"/>
          <p:nvPr/>
        </p:nvSpPr>
        <p:spPr>
          <a:xfrm>
            <a:off x="6917382" y="1508369"/>
            <a:ext cx="3262432" cy="707886"/>
          </a:xfrm>
          <a:prstGeom prst="rect">
            <a:avLst/>
          </a:prstGeom>
          <a:noFill/>
        </p:spPr>
        <p:txBody>
          <a:bodyPr wrap="none" rtlCol="0">
            <a:spAutoFit/>
          </a:bodyPr>
          <a:lstStyle/>
          <a:p>
            <a:r>
              <a:rPr lang="zh-CN" altLang="en-US" sz="4000" dirty="0"/>
              <a:t>计算特征值：</a:t>
            </a:r>
          </a:p>
        </p:txBody>
      </p:sp>
      <p:pic>
        <p:nvPicPr>
          <p:cNvPr id="44" name="图片 43">
            <a:extLst>
              <a:ext uri="{FF2B5EF4-FFF2-40B4-BE49-F238E27FC236}">
                <a16:creationId xmlns:a16="http://schemas.microsoft.com/office/drawing/2014/main" xmlns="" id="{B7E30340-2E91-4372-A3D0-D217C220C885}"/>
              </a:ext>
            </a:extLst>
          </p:cNvPr>
          <p:cNvPicPr>
            <a:picLocks noChangeAspect="1"/>
          </p:cNvPicPr>
          <p:nvPr/>
        </p:nvPicPr>
        <p:blipFill>
          <a:blip r:embed="rId4"/>
          <a:stretch>
            <a:fillRect/>
          </a:stretch>
        </p:blipFill>
        <p:spPr>
          <a:xfrm>
            <a:off x="6951388" y="2293453"/>
            <a:ext cx="3705225" cy="3152775"/>
          </a:xfrm>
          <a:prstGeom prst="rect">
            <a:avLst/>
          </a:prstGeom>
        </p:spPr>
      </p:pic>
    </p:spTree>
    <p:extLst>
      <p:ext uri="{BB962C8B-B14F-4D97-AF65-F5344CB8AC3E}">
        <p14:creationId xmlns:p14="http://schemas.microsoft.com/office/powerpoint/2010/main" val="59027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ppt_x"/>
                                          </p:val>
                                        </p:tav>
                                        <p:tav tm="100000">
                                          <p:val>
                                            <p:strVal val="#ppt_x"/>
                                          </p:val>
                                        </p:tav>
                                      </p:tavLst>
                                    </p:anim>
                                    <p:anim calcmode="lin" valueType="num">
                                      <p:cBhvr additive="base">
                                        <p:cTn id="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382386" y="483694"/>
            <a:ext cx="5013960" cy="584775"/>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r>
              <a:rPr lang="en-US" altLang="zh-CN" sz="3200" dirty="0">
                <a:solidFill>
                  <a:srgbClr val="413B39"/>
                </a:solidFill>
                <a:latin typeface="Hiragino Sans GB W3" panose="020B0300000000000000" pitchFamily="34" charset="-122"/>
                <a:ea typeface="Hiragino Sans GB W3" panose="020B0300000000000000" pitchFamily="34" charset="-122"/>
              </a:rPr>
              <a:t>-</a:t>
            </a:r>
            <a:r>
              <a:rPr lang="zh-CN" altLang="en-US" sz="3200" dirty="0">
                <a:solidFill>
                  <a:srgbClr val="413B39"/>
                </a:solidFill>
                <a:latin typeface="Hiragino Sans GB W3" panose="020B0300000000000000" pitchFamily="34" charset="-122"/>
                <a:ea typeface="Hiragino Sans GB W3" panose="020B0300000000000000" pitchFamily="34" charset="-122"/>
              </a:rPr>
              <a:t>分类器训练</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sp>
        <p:nvSpPr>
          <p:cNvPr id="2" name="矩形 1">
            <a:extLst>
              <a:ext uri="{FF2B5EF4-FFF2-40B4-BE49-F238E27FC236}">
                <a16:creationId xmlns:a16="http://schemas.microsoft.com/office/drawing/2014/main" xmlns="" id="{2307107F-A645-414E-9EA7-750743FA9FDE}"/>
              </a:ext>
            </a:extLst>
          </p:cNvPr>
          <p:cNvSpPr/>
          <p:nvPr/>
        </p:nvSpPr>
        <p:spPr>
          <a:xfrm>
            <a:off x="930134" y="2779278"/>
            <a:ext cx="4605704" cy="6497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对每个特征，计算所有的特征值</a:t>
            </a:r>
          </a:p>
        </p:txBody>
      </p:sp>
      <p:sp>
        <p:nvSpPr>
          <p:cNvPr id="6" name="矩形 5">
            <a:extLst>
              <a:ext uri="{FF2B5EF4-FFF2-40B4-BE49-F238E27FC236}">
                <a16:creationId xmlns:a16="http://schemas.microsoft.com/office/drawing/2014/main" xmlns="" id="{FCF8B779-9FE2-4817-A26B-4A4C4DB4B08F}"/>
              </a:ext>
            </a:extLst>
          </p:cNvPr>
          <p:cNvSpPr/>
          <p:nvPr/>
        </p:nvSpPr>
        <p:spPr>
          <a:xfrm>
            <a:off x="2071390" y="3877123"/>
            <a:ext cx="2323193"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对特征值排序</a:t>
            </a:r>
          </a:p>
        </p:txBody>
      </p:sp>
      <p:sp>
        <p:nvSpPr>
          <p:cNvPr id="8" name="矩形 7">
            <a:extLst>
              <a:ext uri="{FF2B5EF4-FFF2-40B4-BE49-F238E27FC236}">
                <a16:creationId xmlns:a16="http://schemas.microsoft.com/office/drawing/2014/main" xmlns="" id="{46FDFFC4-AFFC-4CA7-82E2-FFB5685235CB}"/>
              </a:ext>
            </a:extLst>
          </p:cNvPr>
          <p:cNvSpPr/>
          <p:nvPr/>
        </p:nvSpPr>
        <p:spPr>
          <a:xfrm>
            <a:off x="2179233" y="6112684"/>
            <a:ext cx="2161028"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确定最优阈值</a:t>
            </a:r>
          </a:p>
        </p:txBody>
      </p:sp>
      <p:sp>
        <p:nvSpPr>
          <p:cNvPr id="11" name="矩形 10">
            <a:extLst>
              <a:ext uri="{FF2B5EF4-FFF2-40B4-BE49-F238E27FC236}">
                <a16:creationId xmlns:a16="http://schemas.microsoft.com/office/drawing/2014/main" xmlns="" id="{BEBBC6A2-3AC5-4C4A-9D59-E5C209453FF3}"/>
              </a:ext>
            </a:extLst>
          </p:cNvPr>
          <p:cNvSpPr/>
          <p:nvPr/>
        </p:nvSpPr>
        <p:spPr>
          <a:xfrm>
            <a:off x="7427901" y="1901089"/>
            <a:ext cx="3639071" cy="699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计算弱分类器的错误率</a:t>
            </a:r>
          </a:p>
        </p:txBody>
      </p:sp>
      <p:sp>
        <p:nvSpPr>
          <p:cNvPr id="12" name="矩形 11">
            <a:extLst>
              <a:ext uri="{FF2B5EF4-FFF2-40B4-BE49-F238E27FC236}">
                <a16:creationId xmlns:a16="http://schemas.microsoft.com/office/drawing/2014/main" xmlns="" id="{2D9921E4-DC97-45C7-83CB-C409991D32AF}"/>
              </a:ext>
            </a:extLst>
          </p:cNvPr>
          <p:cNvSpPr/>
          <p:nvPr/>
        </p:nvSpPr>
        <p:spPr>
          <a:xfrm>
            <a:off x="7579464" y="3017811"/>
            <a:ext cx="3335946" cy="69920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求解弱分类器的权重</a:t>
            </a:r>
          </a:p>
        </p:txBody>
      </p:sp>
      <p:sp>
        <p:nvSpPr>
          <p:cNvPr id="13" name="矩形 12">
            <a:extLst>
              <a:ext uri="{FF2B5EF4-FFF2-40B4-BE49-F238E27FC236}">
                <a16:creationId xmlns:a16="http://schemas.microsoft.com/office/drawing/2014/main" xmlns="" id="{E420CCE4-A2C6-4A3C-9731-77B88E7D54D7}"/>
              </a:ext>
            </a:extLst>
          </p:cNvPr>
          <p:cNvSpPr/>
          <p:nvPr/>
        </p:nvSpPr>
        <p:spPr>
          <a:xfrm>
            <a:off x="7779489" y="4099514"/>
            <a:ext cx="2935896"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更新样本权重</a:t>
            </a:r>
          </a:p>
        </p:txBody>
      </p:sp>
      <p:sp>
        <p:nvSpPr>
          <p:cNvPr id="14" name="矩形 13">
            <a:extLst>
              <a:ext uri="{FF2B5EF4-FFF2-40B4-BE49-F238E27FC236}">
                <a16:creationId xmlns:a16="http://schemas.microsoft.com/office/drawing/2014/main" xmlns="" id="{6D6745EA-B52F-4A4F-B493-F8F97BBB9DDE}"/>
              </a:ext>
            </a:extLst>
          </p:cNvPr>
          <p:cNvSpPr/>
          <p:nvPr/>
        </p:nvSpPr>
        <p:spPr>
          <a:xfrm>
            <a:off x="8236331" y="6076902"/>
            <a:ext cx="2054201" cy="63518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得到强分类器</a:t>
            </a:r>
          </a:p>
        </p:txBody>
      </p:sp>
      <p:cxnSp>
        <p:nvCxnSpPr>
          <p:cNvPr id="37" name="直接箭头连接符 36">
            <a:extLst>
              <a:ext uri="{FF2B5EF4-FFF2-40B4-BE49-F238E27FC236}">
                <a16:creationId xmlns:a16="http://schemas.microsoft.com/office/drawing/2014/main" xmlns="" id="{F5BAB76D-F417-44BB-8E7A-1B48649D55C9}"/>
              </a:ext>
            </a:extLst>
          </p:cNvPr>
          <p:cNvCxnSpPr>
            <a:cxnSpLocks/>
            <a:stCxn id="2" idx="2"/>
            <a:endCxn id="6" idx="0"/>
          </p:cNvCxnSpPr>
          <p:nvPr/>
        </p:nvCxnSpPr>
        <p:spPr>
          <a:xfrm>
            <a:off x="3232986" y="3428999"/>
            <a:ext cx="1" cy="4481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xmlns="" id="{92A4B790-7607-4F30-A794-107A126E680D}"/>
              </a:ext>
            </a:extLst>
          </p:cNvPr>
          <p:cNvCxnSpPr>
            <a:cxnSpLocks/>
            <a:stCxn id="39" idx="2"/>
            <a:endCxn id="8" idx="0"/>
          </p:cNvCxnSpPr>
          <p:nvPr/>
        </p:nvCxnSpPr>
        <p:spPr>
          <a:xfrm>
            <a:off x="3246366" y="5631448"/>
            <a:ext cx="13381" cy="4812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xmlns="" id="{13C2F140-F4AD-44AE-9121-F0649E3DAF46}"/>
              </a:ext>
            </a:extLst>
          </p:cNvPr>
          <p:cNvCxnSpPr>
            <a:cxnSpLocks/>
            <a:stCxn id="12" idx="2"/>
            <a:endCxn id="13" idx="0"/>
          </p:cNvCxnSpPr>
          <p:nvPr/>
        </p:nvCxnSpPr>
        <p:spPr>
          <a:xfrm>
            <a:off x="9247437" y="3717012"/>
            <a:ext cx="0" cy="38250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xmlns="" id="{C9B17B20-F078-4C9B-8DC1-6E2A35DC8200}"/>
              </a:ext>
            </a:extLst>
          </p:cNvPr>
          <p:cNvCxnSpPr>
            <a:cxnSpLocks/>
            <a:stCxn id="11" idx="2"/>
          </p:cNvCxnSpPr>
          <p:nvPr/>
        </p:nvCxnSpPr>
        <p:spPr>
          <a:xfrm flipH="1">
            <a:off x="9247436" y="2600290"/>
            <a:ext cx="1" cy="43728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xmlns="" id="{3539EE3E-D521-45A0-A963-3B9BE6FF3AB9}"/>
              </a:ext>
            </a:extLst>
          </p:cNvPr>
          <p:cNvCxnSpPr>
            <a:cxnSpLocks/>
            <a:stCxn id="64" idx="2"/>
            <a:endCxn id="14" idx="0"/>
          </p:cNvCxnSpPr>
          <p:nvPr/>
        </p:nvCxnSpPr>
        <p:spPr>
          <a:xfrm>
            <a:off x="9263432" y="5651566"/>
            <a:ext cx="0" cy="42533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xmlns="" id="{3A8B9852-0AB5-4E13-B597-7080500876BC}"/>
              </a:ext>
            </a:extLst>
          </p:cNvPr>
          <p:cNvSpPr/>
          <p:nvPr/>
        </p:nvSpPr>
        <p:spPr>
          <a:xfrm>
            <a:off x="8236330" y="942871"/>
            <a:ext cx="2022212"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强分类器</a:t>
            </a:r>
          </a:p>
        </p:txBody>
      </p:sp>
      <p:cxnSp>
        <p:nvCxnSpPr>
          <p:cNvPr id="20" name="直接箭头连接符 19">
            <a:extLst>
              <a:ext uri="{FF2B5EF4-FFF2-40B4-BE49-F238E27FC236}">
                <a16:creationId xmlns:a16="http://schemas.microsoft.com/office/drawing/2014/main" xmlns="" id="{BCE6F2A8-EDD2-4CA6-9E15-BAE7095402E7}"/>
              </a:ext>
            </a:extLst>
          </p:cNvPr>
          <p:cNvCxnSpPr>
            <a:cxnSpLocks/>
            <a:stCxn id="17" idx="2"/>
            <a:endCxn id="11" idx="0"/>
          </p:cNvCxnSpPr>
          <p:nvPr/>
        </p:nvCxnSpPr>
        <p:spPr>
          <a:xfrm>
            <a:off x="9247436" y="1527646"/>
            <a:ext cx="1" cy="37344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xmlns="" id="{DDF2F78F-1E2E-4696-951A-578094E82F07}"/>
              </a:ext>
            </a:extLst>
          </p:cNvPr>
          <p:cNvSpPr/>
          <p:nvPr/>
        </p:nvSpPr>
        <p:spPr>
          <a:xfrm>
            <a:off x="2220688" y="1778213"/>
            <a:ext cx="2022212"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弱分类器</a:t>
            </a:r>
          </a:p>
        </p:txBody>
      </p:sp>
      <p:cxnSp>
        <p:nvCxnSpPr>
          <p:cNvPr id="22" name="直接箭头连接符 21">
            <a:extLst>
              <a:ext uri="{FF2B5EF4-FFF2-40B4-BE49-F238E27FC236}">
                <a16:creationId xmlns:a16="http://schemas.microsoft.com/office/drawing/2014/main" xmlns="" id="{F234B83A-9693-4D12-BE48-5E7C05E6D6BD}"/>
              </a:ext>
            </a:extLst>
          </p:cNvPr>
          <p:cNvCxnSpPr>
            <a:cxnSpLocks/>
            <a:stCxn id="21" idx="2"/>
            <a:endCxn id="2" idx="0"/>
          </p:cNvCxnSpPr>
          <p:nvPr/>
        </p:nvCxnSpPr>
        <p:spPr>
          <a:xfrm>
            <a:off x="3231794" y="2362988"/>
            <a:ext cx="1192" cy="41629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xmlns="" id="{10ACC47D-6728-43EB-8AB4-0A1A02BA877C}"/>
              </a:ext>
            </a:extLst>
          </p:cNvPr>
          <p:cNvSpPr/>
          <p:nvPr/>
        </p:nvSpPr>
        <p:spPr>
          <a:xfrm>
            <a:off x="2165852" y="5046673"/>
            <a:ext cx="2161028"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计算分类误差</a:t>
            </a:r>
          </a:p>
        </p:txBody>
      </p:sp>
      <p:cxnSp>
        <p:nvCxnSpPr>
          <p:cNvPr id="42" name="直接箭头连接符 41">
            <a:extLst>
              <a:ext uri="{FF2B5EF4-FFF2-40B4-BE49-F238E27FC236}">
                <a16:creationId xmlns:a16="http://schemas.microsoft.com/office/drawing/2014/main" xmlns="" id="{E1FFD651-F04B-4B3E-BBE5-0489AD63B440}"/>
              </a:ext>
            </a:extLst>
          </p:cNvPr>
          <p:cNvCxnSpPr>
            <a:cxnSpLocks/>
            <a:stCxn id="6" idx="2"/>
            <a:endCxn id="39" idx="0"/>
          </p:cNvCxnSpPr>
          <p:nvPr/>
        </p:nvCxnSpPr>
        <p:spPr>
          <a:xfrm>
            <a:off x="3232987" y="4461898"/>
            <a:ext cx="13379" cy="5847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8" name="连接符: 肘形 57">
            <a:extLst>
              <a:ext uri="{FF2B5EF4-FFF2-40B4-BE49-F238E27FC236}">
                <a16:creationId xmlns:a16="http://schemas.microsoft.com/office/drawing/2014/main" xmlns="" id="{11C34D92-EFB0-4B67-A452-9C984121E94B}"/>
              </a:ext>
            </a:extLst>
          </p:cNvPr>
          <p:cNvCxnSpPr>
            <a:cxnSpLocks/>
            <a:stCxn id="13" idx="3"/>
            <a:endCxn id="11" idx="3"/>
          </p:cNvCxnSpPr>
          <p:nvPr/>
        </p:nvCxnSpPr>
        <p:spPr>
          <a:xfrm flipV="1">
            <a:off x="10715385" y="2250690"/>
            <a:ext cx="351587" cy="2141212"/>
          </a:xfrm>
          <a:prstGeom prst="bentConnector3">
            <a:avLst>
              <a:gd name="adj1" fmla="val 165019"/>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xmlns="" id="{C5028028-4AB5-42FE-8A8D-69952F2CADF4}"/>
              </a:ext>
            </a:extLst>
          </p:cNvPr>
          <p:cNvSpPr/>
          <p:nvPr/>
        </p:nvSpPr>
        <p:spPr>
          <a:xfrm>
            <a:off x="7524324" y="5066791"/>
            <a:ext cx="3478215" cy="5847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13B39"/>
                </a:solidFill>
              </a:rPr>
              <a:t>得到最优的</a:t>
            </a:r>
            <a:r>
              <a:rPr lang="en-US" altLang="zh-CN" sz="2400" dirty="0">
                <a:solidFill>
                  <a:srgbClr val="413B39"/>
                </a:solidFill>
              </a:rPr>
              <a:t>T</a:t>
            </a:r>
            <a:r>
              <a:rPr lang="zh-CN" altLang="en-US" sz="2400" dirty="0">
                <a:solidFill>
                  <a:srgbClr val="413B39"/>
                </a:solidFill>
              </a:rPr>
              <a:t>个弱分类器</a:t>
            </a:r>
          </a:p>
        </p:txBody>
      </p:sp>
      <p:cxnSp>
        <p:nvCxnSpPr>
          <p:cNvPr id="68" name="直接箭头连接符 67">
            <a:extLst>
              <a:ext uri="{FF2B5EF4-FFF2-40B4-BE49-F238E27FC236}">
                <a16:creationId xmlns:a16="http://schemas.microsoft.com/office/drawing/2014/main" xmlns="" id="{9D60ABCB-0D9B-4588-B73A-9B0356BF2B5D}"/>
              </a:ext>
            </a:extLst>
          </p:cNvPr>
          <p:cNvCxnSpPr>
            <a:cxnSpLocks/>
            <a:stCxn id="13" idx="2"/>
            <a:endCxn id="64" idx="0"/>
          </p:cNvCxnSpPr>
          <p:nvPr/>
        </p:nvCxnSpPr>
        <p:spPr>
          <a:xfrm>
            <a:off x="9247437" y="4684289"/>
            <a:ext cx="15995" cy="38250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xmlns="" id="{ACB97CC0-DDB5-4A15-9FED-BA9C6E1E84AB}"/>
              </a:ext>
            </a:extLst>
          </p:cNvPr>
          <p:cNvSpPr txBox="1"/>
          <p:nvPr/>
        </p:nvSpPr>
        <p:spPr>
          <a:xfrm>
            <a:off x="8860003" y="4576543"/>
            <a:ext cx="1527210" cy="584775"/>
          </a:xfrm>
          <a:prstGeom prst="rect">
            <a:avLst/>
          </a:prstGeom>
          <a:noFill/>
        </p:spPr>
        <p:txBody>
          <a:bodyPr wrap="square" rtlCol="0">
            <a:spAutoFit/>
          </a:bodyPr>
          <a:lstStyle/>
          <a:p>
            <a:pPr algn="ctr"/>
            <a:r>
              <a:rPr lang="en-US" altLang="zh-CN" sz="3200" dirty="0">
                <a:solidFill>
                  <a:srgbClr val="413B39"/>
                </a:solidFill>
                <a:latin typeface="Hiragino Sans GB W3" panose="020B0300000000000000" pitchFamily="34" charset="-122"/>
                <a:ea typeface="Hiragino Sans GB W3" panose="020B0300000000000000" pitchFamily="34" charset="-122"/>
              </a:rPr>
              <a:t>…</a:t>
            </a:r>
            <a:endParaRPr lang="zh-CN" altLang="en-US" sz="3200" dirty="0">
              <a:solidFill>
                <a:srgbClr val="413B39"/>
              </a:solidFill>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334071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 calcmode="lin" valueType="num">
                                      <p:cBhvr additive="base">
                                        <p:cTn id="81" dur="500" fill="hold"/>
                                        <p:tgtEl>
                                          <p:spTgt spid="64"/>
                                        </p:tgtEl>
                                        <p:attrNameLst>
                                          <p:attrName>ppt_x</p:attrName>
                                        </p:attrNameLst>
                                      </p:cBhvr>
                                      <p:tavLst>
                                        <p:tav tm="0">
                                          <p:val>
                                            <p:strVal val="#ppt_x"/>
                                          </p:val>
                                        </p:tav>
                                        <p:tav tm="100000">
                                          <p:val>
                                            <p:strVal val="#ppt_x"/>
                                          </p:val>
                                        </p:tav>
                                      </p:tavLst>
                                    </p:anim>
                                    <p:anim calcmode="lin" valueType="num">
                                      <p:cBhvr additive="base">
                                        <p:cTn id="82" dur="500" fill="hold"/>
                                        <p:tgtEl>
                                          <p:spTgt spid="6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ppt_x"/>
                                          </p:val>
                                        </p:tav>
                                        <p:tav tm="100000">
                                          <p:val>
                                            <p:strVal val="#ppt_x"/>
                                          </p:val>
                                        </p:tav>
                                      </p:tavLst>
                                    </p:anim>
                                    <p:anim calcmode="lin" valueType="num">
                                      <p:cBhvr additive="base">
                                        <p:cTn id="86" dur="500" fill="hold"/>
                                        <p:tgtEl>
                                          <p:spTgt spid="6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ppt_x"/>
                                          </p:val>
                                        </p:tav>
                                        <p:tav tm="100000">
                                          <p:val>
                                            <p:strVal val="#ppt_x"/>
                                          </p:val>
                                        </p:tav>
                                      </p:tavLst>
                                    </p:anim>
                                    <p:anim calcmode="lin" valueType="num">
                                      <p:cBhvr additive="base">
                                        <p:cTn id="90" dur="500" fill="hold"/>
                                        <p:tgtEl>
                                          <p:spTgt spid="5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3"/>
                                        </p:tgtEl>
                                        <p:attrNameLst>
                                          <p:attrName>style.visibility</p:attrName>
                                        </p:attrNameLst>
                                      </p:cBhvr>
                                      <p:to>
                                        <p:strVal val="visible"/>
                                      </p:to>
                                    </p:set>
                                    <p:anim calcmode="lin" valueType="num">
                                      <p:cBhvr additive="base">
                                        <p:cTn id="93" dur="500" fill="hold"/>
                                        <p:tgtEl>
                                          <p:spTgt spid="83"/>
                                        </p:tgtEl>
                                        <p:attrNameLst>
                                          <p:attrName>ppt_x</p:attrName>
                                        </p:attrNameLst>
                                      </p:cBhvr>
                                      <p:tavLst>
                                        <p:tav tm="0">
                                          <p:val>
                                            <p:strVal val="#ppt_x"/>
                                          </p:val>
                                        </p:tav>
                                        <p:tav tm="100000">
                                          <p:val>
                                            <p:strVal val="#ppt_x"/>
                                          </p:val>
                                        </p:tav>
                                      </p:tavLst>
                                    </p:anim>
                                    <p:anim calcmode="lin" valueType="num">
                                      <p:cBhvr additive="base">
                                        <p:cTn id="94"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1" grpId="0" animBg="1"/>
      <p:bldP spid="12" grpId="0" animBg="1"/>
      <p:bldP spid="13" grpId="0" animBg="1"/>
      <p:bldP spid="14" grpId="0" animBg="1"/>
      <p:bldP spid="17" grpId="0" animBg="1"/>
      <p:bldP spid="21" grpId="0" animBg="1"/>
      <p:bldP spid="39" grpId="0" animBg="1"/>
      <p:bldP spid="64" grpId="0" animBg="1"/>
      <p:bldP spid="8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65609" y="459842"/>
            <a:ext cx="4171950" cy="584775"/>
          </a:xfrm>
          <a:prstGeom prst="rect">
            <a:avLst/>
          </a:prstGeom>
          <a:noFill/>
        </p:spPr>
        <p:txBody>
          <a:bodyPr wrap="square" rtlCol="0">
            <a:spAutoFit/>
          </a:bodyPr>
          <a:lstStyle/>
          <a:p>
            <a:pPr algn="ctr"/>
            <a:r>
              <a:rPr lang="en-US" altLang="zh-CN" sz="3200" dirty="0" err="1">
                <a:solidFill>
                  <a:srgbClr val="413B39"/>
                </a:solidFill>
                <a:latin typeface="Hiragino Sans GB W3" panose="020B0300000000000000" pitchFamily="34" charset="-122"/>
                <a:ea typeface="Hiragino Sans GB W3" panose="020B0300000000000000" pitchFamily="34" charset="-122"/>
              </a:rPr>
              <a:t>Adaboost</a:t>
            </a:r>
            <a:r>
              <a:rPr lang="en-US" altLang="zh-CN" sz="3200" dirty="0">
                <a:solidFill>
                  <a:srgbClr val="413B39"/>
                </a:solidFill>
                <a:latin typeface="Hiragino Sans GB W3" panose="020B0300000000000000" pitchFamily="34" charset="-122"/>
                <a:ea typeface="Hiragino Sans GB W3" panose="020B0300000000000000" pitchFamily="34" charset="-122"/>
              </a:rPr>
              <a:t> - </a:t>
            </a:r>
            <a:r>
              <a:rPr lang="zh-CN" altLang="en-US" sz="3200" dirty="0">
                <a:solidFill>
                  <a:srgbClr val="413B39"/>
                </a:solidFill>
                <a:latin typeface="Hiragino Sans GB W3" panose="020B0300000000000000" pitchFamily="34" charset="-122"/>
                <a:ea typeface="Hiragino Sans GB W3" panose="020B0300000000000000" pitchFamily="34" charset="-122"/>
              </a:rPr>
              <a:t>图像检测</a:t>
            </a:r>
          </a:p>
        </p:txBody>
      </p:sp>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3B39"/>
              </a:solidFill>
            </a:endParaRPr>
          </a:p>
        </p:txBody>
      </p:sp>
      <p:pic>
        <p:nvPicPr>
          <p:cNvPr id="21" name="图片 20">
            <a:extLst>
              <a:ext uri="{FF2B5EF4-FFF2-40B4-BE49-F238E27FC236}">
                <a16:creationId xmlns:a16="http://schemas.microsoft.com/office/drawing/2014/main" xmlns="" id="{C99BB173-C37A-4757-98DF-E36AFA776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064" y="569348"/>
            <a:ext cx="3729642" cy="2484423"/>
          </a:xfrm>
          <a:prstGeom prst="rect">
            <a:avLst/>
          </a:prstGeom>
        </p:spPr>
      </p:pic>
      <p:sp>
        <p:nvSpPr>
          <p:cNvPr id="2" name="矩形 1">
            <a:extLst>
              <a:ext uri="{FF2B5EF4-FFF2-40B4-BE49-F238E27FC236}">
                <a16:creationId xmlns:a16="http://schemas.microsoft.com/office/drawing/2014/main" xmlns="" id="{27C64ED7-36E7-45CA-9BAF-FC7FFE76782D}"/>
              </a:ext>
            </a:extLst>
          </p:cNvPr>
          <p:cNvSpPr/>
          <p:nvPr/>
        </p:nvSpPr>
        <p:spPr>
          <a:xfrm>
            <a:off x="1024128" y="1508366"/>
            <a:ext cx="10643616" cy="721608"/>
          </a:xfrm>
          <a:prstGeom prst="rect">
            <a:avLst/>
          </a:prstGeom>
        </p:spPr>
        <p:txBody>
          <a:bodyPr wrap="square">
            <a:spAutoFit/>
          </a:bodyPr>
          <a:lstStyle/>
          <a:p>
            <a:pPr>
              <a:lnSpc>
                <a:spcPct val="200000"/>
              </a:lnSpc>
            </a:pPr>
            <a:r>
              <a:rPr lang="zh-CN" altLang="en-US" sz="2400" dirty="0"/>
              <a:t>简单来说，Adaboost有很多优点:　　</a:t>
            </a:r>
            <a:endParaRPr lang="en-US" altLang="zh-CN" sz="2400" dirty="0"/>
          </a:p>
        </p:txBody>
      </p:sp>
      <p:sp>
        <p:nvSpPr>
          <p:cNvPr id="3" name="矩形 2">
            <a:extLst>
              <a:ext uri="{FF2B5EF4-FFF2-40B4-BE49-F238E27FC236}">
                <a16:creationId xmlns:a16="http://schemas.microsoft.com/office/drawing/2014/main" xmlns="" id="{B48B1F60-E544-4C75-9D02-C96D3EB1EEF3}"/>
              </a:ext>
            </a:extLst>
          </p:cNvPr>
          <p:cNvSpPr/>
          <p:nvPr/>
        </p:nvSpPr>
        <p:spPr>
          <a:xfrm>
            <a:off x="1086026" y="2431534"/>
            <a:ext cx="6096000" cy="721608"/>
          </a:xfrm>
          <a:prstGeom prst="rect">
            <a:avLst/>
          </a:prstGeom>
        </p:spPr>
        <p:txBody>
          <a:bodyPr>
            <a:spAutoFit/>
          </a:bodyPr>
          <a:lstStyle/>
          <a:p>
            <a:pPr>
              <a:lnSpc>
                <a:spcPct val="200000"/>
              </a:lnSpc>
            </a:pPr>
            <a:r>
              <a:rPr lang="zh-CN" altLang="en-US" sz="2400" dirty="0"/>
              <a:t>1)、adaboost是一种高精度的分类器　　</a:t>
            </a:r>
            <a:endParaRPr lang="en-US" altLang="zh-CN" sz="2400" dirty="0"/>
          </a:p>
        </p:txBody>
      </p:sp>
      <p:sp>
        <p:nvSpPr>
          <p:cNvPr id="5" name="矩形 4">
            <a:extLst>
              <a:ext uri="{FF2B5EF4-FFF2-40B4-BE49-F238E27FC236}">
                <a16:creationId xmlns:a16="http://schemas.microsoft.com/office/drawing/2014/main" xmlns="" id="{F71B3C57-CBC9-4955-BC1B-F8527D30697F}"/>
              </a:ext>
            </a:extLst>
          </p:cNvPr>
          <p:cNvSpPr/>
          <p:nvPr/>
        </p:nvSpPr>
        <p:spPr>
          <a:xfrm>
            <a:off x="1086026" y="3123384"/>
            <a:ext cx="10362262" cy="721608"/>
          </a:xfrm>
          <a:prstGeom prst="rect">
            <a:avLst/>
          </a:prstGeom>
        </p:spPr>
        <p:txBody>
          <a:bodyPr wrap="square">
            <a:spAutoFit/>
          </a:bodyPr>
          <a:lstStyle/>
          <a:p>
            <a:pPr>
              <a:lnSpc>
                <a:spcPct val="200000"/>
              </a:lnSpc>
            </a:pPr>
            <a:r>
              <a:rPr lang="zh-CN" altLang="en-US" sz="2400" dirty="0"/>
              <a:t>2)、 adaboost算法提供的是框架，可以使用各种方法构建子分类器　</a:t>
            </a:r>
          </a:p>
        </p:txBody>
      </p:sp>
      <p:sp>
        <p:nvSpPr>
          <p:cNvPr id="6" name="矩形 5">
            <a:extLst>
              <a:ext uri="{FF2B5EF4-FFF2-40B4-BE49-F238E27FC236}">
                <a16:creationId xmlns:a16="http://schemas.microsoft.com/office/drawing/2014/main" xmlns="" id="{D363CADA-F46C-4902-B34E-41BD9005FBFD}"/>
              </a:ext>
            </a:extLst>
          </p:cNvPr>
          <p:cNvSpPr/>
          <p:nvPr/>
        </p:nvSpPr>
        <p:spPr>
          <a:xfrm>
            <a:off x="1086026" y="3812074"/>
            <a:ext cx="9155254" cy="721608"/>
          </a:xfrm>
          <a:prstGeom prst="rect">
            <a:avLst/>
          </a:prstGeom>
        </p:spPr>
        <p:txBody>
          <a:bodyPr wrap="square">
            <a:spAutoFit/>
          </a:bodyPr>
          <a:lstStyle/>
          <a:p>
            <a:pPr>
              <a:lnSpc>
                <a:spcPct val="200000"/>
              </a:lnSpc>
            </a:pPr>
            <a:r>
              <a:rPr lang="zh-CN" altLang="en-US" sz="2400" dirty="0"/>
              <a:t>3)、弱分类器构造比较简单，而且不用做特征筛选　　</a:t>
            </a:r>
            <a:endParaRPr lang="en-US" altLang="zh-CN" sz="2400" dirty="0"/>
          </a:p>
        </p:txBody>
      </p:sp>
      <p:sp>
        <p:nvSpPr>
          <p:cNvPr id="7" name="矩形 6">
            <a:extLst>
              <a:ext uri="{FF2B5EF4-FFF2-40B4-BE49-F238E27FC236}">
                <a16:creationId xmlns:a16="http://schemas.microsoft.com/office/drawing/2014/main" xmlns="" id="{DFCB242E-9701-442E-AECA-598D1AD51A72}"/>
              </a:ext>
            </a:extLst>
          </p:cNvPr>
          <p:cNvSpPr/>
          <p:nvPr/>
        </p:nvSpPr>
        <p:spPr>
          <a:xfrm>
            <a:off x="1086026" y="4533682"/>
            <a:ext cx="3580724" cy="721608"/>
          </a:xfrm>
          <a:prstGeom prst="rect">
            <a:avLst/>
          </a:prstGeom>
        </p:spPr>
        <p:txBody>
          <a:bodyPr wrap="none">
            <a:spAutoFit/>
          </a:bodyPr>
          <a:lstStyle/>
          <a:p>
            <a:pPr>
              <a:lnSpc>
                <a:spcPct val="200000"/>
              </a:lnSpc>
            </a:pPr>
            <a:r>
              <a:rPr lang="en-US" altLang="zh-CN" sz="2400" dirty="0"/>
              <a:t>4</a:t>
            </a:r>
            <a:r>
              <a:rPr lang="zh-CN" altLang="en-US" sz="2400" dirty="0"/>
              <a:t>)、不用担心overfitting！</a:t>
            </a:r>
          </a:p>
        </p:txBody>
      </p:sp>
    </p:spTree>
    <p:extLst>
      <p:ext uri="{BB962C8B-B14F-4D97-AF65-F5344CB8AC3E}">
        <p14:creationId xmlns:p14="http://schemas.microsoft.com/office/powerpoint/2010/main" val="1282947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65459" y="2063557"/>
            <a:ext cx="2731404" cy="2715479"/>
            <a:chOff x="5641059" y="3248083"/>
            <a:chExt cx="918415" cy="913060"/>
          </a:xfrm>
        </p:grpSpPr>
        <p:sp>
          <p:nvSpPr>
            <p:cNvPr id="14" name="任意多边形 13"/>
            <p:cNvSpPr/>
            <p:nvPr/>
          </p:nvSpPr>
          <p:spPr>
            <a:xfrm>
              <a:off x="5912746" y="3248083"/>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5" name="任意多边形 14"/>
            <p:cNvSpPr/>
            <p:nvPr/>
          </p:nvSpPr>
          <p:spPr>
            <a:xfrm rot="16200000">
              <a:off x="5549900" y="3604562"/>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6" name="任意多边形 15"/>
            <p:cNvSpPr/>
            <p:nvPr/>
          </p:nvSpPr>
          <p:spPr>
            <a:xfrm rot="16200000" flipH="1" flipV="1">
              <a:off x="6280386" y="3612238"/>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sp>
          <p:nvSpPr>
            <p:cNvPr id="17" name="任意多边形 16"/>
            <p:cNvSpPr/>
            <p:nvPr/>
          </p:nvSpPr>
          <p:spPr>
            <a:xfrm flipV="1">
              <a:off x="5910876" y="3973214"/>
              <a:ext cx="370248" cy="187929"/>
            </a:xfrm>
            <a:custGeom>
              <a:avLst/>
              <a:gdLst>
                <a:gd name="connsiteX0" fmla="*/ 0 w 370248"/>
                <a:gd name="connsiteY0" fmla="*/ 182319 h 187929"/>
                <a:gd name="connsiteX1" fmla="*/ 179514 w 370248"/>
                <a:gd name="connsiteY1" fmla="*/ 0 h 187929"/>
                <a:gd name="connsiteX2" fmla="*/ 370248 w 370248"/>
                <a:gd name="connsiteY2" fmla="*/ 187929 h 187929"/>
              </a:gdLst>
              <a:ahLst/>
              <a:cxnLst>
                <a:cxn ang="0">
                  <a:pos x="connsiteX0" y="connsiteY0"/>
                </a:cxn>
                <a:cxn ang="0">
                  <a:pos x="connsiteX1" y="connsiteY1"/>
                </a:cxn>
                <a:cxn ang="0">
                  <a:pos x="connsiteX2" y="connsiteY2"/>
                </a:cxn>
              </a:cxnLst>
              <a:rect l="l" t="t" r="r" b="b"/>
              <a:pathLst>
                <a:path w="370248" h="187929">
                  <a:moveTo>
                    <a:pt x="0" y="182319"/>
                  </a:moveTo>
                  <a:lnTo>
                    <a:pt x="179514" y="0"/>
                  </a:lnTo>
                  <a:lnTo>
                    <a:pt x="370248" y="187929"/>
                  </a:lnTo>
                </a:path>
              </a:pathLst>
            </a:custGeom>
            <a:noFill/>
            <a:ln>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方正兰亭超细黑简体" panose="02000000000000000000" pitchFamily="2" charset="-122"/>
                <a:ea typeface="方正兰亭超细黑简体" panose="02000000000000000000" pitchFamily="2" charset="-122"/>
                <a:cs typeface="+mn-cs"/>
              </a:endParaRPr>
            </a:p>
          </p:txBody>
        </p:sp>
      </p:grpSp>
      <p:sp>
        <p:nvSpPr>
          <p:cNvPr id="18" name="文本框 17"/>
          <p:cNvSpPr txBox="1"/>
          <p:nvPr/>
        </p:nvSpPr>
        <p:spPr>
          <a:xfrm>
            <a:off x="5548632" y="2090627"/>
            <a:ext cx="570552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000000">
                    <a:lumMod val="85000"/>
                    <a:lumOff val="15000"/>
                  </a:srgbClr>
                </a:solidFill>
                <a:effectLst/>
                <a:uLnTx/>
                <a:uFillTx/>
                <a:latin typeface="Hiragino Sans GB W3" panose="020B0300000000000000" pitchFamily="34" charset="-122"/>
                <a:ea typeface="Hiragino Sans GB W3" panose="020B0300000000000000" pitchFamily="34" charset="-122"/>
                <a:cs typeface="+mn-cs"/>
              </a:rPr>
              <a:t>深度学习在不良图像检测中的应用</a:t>
            </a:r>
          </a:p>
        </p:txBody>
      </p:sp>
      <p:sp>
        <p:nvSpPr>
          <p:cNvPr id="19" name="文本框 18"/>
          <p:cNvSpPr txBox="1"/>
          <p:nvPr/>
        </p:nvSpPr>
        <p:spPr>
          <a:xfrm>
            <a:off x="2066851" y="2978524"/>
            <a:ext cx="20630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第四部分</a:t>
            </a:r>
            <a:endParaRPr kumimoji="0" lang="zh-CN" altLang="en-US" sz="36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20" name="任意多边形 19"/>
          <p:cNvSpPr/>
          <p:nvPr/>
        </p:nvSpPr>
        <p:spPr>
          <a:xfrm>
            <a:off x="5191836" y="2386178"/>
            <a:ext cx="0" cy="2088000"/>
          </a:xfrm>
          <a:custGeom>
            <a:avLst/>
            <a:gdLst>
              <a:gd name="connsiteX0" fmla="*/ 0 w 0"/>
              <a:gd name="connsiteY0" fmla="*/ 0 h 1477370"/>
              <a:gd name="connsiteX1" fmla="*/ 0 w 0"/>
              <a:gd name="connsiteY1" fmla="*/ 1477370 h 1477370"/>
            </a:gdLst>
            <a:ahLst/>
            <a:cxnLst>
              <a:cxn ang="0">
                <a:pos x="connsiteX0" y="connsiteY0"/>
              </a:cxn>
              <a:cxn ang="0">
                <a:pos x="connsiteX1" y="connsiteY1"/>
              </a:cxn>
            </a:cxnLst>
            <a:rect l="l" t="t" r="r" b="b"/>
            <a:pathLst>
              <a:path h="1477370">
                <a:moveTo>
                  <a:pt x="0" y="0"/>
                </a:moveTo>
                <a:lnTo>
                  <a:pt x="0" y="1477370"/>
                </a:lnTo>
              </a:path>
            </a:pathLst>
          </a:custGeom>
          <a:noFill/>
          <a:ln w="12700">
            <a:solidFill>
              <a:schemeClr val="bg1">
                <a:lumMod val="50000"/>
                <a:alpha val="7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13B39"/>
              </a:solidFill>
              <a:effectLst/>
              <a:uLnTx/>
              <a:uFillTx/>
              <a:latin typeface="Calibri" panose="020F0502020204030204"/>
              <a:ea typeface="宋体" panose="02010600030101010101" pitchFamily="2" charset="-122"/>
              <a:cs typeface="+mn-cs"/>
            </a:endParaRPr>
          </a:p>
        </p:txBody>
      </p:sp>
      <p:sp>
        <p:nvSpPr>
          <p:cNvPr id="21" name="文本框 20"/>
          <p:cNvSpPr txBox="1"/>
          <p:nvPr/>
        </p:nvSpPr>
        <p:spPr>
          <a:xfrm>
            <a:off x="1918897" y="3624855"/>
            <a:ext cx="24716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rPr>
              <a:t>Part </a:t>
            </a:r>
            <a:r>
              <a:rPr kumimoji="0" lang="en-US" altLang="zh-CN" sz="24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rPr>
              <a:t>Four</a:t>
            </a:r>
            <a:endParaRPr kumimoji="0" lang="zh-CN" altLang="en-US"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endParaRPr>
          </a:p>
        </p:txBody>
      </p:sp>
      <p:sp>
        <p:nvSpPr>
          <p:cNvPr id="22" name="文本框 21"/>
          <p:cNvSpPr txBox="1"/>
          <p:nvPr/>
        </p:nvSpPr>
        <p:spPr>
          <a:xfrm>
            <a:off x="6486013" y="4548203"/>
            <a:ext cx="3830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rPr>
              <a:t>徐元超</a:t>
            </a:r>
            <a:endParaRPr kumimoji="0" lang="zh-CN" altLang="en-US" sz="24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Helvetica" panose="020B0604020202020204" pitchFamily="34" charset="0"/>
            </a:endParaRPr>
          </a:p>
        </p:txBody>
      </p:sp>
    </p:spTree>
    <p:extLst>
      <p:ext uri="{BB962C8B-B14F-4D97-AF65-F5344CB8AC3E}">
        <p14:creationId xmlns:p14="http://schemas.microsoft.com/office/powerpoint/2010/main" val="3366572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par>
                          <p:cTn id="21" fill="hold">
                            <p:stCondLst>
                              <p:cond delay="3000"/>
                            </p:stCondLst>
                            <p:childTnLst>
                              <p:par>
                                <p:cTn id="22" presetID="1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par>
                                <p:cTn id="26" presetID="12" presetClass="entr" presetSubtype="8" fill="hold" grpId="0" nodeType="withEffect">
                                  <p:stCondLst>
                                    <p:cond delay="3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ppt_x</p:attrName>
                                        </p:attrNameLst>
                                      </p:cBhvr>
                                      <p:tavLst>
                                        <p:tav tm="0">
                                          <p:val>
                                            <p:strVal val="#ppt_x-#ppt_w*1.125000"/>
                                          </p:val>
                                        </p:tav>
                                        <p:tav tm="100000">
                                          <p:val>
                                            <p:strVal val="#ppt_x"/>
                                          </p:val>
                                        </p:tav>
                                      </p:tavLst>
                                    </p:anim>
                                    <p:animEffect transition="in" filter="wipe(righ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1072" y="470465"/>
            <a:ext cx="27603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8" name="任意多边形 7"/>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85" y="3048369"/>
            <a:ext cx="10668014" cy="3092178"/>
          </a:xfrm>
          <a:prstGeom prst="rect">
            <a:avLst/>
          </a:prstGeom>
        </p:spPr>
      </p:pic>
      <p:sp>
        <p:nvSpPr>
          <p:cNvPr id="10" name="TextBox 7"/>
          <p:cNvSpPr txBox="1">
            <a:spLocks noChangeArrowheads="1"/>
          </p:cNvSpPr>
          <p:nvPr/>
        </p:nvSpPr>
        <p:spPr bwMode="auto">
          <a:xfrm flipH="1">
            <a:off x="1190696" y="1721026"/>
            <a:ext cx="9753014"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卷积神经网络是一种前馈神经网络，是目前深度学习最大的一个流派，其应用优点在于避免了对图像的复杂前期预处理，可以直接处理原始图像。</a:t>
            </a:r>
            <a:endParaRPr kumimoji="0" lang="en-US"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1" name="TextBox 7"/>
          <p:cNvSpPr txBox="1">
            <a:spLocks noChangeArrowheads="1"/>
          </p:cNvSpPr>
          <p:nvPr/>
        </p:nvSpPr>
        <p:spPr bwMode="auto">
          <a:xfrm flipH="1">
            <a:off x="4435644" y="6241953"/>
            <a:ext cx="3321895" cy="3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卷积神经网络模型结构</a:t>
            </a:r>
            <a:endParaRPr kumimoji="0" lang="en-US"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87687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57" name="任意多边形 5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58" name="TextBox 7"/>
          <p:cNvSpPr txBox="1">
            <a:spLocks noChangeArrowheads="1"/>
          </p:cNvSpPr>
          <p:nvPr/>
        </p:nvSpPr>
        <p:spPr bwMode="auto">
          <a:xfrm flipH="1">
            <a:off x="824936" y="1545635"/>
            <a:ext cx="9753014"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卷积层是卷积核在上一级输入层上通过逐一滑动窗口计算而得，图中显示的就是一个卷积运算。</a:t>
            </a:r>
            <a:endParaRPr kumimoji="0" lang="en-US"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59" name="图片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707" y="2635334"/>
            <a:ext cx="5278684" cy="3853640"/>
          </a:xfrm>
          <a:prstGeom prst="rect">
            <a:avLst/>
          </a:prstGeom>
        </p:spPr>
      </p:pic>
      <p:sp>
        <p:nvSpPr>
          <p:cNvPr id="60" name="TextBox 7"/>
          <p:cNvSpPr txBox="1">
            <a:spLocks noChangeArrowheads="1"/>
          </p:cNvSpPr>
          <p:nvPr/>
        </p:nvSpPr>
        <p:spPr bwMode="auto">
          <a:xfrm flipH="1">
            <a:off x="7067006" y="2635334"/>
            <a:ext cx="38413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这里的卷积核</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为</a:t>
            </a:r>
            <a:endPar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1</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0</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1</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0</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1</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0</a:t>
            </a: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1</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0</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1</a:t>
            </a:r>
          </a:p>
        </p:txBody>
      </p:sp>
    </p:spTree>
    <p:extLst>
      <p:ext uri="{BB962C8B-B14F-4D97-AF65-F5344CB8AC3E}">
        <p14:creationId xmlns:p14="http://schemas.microsoft.com/office/powerpoint/2010/main" val="183062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anim calcmode="lin" valueType="num">
                                      <p:cBhvr>
                                        <p:cTn id="19" dur="1000" fill="hold"/>
                                        <p:tgtEl>
                                          <p:spTgt spid="59"/>
                                        </p:tgtEl>
                                        <p:attrNameLst>
                                          <p:attrName>ppt_x</p:attrName>
                                        </p:attrNameLst>
                                      </p:cBhvr>
                                      <p:tavLst>
                                        <p:tav tm="0">
                                          <p:val>
                                            <p:strVal val="#ppt_x"/>
                                          </p:val>
                                        </p:tav>
                                        <p:tav tm="100000">
                                          <p:val>
                                            <p:strVal val="#ppt_x"/>
                                          </p:val>
                                        </p:tav>
                                      </p:tavLst>
                                    </p:anim>
                                    <p:anim calcmode="lin" valueType="num">
                                      <p:cBhvr>
                                        <p:cTn id="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汉语分词技术</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714375" y="1508366"/>
            <a:ext cx="8893088"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dirty="0">
                <a:latin typeface="Hiragino Sans GB W3" panose="020B0300000000000000" pitchFamily="34" charset="-122"/>
                <a:ea typeface="Hiragino Sans GB W3" panose="020B0300000000000000" pitchFamily="34" charset="-122"/>
              </a:rPr>
              <a:t>基于词典分词</a:t>
            </a:r>
            <a:r>
              <a:rPr lang="zh-CN" altLang="en-US" sz="2400" dirty="0" smtClean="0">
                <a:latin typeface="Hiragino Sans GB W3" panose="020B0300000000000000" pitchFamily="34" charset="-122"/>
                <a:ea typeface="Hiragino Sans GB W3" panose="020B0300000000000000" pitchFamily="34" charset="-122"/>
              </a:rPr>
              <a:t>算法</a:t>
            </a:r>
            <a:endParaRPr lang="en-US" altLang="zh-CN" sz="2400" dirty="0">
              <a:latin typeface="Hiragino Sans GB W3" panose="020B0300000000000000" pitchFamily="34" charset="-122"/>
              <a:ea typeface="Hiragino Sans GB W3" panose="020B0300000000000000" pitchFamily="34" charset="-122"/>
            </a:endParaRPr>
          </a:p>
          <a:p>
            <a:pPr>
              <a:lnSpc>
                <a:spcPct val="150000"/>
              </a:lnSpc>
            </a:pPr>
            <a:r>
              <a:rPr lang="zh-CN" altLang="en-US" sz="2400" dirty="0" smtClean="0"/>
              <a:t>    </a:t>
            </a:r>
            <a:r>
              <a:rPr lang="zh-CN" altLang="en-US" sz="2400" dirty="0" smtClean="0">
                <a:latin typeface="Hiragino Sans GB W3" panose="020B0300000000000000" pitchFamily="34" charset="-122"/>
                <a:ea typeface="Hiragino Sans GB W3" panose="020B0300000000000000" pitchFamily="34" charset="-122"/>
              </a:rPr>
              <a:t>正向</a:t>
            </a:r>
            <a:r>
              <a:rPr lang="zh-CN" altLang="en-US" sz="2400" dirty="0">
                <a:latin typeface="Hiragino Sans GB W3" panose="020B0300000000000000" pitchFamily="34" charset="-122"/>
                <a:ea typeface="Hiragino Sans GB W3" panose="020B0300000000000000" pitchFamily="34" charset="-122"/>
              </a:rPr>
              <a:t>最大匹配法、逆向最大匹配法和双向匹配分</a:t>
            </a:r>
            <a:r>
              <a:rPr lang="zh-CN" altLang="en-US" sz="2400" dirty="0" smtClean="0">
                <a:latin typeface="Hiragino Sans GB W3" panose="020B0300000000000000" pitchFamily="34" charset="-122"/>
                <a:ea typeface="Hiragino Sans GB W3" panose="020B0300000000000000" pitchFamily="34" charset="-122"/>
              </a:rPr>
              <a:t>词法等</a:t>
            </a:r>
            <a:endParaRPr lang="en-US" altLang="zh-CN" sz="2400" dirty="0" smtClean="0">
              <a:latin typeface="Hiragino Sans GB W3" panose="020B0300000000000000" pitchFamily="34" charset="-122"/>
              <a:ea typeface="Hiragino Sans GB W3" panose="020B0300000000000000" pitchFamily="34" charset="-122"/>
            </a:endParaRPr>
          </a:p>
          <a:p>
            <a:pPr marL="285750" indent="-285750">
              <a:lnSpc>
                <a:spcPct val="150000"/>
              </a:lnSpc>
              <a:buFont typeface="Arial" panose="020B0604020202020204" pitchFamily="34" charset="0"/>
              <a:buChar char="•"/>
            </a:pPr>
            <a:r>
              <a:rPr lang="zh-CN" altLang="en-US" sz="2400" dirty="0">
                <a:latin typeface="Hiragino Sans GB W3" panose="020B0300000000000000" pitchFamily="34" charset="-122"/>
                <a:ea typeface="Hiragino Sans GB W3" panose="020B0300000000000000" pitchFamily="34" charset="-122"/>
              </a:rPr>
              <a:t>基于统计的机器学习</a:t>
            </a:r>
            <a:r>
              <a:rPr lang="zh-CN" altLang="en-US" sz="2400" dirty="0" smtClean="0">
                <a:latin typeface="Hiragino Sans GB W3" panose="020B0300000000000000" pitchFamily="34" charset="-122"/>
                <a:ea typeface="Hiragino Sans GB W3" panose="020B0300000000000000" pitchFamily="34" charset="-122"/>
              </a:rPr>
              <a:t>算法</a:t>
            </a:r>
            <a:endParaRPr lang="en-US" altLang="zh-CN" sz="2400" dirty="0" smtClean="0">
              <a:latin typeface="Hiragino Sans GB W3" panose="020B0300000000000000" pitchFamily="34" charset="-122"/>
              <a:ea typeface="Hiragino Sans GB W3" panose="020B0300000000000000" pitchFamily="34" charset="-122"/>
            </a:endParaRPr>
          </a:p>
          <a:p>
            <a:pPr>
              <a:lnSpc>
                <a:spcPct val="150000"/>
              </a:lnSpc>
            </a:pPr>
            <a:r>
              <a:rPr lang="en-US" altLang="zh-CN" sz="2400" dirty="0">
                <a:latin typeface="Hiragino Sans GB W3" panose="020B0300000000000000" pitchFamily="34" charset="-122"/>
                <a:ea typeface="Hiragino Sans GB W3" panose="020B0300000000000000" pitchFamily="34" charset="-122"/>
              </a:rPr>
              <a:t>   HMM</a:t>
            </a:r>
            <a:r>
              <a:rPr lang="zh-CN" altLang="en-US" sz="2400" dirty="0">
                <a:latin typeface="Hiragino Sans GB W3" panose="020B0300000000000000" pitchFamily="34" charset="-122"/>
                <a:ea typeface="Hiragino Sans GB W3" panose="020B0300000000000000" pitchFamily="34" charset="-122"/>
              </a:rPr>
              <a:t>、</a:t>
            </a:r>
            <a:r>
              <a:rPr lang="en-US" altLang="zh-CN" sz="2400" dirty="0">
                <a:latin typeface="Hiragino Sans GB W3" panose="020B0300000000000000" pitchFamily="34" charset="-122"/>
                <a:ea typeface="Hiragino Sans GB W3" panose="020B0300000000000000" pitchFamily="34" charset="-122"/>
              </a:rPr>
              <a:t>CRF</a:t>
            </a:r>
            <a:r>
              <a:rPr lang="zh-CN" altLang="en-US" sz="2400" dirty="0">
                <a:latin typeface="Hiragino Sans GB W3" panose="020B0300000000000000" pitchFamily="34" charset="-122"/>
                <a:ea typeface="Hiragino Sans GB W3" panose="020B0300000000000000" pitchFamily="34" charset="-122"/>
              </a:rPr>
              <a:t>、</a:t>
            </a:r>
            <a:r>
              <a:rPr lang="en-US" altLang="zh-CN" sz="2400" dirty="0" smtClean="0">
                <a:latin typeface="Hiragino Sans GB W3" panose="020B0300000000000000" pitchFamily="34" charset="-122"/>
                <a:ea typeface="Hiragino Sans GB W3" panose="020B0300000000000000" pitchFamily="34" charset="-122"/>
              </a:rPr>
              <a:t>SVM</a:t>
            </a:r>
            <a:r>
              <a:rPr lang="zh-CN" altLang="en-US" sz="2400" dirty="0">
                <a:latin typeface="Hiragino Sans GB W3" panose="020B0300000000000000" pitchFamily="34" charset="-122"/>
                <a:ea typeface="Hiragino Sans GB W3" panose="020B0300000000000000" pitchFamily="34" charset="-122"/>
              </a:rPr>
              <a:t>、深度学习</a:t>
            </a:r>
            <a:endParaRPr lang="en-US" altLang="zh-CN" sz="2400"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353302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51"/>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53" name="任意多边形 52"/>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54" name="TextBox 7"/>
          <p:cNvSpPr txBox="1">
            <a:spLocks noChangeArrowheads="1"/>
          </p:cNvSpPr>
          <p:nvPr/>
        </p:nvSpPr>
        <p:spPr bwMode="auto">
          <a:xfrm flipH="1">
            <a:off x="6515100" y="1930944"/>
            <a:ext cx="52578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用</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一个</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3×3</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的窗口去挨个遍历左图的</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5×5</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的矩阵，可以得到</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9</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个</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3×3</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的矩阵，用这</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9</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个矩阵分别与</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3×3</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卷积核做对应相乘再求和</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在实际训练过程中，卷积核的值是在学习过程中学到的。</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55" name="图片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484" y="1976664"/>
            <a:ext cx="5425550" cy="3960858"/>
          </a:xfrm>
          <a:prstGeom prst="rect">
            <a:avLst/>
          </a:prstGeom>
        </p:spPr>
      </p:pic>
    </p:spTree>
    <p:extLst>
      <p:ext uri="{BB962C8B-B14F-4D97-AF65-F5344CB8AC3E}">
        <p14:creationId xmlns:p14="http://schemas.microsoft.com/office/powerpoint/2010/main" val="301639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29" name="TextBox 7"/>
          <p:cNvSpPr txBox="1">
            <a:spLocks noChangeArrowheads="1"/>
          </p:cNvSpPr>
          <p:nvPr/>
        </p:nvSpPr>
        <p:spPr bwMode="auto">
          <a:xfrm flipH="1">
            <a:off x="914400" y="1363147"/>
            <a:ext cx="10789920" cy="86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权</a:t>
            </a:r>
            <a:r>
              <a:rPr kumimoji="0" lang="zh-CN" altLang="en-US" sz="20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值共享</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：不同的图像或者同一张图像共用一个卷积核，减少重复的卷积核。同一张图像当中可能会出现相同的特征，共享卷积核能够进一步减少权值参数</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850" y="2401633"/>
            <a:ext cx="8375196" cy="4319208"/>
          </a:xfrm>
          <a:prstGeom prst="rect">
            <a:avLst/>
          </a:prstGeom>
        </p:spPr>
      </p:pic>
    </p:spTree>
    <p:extLst>
      <p:ext uri="{BB962C8B-B14F-4D97-AF65-F5344CB8AC3E}">
        <p14:creationId xmlns:p14="http://schemas.microsoft.com/office/powerpoint/2010/main" val="216732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33" name="任意多边形 32"/>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34" name="TextBox 7"/>
          <p:cNvSpPr txBox="1">
            <a:spLocks noChangeArrowheads="1"/>
          </p:cNvSpPr>
          <p:nvPr/>
        </p:nvSpPr>
        <p:spPr bwMode="auto">
          <a:xfrm flipH="1">
            <a:off x="824936" y="1545635"/>
            <a:ext cx="9753014"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使用权值共享后（共同使用一个卷积核），可以大大减少卷积核的数量，加快运算速度。</a:t>
            </a:r>
            <a:endParaRPr kumimoji="0" lang="en-US"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488" y="2525695"/>
            <a:ext cx="7814310" cy="4108094"/>
          </a:xfrm>
          <a:prstGeom prst="rect">
            <a:avLst/>
          </a:prstGeom>
        </p:spPr>
      </p:pic>
    </p:spTree>
    <p:extLst>
      <p:ext uri="{BB962C8B-B14F-4D97-AF65-F5344CB8AC3E}">
        <p14:creationId xmlns:p14="http://schemas.microsoft.com/office/powerpoint/2010/main" val="79868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29853" y="4560579"/>
            <a:ext cx="8827017" cy="1251577"/>
            <a:chOff x="1529853" y="4857759"/>
            <a:chExt cx="8827017" cy="1251577"/>
          </a:xfrm>
        </p:grpSpPr>
        <p:sp>
          <p:nvSpPr>
            <p:cNvPr id="22" name="文本框 21"/>
            <p:cNvSpPr txBox="1"/>
            <p:nvPr/>
          </p:nvSpPr>
          <p:spPr>
            <a:xfrm>
              <a:off x="1529853" y="4857759"/>
              <a:ext cx="3416320"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减少图像的空间大小</a:t>
              </a:r>
            </a:p>
          </p:txBody>
        </p:sp>
        <p:sp>
          <p:nvSpPr>
            <p:cNvPr id="23" name="矩形 22"/>
            <p:cNvSpPr/>
            <p:nvPr/>
          </p:nvSpPr>
          <p:spPr>
            <a:xfrm>
              <a:off x="1567252" y="5370672"/>
              <a:ext cx="33789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宋体" panose="02010600030101010101" pitchFamily="2" charset="-122"/>
                  <a:cs typeface="+mn-cs"/>
                </a:rPr>
                <a:t>用于特征降维，压缩数据和参数的数量，减小过拟合，同时提高模型的容错性。</a:t>
              </a:r>
            </a:p>
          </p:txBody>
        </p:sp>
        <p:sp>
          <p:nvSpPr>
            <p:cNvPr id="30" name="文本框 29"/>
            <p:cNvSpPr txBox="1"/>
            <p:nvPr/>
          </p:nvSpPr>
          <p:spPr>
            <a:xfrm>
              <a:off x="6977949" y="4857759"/>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保持平移不变性</a:t>
              </a:r>
            </a:p>
          </p:txBody>
        </p:sp>
        <p:sp>
          <p:nvSpPr>
            <p:cNvPr id="31" name="矩形 30"/>
            <p:cNvSpPr/>
            <p:nvPr/>
          </p:nvSpPr>
          <p:spPr>
            <a:xfrm>
              <a:off x="6977949" y="5370672"/>
              <a:ext cx="3378921"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lumMod val="50000"/>
                      <a:lumOff val="50000"/>
                    </a:srgbClr>
                  </a:solidFill>
                  <a:effectLst/>
                  <a:uLnTx/>
                  <a:uFillTx/>
                  <a:latin typeface="Calibri" panose="020F0502020204030204"/>
                  <a:ea typeface="宋体" panose="02010600030101010101" pitchFamily="2" charset="-122"/>
                  <a:cs typeface="+mn-cs"/>
                </a:rPr>
                <a:t>卷积对输入有平移不变性，池化对特征有平移不变性。平移不变性可以过滤掉那些不明显、未被激活的特征。</a:t>
              </a:r>
            </a:p>
          </p:txBody>
        </p:sp>
      </p:grpSp>
      <p:sp>
        <p:nvSpPr>
          <p:cNvPr id="40" name="文本框 39"/>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池化层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41" name="任意多边形 4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42" name="TextBox 7"/>
          <p:cNvSpPr txBox="1">
            <a:spLocks noChangeArrowheads="1"/>
          </p:cNvSpPr>
          <p:nvPr/>
        </p:nvSpPr>
        <p:spPr bwMode="auto">
          <a:xfrm flipH="1">
            <a:off x="1116078" y="1946624"/>
            <a:ext cx="975301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池化，也称下采样。</a:t>
            </a:r>
            <a:endParaRPr kumimoji="0" lang="en-US"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有时图像太大，即使网络参数不太多，但图像的像素有很多，导致卷积操作后，得到的结果仍然过大。因此需要减少训练参数的数量，于是就在卷积层之间周期性地引进池化层。</a:t>
            </a:r>
            <a:endParaRPr kumimoji="0" lang="en-US"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48036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990149" y="1525494"/>
            <a:ext cx="2424939" cy="2476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9751213" y="1627563"/>
            <a:ext cx="90281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池化</a:t>
            </a:r>
            <a:endParaRPr kumimoji="0" lang="zh-CN" altLang="en-US" sz="28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9171198" y="2140476"/>
            <a:ext cx="2040595"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原始图片是</a:t>
            </a:r>
            <a:r>
              <a:rPr kumimoji="0" lang="en-US" altLang="zh-CN" sz="18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宋体" panose="02010600030101010101" pitchFamily="2" charset="-122"/>
                <a:cs typeface="+mn-cs"/>
              </a:rPr>
              <a:t>20x20</a:t>
            </a:r>
            <a:r>
              <a:rPr kumimoji="0" lang="zh-CN" altLang="en-US" sz="18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宋体" panose="02010600030101010101" pitchFamily="2" charset="-122"/>
                <a:cs typeface="+mn-cs"/>
              </a:rPr>
              <a:t>，对</a:t>
            </a: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其进行下采样，采样窗口为</a:t>
            </a:r>
            <a:r>
              <a:rPr kumimoji="0" lang="en-US" altLang="zh-CN"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10x10</a:t>
            </a: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，最终将其下采样成为一个</a:t>
            </a:r>
            <a:r>
              <a:rPr kumimoji="0" lang="en-US" altLang="zh-CN"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2x2</a:t>
            </a:r>
            <a:r>
              <a:rPr kumimoji="0" lang="zh-CN" alt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宋体" panose="02010600030101010101" pitchFamily="2" charset="-122"/>
                <a:cs typeface="+mn-cs"/>
              </a:rPr>
              <a:t>大小的特征图。</a:t>
            </a:r>
          </a:p>
        </p:txBody>
      </p:sp>
      <p:cxnSp>
        <p:nvCxnSpPr>
          <p:cNvPr id="13" name="直接连接符 12"/>
          <p:cNvCxnSpPr>
            <a:endCxn id="5" idx="1"/>
          </p:cNvCxnSpPr>
          <p:nvPr/>
        </p:nvCxnSpPr>
        <p:spPr>
          <a:xfrm>
            <a:off x="7577183" y="2763744"/>
            <a:ext cx="14129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半闭框 15"/>
          <p:cNvSpPr/>
          <p:nvPr/>
        </p:nvSpPr>
        <p:spPr>
          <a:xfrm>
            <a:off x="8865354" y="1400922"/>
            <a:ext cx="815884" cy="1085850"/>
          </a:xfrm>
          <a:prstGeom prst="halfFrame">
            <a:avLst>
              <a:gd name="adj1" fmla="val 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7" name="半闭框 16"/>
          <p:cNvSpPr/>
          <p:nvPr/>
        </p:nvSpPr>
        <p:spPr>
          <a:xfrm rot="10800000">
            <a:off x="10723999" y="3059341"/>
            <a:ext cx="815884" cy="1085850"/>
          </a:xfrm>
          <a:prstGeom prst="halfFrame">
            <a:avLst>
              <a:gd name="adj1" fmla="val 0"/>
              <a:gd name="adj2" fmla="val 0"/>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0" name="文本框 19"/>
          <p:cNvSpPr txBox="1"/>
          <p:nvPr/>
        </p:nvSpPr>
        <p:spPr>
          <a:xfrm>
            <a:off x="341072" y="470465"/>
            <a:ext cx="475670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池化层</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21" name="任意多边形 20"/>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315" y="1662874"/>
            <a:ext cx="8458200" cy="4876800"/>
          </a:xfrm>
          <a:prstGeom prst="rect">
            <a:avLst/>
          </a:prstGeom>
        </p:spPr>
      </p:pic>
      <p:sp>
        <p:nvSpPr>
          <p:cNvPr id="22" name="Freeform 9"/>
          <p:cNvSpPr>
            <a:spLocks noEditPoints="1"/>
          </p:cNvSpPr>
          <p:nvPr/>
        </p:nvSpPr>
        <p:spPr bwMode="auto">
          <a:xfrm>
            <a:off x="8168216" y="5039919"/>
            <a:ext cx="333670" cy="332050"/>
          </a:xfrm>
          <a:custGeom>
            <a:avLst/>
            <a:gdLst>
              <a:gd name="T0" fmla="*/ 206 w 412"/>
              <a:gd name="T1" fmla="*/ 410 h 410"/>
              <a:gd name="T2" fmla="*/ 164 w 412"/>
              <a:gd name="T3" fmla="*/ 406 h 410"/>
              <a:gd name="T4" fmla="*/ 126 w 412"/>
              <a:gd name="T5" fmla="*/ 394 h 410"/>
              <a:gd name="T6" fmla="*/ 90 w 412"/>
              <a:gd name="T7" fmla="*/ 376 h 410"/>
              <a:gd name="T8" fmla="*/ 60 w 412"/>
              <a:gd name="T9" fmla="*/ 350 h 410"/>
              <a:gd name="T10" fmla="*/ 36 w 412"/>
              <a:gd name="T11" fmla="*/ 320 h 410"/>
              <a:gd name="T12" fmla="*/ 16 w 412"/>
              <a:gd name="T13" fmla="*/ 284 h 410"/>
              <a:gd name="T14" fmla="*/ 4 w 412"/>
              <a:gd name="T15" fmla="*/ 246 h 410"/>
              <a:gd name="T16" fmla="*/ 0 w 412"/>
              <a:gd name="T17" fmla="*/ 204 h 410"/>
              <a:gd name="T18" fmla="*/ 2 w 412"/>
              <a:gd name="T19" fmla="*/ 184 h 410"/>
              <a:gd name="T20" fmla="*/ 10 w 412"/>
              <a:gd name="T21" fmla="*/ 144 h 410"/>
              <a:gd name="T22" fmla="*/ 26 w 412"/>
              <a:gd name="T23" fmla="*/ 106 h 410"/>
              <a:gd name="T24" fmla="*/ 48 w 412"/>
              <a:gd name="T25" fmla="*/ 74 h 410"/>
              <a:gd name="T26" fmla="*/ 76 w 412"/>
              <a:gd name="T27" fmla="*/ 46 h 410"/>
              <a:gd name="T28" fmla="*/ 108 w 412"/>
              <a:gd name="T29" fmla="*/ 24 h 410"/>
              <a:gd name="T30" fmla="*/ 144 w 412"/>
              <a:gd name="T31" fmla="*/ 8 h 410"/>
              <a:gd name="T32" fmla="*/ 184 w 412"/>
              <a:gd name="T33" fmla="*/ 0 h 410"/>
              <a:gd name="T34" fmla="*/ 206 w 412"/>
              <a:gd name="T35" fmla="*/ 0 h 410"/>
              <a:gd name="T36" fmla="*/ 248 w 412"/>
              <a:gd name="T37" fmla="*/ 4 h 410"/>
              <a:gd name="T38" fmla="*/ 286 w 412"/>
              <a:gd name="T39" fmla="*/ 16 h 410"/>
              <a:gd name="T40" fmla="*/ 320 w 412"/>
              <a:gd name="T41" fmla="*/ 34 h 410"/>
              <a:gd name="T42" fmla="*/ 352 w 412"/>
              <a:gd name="T43" fmla="*/ 60 h 410"/>
              <a:gd name="T44" fmla="*/ 376 w 412"/>
              <a:gd name="T45" fmla="*/ 90 h 410"/>
              <a:gd name="T46" fmla="*/ 396 w 412"/>
              <a:gd name="T47" fmla="*/ 124 h 410"/>
              <a:gd name="T48" fmla="*/ 408 w 412"/>
              <a:gd name="T49" fmla="*/ 164 h 410"/>
              <a:gd name="T50" fmla="*/ 412 w 412"/>
              <a:gd name="T51" fmla="*/ 204 h 410"/>
              <a:gd name="T52" fmla="*/ 410 w 412"/>
              <a:gd name="T53" fmla="*/ 226 h 410"/>
              <a:gd name="T54" fmla="*/ 402 w 412"/>
              <a:gd name="T55" fmla="*/ 266 h 410"/>
              <a:gd name="T56" fmla="*/ 386 w 412"/>
              <a:gd name="T57" fmla="*/ 302 h 410"/>
              <a:gd name="T58" fmla="*/ 364 w 412"/>
              <a:gd name="T59" fmla="*/ 336 h 410"/>
              <a:gd name="T60" fmla="*/ 336 w 412"/>
              <a:gd name="T61" fmla="*/ 364 h 410"/>
              <a:gd name="T62" fmla="*/ 304 w 412"/>
              <a:gd name="T63" fmla="*/ 386 h 410"/>
              <a:gd name="T64" fmla="*/ 268 w 412"/>
              <a:gd name="T65" fmla="*/ 402 h 410"/>
              <a:gd name="T66" fmla="*/ 226 w 412"/>
              <a:gd name="T67" fmla="*/ 410 h 410"/>
              <a:gd name="T68" fmla="*/ 206 w 412"/>
              <a:gd name="T69" fmla="*/ 410 h 410"/>
              <a:gd name="T70" fmla="*/ 314 w 412"/>
              <a:gd name="T71" fmla="*/ 216 h 410"/>
              <a:gd name="T72" fmla="*/ 318 w 412"/>
              <a:gd name="T73" fmla="*/ 204 h 410"/>
              <a:gd name="T74" fmla="*/ 314 w 412"/>
              <a:gd name="T75" fmla="*/ 192 h 410"/>
              <a:gd name="T76" fmla="*/ 192 w 412"/>
              <a:gd name="T77" fmla="*/ 72 h 410"/>
              <a:gd name="T78" fmla="*/ 180 w 412"/>
              <a:gd name="T79" fmla="*/ 66 h 410"/>
              <a:gd name="T80" fmla="*/ 168 w 412"/>
              <a:gd name="T81" fmla="*/ 72 h 410"/>
              <a:gd name="T82" fmla="*/ 140 w 412"/>
              <a:gd name="T83" fmla="*/ 98 h 410"/>
              <a:gd name="T84" fmla="*/ 136 w 412"/>
              <a:gd name="T85" fmla="*/ 110 h 410"/>
              <a:gd name="T86" fmla="*/ 140 w 412"/>
              <a:gd name="T87" fmla="*/ 122 h 410"/>
              <a:gd name="T88" fmla="*/ 140 w 412"/>
              <a:gd name="T89" fmla="*/ 286 h 410"/>
              <a:gd name="T90" fmla="*/ 138 w 412"/>
              <a:gd name="T91" fmla="*/ 292 h 410"/>
              <a:gd name="T92" fmla="*/ 138 w 412"/>
              <a:gd name="T93" fmla="*/ 306 h 410"/>
              <a:gd name="T94" fmla="*/ 168 w 412"/>
              <a:gd name="T95" fmla="*/ 338 h 410"/>
              <a:gd name="T96" fmla="*/ 174 w 412"/>
              <a:gd name="T97" fmla="*/ 342 h 410"/>
              <a:gd name="T98" fmla="*/ 186 w 412"/>
              <a:gd name="T99" fmla="*/ 342 h 410"/>
              <a:gd name="T100" fmla="*/ 314 w 412"/>
              <a:gd name="T101" fmla="*/ 21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2" h="410">
                <a:moveTo>
                  <a:pt x="206" y="410"/>
                </a:moveTo>
                <a:lnTo>
                  <a:pt x="206" y="410"/>
                </a:lnTo>
                <a:lnTo>
                  <a:pt x="184" y="410"/>
                </a:lnTo>
                <a:lnTo>
                  <a:pt x="164" y="406"/>
                </a:lnTo>
                <a:lnTo>
                  <a:pt x="144" y="402"/>
                </a:lnTo>
                <a:lnTo>
                  <a:pt x="126" y="394"/>
                </a:lnTo>
                <a:lnTo>
                  <a:pt x="108" y="386"/>
                </a:lnTo>
                <a:lnTo>
                  <a:pt x="90" y="376"/>
                </a:lnTo>
                <a:lnTo>
                  <a:pt x="76" y="364"/>
                </a:lnTo>
                <a:lnTo>
                  <a:pt x="60" y="350"/>
                </a:lnTo>
                <a:lnTo>
                  <a:pt x="48" y="336"/>
                </a:lnTo>
                <a:lnTo>
                  <a:pt x="36" y="320"/>
                </a:lnTo>
                <a:lnTo>
                  <a:pt x="26" y="302"/>
                </a:lnTo>
                <a:lnTo>
                  <a:pt x="16" y="284"/>
                </a:lnTo>
                <a:lnTo>
                  <a:pt x="10" y="266"/>
                </a:lnTo>
                <a:lnTo>
                  <a:pt x="4" y="246"/>
                </a:lnTo>
                <a:lnTo>
                  <a:pt x="2" y="226"/>
                </a:lnTo>
                <a:lnTo>
                  <a:pt x="0" y="204"/>
                </a:lnTo>
                <a:lnTo>
                  <a:pt x="0" y="204"/>
                </a:lnTo>
                <a:lnTo>
                  <a:pt x="2" y="184"/>
                </a:lnTo>
                <a:lnTo>
                  <a:pt x="4" y="164"/>
                </a:lnTo>
                <a:lnTo>
                  <a:pt x="10" y="144"/>
                </a:lnTo>
                <a:lnTo>
                  <a:pt x="16" y="124"/>
                </a:lnTo>
                <a:lnTo>
                  <a:pt x="26" y="106"/>
                </a:lnTo>
                <a:lnTo>
                  <a:pt x="36" y="90"/>
                </a:lnTo>
                <a:lnTo>
                  <a:pt x="48" y="74"/>
                </a:lnTo>
                <a:lnTo>
                  <a:pt x="60" y="60"/>
                </a:lnTo>
                <a:lnTo>
                  <a:pt x="76" y="46"/>
                </a:lnTo>
                <a:lnTo>
                  <a:pt x="90" y="34"/>
                </a:lnTo>
                <a:lnTo>
                  <a:pt x="108" y="24"/>
                </a:lnTo>
                <a:lnTo>
                  <a:pt x="126" y="16"/>
                </a:lnTo>
                <a:lnTo>
                  <a:pt x="144" y="8"/>
                </a:lnTo>
                <a:lnTo>
                  <a:pt x="164" y="4"/>
                </a:lnTo>
                <a:lnTo>
                  <a:pt x="184" y="0"/>
                </a:lnTo>
                <a:lnTo>
                  <a:pt x="206" y="0"/>
                </a:lnTo>
                <a:lnTo>
                  <a:pt x="206" y="0"/>
                </a:lnTo>
                <a:lnTo>
                  <a:pt x="226" y="0"/>
                </a:lnTo>
                <a:lnTo>
                  <a:pt x="248" y="4"/>
                </a:lnTo>
                <a:lnTo>
                  <a:pt x="268" y="8"/>
                </a:lnTo>
                <a:lnTo>
                  <a:pt x="286" y="16"/>
                </a:lnTo>
                <a:lnTo>
                  <a:pt x="304" y="24"/>
                </a:lnTo>
                <a:lnTo>
                  <a:pt x="320" y="34"/>
                </a:lnTo>
                <a:lnTo>
                  <a:pt x="336" y="46"/>
                </a:lnTo>
                <a:lnTo>
                  <a:pt x="352" y="60"/>
                </a:lnTo>
                <a:lnTo>
                  <a:pt x="364" y="74"/>
                </a:lnTo>
                <a:lnTo>
                  <a:pt x="376" y="90"/>
                </a:lnTo>
                <a:lnTo>
                  <a:pt x="386" y="106"/>
                </a:lnTo>
                <a:lnTo>
                  <a:pt x="396" y="124"/>
                </a:lnTo>
                <a:lnTo>
                  <a:pt x="402" y="144"/>
                </a:lnTo>
                <a:lnTo>
                  <a:pt x="408" y="164"/>
                </a:lnTo>
                <a:lnTo>
                  <a:pt x="410" y="184"/>
                </a:lnTo>
                <a:lnTo>
                  <a:pt x="412" y="204"/>
                </a:lnTo>
                <a:lnTo>
                  <a:pt x="412" y="204"/>
                </a:lnTo>
                <a:lnTo>
                  <a:pt x="410" y="226"/>
                </a:lnTo>
                <a:lnTo>
                  <a:pt x="408" y="246"/>
                </a:lnTo>
                <a:lnTo>
                  <a:pt x="402" y="266"/>
                </a:lnTo>
                <a:lnTo>
                  <a:pt x="396" y="284"/>
                </a:lnTo>
                <a:lnTo>
                  <a:pt x="386" y="302"/>
                </a:lnTo>
                <a:lnTo>
                  <a:pt x="376" y="320"/>
                </a:lnTo>
                <a:lnTo>
                  <a:pt x="364" y="336"/>
                </a:lnTo>
                <a:lnTo>
                  <a:pt x="352" y="350"/>
                </a:lnTo>
                <a:lnTo>
                  <a:pt x="336" y="364"/>
                </a:lnTo>
                <a:lnTo>
                  <a:pt x="320" y="376"/>
                </a:lnTo>
                <a:lnTo>
                  <a:pt x="304" y="386"/>
                </a:lnTo>
                <a:lnTo>
                  <a:pt x="286" y="394"/>
                </a:lnTo>
                <a:lnTo>
                  <a:pt x="268" y="402"/>
                </a:lnTo>
                <a:lnTo>
                  <a:pt x="248" y="406"/>
                </a:lnTo>
                <a:lnTo>
                  <a:pt x="226" y="410"/>
                </a:lnTo>
                <a:lnTo>
                  <a:pt x="206" y="410"/>
                </a:lnTo>
                <a:lnTo>
                  <a:pt x="206" y="410"/>
                </a:lnTo>
                <a:close/>
                <a:moveTo>
                  <a:pt x="314" y="216"/>
                </a:moveTo>
                <a:lnTo>
                  <a:pt x="314" y="216"/>
                </a:lnTo>
                <a:lnTo>
                  <a:pt x="318" y="212"/>
                </a:lnTo>
                <a:lnTo>
                  <a:pt x="318" y="204"/>
                </a:lnTo>
                <a:lnTo>
                  <a:pt x="318" y="198"/>
                </a:lnTo>
                <a:lnTo>
                  <a:pt x="314" y="192"/>
                </a:lnTo>
                <a:lnTo>
                  <a:pt x="192" y="72"/>
                </a:lnTo>
                <a:lnTo>
                  <a:pt x="192" y="72"/>
                </a:lnTo>
                <a:lnTo>
                  <a:pt x="186" y="68"/>
                </a:lnTo>
                <a:lnTo>
                  <a:pt x="180" y="66"/>
                </a:lnTo>
                <a:lnTo>
                  <a:pt x="174" y="68"/>
                </a:lnTo>
                <a:lnTo>
                  <a:pt x="168" y="72"/>
                </a:lnTo>
                <a:lnTo>
                  <a:pt x="140" y="98"/>
                </a:lnTo>
                <a:lnTo>
                  <a:pt x="140" y="98"/>
                </a:lnTo>
                <a:lnTo>
                  <a:pt x="138" y="104"/>
                </a:lnTo>
                <a:lnTo>
                  <a:pt x="136" y="110"/>
                </a:lnTo>
                <a:lnTo>
                  <a:pt x="138" y="116"/>
                </a:lnTo>
                <a:lnTo>
                  <a:pt x="140" y="122"/>
                </a:lnTo>
                <a:lnTo>
                  <a:pt x="224" y="204"/>
                </a:lnTo>
                <a:lnTo>
                  <a:pt x="140" y="286"/>
                </a:lnTo>
                <a:lnTo>
                  <a:pt x="140" y="286"/>
                </a:lnTo>
                <a:lnTo>
                  <a:pt x="138" y="292"/>
                </a:lnTo>
                <a:lnTo>
                  <a:pt x="136" y="300"/>
                </a:lnTo>
                <a:lnTo>
                  <a:pt x="138" y="306"/>
                </a:lnTo>
                <a:lnTo>
                  <a:pt x="140" y="312"/>
                </a:lnTo>
                <a:lnTo>
                  <a:pt x="168" y="338"/>
                </a:lnTo>
                <a:lnTo>
                  <a:pt x="168" y="338"/>
                </a:lnTo>
                <a:lnTo>
                  <a:pt x="174" y="342"/>
                </a:lnTo>
                <a:lnTo>
                  <a:pt x="180" y="344"/>
                </a:lnTo>
                <a:lnTo>
                  <a:pt x="186" y="342"/>
                </a:lnTo>
                <a:lnTo>
                  <a:pt x="192" y="338"/>
                </a:lnTo>
                <a:lnTo>
                  <a:pt x="314" y="2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3" name="Freeform 9"/>
          <p:cNvSpPr>
            <a:spLocks noEditPoints="1"/>
          </p:cNvSpPr>
          <p:nvPr/>
        </p:nvSpPr>
        <p:spPr bwMode="auto">
          <a:xfrm>
            <a:off x="8168216" y="5762853"/>
            <a:ext cx="333670" cy="332050"/>
          </a:xfrm>
          <a:custGeom>
            <a:avLst/>
            <a:gdLst>
              <a:gd name="T0" fmla="*/ 206 w 412"/>
              <a:gd name="T1" fmla="*/ 410 h 410"/>
              <a:gd name="T2" fmla="*/ 164 w 412"/>
              <a:gd name="T3" fmla="*/ 406 h 410"/>
              <a:gd name="T4" fmla="*/ 126 w 412"/>
              <a:gd name="T5" fmla="*/ 394 h 410"/>
              <a:gd name="T6" fmla="*/ 90 w 412"/>
              <a:gd name="T7" fmla="*/ 376 h 410"/>
              <a:gd name="T8" fmla="*/ 60 w 412"/>
              <a:gd name="T9" fmla="*/ 350 h 410"/>
              <a:gd name="T10" fmla="*/ 36 w 412"/>
              <a:gd name="T11" fmla="*/ 320 h 410"/>
              <a:gd name="T12" fmla="*/ 16 w 412"/>
              <a:gd name="T13" fmla="*/ 284 h 410"/>
              <a:gd name="T14" fmla="*/ 4 w 412"/>
              <a:gd name="T15" fmla="*/ 246 h 410"/>
              <a:gd name="T16" fmla="*/ 0 w 412"/>
              <a:gd name="T17" fmla="*/ 204 h 410"/>
              <a:gd name="T18" fmla="*/ 2 w 412"/>
              <a:gd name="T19" fmla="*/ 184 h 410"/>
              <a:gd name="T20" fmla="*/ 10 w 412"/>
              <a:gd name="T21" fmla="*/ 144 h 410"/>
              <a:gd name="T22" fmla="*/ 26 w 412"/>
              <a:gd name="T23" fmla="*/ 106 h 410"/>
              <a:gd name="T24" fmla="*/ 48 w 412"/>
              <a:gd name="T25" fmla="*/ 74 h 410"/>
              <a:gd name="T26" fmla="*/ 76 w 412"/>
              <a:gd name="T27" fmla="*/ 46 h 410"/>
              <a:gd name="T28" fmla="*/ 108 w 412"/>
              <a:gd name="T29" fmla="*/ 24 h 410"/>
              <a:gd name="T30" fmla="*/ 144 w 412"/>
              <a:gd name="T31" fmla="*/ 8 h 410"/>
              <a:gd name="T32" fmla="*/ 184 w 412"/>
              <a:gd name="T33" fmla="*/ 0 h 410"/>
              <a:gd name="T34" fmla="*/ 206 w 412"/>
              <a:gd name="T35" fmla="*/ 0 h 410"/>
              <a:gd name="T36" fmla="*/ 248 w 412"/>
              <a:gd name="T37" fmla="*/ 4 h 410"/>
              <a:gd name="T38" fmla="*/ 286 w 412"/>
              <a:gd name="T39" fmla="*/ 16 h 410"/>
              <a:gd name="T40" fmla="*/ 320 w 412"/>
              <a:gd name="T41" fmla="*/ 34 h 410"/>
              <a:gd name="T42" fmla="*/ 352 w 412"/>
              <a:gd name="T43" fmla="*/ 60 h 410"/>
              <a:gd name="T44" fmla="*/ 376 w 412"/>
              <a:gd name="T45" fmla="*/ 90 h 410"/>
              <a:gd name="T46" fmla="*/ 396 w 412"/>
              <a:gd name="T47" fmla="*/ 124 h 410"/>
              <a:gd name="T48" fmla="*/ 408 w 412"/>
              <a:gd name="T49" fmla="*/ 164 h 410"/>
              <a:gd name="T50" fmla="*/ 412 w 412"/>
              <a:gd name="T51" fmla="*/ 204 h 410"/>
              <a:gd name="T52" fmla="*/ 410 w 412"/>
              <a:gd name="T53" fmla="*/ 226 h 410"/>
              <a:gd name="T54" fmla="*/ 402 w 412"/>
              <a:gd name="T55" fmla="*/ 266 h 410"/>
              <a:gd name="T56" fmla="*/ 386 w 412"/>
              <a:gd name="T57" fmla="*/ 302 h 410"/>
              <a:gd name="T58" fmla="*/ 364 w 412"/>
              <a:gd name="T59" fmla="*/ 336 h 410"/>
              <a:gd name="T60" fmla="*/ 336 w 412"/>
              <a:gd name="T61" fmla="*/ 364 h 410"/>
              <a:gd name="T62" fmla="*/ 304 w 412"/>
              <a:gd name="T63" fmla="*/ 386 h 410"/>
              <a:gd name="T64" fmla="*/ 268 w 412"/>
              <a:gd name="T65" fmla="*/ 402 h 410"/>
              <a:gd name="T66" fmla="*/ 226 w 412"/>
              <a:gd name="T67" fmla="*/ 410 h 410"/>
              <a:gd name="T68" fmla="*/ 206 w 412"/>
              <a:gd name="T69" fmla="*/ 410 h 410"/>
              <a:gd name="T70" fmla="*/ 314 w 412"/>
              <a:gd name="T71" fmla="*/ 216 h 410"/>
              <a:gd name="T72" fmla="*/ 318 w 412"/>
              <a:gd name="T73" fmla="*/ 204 h 410"/>
              <a:gd name="T74" fmla="*/ 314 w 412"/>
              <a:gd name="T75" fmla="*/ 192 h 410"/>
              <a:gd name="T76" fmla="*/ 192 w 412"/>
              <a:gd name="T77" fmla="*/ 72 h 410"/>
              <a:gd name="T78" fmla="*/ 180 w 412"/>
              <a:gd name="T79" fmla="*/ 66 h 410"/>
              <a:gd name="T80" fmla="*/ 168 w 412"/>
              <a:gd name="T81" fmla="*/ 72 h 410"/>
              <a:gd name="T82" fmla="*/ 140 w 412"/>
              <a:gd name="T83" fmla="*/ 98 h 410"/>
              <a:gd name="T84" fmla="*/ 136 w 412"/>
              <a:gd name="T85" fmla="*/ 110 h 410"/>
              <a:gd name="T86" fmla="*/ 140 w 412"/>
              <a:gd name="T87" fmla="*/ 122 h 410"/>
              <a:gd name="T88" fmla="*/ 140 w 412"/>
              <a:gd name="T89" fmla="*/ 286 h 410"/>
              <a:gd name="T90" fmla="*/ 138 w 412"/>
              <a:gd name="T91" fmla="*/ 292 h 410"/>
              <a:gd name="T92" fmla="*/ 138 w 412"/>
              <a:gd name="T93" fmla="*/ 306 h 410"/>
              <a:gd name="T94" fmla="*/ 168 w 412"/>
              <a:gd name="T95" fmla="*/ 338 h 410"/>
              <a:gd name="T96" fmla="*/ 174 w 412"/>
              <a:gd name="T97" fmla="*/ 342 h 410"/>
              <a:gd name="T98" fmla="*/ 186 w 412"/>
              <a:gd name="T99" fmla="*/ 342 h 410"/>
              <a:gd name="T100" fmla="*/ 314 w 412"/>
              <a:gd name="T101" fmla="*/ 21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2" h="410">
                <a:moveTo>
                  <a:pt x="206" y="410"/>
                </a:moveTo>
                <a:lnTo>
                  <a:pt x="206" y="410"/>
                </a:lnTo>
                <a:lnTo>
                  <a:pt x="184" y="410"/>
                </a:lnTo>
                <a:lnTo>
                  <a:pt x="164" y="406"/>
                </a:lnTo>
                <a:lnTo>
                  <a:pt x="144" y="402"/>
                </a:lnTo>
                <a:lnTo>
                  <a:pt x="126" y="394"/>
                </a:lnTo>
                <a:lnTo>
                  <a:pt x="108" y="386"/>
                </a:lnTo>
                <a:lnTo>
                  <a:pt x="90" y="376"/>
                </a:lnTo>
                <a:lnTo>
                  <a:pt x="76" y="364"/>
                </a:lnTo>
                <a:lnTo>
                  <a:pt x="60" y="350"/>
                </a:lnTo>
                <a:lnTo>
                  <a:pt x="48" y="336"/>
                </a:lnTo>
                <a:lnTo>
                  <a:pt x="36" y="320"/>
                </a:lnTo>
                <a:lnTo>
                  <a:pt x="26" y="302"/>
                </a:lnTo>
                <a:lnTo>
                  <a:pt x="16" y="284"/>
                </a:lnTo>
                <a:lnTo>
                  <a:pt x="10" y="266"/>
                </a:lnTo>
                <a:lnTo>
                  <a:pt x="4" y="246"/>
                </a:lnTo>
                <a:lnTo>
                  <a:pt x="2" y="226"/>
                </a:lnTo>
                <a:lnTo>
                  <a:pt x="0" y="204"/>
                </a:lnTo>
                <a:lnTo>
                  <a:pt x="0" y="204"/>
                </a:lnTo>
                <a:lnTo>
                  <a:pt x="2" y="184"/>
                </a:lnTo>
                <a:lnTo>
                  <a:pt x="4" y="164"/>
                </a:lnTo>
                <a:lnTo>
                  <a:pt x="10" y="144"/>
                </a:lnTo>
                <a:lnTo>
                  <a:pt x="16" y="124"/>
                </a:lnTo>
                <a:lnTo>
                  <a:pt x="26" y="106"/>
                </a:lnTo>
                <a:lnTo>
                  <a:pt x="36" y="90"/>
                </a:lnTo>
                <a:lnTo>
                  <a:pt x="48" y="74"/>
                </a:lnTo>
                <a:lnTo>
                  <a:pt x="60" y="60"/>
                </a:lnTo>
                <a:lnTo>
                  <a:pt x="76" y="46"/>
                </a:lnTo>
                <a:lnTo>
                  <a:pt x="90" y="34"/>
                </a:lnTo>
                <a:lnTo>
                  <a:pt x="108" y="24"/>
                </a:lnTo>
                <a:lnTo>
                  <a:pt x="126" y="16"/>
                </a:lnTo>
                <a:lnTo>
                  <a:pt x="144" y="8"/>
                </a:lnTo>
                <a:lnTo>
                  <a:pt x="164" y="4"/>
                </a:lnTo>
                <a:lnTo>
                  <a:pt x="184" y="0"/>
                </a:lnTo>
                <a:lnTo>
                  <a:pt x="206" y="0"/>
                </a:lnTo>
                <a:lnTo>
                  <a:pt x="206" y="0"/>
                </a:lnTo>
                <a:lnTo>
                  <a:pt x="226" y="0"/>
                </a:lnTo>
                <a:lnTo>
                  <a:pt x="248" y="4"/>
                </a:lnTo>
                <a:lnTo>
                  <a:pt x="268" y="8"/>
                </a:lnTo>
                <a:lnTo>
                  <a:pt x="286" y="16"/>
                </a:lnTo>
                <a:lnTo>
                  <a:pt x="304" y="24"/>
                </a:lnTo>
                <a:lnTo>
                  <a:pt x="320" y="34"/>
                </a:lnTo>
                <a:lnTo>
                  <a:pt x="336" y="46"/>
                </a:lnTo>
                <a:lnTo>
                  <a:pt x="352" y="60"/>
                </a:lnTo>
                <a:lnTo>
                  <a:pt x="364" y="74"/>
                </a:lnTo>
                <a:lnTo>
                  <a:pt x="376" y="90"/>
                </a:lnTo>
                <a:lnTo>
                  <a:pt x="386" y="106"/>
                </a:lnTo>
                <a:lnTo>
                  <a:pt x="396" y="124"/>
                </a:lnTo>
                <a:lnTo>
                  <a:pt x="402" y="144"/>
                </a:lnTo>
                <a:lnTo>
                  <a:pt x="408" y="164"/>
                </a:lnTo>
                <a:lnTo>
                  <a:pt x="410" y="184"/>
                </a:lnTo>
                <a:lnTo>
                  <a:pt x="412" y="204"/>
                </a:lnTo>
                <a:lnTo>
                  <a:pt x="412" y="204"/>
                </a:lnTo>
                <a:lnTo>
                  <a:pt x="410" y="226"/>
                </a:lnTo>
                <a:lnTo>
                  <a:pt x="408" y="246"/>
                </a:lnTo>
                <a:lnTo>
                  <a:pt x="402" y="266"/>
                </a:lnTo>
                <a:lnTo>
                  <a:pt x="396" y="284"/>
                </a:lnTo>
                <a:lnTo>
                  <a:pt x="386" y="302"/>
                </a:lnTo>
                <a:lnTo>
                  <a:pt x="376" y="320"/>
                </a:lnTo>
                <a:lnTo>
                  <a:pt x="364" y="336"/>
                </a:lnTo>
                <a:lnTo>
                  <a:pt x="352" y="350"/>
                </a:lnTo>
                <a:lnTo>
                  <a:pt x="336" y="364"/>
                </a:lnTo>
                <a:lnTo>
                  <a:pt x="320" y="376"/>
                </a:lnTo>
                <a:lnTo>
                  <a:pt x="304" y="386"/>
                </a:lnTo>
                <a:lnTo>
                  <a:pt x="286" y="394"/>
                </a:lnTo>
                <a:lnTo>
                  <a:pt x="268" y="402"/>
                </a:lnTo>
                <a:lnTo>
                  <a:pt x="248" y="406"/>
                </a:lnTo>
                <a:lnTo>
                  <a:pt x="226" y="410"/>
                </a:lnTo>
                <a:lnTo>
                  <a:pt x="206" y="410"/>
                </a:lnTo>
                <a:lnTo>
                  <a:pt x="206" y="410"/>
                </a:lnTo>
                <a:close/>
                <a:moveTo>
                  <a:pt x="314" y="216"/>
                </a:moveTo>
                <a:lnTo>
                  <a:pt x="314" y="216"/>
                </a:lnTo>
                <a:lnTo>
                  <a:pt x="318" y="212"/>
                </a:lnTo>
                <a:lnTo>
                  <a:pt x="318" y="204"/>
                </a:lnTo>
                <a:lnTo>
                  <a:pt x="318" y="198"/>
                </a:lnTo>
                <a:lnTo>
                  <a:pt x="314" y="192"/>
                </a:lnTo>
                <a:lnTo>
                  <a:pt x="192" y="72"/>
                </a:lnTo>
                <a:lnTo>
                  <a:pt x="192" y="72"/>
                </a:lnTo>
                <a:lnTo>
                  <a:pt x="186" y="68"/>
                </a:lnTo>
                <a:lnTo>
                  <a:pt x="180" y="66"/>
                </a:lnTo>
                <a:lnTo>
                  <a:pt x="174" y="68"/>
                </a:lnTo>
                <a:lnTo>
                  <a:pt x="168" y="72"/>
                </a:lnTo>
                <a:lnTo>
                  <a:pt x="140" y="98"/>
                </a:lnTo>
                <a:lnTo>
                  <a:pt x="140" y="98"/>
                </a:lnTo>
                <a:lnTo>
                  <a:pt x="138" y="104"/>
                </a:lnTo>
                <a:lnTo>
                  <a:pt x="136" y="110"/>
                </a:lnTo>
                <a:lnTo>
                  <a:pt x="138" y="116"/>
                </a:lnTo>
                <a:lnTo>
                  <a:pt x="140" y="122"/>
                </a:lnTo>
                <a:lnTo>
                  <a:pt x="224" y="204"/>
                </a:lnTo>
                <a:lnTo>
                  <a:pt x="140" y="286"/>
                </a:lnTo>
                <a:lnTo>
                  <a:pt x="140" y="286"/>
                </a:lnTo>
                <a:lnTo>
                  <a:pt x="138" y="292"/>
                </a:lnTo>
                <a:lnTo>
                  <a:pt x="136" y="300"/>
                </a:lnTo>
                <a:lnTo>
                  <a:pt x="138" y="306"/>
                </a:lnTo>
                <a:lnTo>
                  <a:pt x="140" y="312"/>
                </a:lnTo>
                <a:lnTo>
                  <a:pt x="168" y="338"/>
                </a:lnTo>
                <a:lnTo>
                  <a:pt x="168" y="338"/>
                </a:lnTo>
                <a:lnTo>
                  <a:pt x="174" y="342"/>
                </a:lnTo>
                <a:lnTo>
                  <a:pt x="180" y="344"/>
                </a:lnTo>
                <a:lnTo>
                  <a:pt x="186" y="342"/>
                </a:lnTo>
                <a:lnTo>
                  <a:pt x="192" y="338"/>
                </a:lnTo>
                <a:lnTo>
                  <a:pt x="314" y="2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24" name="TextBox 7"/>
          <p:cNvSpPr txBox="1">
            <a:spLocks noChangeArrowheads="1"/>
          </p:cNvSpPr>
          <p:nvPr/>
        </p:nvSpPr>
        <p:spPr bwMode="auto">
          <a:xfrm flipH="1">
            <a:off x="8705334" y="4992907"/>
            <a:ext cx="2976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最大值下采样（</a:t>
            </a:r>
            <a:r>
              <a:rPr kumimoji="0" lang="en-US" altLang="zh-CN"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Max-Pooling</a:t>
            </a:r>
            <a:r>
              <a:rPr kumimoji="0" lang="zh-CN"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a:t>
            </a:r>
            <a:endParaRPr kumimoji="0" lang="en-US"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
        <p:nvSpPr>
          <p:cNvPr id="25" name="TextBox 7"/>
          <p:cNvSpPr txBox="1">
            <a:spLocks noChangeArrowheads="1"/>
          </p:cNvSpPr>
          <p:nvPr/>
        </p:nvSpPr>
        <p:spPr bwMode="auto">
          <a:xfrm flipH="1">
            <a:off x="8705334" y="5720459"/>
            <a:ext cx="2976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平均值下采样（</a:t>
            </a:r>
            <a:r>
              <a:rPr kumimoji="0" lang="en-US" altLang="zh-CN"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Mean-Pooling</a:t>
            </a:r>
            <a:r>
              <a:rPr kumimoji="0" lang="zh-CN"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rPr>
              <a:t>）</a:t>
            </a:r>
            <a:endParaRPr kumimoji="0" lang="en-US" altLang="en-US" sz="1600" b="0" i="0" u="none" strike="noStrike" kern="1200" cap="none" spc="0" normalizeH="0" baseline="0" noProof="0" dirty="0">
              <a:ln>
                <a:noFill/>
              </a:ln>
              <a:solidFill>
                <a:srgbClr val="444444"/>
              </a:solidFill>
              <a:effectLst/>
              <a:uLnTx/>
              <a:uFillTx/>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3447050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6" grpId="0" animBg="1"/>
      <p:bldP spid="17" grpId="0" animBg="1"/>
      <p:bldP spid="22" grpId="0" animBg="1"/>
      <p:bldP spid="23" grpId="0" animBg="1"/>
      <p:bldP spid="24" grpId="0"/>
      <p:bldP spid="2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341073" y="470465"/>
            <a:ext cx="43504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经典</a:t>
            </a: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卷积神经网络模型</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endParaRPr>
          </a:p>
        </p:txBody>
      </p:sp>
      <p:sp>
        <p:nvSpPr>
          <p:cNvPr id="36" name="任意多边形 3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grpSp>
        <p:nvGrpSpPr>
          <p:cNvPr id="6" name="Group 23"/>
          <p:cNvGrpSpPr>
            <a:grpSpLocks/>
          </p:cNvGrpSpPr>
          <p:nvPr/>
        </p:nvGrpSpPr>
        <p:grpSpPr bwMode="auto">
          <a:xfrm>
            <a:off x="2953221" y="2181138"/>
            <a:ext cx="1738312" cy="1737982"/>
            <a:chOff x="3446463" y="2957513"/>
            <a:chExt cx="1271587" cy="1271587"/>
          </a:xfrm>
        </p:grpSpPr>
        <p:sp>
          <p:nvSpPr>
            <p:cNvPr id="7" name="任意多边形 51"/>
            <p:cNvSpPr>
              <a:spLocks noChangeArrowheads="1"/>
            </p:cNvSpPr>
            <p:nvPr/>
          </p:nvSpPr>
          <p:spPr bwMode="auto">
            <a:xfrm>
              <a:off x="3446463" y="2957513"/>
              <a:ext cx="1271587" cy="1271587"/>
            </a:xfrm>
            <a:custGeom>
              <a:avLst/>
              <a:gdLst>
                <a:gd name="T0" fmla="*/ 918080 w 1058191"/>
                <a:gd name="T1" fmla="*/ 0 h 1058190"/>
                <a:gd name="T2" fmla="*/ 1043823 w 1058191"/>
                <a:gd name="T3" fmla="*/ 52085 h 1058190"/>
                <a:gd name="T4" fmla="*/ 1784074 w 1058191"/>
                <a:gd name="T5" fmla="*/ 792339 h 1058190"/>
                <a:gd name="T6" fmla="*/ 1784074 w 1058191"/>
                <a:gd name="T7" fmla="*/ 1043824 h 1058190"/>
                <a:gd name="T8" fmla="*/ 1043823 w 1058191"/>
                <a:gd name="T9" fmla="*/ 1784078 h 1058190"/>
                <a:gd name="T10" fmla="*/ 792336 w 1058191"/>
                <a:gd name="T11" fmla="*/ 1784078 h 1058190"/>
                <a:gd name="T12" fmla="*/ 52085 w 1058191"/>
                <a:gd name="T13" fmla="*/ 1043824 h 1058190"/>
                <a:gd name="T14" fmla="*/ 52085 w 1058191"/>
                <a:gd name="T15" fmla="*/ 792339 h 1058190"/>
                <a:gd name="T16" fmla="*/ 792336 w 1058191"/>
                <a:gd name="T17" fmla="*/ 52085 h 1058190"/>
                <a:gd name="T18" fmla="*/ 918080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8"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9"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10"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11" name="Group 24"/>
          <p:cNvGrpSpPr>
            <a:grpSpLocks/>
          </p:cNvGrpSpPr>
          <p:nvPr/>
        </p:nvGrpSpPr>
        <p:grpSpPr bwMode="auto">
          <a:xfrm>
            <a:off x="5239403" y="2174434"/>
            <a:ext cx="1736725" cy="1737982"/>
            <a:chOff x="3446463" y="2957513"/>
            <a:chExt cx="1271587" cy="1271587"/>
          </a:xfrm>
        </p:grpSpPr>
        <p:sp>
          <p:nvSpPr>
            <p:cNvPr id="12" name="任意多边形 51"/>
            <p:cNvSpPr>
              <a:spLocks noChangeArrowheads="1"/>
            </p:cNvSpPr>
            <p:nvPr/>
          </p:nvSpPr>
          <p:spPr bwMode="auto">
            <a:xfrm>
              <a:off x="3446463" y="2957513"/>
              <a:ext cx="1271587" cy="1271587"/>
            </a:xfrm>
            <a:custGeom>
              <a:avLst/>
              <a:gdLst>
                <a:gd name="T0" fmla="*/ 918080 w 1058191"/>
                <a:gd name="T1" fmla="*/ 0 h 1058190"/>
                <a:gd name="T2" fmla="*/ 1043823 w 1058191"/>
                <a:gd name="T3" fmla="*/ 52085 h 1058190"/>
                <a:gd name="T4" fmla="*/ 1784074 w 1058191"/>
                <a:gd name="T5" fmla="*/ 792339 h 1058190"/>
                <a:gd name="T6" fmla="*/ 1784074 w 1058191"/>
                <a:gd name="T7" fmla="*/ 1043824 h 1058190"/>
                <a:gd name="T8" fmla="*/ 1043823 w 1058191"/>
                <a:gd name="T9" fmla="*/ 1784078 h 1058190"/>
                <a:gd name="T10" fmla="*/ 792336 w 1058191"/>
                <a:gd name="T11" fmla="*/ 1784078 h 1058190"/>
                <a:gd name="T12" fmla="*/ 52085 w 1058191"/>
                <a:gd name="T13" fmla="*/ 1043824 h 1058190"/>
                <a:gd name="T14" fmla="*/ 52085 w 1058191"/>
                <a:gd name="T15" fmla="*/ 792339 h 1058190"/>
                <a:gd name="T16" fmla="*/ 792336 w 1058191"/>
                <a:gd name="T17" fmla="*/ 52085 h 1058190"/>
                <a:gd name="T18" fmla="*/ 918080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13"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14" name="椭圆 13"/>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15" name="椭圆 14"/>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16" name="Group 30"/>
          <p:cNvGrpSpPr>
            <a:grpSpLocks/>
          </p:cNvGrpSpPr>
          <p:nvPr/>
        </p:nvGrpSpPr>
        <p:grpSpPr bwMode="auto">
          <a:xfrm>
            <a:off x="7519236" y="2187030"/>
            <a:ext cx="1738312" cy="1738312"/>
            <a:chOff x="3446463" y="2957272"/>
            <a:chExt cx="1271587" cy="1271828"/>
          </a:xfrm>
        </p:grpSpPr>
        <p:sp>
          <p:nvSpPr>
            <p:cNvPr id="17" name="任意多边形 51"/>
            <p:cNvSpPr>
              <a:spLocks noChangeArrowheads="1"/>
            </p:cNvSpPr>
            <p:nvPr/>
          </p:nvSpPr>
          <p:spPr bwMode="auto">
            <a:xfrm>
              <a:off x="3446463" y="2957272"/>
              <a:ext cx="1271587" cy="1271828"/>
            </a:xfrm>
            <a:custGeom>
              <a:avLst/>
              <a:gdLst>
                <a:gd name="T0" fmla="*/ 764009 w 1058191"/>
                <a:gd name="T1" fmla="*/ 0 h 1058190"/>
                <a:gd name="T2" fmla="*/ 868650 w 1058191"/>
                <a:gd name="T3" fmla="*/ 43344 h 1058190"/>
                <a:gd name="T4" fmla="*/ 1484673 w 1058191"/>
                <a:gd name="T5" fmla="*/ 659369 h 1058190"/>
                <a:gd name="T6" fmla="*/ 1484673 w 1058191"/>
                <a:gd name="T7" fmla="*/ 868650 h 1058190"/>
                <a:gd name="T8" fmla="*/ 868650 w 1058191"/>
                <a:gd name="T9" fmla="*/ 1484675 h 1058190"/>
                <a:gd name="T10" fmla="*/ 659367 w 1058191"/>
                <a:gd name="T11" fmla="*/ 1484675 h 1058190"/>
                <a:gd name="T12" fmla="*/ 43344 w 1058191"/>
                <a:gd name="T13" fmla="*/ 868650 h 1058190"/>
                <a:gd name="T14" fmla="*/ 43344 w 1058191"/>
                <a:gd name="T15" fmla="*/ 659369 h 1058190"/>
                <a:gd name="T16" fmla="*/ 659367 w 1058191"/>
                <a:gd name="T17" fmla="*/ 43344 h 1058190"/>
                <a:gd name="T18" fmla="*/ 764009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18"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19"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0"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21" name="Group 36"/>
          <p:cNvGrpSpPr>
            <a:grpSpLocks/>
          </p:cNvGrpSpPr>
          <p:nvPr/>
        </p:nvGrpSpPr>
        <p:grpSpPr bwMode="auto">
          <a:xfrm>
            <a:off x="9912846" y="2168130"/>
            <a:ext cx="1738313" cy="1738312"/>
            <a:chOff x="3446463" y="2957272"/>
            <a:chExt cx="1271587" cy="1271828"/>
          </a:xfrm>
        </p:grpSpPr>
        <p:sp>
          <p:nvSpPr>
            <p:cNvPr id="22" name="任意多边形 51"/>
            <p:cNvSpPr>
              <a:spLocks noChangeArrowheads="1"/>
            </p:cNvSpPr>
            <p:nvPr/>
          </p:nvSpPr>
          <p:spPr bwMode="auto">
            <a:xfrm>
              <a:off x="3446463" y="2957272"/>
              <a:ext cx="1271587" cy="1271828"/>
            </a:xfrm>
            <a:custGeom>
              <a:avLst/>
              <a:gdLst>
                <a:gd name="T0" fmla="*/ 764009 w 1058191"/>
                <a:gd name="T1" fmla="*/ 0 h 1058190"/>
                <a:gd name="T2" fmla="*/ 868650 w 1058191"/>
                <a:gd name="T3" fmla="*/ 43344 h 1058190"/>
                <a:gd name="T4" fmla="*/ 1484673 w 1058191"/>
                <a:gd name="T5" fmla="*/ 659369 h 1058190"/>
                <a:gd name="T6" fmla="*/ 1484673 w 1058191"/>
                <a:gd name="T7" fmla="*/ 868650 h 1058190"/>
                <a:gd name="T8" fmla="*/ 868650 w 1058191"/>
                <a:gd name="T9" fmla="*/ 1484675 h 1058190"/>
                <a:gd name="T10" fmla="*/ 659367 w 1058191"/>
                <a:gd name="T11" fmla="*/ 1484675 h 1058190"/>
                <a:gd name="T12" fmla="*/ 43344 w 1058191"/>
                <a:gd name="T13" fmla="*/ 868650 h 1058190"/>
                <a:gd name="T14" fmla="*/ 43344 w 1058191"/>
                <a:gd name="T15" fmla="*/ 659369 h 1058190"/>
                <a:gd name="T16" fmla="*/ 659367 w 1058191"/>
                <a:gd name="T17" fmla="*/ 43344 h 1058190"/>
                <a:gd name="T18" fmla="*/ 764009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3" name="圆角矩形 12"/>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4" name="椭圆 16"/>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25" name="椭圆 17"/>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26" name="TextBox 7"/>
          <p:cNvSpPr txBox="1">
            <a:spLocks noChangeArrowheads="1"/>
          </p:cNvSpPr>
          <p:nvPr/>
        </p:nvSpPr>
        <p:spPr bwMode="auto">
          <a:xfrm flipH="1">
            <a:off x="2827440" y="4295248"/>
            <a:ext cx="1989874"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err="1"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AlexNet</a:t>
            </a:r>
            <a:endParaRPr kumimoji="0" lang="en-US" altLang="en-US" sz="24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7" name="TextBox 7"/>
          <p:cNvSpPr txBox="1">
            <a:spLocks noChangeArrowheads="1"/>
          </p:cNvSpPr>
          <p:nvPr/>
        </p:nvSpPr>
        <p:spPr bwMode="auto">
          <a:xfrm flipH="1">
            <a:off x="5112828" y="4288544"/>
            <a:ext cx="1989874" cy="48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err="1"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VGGNet</a:t>
            </a:r>
            <a:endParaRPr kumimoji="0" lang="en-US" altLang="en-US" sz="24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8" name="TextBox 7"/>
          <p:cNvSpPr txBox="1">
            <a:spLocks noChangeArrowheads="1"/>
          </p:cNvSpPr>
          <p:nvPr/>
        </p:nvSpPr>
        <p:spPr bwMode="auto">
          <a:xfrm flipH="1">
            <a:off x="7398216" y="4301468"/>
            <a:ext cx="1989874"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err="1"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ResNet</a:t>
            </a:r>
            <a:endParaRPr kumimoji="0" lang="en-US" altLang="en-US" sz="24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9" name="TextBox 7"/>
          <p:cNvSpPr txBox="1">
            <a:spLocks noChangeArrowheads="1"/>
          </p:cNvSpPr>
          <p:nvPr/>
        </p:nvSpPr>
        <p:spPr bwMode="auto">
          <a:xfrm flipH="1">
            <a:off x="9800557" y="4282568"/>
            <a:ext cx="1989874"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GoogLeNet</a:t>
            </a:r>
            <a:endParaRPr kumimoji="0" lang="en-US" altLang="en-US" sz="24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grpSp>
        <p:nvGrpSpPr>
          <p:cNvPr id="30" name="Group 24"/>
          <p:cNvGrpSpPr>
            <a:grpSpLocks/>
          </p:cNvGrpSpPr>
          <p:nvPr/>
        </p:nvGrpSpPr>
        <p:grpSpPr bwMode="auto">
          <a:xfrm>
            <a:off x="783106" y="2181138"/>
            <a:ext cx="1736725" cy="1737982"/>
            <a:chOff x="3446463" y="2957513"/>
            <a:chExt cx="1271587" cy="1271587"/>
          </a:xfrm>
        </p:grpSpPr>
        <p:sp>
          <p:nvSpPr>
            <p:cNvPr id="31" name="任意多边形 51"/>
            <p:cNvSpPr>
              <a:spLocks noChangeArrowheads="1"/>
            </p:cNvSpPr>
            <p:nvPr/>
          </p:nvSpPr>
          <p:spPr bwMode="auto">
            <a:xfrm>
              <a:off x="3446463" y="2957513"/>
              <a:ext cx="1271587" cy="1271587"/>
            </a:xfrm>
            <a:custGeom>
              <a:avLst/>
              <a:gdLst>
                <a:gd name="T0" fmla="*/ 918080 w 1058191"/>
                <a:gd name="T1" fmla="*/ 0 h 1058190"/>
                <a:gd name="T2" fmla="*/ 1043823 w 1058191"/>
                <a:gd name="T3" fmla="*/ 52085 h 1058190"/>
                <a:gd name="T4" fmla="*/ 1784074 w 1058191"/>
                <a:gd name="T5" fmla="*/ 792339 h 1058190"/>
                <a:gd name="T6" fmla="*/ 1784074 w 1058191"/>
                <a:gd name="T7" fmla="*/ 1043824 h 1058190"/>
                <a:gd name="T8" fmla="*/ 1043823 w 1058191"/>
                <a:gd name="T9" fmla="*/ 1784078 h 1058190"/>
                <a:gd name="T10" fmla="*/ 792336 w 1058191"/>
                <a:gd name="T11" fmla="*/ 1784078 h 1058190"/>
                <a:gd name="T12" fmla="*/ 52085 w 1058191"/>
                <a:gd name="T13" fmla="*/ 1043824 h 1058190"/>
                <a:gd name="T14" fmla="*/ 52085 w 1058191"/>
                <a:gd name="T15" fmla="*/ 792339 h 1058190"/>
                <a:gd name="T16" fmla="*/ 792336 w 1058191"/>
                <a:gd name="T17" fmla="*/ 52085 h 1058190"/>
                <a:gd name="T18" fmla="*/ 918080 w 1058191"/>
                <a:gd name="T19" fmla="*/ 0 h 1058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191"/>
                <a:gd name="T31" fmla="*/ 0 h 1058190"/>
                <a:gd name="T32" fmla="*/ 1058191 w 1058191"/>
                <a:gd name="T33" fmla="*/ 1058190 h 1058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191" h="1058190">
                  <a:moveTo>
                    <a:pt x="529096" y="0"/>
                  </a:moveTo>
                  <a:cubicBezTo>
                    <a:pt x="555323" y="0"/>
                    <a:pt x="581551" y="10006"/>
                    <a:pt x="601562" y="30017"/>
                  </a:cubicBezTo>
                  <a:lnTo>
                    <a:pt x="1028174" y="456629"/>
                  </a:lnTo>
                  <a:cubicBezTo>
                    <a:pt x="1068197" y="496651"/>
                    <a:pt x="1068197" y="561540"/>
                    <a:pt x="1028174" y="601562"/>
                  </a:cubicBezTo>
                  <a:lnTo>
                    <a:pt x="601562" y="1028174"/>
                  </a:lnTo>
                  <a:cubicBezTo>
                    <a:pt x="561540" y="1068196"/>
                    <a:pt x="496651" y="1068196"/>
                    <a:pt x="456629" y="1028174"/>
                  </a:cubicBezTo>
                  <a:lnTo>
                    <a:pt x="30017" y="601562"/>
                  </a:lnTo>
                  <a:cubicBezTo>
                    <a:pt x="-10006" y="561540"/>
                    <a:pt x="-10006" y="496651"/>
                    <a:pt x="30017" y="456629"/>
                  </a:cubicBezTo>
                  <a:lnTo>
                    <a:pt x="456629" y="30017"/>
                  </a:lnTo>
                  <a:cubicBezTo>
                    <a:pt x="476640" y="10006"/>
                    <a:pt x="502868" y="0"/>
                    <a:pt x="52909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444"/>
                </a:solidFill>
                <a:effectLst/>
                <a:uLnTx/>
                <a:uFillTx/>
                <a:latin typeface="Calibri" panose="020F0502020204030204"/>
                <a:ea typeface="+mn-ea"/>
                <a:cs typeface="+mn-cs"/>
              </a:endParaRPr>
            </a:p>
          </p:txBody>
        </p:sp>
        <p:sp>
          <p:nvSpPr>
            <p:cNvPr id="32" name="圆角矩形 31"/>
            <p:cNvSpPr>
              <a:spLocks noChangeArrowheads="1"/>
            </p:cNvSpPr>
            <p:nvPr/>
          </p:nvSpPr>
          <p:spPr bwMode="auto">
            <a:xfrm rot="2700000">
              <a:off x="3630613" y="3140075"/>
              <a:ext cx="904875" cy="904875"/>
            </a:xfrm>
            <a:prstGeom prst="roundRect">
              <a:avLst>
                <a:gd name="adj" fmla="val 12681"/>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3" name="椭圆 32"/>
            <p:cNvSpPr>
              <a:spLocks noChangeArrowheads="1"/>
            </p:cNvSpPr>
            <p:nvPr/>
          </p:nvSpPr>
          <p:spPr bwMode="auto">
            <a:xfrm>
              <a:off x="4022725" y="3108325"/>
              <a:ext cx="119063" cy="1190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sp>
          <p:nvSpPr>
            <p:cNvPr id="34" name="椭圆 33"/>
            <p:cNvSpPr>
              <a:spLocks noChangeArrowheads="1"/>
            </p:cNvSpPr>
            <p:nvPr/>
          </p:nvSpPr>
          <p:spPr bwMode="auto">
            <a:xfrm>
              <a:off x="3998913" y="3082925"/>
              <a:ext cx="168275" cy="169863"/>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rgbClr val="595C54"/>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rgbClr val="595C54"/>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rgbClr val="595C54"/>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rgbClr val="595C54"/>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595C54"/>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cs"/>
              </a:endParaRPr>
            </a:p>
          </p:txBody>
        </p:sp>
      </p:grpSp>
      <p:sp>
        <p:nvSpPr>
          <p:cNvPr id="37" name="TextBox 7"/>
          <p:cNvSpPr txBox="1">
            <a:spLocks noChangeArrowheads="1"/>
          </p:cNvSpPr>
          <p:nvPr/>
        </p:nvSpPr>
        <p:spPr bwMode="auto">
          <a:xfrm flipH="1">
            <a:off x="656531" y="4295248"/>
            <a:ext cx="1989874" cy="48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Le</a:t>
            </a:r>
            <a:r>
              <a:rPr kumimoji="0" lang="en-US" altLang="zh-CN" sz="2400" b="0" i="0" u="none" strike="noStrike" kern="1200" cap="none" spc="0" normalizeH="0" baseline="0" noProof="0" dirty="0" err="1"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Net</a:t>
            </a:r>
            <a:endParaRPr kumimoji="0" lang="en-US" altLang="en-US" sz="24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764653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 calcmode="lin" valueType="num">
                                      <p:cBhvr>
                                        <p:cTn id="9" dur="500" fill="hold"/>
                                        <p:tgtEl>
                                          <p:spTgt spid="30"/>
                                        </p:tgtEl>
                                        <p:attrNameLst>
                                          <p:attrName>style.rotation</p:attrName>
                                        </p:attrNameLst>
                                      </p:cBhvr>
                                      <p:tavLst>
                                        <p:tav tm="0">
                                          <p:val>
                                            <p:fltVal val="360"/>
                                          </p:val>
                                        </p:tav>
                                        <p:tav tm="100000">
                                          <p:val>
                                            <p:fltVal val="0"/>
                                          </p:val>
                                        </p:tav>
                                      </p:tavLst>
                                    </p:anim>
                                    <p:animEffect transition="in" filter="fade">
                                      <p:cBhvr>
                                        <p:cTn id="10" dur="500"/>
                                        <p:tgtEl>
                                          <p:spTgt spid="30"/>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 calcmode="lin" valueType="num">
                                      <p:cBhvr>
                                        <p:cTn id="37" dur="500" fill="hold"/>
                                        <p:tgtEl>
                                          <p:spTgt spid="21"/>
                                        </p:tgtEl>
                                        <p:attrNameLst>
                                          <p:attrName>style.rotation</p:attrName>
                                        </p:attrNameLst>
                                      </p:cBhvr>
                                      <p:tavLst>
                                        <p:tav tm="0">
                                          <p:val>
                                            <p:fltVal val="360"/>
                                          </p:val>
                                        </p:tav>
                                        <p:tav tm="100000">
                                          <p:val>
                                            <p:fltVal val="0"/>
                                          </p:val>
                                        </p:tav>
                                      </p:tavLst>
                                    </p:anim>
                                    <p:animEffect transition="in" filter="fade">
                                      <p:cBhvr>
                                        <p:cTn id="38" dur="500"/>
                                        <p:tgtEl>
                                          <p:spTgt spid="21"/>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5234226" y="5968903"/>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不良图像检测框架</a:t>
            </a:r>
          </a:p>
        </p:txBody>
      </p:sp>
      <p:sp>
        <p:nvSpPr>
          <p:cNvPr id="7" name="文本框 6"/>
          <p:cNvSpPr txBox="1"/>
          <p:nvPr/>
        </p:nvSpPr>
        <p:spPr>
          <a:xfrm>
            <a:off x="341072" y="470465"/>
            <a:ext cx="75684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基于</a:t>
            </a:r>
            <a:r>
              <a:rPr kumimoji="0" lang="en-US" altLang="zh-CN"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Inception</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模块的卷积神经网络模型</a:t>
            </a:r>
          </a:p>
        </p:txBody>
      </p:sp>
      <p:sp>
        <p:nvSpPr>
          <p:cNvPr id="8" name="任意多边形 7"/>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38" y="1357470"/>
            <a:ext cx="10209523" cy="4660317"/>
          </a:xfrm>
          <a:prstGeom prst="rect">
            <a:avLst/>
          </a:prstGeom>
        </p:spPr>
      </p:pic>
    </p:spTree>
    <p:extLst>
      <p:ext uri="{BB962C8B-B14F-4D97-AF65-F5344CB8AC3E}">
        <p14:creationId xmlns:p14="http://schemas.microsoft.com/office/powerpoint/2010/main" val="518387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41072" y="470465"/>
            <a:ext cx="75684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基于</a:t>
            </a:r>
            <a:r>
              <a:rPr kumimoji="0" lang="en-US" altLang="zh-CN"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Inception</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模块的卷积神经网络模型</a:t>
            </a:r>
          </a:p>
        </p:txBody>
      </p:sp>
      <p:sp>
        <p:nvSpPr>
          <p:cNvPr id="29" name="任意多边形 2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108" y="752230"/>
            <a:ext cx="7161904" cy="4838095"/>
          </a:xfrm>
          <a:prstGeom prst="rect">
            <a:avLst/>
          </a:prstGeom>
        </p:spPr>
      </p:pic>
      <p:sp>
        <p:nvSpPr>
          <p:cNvPr id="30" name="文本框 29"/>
          <p:cNvSpPr txBox="1"/>
          <p:nvPr/>
        </p:nvSpPr>
        <p:spPr>
          <a:xfrm>
            <a:off x="3157378" y="5872090"/>
            <a:ext cx="22653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Inception</a:t>
            </a:r>
            <a:r>
              <a:rPr kumimoji="0" lang="zh-CN" altLang="en-US" sz="24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模块</a:t>
            </a:r>
          </a:p>
        </p:txBody>
      </p:sp>
      <p:sp>
        <p:nvSpPr>
          <p:cNvPr id="31" name="TextBox 7"/>
          <p:cNvSpPr txBox="1">
            <a:spLocks noChangeArrowheads="1"/>
          </p:cNvSpPr>
          <p:nvPr/>
        </p:nvSpPr>
        <p:spPr bwMode="auto">
          <a:xfrm flipH="1">
            <a:off x="8031032" y="3437138"/>
            <a:ext cx="374186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Inception </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模块由</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1×1</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3×3</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5×5</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等小尺寸卷积层组成</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这样的结构不仅</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降低</a:t>
            </a:r>
            <a:r>
              <a:rPr kumimoji="0" lang="zh-CN" altLang="en-US" sz="20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了网络中的</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参数</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，而且不同</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尺寸的卷积层</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实现对</a:t>
            </a:r>
            <a:r>
              <a:rPr kumimoji="0" lang="zh-CN" altLang="en-US" sz="20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图像的多尺度特征提取</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1112542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60">
            <a:extLst>
              <a:ext uri="{FF2B5EF4-FFF2-40B4-BE49-F238E27FC236}">
                <a16:creationId xmlns:a16="http://schemas.microsoft.com/office/drawing/2014/main" xmlns="" id="{366EE992-88B5-4CE6-A413-EBE98A32F1AE}"/>
              </a:ext>
            </a:extLst>
          </p:cNvPr>
          <p:cNvSpPr txBox="1"/>
          <p:nvPr/>
        </p:nvSpPr>
        <p:spPr>
          <a:xfrm>
            <a:off x="4536063" y="4651547"/>
            <a:ext cx="2646878"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卷积神经网络模型</a:t>
            </a:r>
          </a:p>
        </p:txBody>
      </p:sp>
      <p:sp>
        <p:nvSpPr>
          <p:cNvPr id="72" name="文本框 71"/>
          <p:cNvSpPr txBox="1"/>
          <p:nvPr/>
        </p:nvSpPr>
        <p:spPr>
          <a:xfrm>
            <a:off x="341072" y="470465"/>
            <a:ext cx="75684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基于</a:t>
            </a:r>
            <a:r>
              <a:rPr kumimoji="0" lang="en-US" altLang="zh-CN"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Inception</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模块的卷积神经网络模型</a:t>
            </a:r>
          </a:p>
        </p:txBody>
      </p:sp>
      <p:sp>
        <p:nvSpPr>
          <p:cNvPr id="73" name="任意多边形 72"/>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9185" y="1256909"/>
            <a:ext cx="8520635" cy="3403174"/>
          </a:xfrm>
          <a:prstGeom prst="rect">
            <a:avLst/>
          </a:prstGeom>
        </p:spPr>
      </p:pic>
      <p:sp>
        <p:nvSpPr>
          <p:cNvPr id="74" name="TextBox 7"/>
          <p:cNvSpPr txBox="1">
            <a:spLocks noChangeArrowheads="1"/>
          </p:cNvSpPr>
          <p:nvPr/>
        </p:nvSpPr>
        <p:spPr bwMode="auto">
          <a:xfrm flipH="1">
            <a:off x="1759205" y="5433252"/>
            <a:ext cx="8612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C</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卷积层</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M</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最大</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池化</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层</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L——</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局部</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响应归一化</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层</a:t>
            </a: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I</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Inception</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模块</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	A</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平均</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池化层。</a:t>
            </a:r>
            <a:endParaRPr kumimoji="0" lang="en-US"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3655031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7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7923" y="1508369"/>
            <a:ext cx="6923257" cy="3467957"/>
          </a:xfrm>
          <a:prstGeom prst="rect">
            <a:avLst/>
          </a:prstGeom>
        </p:spPr>
      </p:pic>
      <p:sp>
        <p:nvSpPr>
          <p:cNvPr id="7" name="TextBox 7"/>
          <p:cNvSpPr txBox="1">
            <a:spLocks noChangeArrowheads="1"/>
          </p:cNvSpPr>
          <p:nvPr/>
        </p:nvSpPr>
        <p:spPr bwMode="auto">
          <a:xfrm flipH="1">
            <a:off x="627184" y="5177064"/>
            <a:ext cx="112594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生成式对抗</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网络（</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GAN</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Generative Adversarial Networks</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）是</a:t>
            </a:r>
            <a:r>
              <a:rPr kumimoji="0" lang="en-US" altLang="zh-CN"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2014</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年由</a:t>
            </a:r>
            <a:r>
              <a:rPr kumimoji="0" lang="en-US" altLang="zh-CN" sz="2000" b="0" i="0" u="none" strike="noStrike" kern="1200" cap="none" spc="0" normalizeH="0" baseline="0" noProof="0" dirty="0" err="1">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Goodfellow</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等人提出的一种生成式深度学习模型。它有两个模型：一个生成器，一个判别器</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10" name="文本框 9"/>
          <p:cNvSpPr txBox="1"/>
          <p:nvPr/>
        </p:nvSpPr>
        <p:spPr>
          <a:xfrm>
            <a:off x="341072" y="470465"/>
            <a:ext cx="5236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思考</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生成式对抗网络</a:t>
            </a:r>
          </a:p>
        </p:txBody>
      </p:sp>
    </p:spTree>
    <p:extLst>
      <p:ext uri="{BB962C8B-B14F-4D97-AF65-F5344CB8AC3E}">
        <p14:creationId xmlns:p14="http://schemas.microsoft.com/office/powerpoint/2010/main" val="66073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14375" y="459842"/>
            <a:ext cx="44271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汉语分词技术技术难点</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627183" y="1508367"/>
            <a:ext cx="11184861"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2400" dirty="0" smtClean="0">
                <a:latin typeface="Hiragino Sans GB W3" panose="020B0300000000000000" pitchFamily="34" charset="-122"/>
                <a:ea typeface="Hiragino Sans GB W3" panose="020B0300000000000000" pitchFamily="34" charset="-122"/>
              </a:rPr>
              <a:t>分词标准</a:t>
            </a:r>
            <a:endParaRPr lang="en-US" altLang="zh-CN" sz="2400" dirty="0" smtClean="0">
              <a:latin typeface="Hiragino Sans GB W3" panose="020B0300000000000000" pitchFamily="34" charset="-122"/>
              <a:ea typeface="Hiragino Sans GB W3" panose="020B0300000000000000" pitchFamily="34" charset="-122"/>
            </a:endParaRPr>
          </a:p>
          <a:p>
            <a:pPr marL="285750" indent="-285750">
              <a:lnSpc>
                <a:spcPct val="150000"/>
              </a:lnSpc>
              <a:buFont typeface="Arial" panose="020B0604020202020204" pitchFamily="34" charset="0"/>
              <a:buChar char="•"/>
            </a:pPr>
            <a:r>
              <a:rPr lang="zh-CN" altLang="en-US" sz="2400" dirty="0" smtClean="0">
                <a:latin typeface="Hiragino Sans GB W3" panose="020B0300000000000000" pitchFamily="34" charset="-122"/>
                <a:ea typeface="Hiragino Sans GB W3" panose="020B0300000000000000" pitchFamily="34" charset="-122"/>
              </a:rPr>
              <a:t>歧义词分词</a:t>
            </a:r>
            <a:endParaRPr lang="en-US" altLang="zh-CN" sz="2400" dirty="0" smtClean="0">
              <a:latin typeface="Hiragino Sans GB W3" panose="020B0300000000000000" pitchFamily="34" charset="-122"/>
              <a:ea typeface="Hiragino Sans GB W3" panose="020B0300000000000000" pitchFamily="34" charset="-122"/>
            </a:endParaRPr>
          </a:p>
          <a:p>
            <a:pPr marL="742950" lvl="1" indent="-285750">
              <a:lnSpc>
                <a:spcPct val="150000"/>
              </a:lnSpc>
              <a:buFont typeface="Arial" panose="020B0604020202020204" pitchFamily="34" charset="0"/>
              <a:buChar char="•"/>
            </a:pPr>
            <a:r>
              <a:rPr lang="zh-CN" altLang="en-US" sz="2000" dirty="0" smtClean="0">
                <a:latin typeface="Hiragino Sans GB W3" panose="020B0300000000000000" pitchFamily="34" charset="-122"/>
                <a:ea typeface="Hiragino Sans GB W3" panose="020B0300000000000000" pitchFamily="34" charset="-122"/>
              </a:rPr>
              <a:t>组合型歧义：中华人民共和国                </a:t>
            </a:r>
            <a:r>
              <a:rPr lang="en-US" altLang="zh-CN" sz="2000" dirty="0" smtClean="0">
                <a:latin typeface="Hiragino Sans GB W3" panose="020B0300000000000000" pitchFamily="34" charset="-122"/>
                <a:ea typeface="Hiragino Sans GB W3" panose="020B0300000000000000" pitchFamily="34" charset="-122"/>
              </a:rPr>
              <a:t>		</a:t>
            </a:r>
            <a:r>
              <a:rPr lang="zh-CN" altLang="en-US" sz="2000" dirty="0" smtClean="0">
                <a:latin typeface="Hiragino Sans GB W3" panose="020B0300000000000000" pitchFamily="34" charset="-122"/>
                <a:ea typeface="Hiragino Sans GB W3" panose="020B0300000000000000" pitchFamily="34" charset="-122"/>
              </a:rPr>
              <a:t>中华人民共和国      中华</a:t>
            </a:r>
            <a:r>
              <a:rPr lang="en-US" altLang="zh-CN" sz="2000" dirty="0" smtClean="0">
                <a:latin typeface="Hiragino Sans GB W3" panose="020B0300000000000000" pitchFamily="34" charset="-122"/>
                <a:ea typeface="Hiragino Sans GB W3" panose="020B0300000000000000" pitchFamily="34" charset="-122"/>
              </a:rPr>
              <a:t>/</a:t>
            </a:r>
            <a:r>
              <a:rPr lang="zh-CN" altLang="en-US" sz="2000" dirty="0" smtClean="0">
                <a:latin typeface="Hiragino Sans GB W3" panose="020B0300000000000000" pitchFamily="34" charset="-122"/>
                <a:ea typeface="Hiragino Sans GB W3" panose="020B0300000000000000" pitchFamily="34" charset="-122"/>
              </a:rPr>
              <a:t>人民</a:t>
            </a:r>
            <a:r>
              <a:rPr lang="en-US" altLang="zh-CN" sz="2000" dirty="0" smtClean="0">
                <a:latin typeface="Hiragino Sans GB W3" panose="020B0300000000000000" pitchFamily="34" charset="-122"/>
                <a:ea typeface="Hiragino Sans GB W3" panose="020B0300000000000000" pitchFamily="34" charset="-122"/>
              </a:rPr>
              <a:t>/</a:t>
            </a:r>
            <a:r>
              <a:rPr lang="zh-CN" altLang="en-US" sz="2000" dirty="0" smtClean="0">
                <a:latin typeface="Hiragino Sans GB W3" panose="020B0300000000000000" pitchFamily="34" charset="-122"/>
                <a:ea typeface="Hiragino Sans GB W3" panose="020B0300000000000000" pitchFamily="34" charset="-122"/>
              </a:rPr>
              <a:t>共和国</a:t>
            </a:r>
            <a:endParaRPr lang="en-US" altLang="zh-CN" sz="2000" dirty="0" smtClean="0">
              <a:latin typeface="Hiragino Sans GB W3" panose="020B0300000000000000" pitchFamily="34" charset="-122"/>
              <a:ea typeface="Hiragino Sans GB W3" panose="020B0300000000000000" pitchFamily="34" charset="-122"/>
            </a:endParaRPr>
          </a:p>
          <a:p>
            <a:pPr marL="742950" lvl="1" indent="-285750">
              <a:lnSpc>
                <a:spcPct val="150000"/>
              </a:lnSpc>
              <a:buFont typeface="Arial" panose="020B0604020202020204" pitchFamily="34" charset="0"/>
              <a:buChar char="•"/>
            </a:pPr>
            <a:r>
              <a:rPr lang="zh-CN" altLang="en-US" sz="2000" dirty="0" smtClean="0">
                <a:latin typeface="Hiragino Sans GB W3" panose="020B0300000000000000" pitchFamily="34" charset="-122"/>
                <a:ea typeface="Hiragino Sans GB W3" panose="020B0300000000000000" pitchFamily="34" charset="-122"/>
              </a:rPr>
              <a:t>交集型</a:t>
            </a:r>
            <a:r>
              <a:rPr lang="zh-CN" altLang="en-US" sz="2000" dirty="0">
                <a:latin typeface="Hiragino Sans GB W3" panose="020B0300000000000000" pitchFamily="34" charset="-122"/>
                <a:ea typeface="Hiragino Sans GB W3" panose="020B0300000000000000" pitchFamily="34" charset="-122"/>
              </a:rPr>
              <a:t>歧义：郑州天和</a:t>
            </a:r>
            <a:r>
              <a:rPr lang="zh-CN" altLang="en-US" sz="2000" dirty="0" smtClean="0">
                <a:latin typeface="Hiragino Sans GB W3" panose="020B0300000000000000" pitchFamily="34" charset="-122"/>
                <a:ea typeface="Hiragino Sans GB W3" panose="020B0300000000000000" pitchFamily="34" charset="-122"/>
              </a:rPr>
              <a:t>服装厂                </a:t>
            </a:r>
            <a:r>
              <a:rPr lang="en-US" altLang="zh-CN" sz="2000" dirty="0" smtClean="0">
                <a:latin typeface="Hiragino Sans GB W3" panose="020B0300000000000000" pitchFamily="34" charset="-122"/>
                <a:ea typeface="Hiragino Sans GB W3" panose="020B0300000000000000" pitchFamily="34" charset="-122"/>
              </a:rPr>
              <a:t>		</a:t>
            </a:r>
            <a:r>
              <a:rPr lang="zh-CN" altLang="en-US" sz="2000" dirty="0" smtClean="0">
                <a:latin typeface="Hiragino Sans GB W3" panose="020B0300000000000000" pitchFamily="34" charset="-122"/>
                <a:ea typeface="Hiragino Sans GB W3" panose="020B0300000000000000" pitchFamily="34" charset="-122"/>
              </a:rPr>
              <a:t>天和    和服</a:t>
            </a:r>
            <a:endParaRPr lang="en-US" altLang="zh-CN" sz="2000" dirty="0" smtClean="0">
              <a:latin typeface="Hiragino Sans GB W3" panose="020B0300000000000000" pitchFamily="34" charset="-122"/>
              <a:ea typeface="Hiragino Sans GB W3" panose="020B0300000000000000" pitchFamily="34" charset="-122"/>
            </a:endParaRPr>
          </a:p>
          <a:p>
            <a:pPr marL="742950" lvl="1" indent="-285750">
              <a:lnSpc>
                <a:spcPct val="150000"/>
              </a:lnSpc>
              <a:buFont typeface="Arial" panose="020B0604020202020204" pitchFamily="34" charset="0"/>
              <a:buChar char="•"/>
            </a:pPr>
            <a:r>
              <a:rPr lang="zh-CN" altLang="en-US" sz="2000" dirty="0">
                <a:latin typeface="Hiragino Sans GB W3" panose="020B0300000000000000" pitchFamily="34" charset="-122"/>
                <a:ea typeface="Hiragino Sans GB W3" panose="020B0300000000000000" pitchFamily="34" charset="-122"/>
              </a:rPr>
              <a:t>真歧义：美国会通过对台售武</a:t>
            </a:r>
            <a:r>
              <a:rPr lang="zh-CN" altLang="en-US" sz="2000" dirty="0" smtClean="0">
                <a:latin typeface="Hiragino Sans GB W3" panose="020B0300000000000000" pitchFamily="34" charset="-122"/>
                <a:ea typeface="Hiragino Sans GB W3" panose="020B0300000000000000" pitchFamily="34" charset="-122"/>
              </a:rPr>
              <a:t>法案          </a:t>
            </a:r>
            <a:r>
              <a:rPr lang="en-US" altLang="zh-CN" sz="2000" dirty="0" smtClean="0">
                <a:latin typeface="Hiragino Sans GB W3" panose="020B0300000000000000" pitchFamily="34" charset="-122"/>
                <a:ea typeface="Hiragino Sans GB W3" panose="020B0300000000000000" pitchFamily="34" charset="-122"/>
              </a:rPr>
              <a:t>		</a:t>
            </a:r>
            <a:r>
              <a:rPr lang="zh-CN" altLang="en-US" sz="2000" dirty="0" smtClean="0">
                <a:latin typeface="Hiragino Sans GB W3" panose="020B0300000000000000" pitchFamily="34" charset="-122"/>
                <a:ea typeface="Hiragino Sans GB W3" panose="020B0300000000000000" pitchFamily="34" charset="-122"/>
              </a:rPr>
              <a:t>美国</a:t>
            </a:r>
            <a:r>
              <a:rPr lang="en-US" altLang="zh-CN" sz="2000" dirty="0">
                <a:latin typeface="Hiragino Sans GB W3" panose="020B0300000000000000" pitchFamily="34" charset="-122"/>
                <a:ea typeface="Hiragino Sans GB W3" panose="020B0300000000000000" pitchFamily="34" charset="-122"/>
              </a:rPr>
              <a:t>/</a:t>
            </a:r>
            <a:r>
              <a:rPr lang="zh-CN" altLang="en-US" sz="2000" dirty="0">
                <a:latin typeface="Hiragino Sans GB W3" panose="020B0300000000000000" pitchFamily="34" charset="-122"/>
                <a:ea typeface="Hiragino Sans GB W3" panose="020B0300000000000000" pitchFamily="34" charset="-122"/>
              </a:rPr>
              <a:t>会</a:t>
            </a:r>
            <a:r>
              <a:rPr lang="en-US" altLang="zh-CN" sz="2000" dirty="0">
                <a:latin typeface="Hiragino Sans GB W3" panose="020B0300000000000000" pitchFamily="34" charset="-122"/>
                <a:ea typeface="Hiragino Sans GB W3" panose="020B0300000000000000" pitchFamily="34" charset="-122"/>
              </a:rPr>
              <a:t>/</a:t>
            </a:r>
            <a:r>
              <a:rPr lang="zh-CN" altLang="en-US" sz="2000" dirty="0">
                <a:latin typeface="Hiragino Sans GB W3" panose="020B0300000000000000" pitchFamily="34" charset="-122"/>
                <a:ea typeface="Hiragino Sans GB W3" panose="020B0300000000000000" pitchFamily="34" charset="-122"/>
              </a:rPr>
              <a:t>通过对台售武</a:t>
            </a:r>
            <a:r>
              <a:rPr lang="zh-CN" altLang="en-US" sz="2000" dirty="0" smtClean="0">
                <a:latin typeface="Hiragino Sans GB W3" panose="020B0300000000000000" pitchFamily="34" charset="-122"/>
                <a:ea typeface="Hiragino Sans GB W3" panose="020B0300000000000000" pitchFamily="34" charset="-122"/>
              </a:rPr>
              <a:t>法案</a:t>
            </a:r>
            <a:endParaRPr lang="en-US" altLang="zh-CN" sz="2000" dirty="0" smtClean="0">
              <a:latin typeface="Hiragino Sans GB W3" panose="020B0300000000000000" pitchFamily="34" charset="-122"/>
              <a:ea typeface="Hiragino Sans GB W3" panose="020B0300000000000000" pitchFamily="34" charset="-122"/>
            </a:endParaRPr>
          </a:p>
          <a:p>
            <a:pPr lvl="1">
              <a:lnSpc>
                <a:spcPct val="150000"/>
              </a:lnSpc>
            </a:pPr>
            <a:r>
              <a:rPr lang="en-US" altLang="zh-CN" sz="2000" dirty="0">
                <a:latin typeface="Hiragino Sans GB W3" panose="020B0300000000000000" pitchFamily="34" charset="-122"/>
                <a:ea typeface="Hiragino Sans GB W3" panose="020B0300000000000000" pitchFamily="34" charset="-122"/>
              </a:rPr>
              <a:t> </a:t>
            </a:r>
            <a:r>
              <a:rPr lang="en-US" altLang="zh-CN" sz="2000" dirty="0" smtClean="0">
                <a:latin typeface="Hiragino Sans GB W3" panose="020B0300000000000000" pitchFamily="34" charset="-122"/>
                <a:ea typeface="Hiragino Sans GB W3" panose="020B0300000000000000" pitchFamily="34" charset="-122"/>
              </a:rPr>
              <a:t>                                                         		</a:t>
            </a:r>
            <a:r>
              <a:rPr lang="zh-CN" altLang="en-US" sz="2000" dirty="0" smtClean="0">
                <a:latin typeface="Hiragino Sans GB W3" panose="020B0300000000000000" pitchFamily="34" charset="-122"/>
                <a:ea typeface="Hiragino Sans GB W3" panose="020B0300000000000000" pitchFamily="34" charset="-122"/>
              </a:rPr>
              <a:t>美</a:t>
            </a:r>
            <a:r>
              <a:rPr lang="en-US" altLang="zh-CN" sz="2000" dirty="0">
                <a:latin typeface="Hiragino Sans GB W3" panose="020B0300000000000000" pitchFamily="34" charset="-122"/>
                <a:ea typeface="Hiragino Sans GB W3" panose="020B0300000000000000" pitchFamily="34" charset="-122"/>
              </a:rPr>
              <a:t>/</a:t>
            </a:r>
            <a:r>
              <a:rPr lang="zh-CN" altLang="en-US" sz="2000" dirty="0">
                <a:latin typeface="Hiragino Sans GB W3" panose="020B0300000000000000" pitchFamily="34" charset="-122"/>
                <a:ea typeface="Hiragino Sans GB W3" panose="020B0300000000000000" pitchFamily="34" charset="-122"/>
              </a:rPr>
              <a:t>国会</a:t>
            </a:r>
            <a:r>
              <a:rPr lang="en-US" altLang="zh-CN" sz="2000" dirty="0">
                <a:latin typeface="Hiragino Sans GB W3" panose="020B0300000000000000" pitchFamily="34" charset="-122"/>
                <a:ea typeface="Hiragino Sans GB W3" panose="020B0300000000000000" pitchFamily="34" charset="-122"/>
              </a:rPr>
              <a:t>/</a:t>
            </a:r>
            <a:r>
              <a:rPr lang="zh-CN" altLang="en-US" sz="2000" dirty="0">
                <a:latin typeface="Hiragino Sans GB W3" panose="020B0300000000000000" pitchFamily="34" charset="-122"/>
                <a:ea typeface="Hiragino Sans GB W3" panose="020B0300000000000000" pitchFamily="34" charset="-122"/>
              </a:rPr>
              <a:t>通过对台售武法案</a:t>
            </a:r>
            <a:endParaRPr lang="en-US" altLang="zh-CN" sz="2000" dirty="0">
              <a:latin typeface="Hiragino Sans GB W3" panose="020B0300000000000000" pitchFamily="34" charset="-122"/>
              <a:ea typeface="Hiragino Sans GB W3" panose="020B0300000000000000" pitchFamily="34" charset="-122"/>
            </a:endParaRPr>
          </a:p>
          <a:p>
            <a:pPr marL="285750" indent="-285750">
              <a:lnSpc>
                <a:spcPct val="150000"/>
              </a:lnSpc>
              <a:buFont typeface="Arial" panose="020B0604020202020204" pitchFamily="34" charset="0"/>
              <a:buChar char="•"/>
            </a:pPr>
            <a:r>
              <a:rPr lang="zh-CN" altLang="en-US" sz="2400" dirty="0" smtClean="0">
                <a:latin typeface="Hiragino Sans GB W3" panose="020B0300000000000000" pitchFamily="34" charset="-122"/>
                <a:ea typeface="Hiragino Sans GB W3" panose="020B0300000000000000" pitchFamily="34" charset="-122"/>
              </a:rPr>
              <a:t>未登陆词问题</a:t>
            </a:r>
            <a:endParaRPr lang="en-US" altLang="zh-CN" sz="2400" dirty="0" smtClean="0">
              <a:latin typeface="Hiragino Sans GB W3" panose="020B0300000000000000" pitchFamily="34" charset="-122"/>
              <a:ea typeface="Hiragino Sans GB W3" panose="020B0300000000000000" pitchFamily="34" charset="-122"/>
            </a:endParaRPr>
          </a:p>
          <a:p>
            <a:pPr lvl="1">
              <a:lnSpc>
                <a:spcPct val="150000"/>
              </a:lnSpc>
            </a:pPr>
            <a:r>
              <a:rPr lang="zh-CN" altLang="en-US" sz="2400" dirty="0" smtClean="0">
                <a:latin typeface="Hiragino Sans GB W3" panose="020B0300000000000000" pitchFamily="34" charset="-122"/>
                <a:ea typeface="Hiragino Sans GB W3" panose="020B0300000000000000" pitchFamily="34" charset="-122"/>
              </a:rPr>
              <a:t>酱紫     砖家     喜大普奔     大幂幂</a:t>
            </a:r>
            <a:endParaRPr lang="zh-CN" altLang="en-US" sz="2400" dirty="0">
              <a:latin typeface="Hiragino Sans GB W3" panose="020B0300000000000000" pitchFamily="34" charset="-122"/>
              <a:ea typeface="Hiragino Sans GB W3" panose="020B0300000000000000" pitchFamily="34" charset="-122"/>
            </a:endParaRPr>
          </a:p>
        </p:txBody>
      </p:sp>
      <p:sp>
        <p:nvSpPr>
          <p:cNvPr id="2" name="右箭头 1"/>
          <p:cNvSpPr/>
          <p:nvPr/>
        </p:nvSpPr>
        <p:spPr>
          <a:xfrm>
            <a:off x="5774938" y="3289548"/>
            <a:ext cx="676405" cy="296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40791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1500" y="470465"/>
            <a:ext cx="4327552" cy="6067495"/>
          </a:xfrm>
          <a:prstGeom prst="rect">
            <a:avLst/>
          </a:prstGeom>
        </p:spPr>
      </p:pic>
      <p:sp>
        <p:nvSpPr>
          <p:cNvPr id="22" name="TextBox 7"/>
          <p:cNvSpPr txBox="1">
            <a:spLocks noChangeArrowheads="1"/>
          </p:cNvSpPr>
          <p:nvPr/>
        </p:nvSpPr>
        <p:spPr bwMode="auto">
          <a:xfrm flipH="1">
            <a:off x="947224" y="2365284"/>
            <a:ext cx="4813496"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在</a:t>
            </a:r>
            <a:r>
              <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GAN</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中</a:t>
            </a:r>
            <a:r>
              <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生成器就像是这个犯罪团伙，试图造高质量的伪钞蒙混过关</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en-US" altLang="zh-CN"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判别器就像是警察，目标是鉴别出伪钞。当两组模型</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不断训练</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，生成器不断</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生成新的结果</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进行</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尝试</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，它们的能力</a:t>
            </a:r>
            <a:r>
              <a:rPr kumimoji="0" lang="zh-CN" altLang="en-US" sz="20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互相提高</a:t>
            </a:r>
            <a:r>
              <a:rPr kumimoji="0" lang="zh-CN" altLang="en-US" sz="20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，直到生成器生成的人造样本看起来与原始样本没有区别。</a:t>
            </a:r>
            <a:endParaRPr kumimoji="0" lang="zh-CN" altLang="en-US" sz="20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
        <p:nvSpPr>
          <p:cNvPr id="23" name="文本框 22"/>
          <p:cNvSpPr txBox="1"/>
          <p:nvPr/>
        </p:nvSpPr>
        <p:spPr>
          <a:xfrm>
            <a:off x="341072" y="470465"/>
            <a:ext cx="5236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思考</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生成式对抗网络</a:t>
            </a:r>
          </a:p>
        </p:txBody>
      </p:sp>
    </p:spTree>
    <p:extLst>
      <p:ext uri="{BB962C8B-B14F-4D97-AF65-F5344CB8AC3E}">
        <p14:creationId xmlns:p14="http://schemas.microsoft.com/office/powerpoint/2010/main" val="412707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341072" y="470465"/>
            <a:ext cx="5236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思考</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生成式对抗网络</a:t>
            </a:r>
          </a:p>
        </p:txBody>
      </p:sp>
      <p:sp>
        <p:nvSpPr>
          <p:cNvPr id="36" name="任意多边形 3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40" name="图片 39"/>
          <p:cNvPicPr/>
          <p:nvPr/>
        </p:nvPicPr>
        <p:blipFill>
          <a:blip r:embed="rId4">
            <a:extLst>
              <a:ext uri="{28A0092B-C50C-407E-A947-70E740481C1C}">
                <a14:useLocalDpi xmlns:a14="http://schemas.microsoft.com/office/drawing/2010/main" val="0"/>
              </a:ext>
            </a:extLst>
          </a:blip>
          <a:srcRect/>
          <a:stretch>
            <a:fillRect/>
          </a:stretch>
        </p:blipFill>
        <p:spPr bwMode="auto">
          <a:xfrm>
            <a:off x="2003900" y="1529613"/>
            <a:ext cx="7894479" cy="4082475"/>
          </a:xfrm>
          <a:prstGeom prst="rect">
            <a:avLst/>
          </a:prstGeom>
          <a:noFill/>
          <a:ln>
            <a:noFill/>
          </a:ln>
        </p:spPr>
      </p:pic>
      <p:sp>
        <p:nvSpPr>
          <p:cNvPr id="41" name="TextBox 7"/>
          <p:cNvSpPr txBox="1">
            <a:spLocks noChangeArrowheads="1"/>
          </p:cNvSpPr>
          <p:nvPr/>
        </p:nvSpPr>
        <p:spPr bwMode="auto">
          <a:xfrm flipH="1">
            <a:off x="4290191" y="5761628"/>
            <a:ext cx="3321895" cy="36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生成式对抗</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网络模型结构图</a:t>
            </a:r>
            <a:endParaRPr kumimoji="0" lang="en-US"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61231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7"/>
          <p:cNvSpPr txBox="1">
            <a:spLocks noChangeArrowheads="1"/>
          </p:cNvSpPr>
          <p:nvPr/>
        </p:nvSpPr>
        <p:spPr bwMode="auto">
          <a:xfrm flipH="1">
            <a:off x="4914900" y="1614975"/>
            <a:ext cx="669798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一妇女拿</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假钞</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去买</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早点，小贩</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恼了，很严肃的说：</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大姐，你</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给</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假钞</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也就</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算了，最</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起码是张</a:t>
            </a:r>
            <a:r>
              <a:rPr kumimoji="0" lang="zh-CN" altLang="en-US" sz="18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印的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嘛，你</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这张钞票居然是画的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就算退一万步</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说，画</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的也就</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算了，你</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给画一张</a:t>
            </a:r>
            <a:r>
              <a:rPr kumimoji="0" lang="zh-CN" altLang="en-US" sz="18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十块</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r>
              <a:rPr lang="zh-CN" altLang="en-US" b="1" dirty="0">
                <a:solidFill>
                  <a:srgbClr val="444444"/>
                </a:solidFill>
                <a:latin typeface="Lato regular" panose="020F0502020204030203" pitchFamily="34" charset="0"/>
                <a:ea typeface="Lato regular" panose="020F0502020204030203" pitchFamily="34" charset="0"/>
                <a:cs typeface="Lato regular" panose="020F0502020204030203" pitchFamily="34" charset="0"/>
              </a:rPr>
              <a:t>二十</a:t>
            </a:r>
            <a:r>
              <a:rPr kumimoji="0" lang="zh-CN" altLang="en-US" sz="1800" b="1"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块</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的都</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行，对不对</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？你还给画张七块的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七块就七块</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吧，就</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不说了，最起码也得画</a:t>
            </a:r>
            <a:r>
              <a:rPr kumimoji="0" lang="zh-CN" altLang="en-US" sz="18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彩色的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啊，居然</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用铅笔画</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的！算了，我</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忍</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了！</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黑白就黑白的</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那也不能用手纸画啊</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！就</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算是手纸我也认了</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a:t>
            </a:r>
            <a:endPar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你怎么着也得用剪子把</a:t>
            </a:r>
            <a:r>
              <a:rPr kumimoji="0" lang="zh-CN" altLang="en-US" sz="18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边剪齐</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了</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啊，这个</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用手撕</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的，毛边</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太夸张了。</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行，毛边</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我也不想说</a:t>
            </a:r>
            <a:r>
              <a:rPr kumimoji="0" lang="zh-CN" altLang="en-US" sz="1800" b="0" i="0" u="none" strike="noStrike" kern="1200" cap="none" spc="0" normalizeH="0" baseline="0" noProof="0" dirty="0" smtClean="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了</a:t>
            </a:r>
            <a:endPar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可你也撕个</a:t>
            </a:r>
            <a:r>
              <a:rPr kumimoji="0" lang="zh-CN" altLang="en-US" sz="1800" b="1"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长方型</a:t>
            </a:r>
            <a:r>
              <a:rPr kumimoji="0" lang="zh-CN" altLang="en-US" sz="1800" b="0" i="0" u="none" strike="noStrike" kern="1200" cap="none" spc="0" normalizeH="0" baseline="0" noProof="0" dirty="0">
                <a:ln>
                  <a:noFill/>
                </a:ln>
                <a:solidFill>
                  <a:srgbClr val="444444"/>
                </a:solidFill>
                <a:effectLst/>
                <a:uLnTx/>
                <a:uFillTx/>
                <a:latin typeface="Lato regular" panose="020F0502020204030203" pitchFamily="34" charset="0"/>
                <a:ea typeface="Lato regular" panose="020F0502020204030203" pitchFamily="34" charset="0"/>
                <a:cs typeface="Lato regular" panose="020F0502020204030203" pitchFamily="34" charset="0"/>
              </a:rPr>
              <a:t>啊！这个三角型就太说不过去了吧！</a:t>
            </a:r>
          </a:p>
        </p:txBody>
      </p:sp>
      <p:sp>
        <p:nvSpPr>
          <p:cNvPr id="5" name="文本框 4"/>
          <p:cNvSpPr txBox="1"/>
          <p:nvPr/>
        </p:nvSpPr>
        <p:spPr>
          <a:xfrm>
            <a:off x="341072" y="470465"/>
            <a:ext cx="5236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思考</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生成式对抗网络</a:t>
            </a:r>
          </a:p>
        </p:txBody>
      </p:sp>
      <p:sp>
        <p:nvSpPr>
          <p:cNvPr id="6" name="任意多边形 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72" y="2514221"/>
            <a:ext cx="3994948" cy="2748524"/>
          </a:xfrm>
          <a:prstGeom prst="rect">
            <a:avLst/>
          </a:prstGeom>
        </p:spPr>
      </p:pic>
    </p:spTree>
    <p:extLst>
      <p:ext uri="{BB962C8B-B14F-4D97-AF65-F5344CB8AC3E}">
        <p14:creationId xmlns:p14="http://schemas.microsoft.com/office/powerpoint/2010/main" val="3344270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457" y="1529613"/>
            <a:ext cx="8751976" cy="4455551"/>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207" y="1301172"/>
            <a:ext cx="8789892" cy="4717242"/>
          </a:xfrm>
          <a:prstGeom prst="rect">
            <a:avLst/>
          </a:prstGeom>
        </p:spPr>
      </p:pic>
      <p:sp>
        <p:nvSpPr>
          <p:cNvPr id="5" name="文本框 4"/>
          <p:cNvSpPr txBox="1"/>
          <p:nvPr/>
        </p:nvSpPr>
        <p:spPr>
          <a:xfrm>
            <a:off x="341072" y="470465"/>
            <a:ext cx="5236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思考</a:t>
            </a:r>
            <a:r>
              <a:rPr kumimoji="0" lang="en-US" altLang="zh-CN"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a:t>
            </a:r>
            <a:r>
              <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cs typeface="+mn-cs"/>
              </a:rPr>
              <a:t>生成式对抗网络</a:t>
            </a:r>
          </a:p>
        </p:txBody>
      </p:sp>
      <p:sp>
        <p:nvSpPr>
          <p:cNvPr id="6" name="任意多边形 5"/>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515" y="1273644"/>
            <a:ext cx="9295859" cy="4734733"/>
          </a:xfrm>
          <a:prstGeom prst="rect">
            <a:avLst/>
          </a:prstGeom>
        </p:spPr>
      </p:pic>
    </p:spTree>
    <p:extLst>
      <p:ext uri="{BB962C8B-B14F-4D97-AF65-F5344CB8AC3E}">
        <p14:creationId xmlns:p14="http://schemas.microsoft.com/office/powerpoint/2010/main" val="13551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802063" y="1758189"/>
            <a:ext cx="3242523" cy="3242523"/>
          </a:xfrm>
          <a:prstGeom prst="diamond">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等腰三角形 8"/>
          <p:cNvSpPr/>
          <p:nvPr/>
        </p:nvSpPr>
        <p:spPr>
          <a:xfrm flipV="1">
            <a:off x="3945758" y="3199094"/>
            <a:ext cx="4271743" cy="2255667"/>
          </a:xfrm>
          <a:prstGeom prst="triangle">
            <a:avLst>
              <a:gd name="adj" fmla="val 4967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等腰三角形 9"/>
          <p:cNvSpPr/>
          <p:nvPr/>
        </p:nvSpPr>
        <p:spPr>
          <a:xfrm>
            <a:off x="3945757" y="1183067"/>
            <a:ext cx="4271743" cy="2255667"/>
          </a:xfrm>
          <a:prstGeom prst="triangle">
            <a:avLst>
              <a:gd name="adj" fmla="val 4967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sp>
        <p:nvSpPr>
          <p:cNvPr id="14" name="文本框 13"/>
          <p:cNvSpPr txBox="1"/>
          <p:nvPr/>
        </p:nvSpPr>
        <p:spPr>
          <a:xfrm>
            <a:off x="5218610" y="2351353"/>
            <a:ext cx="1569660" cy="923330"/>
          </a:xfrm>
          <a:prstGeom prst="rect">
            <a:avLst/>
          </a:prstGeom>
          <a:noFill/>
          <a:ln>
            <a:noFill/>
          </a:ln>
        </p:spPr>
        <p:txBody>
          <a:bodyPr wrap="none" rtlCol="0">
            <a:spAutoFit/>
          </a:bodyPr>
          <a:lstStyle/>
          <a:p>
            <a:r>
              <a:rPr lang="zh-CN" altLang="en-US" sz="5400" dirty="0" smtClean="0">
                <a:solidFill>
                  <a:schemeClr val="tx1">
                    <a:lumMod val="85000"/>
                    <a:lumOff val="15000"/>
                  </a:schemeClr>
                </a:solidFill>
                <a:latin typeface="Hiragino Sans GB W3" panose="020B0300000000000000" pitchFamily="34" charset="-122"/>
                <a:ea typeface="Hiragino Sans GB W3" panose="020B0300000000000000" pitchFamily="34" charset="-122"/>
              </a:rPr>
              <a:t>谢谢</a:t>
            </a:r>
            <a:endParaRPr lang="zh-CN" altLang="en-US" sz="5400" dirty="0">
              <a:solidFill>
                <a:schemeClr val="tx1">
                  <a:lumMod val="85000"/>
                  <a:lumOff val="15000"/>
                </a:schemeClr>
              </a:solidFill>
              <a:latin typeface="Hiragino Sans GB W3" panose="020B0300000000000000" pitchFamily="34" charset="-122"/>
              <a:ea typeface="Hiragino Sans GB W3" panose="020B0300000000000000" pitchFamily="34" charset="-122"/>
            </a:endParaRPr>
          </a:p>
        </p:txBody>
      </p:sp>
      <p:sp>
        <p:nvSpPr>
          <p:cNvPr id="16" name="任意多边形: 形状 15">
            <a:extLst>
              <a:ext uri="{FF2B5EF4-FFF2-40B4-BE49-F238E27FC236}">
                <a16:creationId xmlns:a16="http://schemas.microsoft.com/office/drawing/2014/main" xmlns="" id="{80F891EF-07EF-4F8B-AB93-5D646AC083F9}"/>
              </a:ext>
            </a:extLst>
          </p:cNvPr>
          <p:cNvSpPr/>
          <p:nvPr/>
        </p:nvSpPr>
        <p:spPr>
          <a:xfrm>
            <a:off x="-233169" y="3198280"/>
            <a:ext cx="4862319" cy="730782"/>
          </a:xfrm>
          <a:custGeom>
            <a:avLst/>
            <a:gdLst>
              <a:gd name="connsiteX0" fmla="*/ 0 w 4454013"/>
              <a:gd name="connsiteY0" fmla="*/ 531514 h 767488"/>
              <a:gd name="connsiteX1" fmla="*/ 1828800 w 4454013"/>
              <a:gd name="connsiteY1" fmla="*/ 572 h 767488"/>
              <a:gd name="connsiteX2" fmla="*/ 3628103 w 4454013"/>
              <a:gd name="connsiteY2" fmla="*/ 620004 h 767488"/>
              <a:gd name="connsiteX3" fmla="*/ 4454013 w 4454013"/>
              <a:gd name="connsiteY3" fmla="*/ 767488 h 767488"/>
              <a:gd name="connsiteX0" fmla="*/ 0 w 4454013"/>
              <a:gd name="connsiteY0" fmla="*/ 531514 h 767488"/>
              <a:gd name="connsiteX1" fmla="*/ 1828800 w 4454013"/>
              <a:gd name="connsiteY1" fmla="*/ 572 h 767488"/>
              <a:gd name="connsiteX2" fmla="*/ 3628103 w 4454013"/>
              <a:gd name="connsiteY2" fmla="*/ 620004 h 767488"/>
              <a:gd name="connsiteX3" fmla="*/ 4195569 w 4454013"/>
              <a:gd name="connsiteY3" fmla="*/ 735545 h 767488"/>
              <a:gd name="connsiteX4" fmla="*/ 4454013 w 4454013"/>
              <a:gd name="connsiteY4" fmla="*/ 767488 h 767488"/>
              <a:gd name="connsiteX0" fmla="*/ 0 w 4454013"/>
              <a:gd name="connsiteY0" fmla="*/ 531514 h 767488"/>
              <a:gd name="connsiteX1" fmla="*/ 1828800 w 4454013"/>
              <a:gd name="connsiteY1" fmla="*/ 572 h 767488"/>
              <a:gd name="connsiteX2" fmla="*/ 3628103 w 4454013"/>
              <a:gd name="connsiteY2" fmla="*/ 620004 h 767488"/>
              <a:gd name="connsiteX3" fmla="*/ 4081269 w 4454013"/>
              <a:gd name="connsiteY3" fmla="*/ 730782 h 767488"/>
              <a:gd name="connsiteX4" fmla="*/ 4454013 w 4454013"/>
              <a:gd name="connsiteY4" fmla="*/ 767488 h 767488"/>
              <a:gd name="connsiteX0" fmla="*/ 0 w 4081269"/>
              <a:gd name="connsiteY0" fmla="*/ 531514 h 730782"/>
              <a:gd name="connsiteX1" fmla="*/ 1828800 w 4081269"/>
              <a:gd name="connsiteY1" fmla="*/ 572 h 730782"/>
              <a:gd name="connsiteX2" fmla="*/ 3628103 w 4081269"/>
              <a:gd name="connsiteY2" fmla="*/ 620004 h 730782"/>
              <a:gd name="connsiteX3" fmla="*/ 4081269 w 4081269"/>
              <a:gd name="connsiteY3" fmla="*/ 730782 h 730782"/>
            </a:gdLst>
            <a:ahLst/>
            <a:cxnLst>
              <a:cxn ang="0">
                <a:pos x="connsiteX0" y="connsiteY0"/>
              </a:cxn>
              <a:cxn ang="0">
                <a:pos x="connsiteX1" y="connsiteY1"/>
              </a:cxn>
              <a:cxn ang="0">
                <a:pos x="connsiteX2" y="connsiteY2"/>
              </a:cxn>
              <a:cxn ang="0">
                <a:pos x="connsiteX3" y="connsiteY3"/>
              </a:cxn>
            </a:cxnLst>
            <a:rect l="l" t="t" r="r" b="b"/>
            <a:pathLst>
              <a:path w="4081269" h="730782">
                <a:moveTo>
                  <a:pt x="0" y="531514"/>
                </a:moveTo>
                <a:cubicBezTo>
                  <a:pt x="612058" y="258669"/>
                  <a:pt x="1224116" y="-14176"/>
                  <a:pt x="1828800" y="572"/>
                </a:cubicBezTo>
                <a:cubicBezTo>
                  <a:pt x="2433484" y="15320"/>
                  <a:pt x="3252692" y="498302"/>
                  <a:pt x="3628103" y="620004"/>
                </a:cubicBezTo>
                <a:cubicBezTo>
                  <a:pt x="4003514" y="741706"/>
                  <a:pt x="3943617" y="706201"/>
                  <a:pt x="4081269" y="730782"/>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任意多边形: 形状 18">
            <a:extLst>
              <a:ext uri="{FF2B5EF4-FFF2-40B4-BE49-F238E27FC236}">
                <a16:creationId xmlns:a16="http://schemas.microsoft.com/office/drawing/2014/main" xmlns="" id="{C26C1148-B0B9-44C7-98EC-F95634790332}"/>
              </a:ext>
            </a:extLst>
          </p:cNvPr>
          <p:cNvSpPr/>
          <p:nvPr/>
        </p:nvSpPr>
        <p:spPr>
          <a:xfrm>
            <a:off x="7350734" y="3733664"/>
            <a:ext cx="5549139" cy="700144"/>
          </a:xfrm>
          <a:custGeom>
            <a:avLst/>
            <a:gdLst>
              <a:gd name="connsiteX0" fmla="*/ 0 w 4719484"/>
              <a:gd name="connsiteY0" fmla="*/ 364821 h 700144"/>
              <a:gd name="connsiteX1" fmla="*/ 1091381 w 4719484"/>
              <a:gd name="connsiteY1" fmla="*/ 689285 h 700144"/>
              <a:gd name="connsiteX2" fmla="*/ 2890684 w 4719484"/>
              <a:gd name="connsiteY2" fmla="*/ 10859 h 700144"/>
              <a:gd name="connsiteX3" fmla="*/ 4719484 w 4719484"/>
              <a:gd name="connsiteY3" fmla="*/ 335324 h 700144"/>
              <a:gd name="connsiteX0" fmla="*/ 0 w 4733772"/>
              <a:gd name="connsiteY0" fmla="*/ 364821 h 700144"/>
              <a:gd name="connsiteX1" fmla="*/ 1105669 w 4733772"/>
              <a:gd name="connsiteY1" fmla="*/ 689285 h 700144"/>
              <a:gd name="connsiteX2" fmla="*/ 2904972 w 4733772"/>
              <a:gd name="connsiteY2" fmla="*/ 10859 h 700144"/>
              <a:gd name="connsiteX3" fmla="*/ 4733772 w 4733772"/>
              <a:gd name="connsiteY3" fmla="*/ 335324 h 700144"/>
            </a:gdLst>
            <a:ahLst/>
            <a:cxnLst>
              <a:cxn ang="0">
                <a:pos x="connsiteX0" y="connsiteY0"/>
              </a:cxn>
              <a:cxn ang="0">
                <a:pos x="connsiteX1" y="connsiteY1"/>
              </a:cxn>
              <a:cxn ang="0">
                <a:pos x="connsiteX2" y="connsiteY2"/>
              </a:cxn>
              <a:cxn ang="0">
                <a:pos x="connsiteX3" y="connsiteY3"/>
              </a:cxn>
            </a:cxnLst>
            <a:rect l="l" t="t" r="r" b="b"/>
            <a:pathLst>
              <a:path w="4733772" h="700144">
                <a:moveTo>
                  <a:pt x="0" y="364821"/>
                </a:moveTo>
                <a:cubicBezTo>
                  <a:pt x="304800" y="556550"/>
                  <a:pt x="621507" y="748279"/>
                  <a:pt x="1105669" y="689285"/>
                </a:cubicBezTo>
                <a:cubicBezTo>
                  <a:pt x="1589831" y="630291"/>
                  <a:pt x="2300288" y="69852"/>
                  <a:pt x="2904972" y="10859"/>
                </a:cubicBezTo>
                <a:cubicBezTo>
                  <a:pt x="3509656" y="-48135"/>
                  <a:pt x="4121714" y="143594"/>
                  <a:pt x="4733772" y="335324"/>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9">
            <a:extLst>
              <a:ext uri="{FF2B5EF4-FFF2-40B4-BE49-F238E27FC236}">
                <a16:creationId xmlns:a16="http://schemas.microsoft.com/office/drawing/2014/main" xmlns="" id="{26F77600-A1F0-40E7-AFEE-E9CAC017D2DD}"/>
              </a:ext>
            </a:extLst>
          </p:cNvPr>
          <p:cNvSpPr/>
          <p:nvPr/>
        </p:nvSpPr>
        <p:spPr>
          <a:xfrm>
            <a:off x="7570106" y="3684186"/>
            <a:ext cx="5105157" cy="560475"/>
          </a:xfrm>
          <a:custGeom>
            <a:avLst/>
            <a:gdLst>
              <a:gd name="connsiteX0" fmla="*/ 0 w 4395020"/>
              <a:gd name="connsiteY0" fmla="*/ 176980 h 560476"/>
              <a:gd name="connsiteX1" fmla="*/ 973394 w 4395020"/>
              <a:gd name="connsiteY1" fmla="*/ 29497 h 560476"/>
              <a:gd name="connsiteX2" fmla="*/ 2831691 w 4395020"/>
              <a:gd name="connsiteY2" fmla="*/ 560438 h 560476"/>
              <a:gd name="connsiteX3" fmla="*/ 4395020 w 4395020"/>
              <a:gd name="connsiteY3" fmla="*/ 0 h 560476"/>
              <a:gd name="connsiteX0" fmla="*/ 0 w 4414070"/>
              <a:gd name="connsiteY0" fmla="*/ 196030 h 560475"/>
              <a:gd name="connsiteX1" fmla="*/ 992444 w 4414070"/>
              <a:gd name="connsiteY1" fmla="*/ 29497 h 560475"/>
              <a:gd name="connsiteX2" fmla="*/ 2850741 w 4414070"/>
              <a:gd name="connsiteY2" fmla="*/ 560438 h 560475"/>
              <a:gd name="connsiteX3" fmla="*/ 4414070 w 4414070"/>
              <a:gd name="connsiteY3" fmla="*/ 0 h 560475"/>
            </a:gdLst>
            <a:ahLst/>
            <a:cxnLst>
              <a:cxn ang="0">
                <a:pos x="connsiteX0" y="connsiteY0"/>
              </a:cxn>
              <a:cxn ang="0">
                <a:pos x="connsiteX1" y="connsiteY1"/>
              </a:cxn>
              <a:cxn ang="0">
                <a:pos x="connsiteX2" y="connsiteY2"/>
              </a:cxn>
              <a:cxn ang="0">
                <a:pos x="connsiteX3" y="connsiteY3"/>
              </a:cxn>
            </a:cxnLst>
            <a:rect l="l" t="t" r="r" b="b"/>
            <a:pathLst>
              <a:path w="4414070" h="560475">
                <a:moveTo>
                  <a:pt x="0" y="196030"/>
                </a:moveTo>
                <a:cubicBezTo>
                  <a:pt x="250723" y="90333"/>
                  <a:pt x="517321" y="-31238"/>
                  <a:pt x="992444" y="29497"/>
                </a:cubicBezTo>
                <a:cubicBezTo>
                  <a:pt x="1467568" y="90232"/>
                  <a:pt x="2280470" y="565354"/>
                  <a:pt x="2850741" y="560438"/>
                </a:cubicBezTo>
                <a:cubicBezTo>
                  <a:pt x="3421012" y="555522"/>
                  <a:pt x="3917541" y="277761"/>
                  <a:pt x="4414070" y="0"/>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20">
            <a:extLst>
              <a:ext uri="{FF2B5EF4-FFF2-40B4-BE49-F238E27FC236}">
                <a16:creationId xmlns:a16="http://schemas.microsoft.com/office/drawing/2014/main" xmlns="" id="{A807CBA3-077B-47F8-8CA5-644C617E6A99}"/>
              </a:ext>
            </a:extLst>
          </p:cNvPr>
          <p:cNvSpPr/>
          <p:nvPr/>
        </p:nvSpPr>
        <p:spPr>
          <a:xfrm>
            <a:off x="-215759" y="3425261"/>
            <a:ext cx="4435333" cy="523672"/>
          </a:xfrm>
          <a:custGeom>
            <a:avLst/>
            <a:gdLst>
              <a:gd name="connsiteX0" fmla="*/ 0 w 4222750"/>
              <a:gd name="connsiteY0" fmla="*/ 184907 h 523672"/>
              <a:gd name="connsiteX1" fmla="*/ 1352550 w 4222750"/>
              <a:gd name="connsiteY1" fmla="*/ 521457 h 523672"/>
              <a:gd name="connsiteX2" fmla="*/ 3384550 w 4222750"/>
              <a:gd name="connsiteY2" fmla="*/ 38857 h 523672"/>
              <a:gd name="connsiteX3" fmla="*/ 4222750 w 4222750"/>
              <a:gd name="connsiteY3" fmla="*/ 64257 h 523672"/>
            </a:gdLst>
            <a:ahLst/>
            <a:cxnLst>
              <a:cxn ang="0">
                <a:pos x="connsiteX0" y="connsiteY0"/>
              </a:cxn>
              <a:cxn ang="0">
                <a:pos x="connsiteX1" y="connsiteY1"/>
              </a:cxn>
              <a:cxn ang="0">
                <a:pos x="connsiteX2" y="connsiteY2"/>
              </a:cxn>
              <a:cxn ang="0">
                <a:pos x="connsiteX3" y="connsiteY3"/>
              </a:cxn>
            </a:cxnLst>
            <a:rect l="l" t="t" r="r" b="b"/>
            <a:pathLst>
              <a:path w="4222750" h="523672">
                <a:moveTo>
                  <a:pt x="0" y="184907"/>
                </a:moveTo>
                <a:cubicBezTo>
                  <a:pt x="394229" y="365353"/>
                  <a:pt x="788458" y="545799"/>
                  <a:pt x="1352550" y="521457"/>
                </a:cubicBezTo>
                <a:cubicBezTo>
                  <a:pt x="1916642" y="497115"/>
                  <a:pt x="2906183" y="115057"/>
                  <a:pt x="3384550" y="38857"/>
                </a:cubicBezTo>
                <a:cubicBezTo>
                  <a:pt x="3862917" y="-37343"/>
                  <a:pt x="4042833" y="13457"/>
                  <a:pt x="4222750" y="64257"/>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22">
            <a:extLst>
              <a:ext uri="{FF2B5EF4-FFF2-40B4-BE49-F238E27FC236}">
                <a16:creationId xmlns:a16="http://schemas.microsoft.com/office/drawing/2014/main" xmlns="" id="{F0EA8CA3-98AB-460E-8849-21FA3642685C}"/>
              </a:ext>
            </a:extLst>
          </p:cNvPr>
          <p:cNvSpPr/>
          <p:nvPr/>
        </p:nvSpPr>
        <p:spPr>
          <a:xfrm rot="18746479">
            <a:off x="10079180" y="3293450"/>
            <a:ext cx="192454" cy="192454"/>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1" name="矩形: 圆角 23">
            <a:extLst>
              <a:ext uri="{FF2B5EF4-FFF2-40B4-BE49-F238E27FC236}">
                <a16:creationId xmlns:a16="http://schemas.microsoft.com/office/drawing/2014/main" xmlns="" id="{53BAB7F2-DC23-4B58-B8FA-6BA099DB112F}"/>
              </a:ext>
            </a:extLst>
          </p:cNvPr>
          <p:cNvSpPr/>
          <p:nvPr/>
        </p:nvSpPr>
        <p:spPr>
          <a:xfrm rot="15661163">
            <a:off x="11624670" y="3414859"/>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2" name="矩形: 圆角 24">
            <a:extLst>
              <a:ext uri="{FF2B5EF4-FFF2-40B4-BE49-F238E27FC236}">
                <a16:creationId xmlns:a16="http://schemas.microsoft.com/office/drawing/2014/main" xmlns="" id="{FDB1CAD8-6E9A-476E-B931-611AB1F78F4D}"/>
              </a:ext>
            </a:extLst>
          </p:cNvPr>
          <p:cNvSpPr/>
          <p:nvPr/>
        </p:nvSpPr>
        <p:spPr>
          <a:xfrm rot="15661163">
            <a:off x="2456504" y="2789497"/>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3" name="矩形: 圆角 25">
            <a:extLst>
              <a:ext uri="{FF2B5EF4-FFF2-40B4-BE49-F238E27FC236}">
                <a16:creationId xmlns:a16="http://schemas.microsoft.com/office/drawing/2014/main" xmlns="" id="{4BD5F66F-B3C0-4C78-8E5A-9C71FBBA5A79}"/>
              </a:ext>
            </a:extLst>
          </p:cNvPr>
          <p:cNvSpPr/>
          <p:nvPr/>
        </p:nvSpPr>
        <p:spPr>
          <a:xfrm rot="19434123">
            <a:off x="445531" y="2495668"/>
            <a:ext cx="442097" cy="442097"/>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 name="矩形: 圆角 26">
            <a:extLst>
              <a:ext uri="{FF2B5EF4-FFF2-40B4-BE49-F238E27FC236}">
                <a16:creationId xmlns:a16="http://schemas.microsoft.com/office/drawing/2014/main" xmlns="" id="{488EF9EC-D0A7-4B96-BCE2-6CFCBAC785F5}"/>
              </a:ext>
            </a:extLst>
          </p:cNvPr>
          <p:cNvSpPr/>
          <p:nvPr/>
        </p:nvSpPr>
        <p:spPr>
          <a:xfrm rot="17624697">
            <a:off x="1386338" y="4257902"/>
            <a:ext cx="83268" cy="83268"/>
          </a:xfrm>
          <a:prstGeom prst="roundRect">
            <a:avLst>
              <a:gd name="adj" fmla="val 17644"/>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5" name="矩形: 圆角 27">
            <a:extLst>
              <a:ext uri="{FF2B5EF4-FFF2-40B4-BE49-F238E27FC236}">
                <a16:creationId xmlns:a16="http://schemas.microsoft.com/office/drawing/2014/main" xmlns="" id="{14DE4580-DACB-4DD3-AFE6-E809AE4BD6A6}"/>
              </a:ext>
            </a:extLst>
          </p:cNvPr>
          <p:cNvSpPr/>
          <p:nvPr/>
        </p:nvSpPr>
        <p:spPr>
          <a:xfrm rot="17624697">
            <a:off x="10115172" y="1924620"/>
            <a:ext cx="423239" cy="423239"/>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6" name="矩形: 圆角 51">
            <a:extLst>
              <a:ext uri="{FF2B5EF4-FFF2-40B4-BE49-F238E27FC236}">
                <a16:creationId xmlns:a16="http://schemas.microsoft.com/office/drawing/2014/main" xmlns="" id="{ECF75E15-ECAB-4DBC-8839-B07E13B3CBB6}"/>
              </a:ext>
            </a:extLst>
          </p:cNvPr>
          <p:cNvSpPr/>
          <p:nvPr/>
        </p:nvSpPr>
        <p:spPr>
          <a:xfrm rot="15661163">
            <a:off x="2527738" y="4771060"/>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7" name="矩形: 圆角 53">
            <a:extLst>
              <a:ext uri="{FF2B5EF4-FFF2-40B4-BE49-F238E27FC236}">
                <a16:creationId xmlns:a16="http://schemas.microsoft.com/office/drawing/2014/main" xmlns="" id="{C8F570CA-B6B9-4791-9540-E5BAB48446CE}"/>
              </a:ext>
            </a:extLst>
          </p:cNvPr>
          <p:cNvSpPr/>
          <p:nvPr/>
        </p:nvSpPr>
        <p:spPr>
          <a:xfrm rot="19132149">
            <a:off x="10230629" y="4771059"/>
            <a:ext cx="272513" cy="272513"/>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8" name="矩形: 圆角 56">
            <a:extLst>
              <a:ext uri="{FF2B5EF4-FFF2-40B4-BE49-F238E27FC236}">
                <a16:creationId xmlns:a16="http://schemas.microsoft.com/office/drawing/2014/main" xmlns="" id="{ED9DA8A2-8B49-44FD-A814-1051DB2A79E0}"/>
              </a:ext>
            </a:extLst>
          </p:cNvPr>
          <p:cNvSpPr/>
          <p:nvPr/>
        </p:nvSpPr>
        <p:spPr>
          <a:xfrm rot="15661163">
            <a:off x="1478553" y="1573731"/>
            <a:ext cx="226904" cy="226904"/>
          </a:xfrm>
          <a:prstGeom prst="roundRect">
            <a:avLst>
              <a:gd name="adj" fmla="val 17644"/>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407858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750"/>
                            </p:stCondLst>
                            <p:childTnLst>
                              <p:par>
                                <p:cTn id="21" presetID="23" presetClass="entr" presetSubtype="3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250" fill="hold"/>
                                        <p:tgtEl>
                                          <p:spTgt spid="14"/>
                                        </p:tgtEl>
                                        <p:attrNameLst>
                                          <p:attrName>ppt_w</p:attrName>
                                        </p:attrNameLst>
                                      </p:cBhvr>
                                      <p:tavLst>
                                        <p:tav tm="0">
                                          <p:val>
                                            <p:strVal val="(6*min(max(#ppt_w*#ppt_h,.3),1)-7.4)/-.7*#ppt_w"/>
                                          </p:val>
                                        </p:tav>
                                        <p:tav tm="100000">
                                          <p:val>
                                            <p:strVal val="#ppt_w"/>
                                          </p:val>
                                        </p:tav>
                                      </p:tavLst>
                                    </p:anim>
                                    <p:anim calcmode="lin" valueType="num">
                                      <p:cBhvr>
                                        <p:cTn id="24" dur="1250" fill="hold"/>
                                        <p:tgtEl>
                                          <p:spTgt spid="14"/>
                                        </p:tgtEl>
                                        <p:attrNameLst>
                                          <p:attrName>ppt_h</p:attrName>
                                        </p:attrNameLst>
                                      </p:cBhvr>
                                      <p:tavLst>
                                        <p:tav tm="0">
                                          <p:val>
                                            <p:strVal val="(6*min(max(#ppt_w*#ppt_h,.3),1)-7.4)/-.7*#ppt_h"/>
                                          </p:val>
                                        </p:tav>
                                        <p:tav tm="100000">
                                          <p:val>
                                            <p:strVal val="#ppt_h"/>
                                          </p:val>
                                        </p:tav>
                                      </p:tavLst>
                                    </p:anim>
                                    <p:anim calcmode="lin" valueType="num">
                                      <p:cBhvr>
                                        <p:cTn id="25" dur="1250" fill="hold"/>
                                        <p:tgtEl>
                                          <p:spTgt spid="14"/>
                                        </p:tgtEl>
                                        <p:attrNameLst>
                                          <p:attrName>ppt_x</p:attrName>
                                        </p:attrNameLst>
                                      </p:cBhvr>
                                      <p:tavLst>
                                        <p:tav tm="0">
                                          <p:val>
                                            <p:fltVal val="0.5"/>
                                          </p:val>
                                        </p:tav>
                                        <p:tav tm="100000">
                                          <p:val>
                                            <p:strVal val="#ppt_x"/>
                                          </p:val>
                                        </p:tav>
                                      </p:tavLst>
                                    </p:anim>
                                    <p:anim calcmode="lin" valueType="num">
                                      <p:cBhvr>
                                        <p:cTn id="26" dur="1250" fill="hold"/>
                                        <p:tgtEl>
                                          <p:spTgt spid="14"/>
                                        </p:tgtEl>
                                        <p:attrNameLst>
                                          <p:attrName>ppt_y</p:attrName>
                                        </p:attrNameLst>
                                      </p:cBhvr>
                                      <p:tavLst>
                                        <p:tav tm="0">
                                          <p:val>
                                            <p:strVal val="1+(6*min(max(#ppt_w*#ppt_h,.3),1)-7.4)/-.7*#ppt_h/2"/>
                                          </p:val>
                                        </p:tav>
                                        <p:tav tm="100000">
                                          <p:val>
                                            <p:strVal val="#ppt_y"/>
                                          </p:val>
                                        </p:tav>
                                      </p:tavLst>
                                    </p:anim>
                                  </p:childTnLst>
                                </p:cTn>
                              </p:par>
                              <p:par>
                                <p:cTn id="27" presetID="22" presetClass="entr" presetSubtype="8" fill="hold" grpId="0" nodeType="withEffect">
                                  <p:stCondLst>
                                    <p:cond delay="175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225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275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325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42" presetClass="entr" presetSubtype="0" fill="hold" grpId="0" nodeType="withEffect">
                                  <p:stCondLst>
                                    <p:cond delay="375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37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425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750"/>
                                        <p:tgtEl>
                                          <p:spTgt spid="25"/>
                                        </p:tgtEl>
                                      </p:cBhvr>
                                    </p:animEffect>
                                    <p:anim calcmode="lin" valueType="num">
                                      <p:cBhvr>
                                        <p:cTn id="52" dur="750" fill="hold"/>
                                        <p:tgtEl>
                                          <p:spTgt spid="25"/>
                                        </p:tgtEl>
                                        <p:attrNameLst>
                                          <p:attrName>ppt_x</p:attrName>
                                        </p:attrNameLst>
                                      </p:cBhvr>
                                      <p:tavLst>
                                        <p:tav tm="0">
                                          <p:val>
                                            <p:strVal val="#ppt_x"/>
                                          </p:val>
                                        </p:tav>
                                        <p:tav tm="100000">
                                          <p:val>
                                            <p:strVal val="#ppt_x"/>
                                          </p:val>
                                        </p:tav>
                                      </p:tavLst>
                                    </p:anim>
                                    <p:anim calcmode="lin" valueType="num">
                                      <p:cBhvr>
                                        <p:cTn id="53" dur="75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25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750"/>
                                        <p:tgtEl>
                                          <p:spTgt spid="28"/>
                                        </p:tgtEl>
                                      </p:cBhvr>
                                    </p:animEffect>
                                    <p:anim calcmode="lin" valueType="num">
                                      <p:cBhvr>
                                        <p:cTn id="57" dur="750" fill="hold"/>
                                        <p:tgtEl>
                                          <p:spTgt spid="28"/>
                                        </p:tgtEl>
                                        <p:attrNameLst>
                                          <p:attrName>ppt_x</p:attrName>
                                        </p:attrNameLst>
                                      </p:cBhvr>
                                      <p:tavLst>
                                        <p:tav tm="0">
                                          <p:val>
                                            <p:strVal val="#ppt_x"/>
                                          </p:val>
                                        </p:tav>
                                        <p:tav tm="100000">
                                          <p:val>
                                            <p:strVal val="#ppt_x"/>
                                          </p:val>
                                        </p:tav>
                                      </p:tavLst>
                                    </p:anim>
                                    <p:anim calcmode="lin" valueType="num">
                                      <p:cBhvr>
                                        <p:cTn id="58" dur="750" fill="hold"/>
                                        <p:tgtEl>
                                          <p:spTgt spid="2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75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750"/>
                                        <p:tgtEl>
                                          <p:spTgt spid="26"/>
                                        </p:tgtEl>
                                      </p:cBhvr>
                                    </p:animEffect>
                                    <p:anim calcmode="lin" valueType="num">
                                      <p:cBhvr>
                                        <p:cTn id="62" dur="750" fill="hold"/>
                                        <p:tgtEl>
                                          <p:spTgt spid="26"/>
                                        </p:tgtEl>
                                        <p:attrNameLst>
                                          <p:attrName>ppt_x</p:attrName>
                                        </p:attrNameLst>
                                      </p:cBhvr>
                                      <p:tavLst>
                                        <p:tav tm="0">
                                          <p:val>
                                            <p:strVal val="#ppt_x"/>
                                          </p:val>
                                        </p:tav>
                                        <p:tav tm="100000">
                                          <p:val>
                                            <p:strVal val="#ppt_x"/>
                                          </p:val>
                                        </p:tav>
                                      </p:tavLst>
                                    </p:anim>
                                    <p:anim calcmode="lin" valueType="num">
                                      <p:cBhvr>
                                        <p:cTn id="63" dur="75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25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50"/>
                                        <p:tgtEl>
                                          <p:spTgt spid="21"/>
                                        </p:tgtEl>
                                      </p:cBhvr>
                                    </p:animEffect>
                                    <p:anim calcmode="lin" valueType="num">
                                      <p:cBhvr>
                                        <p:cTn id="67" dur="750" fill="hold"/>
                                        <p:tgtEl>
                                          <p:spTgt spid="21"/>
                                        </p:tgtEl>
                                        <p:attrNameLst>
                                          <p:attrName>ppt_x</p:attrName>
                                        </p:attrNameLst>
                                      </p:cBhvr>
                                      <p:tavLst>
                                        <p:tav tm="0">
                                          <p:val>
                                            <p:strVal val="#ppt_x"/>
                                          </p:val>
                                        </p:tav>
                                        <p:tav tm="100000">
                                          <p:val>
                                            <p:strVal val="#ppt_x"/>
                                          </p:val>
                                        </p:tav>
                                      </p:tavLst>
                                    </p:anim>
                                    <p:anim calcmode="lin" valueType="num">
                                      <p:cBhvr>
                                        <p:cTn id="68" dur="75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375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750"/>
                                        <p:tgtEl>
                                          <p:spTgt spid="20"/>
                                        </p:tgtEl>
                                      </p:cBhvr>
                                    </p:animEffect>
                                    <p:anim calcmode="lin" valueType="num">
                                      <p:cBhvr>
                                        <p:cTn id="72" dur="750" fill="hold"/>
                                        <p:tgtEl>
                                          <p:spTgt spid="20"/>
                                        </p:tgtEl>
                                        <p:attrNameLst>
                                          <p:attrName>ppt_x</p:attrName>
                                        </p:attrNameLst>
                                      </p:cBhvr>
                                      <p:tavLst>
                                        <p:tav tm="0">
                                          <p:val>
                                            <p:strVal val="#ppt_x"/>
                                          </p:val>
                                        </p:tav>
                                        <p:tav tm="100000">
                                          <p:val>
                                            <p:strVal val="#ppt_x"/>
                                          </p:val>
                                        </p:tav>
                                      </p:tavLst>
                                    </p:anim>
                                    <p:anim calcmode="lin" valueType="num">
                                      <p:cBhvr>
                                        <p:cTn id="73" dur="75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25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anim calcmode="lin" valueType="num">
                                      <p:cBhvr>
                                        <p:cTn id="77" dur="500" fill="hold"/>
                                        <p:tgtEl>
                                          <p:spTgt spid="27"/>
                                        </p:tgtEl>
                                        <p:attrNameLst>
                                          <p:attrName>ppt_x</p:attrName>
                                        </p:attrNameLst>
                                      </p:cBhvr>
                                      <p:tavLst>
                                        <p:tav tm="0">
                                          <p:val>
                                            <p:strVal val="#ppt_x"/>
                                          </p:val>
                                        </p:tav>
                                        <p:tav tm="100000">
                                          <p:val>
                                            <p:strVal val="#ppt_x"/>
                                          </p:val>
                                        </p:tav>
                                      </p:tavLst>
                                    </p:anim>
                                    <p:anim calcmode="lin" valueType="num">
                                      <p:cBhvr>
                                        <p:cTn id="78" dur="500" fill="hold"/>
                                        <p:tgtEl>
                                          <p:spTgt spid="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425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750"/>
                                        <p:tgtEl>
                                          <p:spTgt spid="24"/>
                                        </p:tgtEl>
                                      </p:cBhvr>
                                    </p:animEffect>
                                    <p:anim calcmode="lin" valueType="num">
                                      <p:cBhvr>
                                        <p:cTn id="82" dur="750" fill="hold"/>
                                        <p:tgtEl>
                                          <p:spTgt spid="24"/>
                                        </p:tgtEl>
                                        <p:attrNameLst>
                                          <p:attrName>ppt_x</p:attrName>
                                        </p:attrNameLst>
                                      </p:cBhvr>
                                      <p:tavLst>
                                        <p:tav tm="0">
                                          <p:val>
                                            <p:strVal val="#ppt_x"/>
                                          </p:val>
                                        </p:tav>
                                        <p:tav tm="100000">
                                          <p:val>
                                            <p:strVal val="#ppt_x"/>
                                          </p:val>
                                        </p:tav>
                                      </p:tavLst>
                                    </p:anim>
                                    <p:anim calcmode="lin" valueType="num">
                                      <p:cBhvr>
                                        <p:cTn id="8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459842"/>
            <a:ext cx="34079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413B39"/>
                </a:solidFill>
                <a:effectLst/>
                <a:uLnTx/>
                <a:uFillTx/>
                <a:latin typeface="Hiragino Sans GB W3" panose="020B0300000000000000" pitchFamily="34" charset="-122"/>
                <a:ea typeface="Hiragino Sans GB W3" panose="020B0300000000000000" pitchFamily="34" charset="-122"/>
              </a:rPr>
              <a:t>汉语分词技术</a:t>
            </a:r>
            <a:endParaRPr kumimoji="0" lang="zh-CN" altLang="en-US" sz="3200" b="0" i="0" u="none" strike="noStrike" kern="1200" cap="none" spc="0" normalizeH="0" baseline="0" noProof="0" dirty="0">
              <a:ln>
                <a:noFill/>
              </a:ln>
              <a:solidFill>
                <a:srgbClr val="413B39"/>
              </a:solidFill>
              <a:effectLst/>
              <a:uLnTx/>
              <a:uFillTx/>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764970" y="1508367"/>
            <a:ext cx="5511800"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smtClean="0">
                <a:latin typeface="Hiragino Sans GB W3" panose="020B0300000000000000" pitchFamily="34" charset="-122"/>
                <a:ea typeface="Hiragino Sans GB W3" panose="020B0300000000000000" pitchFamily="34" charset="-122"/>
              </a:rPr>
              <a:t>NLPIR</a:t>
            </a:r>
          </a:p>
          <a:p>
            <a:pPr marL="342900" indent="-342900">
              <a:lnSpc>
                <a:spcPct val="150000"/>
              </a:lnSpc>
              <a:buFont typeface="Arial" panose="020B0604020202020204" pitchFamily="34" charset="0"/>
              <a:buChar char="•"/>
            </a:pPr>
            <a:r>
              <a:rPr lang="en-US" altLang="zh-CN" sz="2400" dirty="0" smtClean="0">
                <a:latin typeface="Hiragino Sans GB W3" panose="020B0300000000000000" pitchFamily="34" charset="-122"/>
                <a:ea typeface="Hiragino Sans GB W3" panose="020B0300000000000000" pitchFamily="34" charset="-122"/>
              </a:rPr>
              <a:t>LTP</a:t>
            </a:r>
          </a:p>
          <a:p>
            <a:pPr marL="342900" indent="-342900">
              <a:lnSpc>
                <a:spcPct val="150000"/>
              </a:lnSpc>
              <a:buFont typeface="Arial" panose="020B0604020202020204" pitchFamily="34" charset="0"/>
              <a:buChar char="•"/>
            </a:pPr>
            <a:r>
              <a:rPr lang="en-US" altLang="zh-CN" sz="2400" dirty="0" smtClean="0">
                <a:latin typeface="Hiragino Sans GB W3" panose="020B0300000000000000" pitchFamily="34" charset="-122"/>
                <a:ea typeface="Hiragino Sans GB W3" panose="020B0300000000000000" pitchFamily="34" charset="-122"/>
              </a:rPr>
              <a:t>THULAC</a:t>
            </a:r>
          </a:p>
          <a:p>
            <a:pPr marL="342900" indent="-342900">
              <a:lnSpc>
                <a:spcPct val="150000"/>
              </a:lnSpc>
              <a:buFont typeface="Arial" panose="020B0604020202020204" pitchFamily="34" charset="0"/>
              <a:buChar char="•"/>
            </a:pPr>
            <a:r>
              <a:rPr lang="en-US" altLang="zh-CN" sz="2400" dirty="0" smtClean="0">
                <a:latin typeface="Hiragino Sans GB W3" panose="020B0300000000000000" pitchFamily="34" charset="-122"/>
                <a:ea typeface="Hiragino Sans GB W3" panose="020B0300000000000000" pitchFamily="34" charset="-122"/>
              </a:rPr>
              <a:t>JIEBA</a:t>
            </a:r>
          </a:p>
          <a:p>
            <a:pPr marL="342900" indent="-342900">
              <a:lnSpc>
                <a:spcPct val="150000"/>
              </a:lnSpc>
              <a:buFont typeface="Arial" panose="020B0604020202020204" pitchFamily="34" charset="0"/>
              <a:buChar char="•"/>
            </a:pPr>
            <a:r>
              <a:rPr lang="en-US" altLang="zh-CN" sz="2400" dirty="0" err="1" smtClean="0">
                <a:latin typeface="Hiragino Sans GB W3" panose="020B0300000000000000" pitchFamily="34" charset="-122"/>
                <a:ea typeface="Hiragino Sans GB W3" panose="020B0300000000000000" pitchFamily="34" charset="-122"/>
              </a:rPr>
              <a:t>Hanlp</a:t>
            </a:r>
            <a:endParaRPr lang="en-US" altLang="zh-CN" sz="2400" dirty="0" smtClean="0">
              <a:latin typeface="Hiragino Sans GB W3" panose="020B0300000000000000" pitchFamily="34" charset="-122"/>
              <a:ea typeface="Hiragino Sans GB W3" panose="020B0300000000000000" pitchFamily="34" charset="-122"/>
            </a:endParaRPr>
          </a:p>
          <a:p>
            <a:pPr marL="342900" indent="-342900">
              <a:lnSpc>
                <a:spcPct val="150000"/>
              </a:lnSpc>
              <a:buFont typeface="Arial" panose="020B0604020202020204" pitchFamily="34" charset="0"/>
              <a:buChar char="•"/>
            </a:pPr>
            <a:r>
              <a:rPr lang="en-US" altLang="zh-CN" sz="2400" dirty="0" err="1" smtClean="0">
                <a:latin typeface="Hiragino Sans GB W3" panose="020B0300000000000000" pitchFamily="34" charset="-122"/>
                <a:ea typeface="Hiragino Sans GB W3" panose="020B0300000000000000" pitchFamily="34" charset="-122"/>
              </a:rPr>
              <a:t>bosonNLP</a:t>
            </a:r>
            <a:endParaRPr lang="en-US" altLang="zh-CN" sz="2400" dirty="0" smtClean="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556304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402032" y="545567"/>
            <a:ext cx="62720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rgbClr val="413B39"/>
                </a:solidFill>
                <a:latin typeface="Hiragino Sans GB W3" panose="020B0300000000000000" pitchFamily="34" charset="-122"/>
                <a:ea typeface="Hiragino Sans GB W3" panose="020B0300000000000000" pitchFamily="34" charset="-122"/>
              </a:rPr>
              <a:t>利用词向量扩充不良关键词</a:t>
            </a:r>
            <a:r>
              <a:rPr lang="zh-CN" altLang="en-US" sz="3200" dirty="0">
                <a:solidFill>
                  <a:srgbClr val="413B39"/>
                </a:solidFill>
                <a:latin typeface="Hiragino Sans GB W3" panose="020B0300000000000000" pitchFamily="34" charset="-122"/>
                <a:ea typeface="Hiragino Sans GB W3" panose="020B0300000000000000" pitchFamily="34" charset="-122"/>
              </a:rPr>
              <a:t>库</a:t>
            </a:r>
            <a:endParaRPr lang="en-US" altLang="zh-CN" sz="3200" dirty="0" smtClean="0">
              <a:solidFill>
                <a:srgbClr val="413B39"/>
              </a:solidFill>
              <a:latin typeface="Hiragino Sans GB W3" panose="020B0300000000000000" pitchFamily="34" charset="-122"/>
              <a:ea typeface="Hiragino Sans GB W3" panose="020B0300000000000000" pitchFamily="34" charset="-122"/>
            </a:endParaRPr>
          </a:p>
        </p:txBody>
      </p:sp>
      <p:sp>
        <p:nvSpPr>
          <p:cNvPr id="17" name="任意多边形 16"/>
          <p:cNvSpPr/>
          <p:nvPr/>
        </p:nvSpPr>
        <p:spPr>
          <a:xfrm>
            <a:off x="11723" y="-3908"/>
            <a:ext cx="1230923" cy="1512277"/>
          </a:xfrm>
          <a:custGeom>
            <a:avLst/>
            <a:gdLst>
              <a:gd name="connsiteX0" fmla="*/ 1230923 w 1230923"/>
              <a:gd name="connsiteY0" fmla="*/ 484554 h 1512277"/>
              <a:gd name="connsiteX1" fmla="*/ 758092 w 1230923"/>
              <a:gd name="connsiteY1" fmla="*/ 0 h 1512277"/>
              <a:gd name="connsiteX2" fmla="*/ 0 w 1230923"/>
              <a:gd name="connsiteY2" fmla="*/ 754185 h 1512277"/>
              <a:gd name="connsiteX3" fmla="*/ 758092 w 1230923"/>
              <a:gd name="connsiteY3" fmla="*/ 1512277 h 1512277"/>
              <a:gd name="connsiteX4" fmla="*/ 1230923 w 1230923"/>
              <a:gd name="connsiteY4" fmla="*/ 1039446 h 1512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923" h="1512277">
                <a:moveTo>
                  <a:pt x="1230923" y="484554"/>
                </a:moveTo>
                <a:lnTo>
                  <a:pt x="758092" y="0"/>
                </a:lnTo>
                <a:lnTo>
                  <a:pt x="0" y="754185"/>
                </a:lnTo>
                <a:lnTo>
                  <a:pt x="758092" y="1512277"/>
                </a:lnTo>
                <a:lnTo>
                  <a:pt x="1230923" y="1039446"/>
                </a:lnTo>
              </a:path>
            </a:pathLst>
          </a:custGeom>
          <a:noFill/>
          <a:ln>
            <a:solidFill>
              <a:schemeClr val="bg1">
                <a:lumMod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413B39"/>
              </a:solidFill>
              <a:effectLst/>
              <a:uLnTx/>
              <a:uFillTx/>
              <a:latin typeface="Calibri" panose="020F0502020204030204"/>
              <a:ea typeface="宋体" panose="02010600030101010101" pitchFamily="2" charset="-122"/>
              <a:cs typeface="+mn-cs"/>
            </a:endParaRPr>
          </a:p>
        </p:txBody>
      </p:sp>
      <p:sp>
        <p:nvSpPr>
          <p:cNvPr id="3" name="流程图: 磁盘 2"/>
          <p:cNvSpPr/>
          <p:nvPr/>
        </p:nvSpPr>
        <p:spPr>
          <a:xfrm>
            <a:off x="2335552" y="2217106"/>
            <a:ext cx="2880987" cy="3006246"/>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不良词库</a:t>
            </a:r>
            <a:endParaRPr lang="zh-CN" altLang="en-US" dirty="0">
              <a:latin typeface="Hiragino Sans GB W3" panose="020B0300000000000000" pitchFamily="34" charset="-122"/>
              <a:ea typeface="Hiragino Sans GB W3" panose="020B0300000000000000" pitchFamily="34" charset="-122"/>
            </a:endParaRPr>
          </a:p>
        </p:txBody>
      </p:sp>
      <p:sp>
        <p:nvSpPr>
          <p:cNvPr id="4" name="椭圆 3"/>
          <p:cNvSpPr/>
          <p:nvPr/>
        </p:nvSpPr>
        <p:spPr>
          <a:xfrm>
            <a:off x="7077205" y="1603330"/>
            <a:ext cx="2855934" cy="211689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smtClean="0">
                <a:latin typeface="Hiragino Sans GB W3" panose="020B0300000000000000" pitchFamily="34" charset="-122"/>
                <a:ea typeface="Hiragino Sans GB W3" panose="020B0300000000000000" pitchFamily="34" charset="-122"/>
              </a:rPr>
              <a:t>相似的词向量</a:t>
            </a:r>
            <a:endParaRPr lang="zh-CN" altLang="en-US" dirty="0">
              <a:latin typeface="Hiragino Sans GB W3" panose="020B0300000000000000" pitchFamily="34" charset="-122"/>
              <a:ea typeface="Hiragino Sans GB W3" panose="020B0300000000000000" pitchFamily="34" charset="-122"/>
            </a:endParaRPr>
          </a:p>
        </p:txBody>
      </p:sp>
      <p:cxnSp>
        <p:nvCxnSpPr>
          <p:cNvPr id="6" name="曲线连接符 5"/>
          <p:cNvCxnSpPr>
            <a:stCxn id="3" idx="1"/>
            <a:endCxn id="4" idx="1"/>
          </p:cNvCxnSpPr>
          <p:nvPr/>
        </p:nvCxnSpPr>
        <p:spPr>
          <a:xfrm rot="5400000" flipH="1" flipV="1">
            <a:off x="5483865" y="205525"/>
            <a:ext cx="303763" cy="3719401"/>
          </a:xfrm>
          <a:prstGeom prst="curvedConnector3">
            <a:avLst>
              <a:gd name="adj1" fmla="val 27731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4" idx="4"/>
            <a:endCxn id="3" idx="3"/>
          </p:cNvCxnSpPr>
          <p:nvPr/>
        </p:nvCxnSpPr>
        <p:spPr>
          <a:xfrm rot="5400000">
            <a:off x="5389048" y="2107227"/>
            <a:ext cx="1503123" cy="4729126"/>
          </a:xfrm>
          <a:prstGeom prst="curvedConnector3">
            <a:avLst>
              <a:gd name="adj1" fmla="val 125208"/>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14774" y="5038684"/>
            <a:ext cx="760128" cy="369332"/>
          </a:xfrm>
          <a:prstGeom prst="rect">
            <a:avLst/>
          </a:prstGeom>
          <a:noFill/>
        </p:spPr>
        <p:txBody>
          <a:bodyPr wrap="square" rtlCol="0">
            <a:spAutoFit/>
          </a:bodyPr>
          <a:lstStyle/>
          <a:p>
            <a:r>
              <a:rPr lang="zh-CN" altLang="en-US" dirty="0" smtClean="0">
                <a:latin typeface="Hiragino Sans GB W3" panose="020B0300000000000000" pitchFamily="34" charset="-122"/>
                <a:ea typeface="Hiragino Sans GB W3" panose="020B0300000000000000" pitchFamily="34" charset="-122"/>
              </a:rPr>
              <a:t>扩充</a:t>
            </a:r>
            <a:endParaRPr lang="zh-CN" altLang="en-US" dirty="0">
              <a:latin typeface="Hiragino Sans GB W3" panose="020B0300000000000000" pitchFamily="34" charset="-122"/>
              <a:ea typeface="Hiragino Sans GB W3" panose="020B0300000000000000" pitchFamily="34" charset="-122"/>
            </a:endParaRPr>
          </a:p>
        </p:txBody>
      </p:sp>
    </p:spTree>
    <p:extLst>
      <p:ext uri="{BB962C8B-B14F-4D97-AF65-F5344CB8AC3E}">
        <p14:creationId xmlns:p14="http://schemas.microsoft.com/office/powerpoint/2010/main" val="1805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4741858-C536-45FB-B51A-1550FFC52E14"/>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auLUoIw/En9EMAAF14AAAXAAAAdW5pdmVyc2FsL3VuaXZlcnNhbC5wbmftfXk803/8uGuSHBM+uUc6kELKkWOLSp8uiqJPMVmOckzJbWYlVFgnciZFJxZNchaZcozKOW0iphhmbGOz/TZd6qPPtz9+f3wf30c9HlHb+/V6Pe/z9Xq9z9ntsZEUVxIXEBCQ/Hv7ln0CAiIAAQGhc2KivE9qDl2k8H4JBuyzsRLIb1b5yPuPiOfm3ZsFBDDoJewjvCcFFvtvPxggICBVw/8riIPfOSogEDzx95bNDiEulHfUgg2eB43HObvZgmzBFbMAWZ/4qhSyMUwt8nWu1RZM9OU70peVbm2PipYDnLNciQLe27jZK0FySPb0gUNxglYvXp9fe7a9r9KFjCioDM4rMyvraB69Hj4YcPlKnkWZoVlAk6dn81TFWEZAR+70zDQeWRk61eZoXFA+8aqNYYucsScdrxYQltCf9wOCE32EQ0eCZzj04Xx2VoidmLrIkShBUQXX7z9cu0RvcvEF9+16H3e4yIqdSp8JqVnHkhxmbqqcP5f+Y1S9YN9wPnc6iysjJiYyfwr+D6frqHrh0QmM4Lk3b89dmTJ48QMojSTIB8Hg2RFP8BXRh7qSE4Pp3LQ3Bifj58/S2yO6XPrJcI+e26y64U+Y6NsKW6EUm5fGgZdR2woi2yQSFdXSdqbXq3BDM3X1ToxUxMDw3x72P8Z/2Cgz9XlglpgKNxDE3QkVKVeDf52w+qnkrqXi5szeM2l01k7ozOVLo7LPY3ZuOAtldXcY1YyBOOOxFzIygKywIY7F9Icrjo+n6SVViLVTT2qpaMYw2ZJR+pC1DEya6uwEaLabBb5zOxRDTmFzPwUNRqbDwnHHP1ADoadUkbisL7gNerhetutdCw9tGHQeC+sYrnpSRcsY6+l5cqL/U7ifWU8N/fBNbXYOeCZnd7RxK7uuKoszmWdMLTILHm0cTEFMXMlKf/AsHmF26+AskVEZvD/2dqwQNTNh7IjdUi4IzBMWWNdd8MzrGCF4OIGQj/W9Z9erQiDUmNYZzbhHf6OvuuSuv8QllFFe64jUxODDG9OrVReN7suuLvw7EaKuRC1VKbBWnrbGMloCt+5erm56NIMc1rwyEbmhhspRSSzGcT37nbuqAoy7FMUcsL6E9WQi8S72TViiWey95DCDr6yKVTY5pAVcpJGaqNB6gZvo3/sQjhhu0zoaYdN/aZGO2gUuHte9bUA2i1k7DMYrLi7tGV82o2IRj8sJDelFLcpPSuhIyHKvuQJuUM956ks+HXQu1//QFRXJE2xz+hpPYMRkDqhi5mC0ObWIOcb2E84K0c1S5tbFhbev/kRcl1wk43ZdTONkkpWZfbbzqpoLiOFzvsdKAkN8umcTuBw2GcydMXoxzCUjOeQ0ul67TEHGcMLAOpnUw31MXLg68VCNouB05TGk2tj9CHhduDbpDZVzjvyCZd7RUbm6P+QFjRaCCwiwoMIr8SUPPTvCvR21gEVXsA/N2gOGTG8524y8yQYZm3aEVodJV128e+2fb0QJFL5yVoiCW3TzWBy0MEejPmZdKgd7zkf4TIiucnR6pUqCla5y1ZCn7FL0i01F10FLABOlmEwfdoDyenUx82u+Zquf8oSztbfOk5xjNK2acFItVkLgZvYFXA69VcWGpsJS43rkqKLd/YHoWRqYSxt+b6VLSizHwUozIxKYB3WXEWTR7r6EbZyLUx+wfmZGBCtU52gn2muy/7GhiJf13RDdT5dZqugXQYxINq3iTaVNvwkuXCNtshPHHAspGORsS4B1RehyzJ6XvA9f/0mu4TFqT1lmBLjOIM49dth0lVz9uAaJgKnsLHBiZJMv0iOABaosh1mxF6a+TsGzbnlBx3FfVdPHWP+YFrBqO06vn6qaE2D6OilhC/tRJmm6x+dV/7Lx9zbA5RJx5MeL9DhgoVhml5PWRXwDdCJ2+HzHfT+C6WZnHTkvm7H+qpxQvAxHZRo/G59rqga3jva69ehIc7ichI1jP9WrvXvgJhWfNv1YMkRUkocqZqr4yHONbAir9RxOLXxkahs4MpNQTMkRUTw+ycdX9ohLuSMM2UfyGY+VPGE01lVdkg0JB51Pb7qyO7Rdm3iB+g/FVB0vW9psPeqJ8c2FsH2YBrfF1N2QUhaxRwuBeGPraj0JcgTykDH0q7Uy5jPc1xpUxS7JOT29E0mMKJw1tvGEXWeHbGYHs92IkSrqS5aBG2LcdeXqFUUxI/nHcG2+ZmRUuYNW4VhduIx4sWR4jEio5wzbWOnTna3Ri01XgtM4zFBzvW2E2IatwiYRCSGRkREa3DLVY5YeFjX9hunaLaPhHPmY4s4YoRp8TwkIY5KM2qnCjRjbYpgx1sY0TtxpZq9OjDV9aEmyrrku5Ks64QKgjGRFcAcqxLsZyLclkkp1x5+ukVMQPU9pEiPQIA+QHaYrPI0/4NJ6pF8AwhtzcIpffAdqpYLJTi3g2XOimjaDARsqVVENl3AqJ+KRNE/T0wqaCBlg8dnEwEF84mLATYxis1zcoHokFT2lUuZLNmcme4nj/MqNfToDciFlpL1FYsJu0eC0EeZBlTG2yWYRgKLKh0eYXcQc185TY+KARGe8XDbEhzyuJmRg39vDkOfZYDjJjEoKhaIjwB7j7c2NLxlDPEEpEuxGr/IJ5w7gLPZIAtzeWduEyr6wxmuYXllJN8Dez3h5qpnxNJC19fR3f/NUMn2tXD1+YtDrUPxSrGQkYcUWWovRiOmrlOF6KLM/eYqeKYRJVAE04ia4sZrna9IyJce0/UewGbRq55va5kZy9SzRD3JjYkJu2yAbXk57sieIAtM9IXvMqyqorubGHO5FO3VPFYd2w61awOE4AXVJXFCtjVbSKVtUJ66caxMZfyND++IbTlEm1fIl0PeQISlGcjrvb1jXe5YeqYCqBt4o10knqhHtXXl8KDGmV0gaxDAUTMisd09nl393jf4Zoqt4dBYk0UN7mVvNwB0gNNn5FS3XrbSf6sTqWNQtimAmC3bLPPPRPfkUXu5iqaZR4z9ZWHEhrNzFLyCQ0BzYu05GfItvdxVQvyf5zkv/aDDYFoSyYsmgnIzgS1MY2l4WxcjH6qkjEe98CwzY9VZsZIwk7oHnEzCFI8WwwGqWGGMfvhtjcukFmhLeJ6WEk004lHAjIozKNSVo2rwKeGtOSjM9s5r4JhSc6IusUPdWfGbLCuUixqqs4Z9KKAhVQqn3O2pnZcD2Q7Fs75XTHX9LleKemSZWBc7cnhceXObjua70mXfIQ5459L4DK2ANMcvEJo93BBU1fCXHpCdEa7xK81zAmfva6SSD0lsyOOQ7HPdye/lf3t8DCivB7OoRq0uPs1KihfY0eiOlO5Fj3xc6KRotxH+iUUIMsC5Y6BRmr/e3SAf1WBko3vhA47DZdtbYrcYfopTDzVF2EC3X3J+CsOodkmKAA2G9K+HJO4lv/3moOD/4yp9b65z6wkPIqfu61i3W+eFLf1M++FFbLv4Uxt3mzbTGYvxyScNK+PGH7T9ET47CwQhaGqmHeUBY9KfArZ1HMHU5GXGDHyOuB2+j7FxvL3IRelIp0mIQ3PgD0F78IRfF1i88xEpL4+iPsSFQXAyw4vQPGAoIr9moLuf0EZUstkNE8UeQ/osiK08v3fwTCtk8qi+v/5Hohft4IeA1tZBzN36m03+CvlxL5hvoM4bjk29s4ZlIznTTTr2KYuptIZ0bQifWxQVYpSvfI5/iLXsjPu9888nZWaG+FFOPLzJQheIFPIfSHF1Cty67xR8BvwdJV+5T2WvquAQQLbTSRN4nqZQDXaUijPsiUZGSbCYO3C5+N0r8TnWzeK3pzZOJy3gU2+Gv06n7ZkxPIzED9tmDVk8ptyyZe8wJoEM+zkdc6zsiLSgUxqO6n7ekjrrcUO9RF9PtvJWOEg38Jb5bPK9gBwjAwfWB0DXa1etCp0U055FBVUHBW9Q8nw+0FUpqz+C1M0cVNWW/f9+tKm8nKK9wHzLwz5HcKPVn82gOWSRalyqIvs+DjUeWM1dCB9QP1s37PirIBsBbuE7HrvRAirb6dv31/w23wbzvb7zbKyhvh8KIO+TLe4iLLY2fx7hTrq4PFMef8FblEWyTyXVHqcvu87//jq732d9CV/gPun/Q/V+L7syd6gt6lU9KESz6YCVrtGymkpwZbhRMQjAeVMLSTrLcDsHSEGtzFqaH07aGRyMVcYMzg01pReICUotXuKUBhBsKtReCszA+yb0r/MRw+8NRIZSEpBsBMQVFvXr8fJfg5tOXvltUlJTEJClfFyk9yNyLsvYQrw1wI6yBoi1nvNwNGtLvLkx6z08aD4Kei6t0R+GnQnFJy4VQncugtLsLc2LwTVDnZWf5FO8i5FCQasBRQyBQXMX+MQ3sqNXy7GX5yYu6sHneppdNiXY0eSxUljr2pIabYRa8x3n2ZQOY1mjoiFQ80hGkNiPkq64uZ1J8PDnUZcH11r3ZF3LNXsf/eBHilTeoaESbYCohEi2Ec+Cw8fLip/zXF6isaFCY57FMkGbv5fc8rNZuot8tQDROtFF6/hITAyTeZU9nHVpQQGglsi7v34o7pFHsoYzOgTWE0jV8pA7N0iyhCyJV/jD6se1e1I4iixfDamWJsJIAKB8J7AwZEbkgEs2EHU4sOXkTbFdm38Y1wyYeZjghwWzIgFg6XDEbsmg17dXmR/Hz2Uh7LNNuvh+QeAybF9b0KkzqXbP11wHXF+R6ekFC4eBdHX+vIou24f0dAfVBako8rO/ZvDdvWLyQ8KbnnS1s117jv73IYoA3YCM2AyfCE49Pe03wJxcUVxPbJUce2h9wfdCVOfF4z8GOSoq5EY9M6SdX5EIPLEQm1xn6M6W8fMhYNmQl78FdD4eKp/YvpGW9xQeevU6+w3uwOp8CYk2vPD68Uer+gqpefWQtytPZk+e4Ow4iClTl7xxe0ygHXHG116HwYJ2e4TeSv4tK8uTI8yJDrsJaxJI1ZKd/++bbxoY7O8HZ1UsT3Uisb7bh7upPx/OCviqdnDCiRGe4Myy7elMiLZ3x6GSloT3kous8JG8ICwf4bfEhcB/ywX94qCRotKYyTXITh3b3OwJii74jENEtdejRfaGKWCEM9JprVNy0w42TD/X/PSvtmJnPy8vWqB36kNqIhW2Xfha2JknXQs7ESEHdzfIrLebrwtCX9WLselPm1oIsyChL39i1B3dq+XvNrbWwFZ0uVsUe3Z1drfFMQGY+bvOZM7cW1s5V93+Cp87OFfo/4PWAl23JSwANsn5hmfkwmxrJPeGZXp/z9KEctN8ozwI/JMX6feBxgVjIzm4IJU6vWXABf07Q8zXp/6Ccm4L0wGAPLsG1N2XAnFH+C5BDDy32zropVLGBm9csV/+Pu77+VsoDWOrCTmHXm/VODaZr/GmDTRn2NLKaQi3WsXK5wvjG/0Kkaz8qFhT5hGCnjn3nyOXJ7QJ2bajK+SBHrZzZdyFN2djv1DKJWiMclvWpamHnwn8ap7YlAMGdZQTLStRixUWSYPYLct/U94IFzwmaOAJ0OsQNASKLt80L0Dfp++eveh62HwJIshdc0FQNFK+lbwE49B7+BfVKU8WG9wvKO+3hKa1qeuOaRS/Xz18g6Q22U5bngQP2L6wH5OPLHzjyggrThanitIfgZstz/s37F/aG6ffPFbrwph/4hej/Qf4/kXdLGEbQuzyNg0d7Qt8wlI5T+y7ouVCC2WWUNSA0TgpBVPrU3mApvpAiTL6+OlmYIQ1mjw+Olo1FvmEkKBsb4c1pjbrBGtjQ8wVeM2Ol5MwmCqGkJH+dC5kfPoXpHpd7Vo0tYIaaj3q7/IKk5f+gK0tWWaOC9G4eTPQwURo0jdzdFUV6GugdwNO5h2WKz+pz0JZhU52V13n+zFSn62rzAC/sWSdwrRi3fpvsN/K4K6Z4LnlNPuC7BOBmq4ZkU++3jqWsBYIM4gZNIv/C42VoTGMOuKo/dFr+mZXuFbRk3lAJ+sV2BCtEV3b4lXt/IG1NiXHWFUlWPiWu4xyiHhdro612YdanxKKjK2Y5ZfhFP2VT0QFKJc5ywNuj8CK6hNXeXmS7mfbu06tQKC/p1br9Ny/1PNiutyoxr//lZwPqLtlYIvkR3hB0Vqi1fvDqtBcH9ta8Eia6ecOzrl3gyRZrxya4ZWYTIr6ShOTOOqIHHpyJ0FUa9HrSj3Gy5JhlpkGnT8Q4eZqvVsO7uiqIx/valAf5BbOUKJfO+6pGrtDwANZiHxOuHtnus3PdFRax2SWu4yUOZkF1ityicfzi4+MMZD6obch2kkvqexV6kAckUHy+rbpB3ubuRyAadVG8wjf0mT60zMOV5Hxs9ZHOe+cpC2IpJIz7T4LzenFPCTFm7YRIDzCnzPd1f+l0F+dwcPsJH7M+qlcjA7FVYCmBmDiJM8KyCH5Q5X2161vHPbV4q3sa187Art/B+UPdpulEQACtlUb/ZmPXpT2/XxL2pQ9VrSI52XOn0ZdgKBc3WDqbmOVpX0UxpLWK4GgEdQ2r0z7EgCBIfKqNvflhx2b9+oGAQYjRLGX3bMzuADMdZH2QhKegBHoz0V/fZhgWTgDefJcroR8zXO/b/dej2kqPOxc3eicH256mla/RIa9bQC8y/3LL8H43RUVhcjem9iig4NYo5hidRus6jAuArbDkTh5pFlFYl7a5enwPF5ZdXUnpbI+Gm72m4ABu198jBLrR+3zKWo8oi3+IP/ees/WGutyTHtaubxpaPK8ketL3xQT0rpJ4cfAgXufF1Wlms/LHx20XPEw8JD9sZ43XRRoAwDaf0IsBdB6rOdnZkPKgxgP1yJImkXo0WAK+q7NZTSFSTqNd1lDm5ODWRiWFyPQjhPUNycEciwcLatc04dxUudVGuXplAQ/NLGM2IZAURfeIDAVFsbdvZl1nWYMtLyIxrqQgFVleckHrl6bMSu2zUnbYYg8iYWapqg0Du1BsLSsC00bhMsgmbmYL82LR8uV2nUE5NVNi5qTMBU0FL3h1IqWWICIjnc56MWOzMGjy0RtAyRMbnlKuspxWbaPS9BYXZw2j60yVBugFEsXBJHTHcS64nWD0qdWfDN2sQEh08mPujXK2MfUwrQ2LLVJYf7jeV8mPWxhDLZcQn8hcRNm9rD/wpss05ryvRu3Mij1VuAW9ZkolonAbz2De3r+wwTzWdGGWZzBTKoX+DP8z/M/wP8P/DF94eO/tZJd//uG6IXnh6aoHkHTNLxHmXL2d2iDxdS4747mqvks45fHiQ2L39/Fi5R2Avh4gOe6V6QF+lPTsrmvRrtlkgcf2Zl/mFhO2tZh6OziQDHXZAYKB+QvcgaTL9vXYVewR48XZ7ub7TyXRdkr+uGFFeq5LYxe1cJdmX2norZOJZ/p/aEN0HPuv5gRn0xWtgrWL3X+YcfDIf/YzdIzRDs0n/FV+2GazSZIP9c9tFNQ1JaD4g8lqqOfSgccrs39svphL/NeQnQODl16ZSiUK/9AMy/uvxgxzeNfNcuyKq18nu6PMpJdUVYS+P7vMSK9i8nVbSYHxgd42RyiiwmhvHpJVgjQr7UL0nVttlDU74mksbcnsHZTm9EobMYjhY25VMO6EGd2U/o71mBNJyQ7iU97Y9HtBbLXozZdTgRGAyJk3WX6ZkTMfL9PQSHb/BUkBqcXGxNnRYPhNUYsNJVjMXy68+K9UQMBFON/vU90XoHcajFeMIcaYfp1LCxxvLJWobYyyViJvNF/tIak7UHEUTAxx5je4yksV58VswN0PC97oAEFrme0llYEXGeiID5pCqGe4FZXjZ/VUHMx2B0OPPLC7cWZJlPF+KFwH10B1+0LUAAWTh6rYUwfULU8bBEWoISb3oqqTWKtqbRbXHSdTOc3IOeyM5pf7iqfe7O+9m5fZ7R350VjWfKBfqgROCqoc6o04sctEU86pU9BisDfcD6mdCRtM+dzoK3QRfvO4tl2O4dk55XK+jJL1eoMeoovpdJbW8qjZem6JjT8sMfFmvzrnan9+XRAF6dt70a5/GMp9GrBtETneukY5u/q01GD2one0pGsjppmJqz+PHNbXd97ps3svyhmkETIWTvLO5SGyuPgICg3UHU7X5AX726fnx7l2vgNZvOyvKcMsOL+yv4pQsAwaQf1E5udwxCxcf2miL7cubCIwpqA13yS5KUuSi+zAMyrolR0ExyJyZvjo7tH7xgrs3kXgJ+eOTY2F4sOJQK2RmdANndLm49Vt66mqeO+0UTomYg8Lbq5W8JiCYR8sW1sz9YILWq/p2hHQl7nkef2AiPBc8kb0bwitMU1KXPmFCA6SKsritV6jFoyeolJe6kgan22xlq6ovOeF7afy/j8meR/EMVcD5efNckM4NdLgiKl0ZnCH47oraDLXxpAYSQkjYn07GWGs438hM/1DdO8hY/Str63OipiQbArilDvD2QwaHszN3X3B9+U2TgOUM0GsUUXjwuiIAe9tAuOzY0jubtvZRk/LgH36QIbLnX+wPeXNZ+YYZTifUYmLAcuBcaKbrFBeqTQz69M+z6UlAX3TpYnKxn6HH7LaHx4q4OpuG7ZdDHArc8M+09dV4CDL9KZJGOm2grysyBlJer/t6P5tLYTrf/kK6EsA3LZBIhEDa6BdWwJApK5izzvA4XrcSVUqnKPrKVz7dLlrfVYJd9AnSkJ9AhOSwAybHkgu8FjjQDdOOheu5zVKbutxRMfyBR0y1fuPnyJ8H671xBe7jdL3H3LcMNTFBnOY/XAnXQ5YacZrpH+4xe6G89/NSgpG/XnRQpjdFIkYZ0OA1MNn2XhvsBVw847Hm/2sUV7jARY1duppXDGRGNCyuFUWlTEJYc1KcUiC+8lcSHldPqWZvEW/xXK1+YuTNei1KkXcE2MAcq57ehq/vQz3mF+3UOkeGtRF+bBjGwa2I4mrey+ipdPN5Op9X7GER8QB2HeHelue+oS7sGROLwJFjH+wU7cZCDgeqSxeXCSCTWghi3E00eYTMRSFJYDlXgrEQ+pps0wTqxhJ0xz1zPBXEigjkzjFFadRnDP8ms4yAXgxh+SVmA37ahnzlEyKp5tkWO8RQieng24heRngSVFrP5oBQ86keF1Z5jKQRhwYE9yoNT1e2sW2UQDuDomwsSbGCFEsBLAV7fmDSF25TiyUMoISE2s+YYvqjO3Ms3c+xJnBJ8yJx/r54iHlGxnOYypptIrLuY82OgoBcjOgikt3Wdirt4NAGiYDOcKtKiVNyPhJnGPElt6lvGzyulANWrnWJ9pI/Q7RCeMMF9FRYg3DR2xNRec0JU/FtYE+KxrIVgF/oel24dgYoS4HaThxWQOuiT0RKTxNFiOPU1Gd2PJlVpFXXQ9p+XtJJoYS8UgObTf7XIW2h/jRKxkJwZHp6tzDR/w6sB7mwtG2kRNXbBARriOZQgZvXJ80i+n2eTM7lupsjIO8CL03RrtqB9Hq3d04v2YMU3pH1xMpbngBlVCIETAVJxF19bJKKPjZjP5tZ0oTTBve7zNWauxQNWrCGeFqlMWluIddYwRCSVFikhN46TrvFzipvjXgoJZKTiduEf2sEAY63Vbp0uwR58HpRKhagoXkeS5N4LTUuuXEO4iqvapgHPqL8eLvdNrbqChoDCf2bNEEcQeztH2Eo3wmDHW9uEhCFkt5CeBRNpyrWuYIKYOXZhA8xEcOMQymFC0Zb2VoR7SACQGJdThvd94/Qs0uqCd5o7cSb4yn2Ll2RJKha3hWIy9GozTD1pwanVnYn9myC5UonQmVYp/87vBx1Zjd8AjzG77jRR/RWdJVMZqTrSnwJSJupcw3KAwRez0hC5cx1E8mVNLwkoOw6ZkaLjoLNzwaRqwMBB3Kok8bWCFfxYUSwTdmZZGhOc98kTMFkhJuZn0w0TKOuasIAJN4xBWIx9sdIVRNszsT07MvslQ2P3NAQd5S+kHcJ3Y3+iv3abVQn9F2VodFLvZ/oPp1z4zJ7Y+PR0IAuT6XbRcrhB2m83xpwfenG1BQqW+aOKWgAPe26L8qnj4jc1otbVq7xNTjvAloKtRyKd/Bhs53sP47ary7anRaiPHwVzGhksPnWav4MQrwlL8BdRuFlvDpianf1/K706Hhg3kOvXjOCH7P05JqpVSuM4s5Glx1CNx5DOyVC8lb1KwnGmnwfU+Me+9Vj45HsftdSVmMQwE1yKFK5PslUKDEqU6oOGCTuVekoFOHnkBiSX/TFwYcqe5w1xnnMKpIPiju7AWhWFFBCi0i+gY+4BpPTNWbYPNrHu7/uBUsRa4rfA08NMgVXQzlznRk2G4yySo+UmR3o0jY49YN/GTTiYCerwGbg3D3VIND7zQ5a5m4nKf4Fi1/Ft03G+Jpkct/POjTi9qJSI1v27pnNvhfT+q8vwXAYaK5Tvp2EqJqEeObvz0+uJxI3trz8+z7e1+uzpITl7MWBGkMjR1ezffNEz/UoEqTOtfcjRKf3IdKdgk7JgsKDZ35mNdAPsE3aVH29u4NjOR2U49ExS8CKSE5+fpW5x5ewN7g2HvN0aUrYvgQSQfAD4ohixOhDuybz79Fiu3VAwSJgjtCOi32gEh2Pyg5zIy/uUYEpyeYPLsSUtGW9gWMsON7fO6L36me4vew+DFXtND8FOFJ5l819+/xYHRYuHieqSRLuCek42/xi0rvVLGCy36Aw428hTstk29TOg/wEBr+Rac6P+/F+D2dG0IWv0hwoLCJT/cL/FxC3p9t4rn6qmkGkhtMOl5d/VyiNtyM2E91ITH2L9gLQyRUI9k4pA/PImb5uIQOXMsU3ejLJwRKPo4RVI7rr1gnN9Qb7fy3p67mrOe3JTs9XaGawCLhCB7fdKuEYGNTrwJrdwlqnPmxai8GSCKNd1nLK3xugQauvI6J3zvvCQNeRIQJetmvU8ieI/m+iB8zAN2q90WxOvoHBLOrd+gJwO5icAm636jWYKwup+CdbJ4v1FAwtzvu6E/JUAOcOZItHs+jWeHrJVEfkNMvq2AjCl/rrim8SZ3KPpyQTwkGRNKLsnxHe0qLpud2cjOSKydvN9nbWgSOx/B3Vs2vmR44zvdcjCru7O5IUM/t9PfnMJKtkOl9qNsOvVWc4SqjLGbtaiNpi8mW9jEwlwYGezmeFVpTIRB/u07N+NE32uuSqkt5cVRlFf1xgfNGndbiLQFLuXVxg4ERW2lyhKXcmX2olQ7qRBi1UrzD1nL6g7JQgb9aEaAPg1ML9zkVfJYXaGj+sOPNP99OPZXrtaO7wOvwzb/PybB2IhFkM1Kp+MqIu9X7dC6O5TnvRiorxVeQo/ngbOckZ7HN6hINvkwSr2jiqAXMgifyXHIBM5R1kOx14GbpubH3njdgxYagC0hC3Sq1C2TyxLRTZGXYk0omN4TCD4ynAhM37th5TI2CW79mfLxGGgpwZlkula2Tvr6WX3L/ocVzFxVwVsjAXj31EjPY8c3S7M0bjLqYOFrOMXxBipIqiRpiaQy6MFUndmzD1tYRm+1ASTs2km1usxcWA4l4EeDmPB0Wao91x16gH5fkCedOEzXWpg+hvJTPRaBuHwytfPB7Lwreezgb8qCkIq9aXyXOA8FU5IZERn5Q9xCUAEcCJRGJozY8x5LFEIvr1RBCSQj2TcFUTQ9pqHl7rvsg9snJeoAnFN4AqWN0GEE6NPPfotWsKF77NGATcsO4wb4sQ8Huvax0bX2VCjj4H/1y0GZdUmSPOie8I6OdtuoMRTfaiZQd7JHlbe9V1u6MKn/ZW4mWPsrEUnLMfad+xQobLaAkA1vGJr/lqFQ0HuMQRpWB6AGbRTcxL9GaR1uAOVm+hnJ4UhuzdkJmRzG0bDS0cNToDZHhgIL5begUdSPQ9/Jy9/mqzkuOyWKACRehmkCbK1nBO0B7ptCi4Jpo390RRC399usMKQWjaWo6+7zdciXu4bFxKQomgWIjGXZclGcNjgJOYiH/4LNsxICbnUzQYyHESkXALwivkg0hCuhzN0E2UE1fZzFE4liAozmXkZvWKjNC/KJFTZ8qcgdJbmiKr/DpHg59W7Si2IeZm0eOC585DCWseIGVgnf/NeyTzJM0qH5L0r1qFR3gqv6Kq03cSiRjzsRHXfqhSsAnVcIOUWHKdnez9WAfj+5BM6x2Et49xxR9Q73SUE6BM/3cpzPgutfVRx/RXD8u29UH5z8IKeeMe8oIFBNUhk0++I0FeP3lW/NUB7iHlqlChTslMrZHe/vaFa5R4NcghNSnoZETYwpmdV/rLx48JKufdhuE3xeiPYQ0nj92BhUkuqes7d/QAcUbS7KL3HX0twLWK3TKi9V683eaCirsTLDwO4r6phiVPFMk55sceAdCkuf7nvif6i03xjya2+9Xy8n/Ah6Ilv7Wne6qOi3BgOh/GQZ1uaGy60VTfBiiFzREUXau55NebXK4MTZng380djx/E2zoObzf9bz4HOgX2Xrg6eB4VdiXpxQMCwuyQzjTZGPw9Evb3CHTB9YAB9dcnn6GlHcwEAkZNliLSEd3jYYnXvO2AfsfFGYpoRyhiEBaDYgz/gmewjogLJp0TJ3vqpaJp6x1ffV9k261uGTjqfHXHjxX03hH6Fph+y6UvIudjp1uQNclgakD8K+QKKXsJR2xd4AAPP5BvXpszVeA1z/4uut0daOdPOi2zWtBa3+3Tz8MX6AF3Vi8CHOQ54QN7y28ZSR+RirtppCO/ptf7I7ItYhr2icon7J34Qa6x9vgTjleDHD9wMINdEPKZp8knmOO/8VOk5zKmtw7PBIV/6LIeUzarYiP3S8iGMUpVaOtc6xbOILZFQ5Mu83DLmfhCCZ+SlWvij0xWMD5VGCEnFiNfDRdQWJVNJWRZv14gQiELNpXoTL2MQSOC48Yub8ggqxUFM+j+AWMVTD8/IjlHw9JKjjdQYWgceEIUvKCFK/c1mufNXN1m392wo0bNi1tSnGMp3aQfr2X3wMVp2xeiBN1UEjJ5v2zTbxgyFmr8PkSnpbOJw5LSVDy/SYlK1zXCal/mRh5nhJ7iZ0V4sUyB0ImjHVcHb4DrS7hYIUqqZqlKJMa8lE3XBGbUTzC/6h/G+wkAZGTOSDfCL0iUV4uH6e8K39c9IoVT4YF4qUUVOdvZdctwoBXFsqIP4AnRaGlxUTixX+0Azw9lwDyNBz1PjR7qTpp/8H69ZePzxOhdd6QuUb3A0MRBaLxc9yiA6kSZUMu9Jv3iZ++phMBhvwn+IpuaakO1He++GPMNFdZnguYqnv2HSfAPnw75Pek/PNXn4f/bKK+fs43EbVQy3OOARu/MAFVqvh5vbmpq+t/2nj/5XPX28uiSm+/xeLqF38zEqHCVt+X/DGS+P453yCeq4pYWjB4vPlfKC5kkb98zg8oA3be9UVfkv1Wvp74ToB/ec9vnzt9BECWIqdXuDS1pX87hPkV/YXM75fP+e5yMGkfQU1z9TcCDHwnwALx63deRK3gTPxdnnr/a+G5sek7xf9tsb9+zjP2jWtvYy227flGgAbl3+OFwN/sgSshGx0DvtrGtN9kfsqhHb7h8enfvk82/k1eXGY2rKYezx/8fs7t95ivX3K1m65g+i1HXQf/TV6soCbb9rUdbvoytavfbzLf1U/7McXg5Pcck/ibvNjep5dVe7809WsC0iPxe8z//6yIuRIAy6m7tr59ZqmNmDHkdDKyS6IKFD6CuT/QR4Y1SIO4LbGWp96up/4DYlYvolcSDVhXCHyjXFlJDJomcSgkYm2wecEjImz4xAiNkbFEh/ywTGfJwbqtl+dxt2GOu7niAEtGKd75xMzzZZX+dgFq+IRtlbPNq2Y7RcE2T9HHojVD6ju6psIwerGjtpVBZbuURYoLHA+OGbAOhObbVfsI2ot+5/yBubNBKcvlmDheytoUXMV6t5sd7iWrSg/aWFCa6HUP5jCbA5od2i+clTPe5YDjkutZ+ZDlmbLDce5uFtOpNasskGoFigXygi8KQ9FZ7nGXCt6NWuumFYFiULgAvEVJaN+51fkeSyQ6CJYlr1tsMfF2rmeXCWiz3e1DvocZKTlzKnLeTt2GiVYUJBnZqytTJCT4G7g2VeZ0JcbMrOZFQvvtVd9w+6v6PakzpZVHzqgkhMTIyxwuBu2tVxSaDqPOdJXjTvq2AA01+qbcpkNmnRxHg1mtKCe/TjbOqI4GU6Uq+Wa4Efo20jypJIJQrLYSFzH8L263zHmErVqFvp/YTrLK9BiGXP2qMklAX1XR34m5m1KHDgc3q3UyqCivDwEViuofEEtisiEbBikWMjdL8QeXtD6QBl3AxbK6jNgUJJzFhPjYRgxUiLo513Qo3u93QC/hOTzBFNg+37T4G9/1eU6JDntqFd7P9rVG0XPPyEht0VRLiGSX+74ORqhoWK4H5kxSJmedsyGEJ7iA7txIQrg7QVIGvRiw/GonPXDIRj9XXGS9Q1eg5Z305HdedvWut1DzwwB+GceWN1jExlq1KVJUmDW6F9jwwiuicUOcvysvR0VZh5NQR7T8t8tG+mjZTe9cEuuDw+AN7G+ckQ1amYFpdL8S9J1bQ3OG0r/ZTh1+r+Th5ncdtWOp2sDd4SKCpZVMrc0bZkxfW7DXCJlagJVnmQqbG9d3yot/wMme3ISMbAdnZjFW1qPXFzNWezH0rFC+xnLxg0iCBcAt/CTL7R21TVQWZ8RoI/MrBJcjfowY5tTM7W1lxmvQbmb+pXGE5odpJ90sY9F4D+PUQa862prM5N1hGygUrmeACuEKtDWKTH8RRnMRpmBr8f1rMpWbEJZgl9UumlXdlOPKVK8hQwGvYZkjm9nmanCkGuEi660f9HFpwbrVck7vATdK5Ah0pdBvJjB3zubuUhR3UN7X8K5nmqyot1/5Z3sv/tneo4bh9XptzLFw1exqcZ4Vpn+8ErRxv/0P5OPPxhwWFhLMEfqlNQ3bifEtuLTsmwkL+13ffSzL8pij/cYvvWcU8TeNIgSujaVsnPhmhXf9ttmnvFlNOX4v92ta8LuObWjtC2zFNpdvXP74u677FmLmlvPutq/96LDfDU4qbndiO+qXfIvvK37X6hfbZhXfv5v6xYNB4L/p1xaWot/x3L+Smf/BH04muRFcNPW+SeTk70Zfry0Rr/Nzj7/68kDF78aXxH0+BO8PZ7/le7/tuLvzbLvbHHZ/keIbvxuatBw67xueUP6NU29+O/hiTf5dlnpP+2t1+HfDy//NSshLg4gcegmcnwZVMS9UPTm3qpXx9Hjh2GG7xUfH7ukevf7xCvS7FPGgQIjSNwoxiOEFdXYBjdXin5O310c79RZH/v29n+LrCtUcv2uL2GH95HRMS3xUYJNYZ1A5v2wNFE9Z/53IhVb8kgM/wYRho2L2ehX6CFPV0Lx8ke/jc4SG1eT92arIb/tyYFDS7GiwMWimJbZRQR8WhQIozdXDcZU6HUsYcsD1Csd+SI+dDHtP8E/9fa8szMvsWkbvfDlZu9DedP12iZDD/FN/C5YFis34B/70Dyxck4jfKKzmKMhbeKGcXpCSyD/wF/+LHfmwpmosjjsI53j0h3dtvPOksPHkwmdM7I7BlgOZrejID+HZG0M+XLLR0dUt6l24ynHjNU4MkKQaJwbQGTvvrqe58HzufIE9r9wweWhhtBy65fhtmr669bMHFux43HidyxcyeeOkjyUL1zvuFGvzI4kXCe4zDxes10Bu75bhSaqOn+4b+MKMsTtm/w3OhYsmO9KW88TMoccpl/QrcsyDc8ETi9eMtvJ05s4TzK6qhSsvP8C5oIjo+J7n6aPdCdj1yDULn3iaD+eC5Zv5BF9YWubDueAJjvkEX7iLNR/OXwia/R/B+D8qGNUtTUV4y7LQyVYbY/5JmjaGId7ccMcwFQci9SC5s2n8nU6fWNmxakrOgz22cRRLD7NuMu5kGd2MXkAuWFgalPi7JlyHBusSlB2zq/mbu6xQ1qm9acZwl429mF0ROKTNdv8MKEY11odn91lsMRGXCOqLh2lIxrtgKNkvg929MOn9NvNQ8nq3BRYx3P7Q2E7J+zTMY7P5ao5vVXeMudKIhESM5jimJx83QaY81bxT7z5RRQskdHQtE681+rArzodDINtova708LMxL3loU0apmS0oB+lhdi2sFZJn+d4Uv3sDLjYei9uFCnGJiHdlyiecarSMw+XIwD1lPsBkttTCGD0B+DYxxIb3VNI0zYlDpxAc7yfmmrvoZYKKZPow7PMdce59G92mfQlqTeHmSYSl3Ax+FsFJ8I0rCHGpdCk/ECMko1uLJBvVrS9NuMbou50ksyC/Nsjz+bXOuHVym2xEvQXg5iX8oKnSgNO6tE9if3XXVWQcBDbU9k/LZ1uVu2zopuANV9Tb3cjozto9459Ukw/RVGLQcyQxh0VlCLykiaBGkCF0Nt9TGPUcmA055/4LhdLiK5Sv36NnFiuAndiI+Lc2RZmMlXFctUjyqVkJ6RiQhQLHPI37Hqc4waX1C5RmOoNAcQLqqdPpf198b81ip2sX+qryMut0X9b+UJDLyYXPIu+AafDEXeLdlivp9p+kDeTxpCD7Z+knwT7tjI3c1miyGJK1N9rrAyztZC6kLNHnNUwUwuoQlSptdTVfjTWEPzBJ1wYWKfVRfQs6Imt7L25qGjBd2MZsUOXbmOFVeXSbMxnGHQ0yrBBdJfZ7R6ORGrTg0UJ9toLVBta0054BfNrkAGJRDBjPEhlZApgIPOk8vXppLEF5+LjybIjL6BgWLV2L9YDIsDpjgBifSheRpTUC2ROZ5oz1C0uuh9VnyQ1QSaCOm2XK7mbkp0kNxoXtyUN7lM4ObRYVDK1C0TFerwNKg25VzYY+0BvT1O+JoXNpMGlMpZNjWWUP3sl2w9h0KiaCrYvVzgJxB408OoF4kKikzGWJDns+ca//QhuX/O+xzQi/CT1piayiYbL8maRSn1/Yx4d81dM/9YbYhOxAkrMG7qcUNU79ys4d4LeUFJ52tY2XgJeJOxB9aU7bFkbzJB/Nh2mxamFespLIZmD9ILIDD+silMChFuDKsSouJwH9lwPxXPKh3IWXwvK52Gls79oxEsWe5hnKAPnlR4FALhJvwXDQ+mfQ6heWdlKOr7na2dU10uDy0hP9das4TWNGK+6kFDeG/soDrOGrRLqSeC1OtNtOncPq8sx66F/cCFi4zWT3cTWfvPZWKBsQ4lQAzzx2OM6dpASIWKFelVHXN/zC3e3j04RnEN4niPabEvwgChrVTWnGBX76Ckcguh0xIvJXkkx/5cYeRs+xSdZ4Sbzyom01JM5KlDMYPdCvB9yiBTRcFNFU9itxWv7H1f+JAf/EgH8E43+XYCzNjhobaO8d43LG1vw6l3Z9hoh3theUT7mzsHTITkkcyBHSKfwz/M/wP8P/DP8z/M/wP8P/DP8z/M/wP8P/zw2fu4fAfw2swwEC2PMQkq65YL7HP4Pe5F1QEXSc5Boqb4cCHFBvljyR+IvbBauPiWaGfbrb1KBXVV6dVLfubpS4wxogOdrE2AFfwM+EFG3lMwb2sNwhs2/R828HyF3/udH705XP/M554Wth8P57Ry2W7vjhTP8N6H9fLl0eecUc14yBzb8F4O5/Xg5ge03nIDr68g/zDXXM9bVlfrommt/wrt4hXb6igLQCjwkY+QECnf8EzP72jnbN7B/nm5nru2//+XbpA8d78/nv11D+9+tSqmf4qCy30vjFPQcCHckCmwYTTeePkvjP2xR2iq2M/une6/9CY+nmn++9/k9CbbH7+XqFX2B8Q068fPz5kjS9SOqFNGkksyaNfzYqLXysIjiIhHHGIDAZmIql+osVfrhE4gWEUNSEgZqdSruZd2GMvx/A5F7BhVm0+8lpayg8EW8WDA0/pTV+BsR2pWUyyj2DNKorzywjKBMqkmSjZk/NlxLXCtFKWsZYY9A4/Wqu2czTzhIDAjWdGNZu/WmpMCl2hOuEiEGDVMUjZt5kjeoA6/vqgkCH0q0zuaV4hJ8sKdacwX9xyiCBxKGnZbLaCiIDab1npF0QyD7ZLBMv59jyTHI8VGy0p5QWRqmavK1XkU2nnDhHptzzVCkyjwSz30uTxsth6OF1mvbldZ1Y8/Fq4TQEK/Re3l1Phf2ewl2JVMaLu7juieONXy7aVox71lLaPGh5i6oa3owDc6itkdqZhthMFxAaZjYVxWjNhhSc2+nDeLs6z+stcSKp5PDG6NgHrLoEZXiYi4g4leYF6Wf5wsMJbVWxD/ABe8Bd2yiaEnGp/Be/lM+M3fHewAjV7cMEl/ermglnOK3LlG2oo008ib7gVWx4OI6rZuZBiP+AzZhQYmFX0jfSNXSzGoilngqqm5Trg9I5mYqGIyc2enzeED0jUduLe3io5C8C0FMT7PGgI4bbQkmEmQ/YfEBLAaTetZhawiXwBmgbWXlJV3b4di2goQh241mD9T1Gbqap4Y3YED9KbVpTZLvetpeaYnFc/KpNoAsCWon72UgR09DG9Q715LOx6aZLdweZBcy9zqXdVSP5nfutGSWMtKmhOwlba5lHDjgrlJxy5FS9jzphb3iBCe6O8mcpQijEse42YaTTwtLqzPfMhgUchqoMYzapzDyxuxES+zLdA+ElC9o94B82gz1zNLd6YM8T05VVFlKt5jiudE2qV1KAHPh5hg87pxWebCvdGi9tMxuwrT7fmLxOs60jrmNJHoxw+dmzTrpq2L4uevnORv1NR40uUp70sIbl9JIC07+cQCZCItojEpuGTbHHGnGmLgF+w+aTHHHY4/O4s0Iv7NQvhHtpATUxNfg0aWm7DTdNlRD1z2jp/bZJBCWmb3Z1If+6AV88KKyTzsbkhidfktC5V3BiCBvvS9ImrgtcqkrYRjjRHe7xoFLNEfpZ4PNxkF0roRMIkZiqmgTTsrdjER2zm6gGpzH/qEw8seu1yq7G4s+TBc8XqqstEztMX/F0bctLUfYmK5TztmihWO7LN5grxNt7eq5ROkeYM42elvZ7ZnHYmv5kC/KdL3fSpTdUX4Y/KKEwSjCbXD4FV5qW72F3vcCExVusk3sC0QKClDsDSSgxkT6iSGxPtN+Iaxj7yZLdESI3JN26w8Vr8YQqnVai/Y2HARE9ObMXlobaopgHiVnqWVVjmUKs+PQZpVi/hkC8HPPDanDp9KBxVWno4HVPo7ZtISMW/ndlg93NsO5CbZtUwmQzMZRJ5gmy3NQ+vTnDN6w/zuxHJy8Crpsqa31bYHiAfBcKHx1m1RlXntin78+j5/iyXmwLS81sICr+/V3zyHrcIvrs3RIvS025+ipLINePVXT2mm9RI2eJ/VtTpaly8BYWNYGHyJMtXlee7Y4RoSSIEtzdLHz7QU0RZY36K7zQ+JRLEnqJoQn0bWdifRoCzwqB2L2LjElcDoM0juVOJFcdfvok4XpBOjjId6fPeP7UfiwshHi//ca7XAxl/AnU5bO5HCJUl3If7RsIztupazhIX0rQz+swmdQ7QbmXZtdbe12odfKx5iuCeIX3PyGRPupq8CpcuzF91Tjz/WrGncBdePSYhOCjyNY4MsxAWB1JJHrpC5+JcAkfeYRC45brdgZ7cjHo5FqsKkspNOdZ56g11h2qf+LeXefVTSYoCy6bVsCooZIIHuLmE/WajvgLl2gI4yUqhGbYHiJ1E2ZtWSo3IFaIf3hnldAVGHa6E09IaGvoj83a+XbHw88iV1OtjYzUF1WPIRkEGCKz4kiSBFw/A8O/eAY+M3uUENbnSQ0/lA8jjOCcHM31OBZ0RgbmH1BZJQ+dnSOwMh8/2IgN25wO6+DU9e+tCil/CGObtyuD0SS94LXQh1v9xrQZy4Di6Qri8ajJJ0tEhMHvQm/ic82URhCa/VTMafrwy9VZPd366LaZliVbDgvc1MYXvN+Vy+TyTAMGPi1P8H8F3aVwPxaXkfU1CoBEJLFbSL5YC3jHbPwjg0RSbBDixZhHabMz/hyJ1mc6bdY2Hpyarp0qyTBgrR+kpwRKMnIktfsYb5ivsh5XlfmlvVMT3kRt40gtE9wc4W4R9FfgB8Z7a/rdMCR/+1vvLXxWfIWGBXHsrMcrWAllxV9/e0du1Swf21Iy/MFUYmkdtnRCqWYQzOWqZENyh3x9+04flBSt+/T+xJjt17P047bcSdvVACHT6ksJxxM9Spq8Y4QoY4daq8m6eJ9Bgjt2Nv+asBpFK0JXGUoNb9ZoGsUUaawZbiQZw7gnp52zqyunyOsxJKrZ4ZjlNeOawwS1M6+CpJMXK+MqC87yIsycVpULjTRWeeeu0B5sRu/JSfCeclYqcZcjoZVm0uW38xoOO33VzlVBdJequERe29bXKssu2Vtu0z8gjQ6Hfy68t+ShtDnd1VgPS5ux/uBc32wIm70GOv1KeRseZ4VSsYALR4mJ9d0Psx8wKLk2+FQ1+pX6raXitd6eqgEez7CKGLI44Hkd3//y90jb5Jj+dZ3MCMVcn3hCSXv017IkxOrRoE2zTjfNsU0BUgCs76HDW2xLC6qdLMxHKz5fIwrJEtXZPeZ/nV2hk/qG2ewBFl3RbaeuRGCrsMdNTftdCQ+asTLNXYDp8N1GTeRUyYN3bWOUMb57z5SDrNgRI/3CNa0cCSu3rqDBzWXOPGj6NiYioEsA9Ggh7kwB92noUHZsPqSYRC0KGel0C4/MWu2Mo0z2Y/XkFMoaIokPVl7pvmszFEAIQmw50iGBCvDFdW4dScG/w4Q/dd7oYD1nlUyVFFiI9xdxwbOjV4xfNuQ+rtA+taHBgFA0i1jRLgtG1z2Z9fMUPJoC5A7aLKqztHwKB9UlvtRgVa1dcY6Cn02c7dlo7/qkoGZzPh0mXGappi7HRBp/PK6BXeQuVnzSrmStYcxqEDoGXEgsDw2goaQjXGmxSGYsnBlJYhFLptugs233yWKLDmtJBT4eJGest1dPbrrwsjSVqmaFehLixzJ5lt8l4m3kScpIm7NGST69s2NI5MciZk3mmm0vAnKrxwsEJMCWFyUnCgXVWExIuUe4cCV7qHpcahY3GQHD8XTjsfCWrmryrrZ0DjhdWx/LocMe7c16D92o0FyrcIhkgI5NwMwwmdX1uM9H3SJnO5AI2QQk5N3ULAaNGPlkSu1xGux8Hl65pC1Vwsfs0sDfQR1X771fb9rkQ5I8Vnf86Vj0pr/Ei5fFp+uUeCPyfHD5gdhgAb8zqHJGtfbmoU56WM/0+c/Rb6hiyAgGt2oxgP7ugx/BAjDBwLyHgkw+eITWgK0Ru3LMIkZTcK+eEvxzVD+S6FQUYhivvM1md7f+UZO4gPzrQkdgDyytUJfs1D0A7EE4Z5AIuSEp3leKacScZbBDM5xU0TQ1tO/qZroUCwbS8IIbPVl7rGkKrYqz1gNSbORjDGVjQKvvbOiP9cONh/o2LVfgRTVm3QewsAcuauAxlhWiLXkudJIT5r/rz1ZctG4bM3h2CqWy/WUrzRkEUhAFmFqrZ4KDbO9iSNfqPhlh2fkHH1CMSqqQUp7ifD4IQhpX4JW3km10T1bFCh8iiwGe1zrxLNloptDu7f7k5oz7aMBImkYhBQPlDECJ7AHer0EQ5z0oIvjAGXwkvcgRJEutKBO9dPzAnnWU9WV7Gn3dytcoxDEOG1VSSBEPNzzDHVbv21JR8N6yA6dQh8VIigYhRIZbLn542388tKrxs+r7I0T510lMZK1NJMnfvPSuIx03FkVNfw8Vi1tlDLdMGe5qXyFtjfK6TAvF9Wh+7KmiDcyUtGlabrsoiTTX+/TYG5rjQmX5mFuq1L6aKgZdr5/JVLr4gY4bidHfG2orDki1U/dTV2AAFYw4J/y5dDiX/skMHtZuSQ5GMoKNq2hmVZrAIV1gPdBGXV/tvMOedbHRQqZTFmmE7Xa0USwVHqm2BgRijXR1BiVu7KnB9X946r2ph+egMQk11yXKsO4P1NSqKqEf3rpQ5qQ+Vx+IvMLpJMGTxtmY7rVHQOh3sfCIfuXbEPXjobzIAWNm+oKGG2d3F8x2tyUYdceA92W+l4hiHmSlp+RSd1ZN7uTvrHDzVImvCK5TIzE4CbdMwFnY4YBZAzdw+XTT7X39r0rJV8PiK4j621+m7v9kgM1QYyxZ8zlUpRmPv9CLPBH4rDqlAUPKS6Iz88CzH0+qq8sp9EB7+ZF96srCYU3Bmi6RqvElVZ9T66CeIthIrbLmhAz2MWh1nIcxB8w91dS5qY9aeli9+bFqmZCgIWCQu4SQshhtFvP5vieFJ4HD7fdOozD/qE6E9+/LlEX63pjBoB7kXBfaLasp50S2kImI6J2xtNSfehmyblmcCxbmY2Yxuszhi1PS56dcvbdYS3bNmnWVdhgPTvQUgPOmkGQzkqKqgvL9ZLsbiwFYRIS6ZZlZ+lr98oIotPSk6ioxQDNIvHZXVECWef/Guj0h2Bw01KcuMQenavN5YqKPuqV95CipZPARB9MPTqaYM4LMOcz+nCpuYtsr3CJR+4x+2yV+Za29UO4UtEpNohYpDd4ENFaKB+8eKpCeVJT6vAQ5vRmxz/xDkQO2Ru9S7GEFi9i505soF8nDfcEZAdw9wfUzuES8xvDQrGkse9TsQN4EbtE6g9dBicKn6rX6ZG3NT0xdH4dxV7wvYL8q8OFM2nIdtFreWwA4o2McPwxDMEVnhJlAYiZcka0PsD12gRHMy+nO4YOYK+GNcV9eUjf0DtLoZmkD3pgcWOc5hEvca+65jhCeSImDmR84A1MDz/QLV+Taxq7Srpo6VPU4lGelg/31gfgE90Ttp+SnnQ9aIRHEjyrL7jqRDbJuP1IlIr0juF2eo4pztxSZMNTrTVN7YO2h26Ed3viw7apSqhJmgxbIU1otmo9g4oyKMQRclvEX/9K7MmMFZifOMmgqPcRPN2BXq0WwxWp3XDfG41ty/KQYpSDyMTCGUVnHbKnMx2VOtUB6U54VWr9TVRWvPY/f+Dpou0YiohmTE4dBtn7AzQLcuk+xzdgmz/itaehuUzRORGjPRGxllzla/nsFYqfi0F1Ps1s4M2zBIRYH1P9ATlyFJmQBZmBwaoS5BJhpf5YSzNZVGw4l+ZQtWfpz4cF1fJlYuXa59s8vDHObO/rRj1q4hOH9d8VIXnTyD192+vbm8+9tXKrx7KeKi4DwGkNgaLVzQeXMPeGqR8J6K69c/ekuyy1q/h14JCfg35dpRqGuKcaZ9+Y3cSOvr1XXuLz051swcZAPAtRAefHaDiSXgdx59kCSeGhNAVlyzMnsh/ejXZx7A26HNYr5zLugAhs6cM0xWvi54M+vSvvLQ31mdohFKOAKK9YlyN/aqcUW4P35e+ueLflWrqf/H1BLAwQUAAIACAAWri1Kss1wIU0AAABqAAAAGwAAAHVuaXZlcnNhbC91bml2ZXJzYWwucG5nLnhtbLOxr8jNUShLLSrOzM+zVTLUM1Cyt+PlsikoSi3LTC1XqACKAQUhQEmh0lbJxAjBLc9MKcmwVTI3MkeIZaRmpmeU2CqZmpjCBfWBRgIAUEsBAgAAFAACAAgARJRXRyO0Tvv7AgAAsAgAABQAAAAAAAAAAQAAAAAAAAAAAHVuaXZlcnNhbC9wbGF5ZXIueG1sUEsBAgAAFAACAAgAFq4tSgjD8Sf0QwAAXXgAABcAAAAAAAAAAAAAAAAALQMAAHVuaXZlcnNhbC91bml2ZXJzYWwucG5nUEsBAgAAFAACAAgAFq4tSrLNcCFNAAAAagAAABsAAAAAAAAAAQAAAAAAVkcAAHVuaXZlcnNhbC91bml2ZXJzYWwucG5nLnhtbFBLBQYAAAAAAwADANAAAADcRwAAAAA="/>
  <p:tag name="ISPRING_PRESENTATION_TITLE" val="台灯"/>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616161"/>
    </a:accent1>
    <a:accent2>
      <a:srgbClr val="A6A6A6"/>
    </a:accent2>
    <a:accent3>
      <a:srgbClr val="616161"/>
    </a:accent3>
    <a:accent4>
      <a:srgbClr val="A6A6A6"/>
    </a:accent4>
    <a:accent5>
      <a:srgbClr val="616161"/>
    </a:accent5>
    <a:accent6>
      <a:srgbClr val="A6A6A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3522</TotalTime>
  <Words>3163</Words>
  <Application>Microsoft Macintosh PowerPoint</Application>
  <PresentationFormat>宽屏</PresentationFormat>
  <Paragraphs>598</Paragraphs>
  <Slides>74</Slides>
  <Notes>70</Notes>
  <HiddenSlides>0</HiddenSlides>
  <MMClips>1</MMClips>
  <ScaleCrop>false</ScaleCrop>
  <HeadingPairs>
    <vt:vector size="8" baseType="variant">
      <vt:variant>
        <vt:lpstr>已用的字体</vt:lpstr>
      </vt:variant>
      <vt:variant>
        <vt:i4>22</vt:i4>
      </vt:variant>
      <vt:variant>
        <vt:lpstr>主题</vt:lpstr>
      </vt:variant>
      <vt:variant>
        <vt:i4>1</vt:i4>
      </vt:variant>
      <vt:variant>
        <vt:lpstr>嵌入 OLE 服务器</vt:lpstr>
      </vt:variant>
      <vt:variant>
        <vt:i4>2</vt:i4>
      </vt:variant>
      <vt:variant>
        <vt:lpstr>幻灯片标题</vt:lpstr>
      </vt:variant>
      <vt:variant>
        <vt:i4>74</vt:i4>
      </vt:variant>
    </vt:vector>
  </HeadingPairs>
  <TitlesOfParts>
    <vt:vector size="99" baseType="lpstr">
      <vt:lpstr>Cambria Math</vt:lpstr>
      <vt:lpstr>Wingdings</vt:lpstr>
      <vt:lpstr>黑体</vt:lpstr>
      <vt:lpstr>Microsoft JhengHei</vt:lpstr>
      <vt:lpstr>Lato Medium</vt:lpstr>
      <vt:lpstr>Segoe UI</vt:lpstr>
      <vt:lpstr>Times New Roman</vt:lpstr>
      <vt:lpstr>Verdana</vt:lpstr>
      <vt:lpstr>Calibri</vt:lpstr>
      <vt:lpstr>Hiragino Sans GB W3</vt:lpstr>
      <vt:lpstr>Open Sans</vt:lpstr>
      <vt:lpstr>宋体</vt:lpstr>
      <vt:lpstr>Arial</vt:lpstr>
      <vt:lpstr>楷体</vt:lpstr>
      <vt:lpstr>Helvetica</vt:lpstr>
      <vt:lpstr>Microsoft YaHei</vt:lpstr>
      <vt:lpstr>微软雅黑</vt:lpstr>
      <vt:lpstr>Lato regular</vt:lpstr>
      <vt:lpstr>华文中宋</vt:lpstr>
      <vt:lpstr>楷体_GB2312</vt:lpstr>
      <vt:lpstr>方正兰亭超细黑简体</vt:lpstr>
      <vt:lpstr>Calibri Light</vt:lpstr>
      <vt:lpstr>Office 主题</vt:lpstr>
      <vt:lpstr>Equation.DSMT4</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台灯</dc:title>
  <dc:creator>Administrator</dc:creator>
  <cp:lastModifiedBy>Microsoft Office 用户</cp:lastModifiedBy>
  <cp:revision>215</cp:revision>
  <dcterms:created xsi:type="dcterms:W3CDTF">2017-03-02T11:20:43Z</dcterms:created>
  <dcterms:modified xsi:type="dcterms:W3CDTF">2018-11-29T06:23:49Z</dcterms:modified>
</cp:coreProperties>
</file>