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tags/tag41.xml" ContentType="application/vnd.openxmlformats-officedocument.presentationml.tags+xml"/>
  <Override PartName="/ppt/notesSlides/notesSlide45.xml" ContentType="application/vnd.openxmlformats-officedocument.presentationml.notesSlide+xml"/>
  <Override PartName="/ppt/tags/tag4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43.xml" ContentType="application/vnd.openxmlformats-officedocument.presentationml.tags+xml"/>
  <Override PartName="/ppt/notesSlides/notesSlide48.xml" ContentType="application/vnd.openxmlformats-officedocument.presentationml.notesSlide+xml"/>
  <Override PartName="/ppt/tags/tag44.xml" ContentType="application/vnd.openxmlformats-officedocument.presentationml.tags+xml"/>
  <Override PartName="/ppt/notesSlides/notesSlide49.xml" ContentType="application/vnd.openxmlformats-officedocument.presentationml.notesSlide+xml"/>
  <Override PartName="/ppt/tags/tag45.xml" ContentType="application/vnd.openxmlformats-officedocument.presentationml.tags+xml"/>
  <Override PartName="/ppt/notesSlides/notesSlide50.xml" ContentType="application/vnd.openxmlformats-officedocument.presentationml.notesSlide+xml"/>
  <Override PartName="/ppt/tags/tag46.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82" r:id="rId2"/>
    <p:sldId id="257" r:id="rId3"/>
    <p:sldId id="297" r:id="rId4"/>
    <p:sldId id="298" r:id="rId5"/>
    <p:sldId id="299" r:id="rId6"/>
    <p:sldId id="300" r:id="rId7"/>
    <p:sldId id="301" r:id="rId8"/>
    <p:sldId id="302" r:id="rId9"/>
    <p:sldId id="319" r:id="rId10"/>
    <p:sldId id="304" r:id="rId11"/>
    <p:sldId id="323" r:id="rId12"/>
    <p:sldId id="320" r:id="rId13"/>
    <p:sldId id="321" r:id="rId14"/>
    <p:sldId id="322" r:id="rId15"/>
    <p:sldId id="324" r:id="rId16"/>
    <p:sldId id="290" r:id="rId17"/>
    <p:sldId id="307" r:id="rId18"/>
    <p:sldId id="306" r:id="rId19"/>
    <p:sldId id="308" r:id="rId20"/>
    <p:sldId id="318" r:id="rId21"/>
    <p:sldId id="309" r:id="rId22"/>
    <p:sldId id="310" r:id="rId23"/>
    <p:sldId id="311" r:id="rId24"/>
    <p:sldId id="312" r:id="rId25"/>
    <p:sldId id="313" r:id="rId26"/>
    <p:sldId id="314" r:id="rId27"/>
    <p:sldId id="315" r:id="rId28"/>
    <p:sldId id="316" r:id="rId29"/>
    <p:sldId id="305" r:id="rId30"/>
    <p:sldId id="271" r:id="rId31"/>
    <p:sldId id="273" r:id="rId32"/>
    <p:sldId id="274" r:id="rId33"/>
    <p:sldId id="317" r:id="rId34"/>
    <p:sldId id="279" r:id="rId35"/>
    <p:sldId id="284" r:id="rId36"/>
    <p:sldId id="285" r:id="rId37"/>
    <p:sldId id="280" r:id="rId38"/>
    <p:sldId id="286" r:id="rId39"/>
    <p:sldId id="287" r:id="rId40"/>
    <p:sldId id="288" r:id="rId41"/>
    <p:sldId id="264" r:id="rId42"/>
    <p:sldId id="289" r:id="rId43"/>
    <p:sldId id="278" r:id="rId44"/>
    <p:sldId id="281" r:id="rId45"/>
    <p:sldId id="270" r:id="rId46"/>
    <p:sldId id="276" r:id="rId47"/>
    <p:sldId id="291" r:id="rId48"/>
    <p:sldId id="292" r:id="rId49"/>
    <p:sldId id="294" r:id="rId50"/>
    <p:sldId id="295" r:id="rId51"/>
    <p:sldId id="296" r:id="rId52"/>
    <p:sldId id="263" r:id="rId53"/>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用" lastIdx="0" clrIdx="0">
    <p:extLst>
      <p:ext uri="{19B8F6BF-5375-455C-9EA6-DF929625EA0E}">
        <p15:presenceInfo xmlns:p15="http://schemas.microsoft.com/office/powerpoint/2012/main" userId="Windows 用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676"/>
    <a:srgbClr val="298C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94660"/>
  </p:normalViewPr>
  <p:slideViewPr>
    <p:cSldViewPr snapToGrid="0" showGuides="1">
      <p:cViewPr varScale="1">
        <p:scale>
          <a:sx n="69" d="100"/>
          <a:sy n="69" d="100"/>
        </p:scale>
        <p:origin x="900" y="6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AF21E-AA1D-4678-9985-583FF147C867}" type="datetimeFigureOut">
              <a:rPr lang="zh-CN" altLang="en-US" smtClean="0"/>
              <a:t>2018/10/10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E13EF-56DF-477F-9799-2CC6E8A63DC6}" type="slidenum">
              <a:rPr lang="zh-CN" altLang="en-US" smtClean="0"/>
              <a:t>‹#›</a:t>
            </a:fld>
            <a:endParaRPr lang="zh-CN" altLang="en-US"/>
          </a:p>
        </p:txBody>
      </p:sp>
    </p:spTree>
    <p:extLst>
      <p:ext uri="{BB962C8B-B14F-4D97-AF65-F5344CB8AC3E}">
        <p14:creationId xmlns:p14="http://schemas.microsoft.com/office/powerpoint/2010/main" val="366883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aike.baidu.com/item/%E4%BA%BA%E5%B7%A5%E7%A5%9E%E7%BB%8F%E7%BD%91%E7%BB%9C/38246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a:t>
            </a:fld>
            <a:endParaRPr lang="zh-CN" altLang="en-US"/>
          </a:p>
        </p:txBody>
      </p:sp>
    </p:spTree>
    <p:extLst>
      <p:ext uri="{BB962C8B-B14F-4D97-AF65-F5344CB8AC3E}">
        <p14:creationId xmlns:p14="http://schemas.microsoft.com/office/powerpoint/2010/main" val="1338507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万能近似定理（</a:t>
            </a:r>
            <a:r>
              <a:rPr lang="en-US" altLang="zh-CN" b="1" dirty="0"/>
              <a:t>universal approximation theorem</a:t>
            </a:r>
            <a:r>
              <a:rPr lang="zh-CN" altLang="en-US" b="1" dirty="0"/>
              <a:t>）</a:t>
            </a:r>
            <a:r>
              <a:rPr lang="en-US" altLang="zh-CN" b="1" dirty="0"/>
              <a:t>(</a:t>
            </a:r>
            <a:r>
              <a:rPr lang="en-US" altLang="zh-CN" b="1" dirty="0" err="1"/>
              <a:t>Hornik</a:t>
            </a:r>
            <a:r>
              <a:rPr lang="en-US" altLang="zh-CN" b="1" dirty="0"/>
              <a:t> et al., 1989;Cybenko, 1989)</a:t>
            </a:r>
            <a:r>
              <a:rPr lang="zh-CN" altLang="en-US" dirty="0"/>
              <a:t> 表明，一个前馈神经网络如果具有线性输出层和至少一层具有任何一种‘‘挤压’’ 性质的激活函数（例如</a:t>
            </a:r>
            <a:r>
              <a:rPr lang="en-US" altLang="zh-CN" dirty="0"/>
              <a:t>logistic sigmoid</a:t>
            </a:r>
            <a:r>
              <a:rPr lang="zh-CN" altLang="en-US" dirty="0"/>
              <a:t>激活函数）的隐藏层，只要给予网络足够数量的隐藏单元，它可以以任意的精度来近似任何</a:t>
            </a:r>
            <a:r>
              <a:rPr lang="zh-CN" altLang="en-US" b="1" dirty="0"/>
              <a:t>从一个有限维空间到另一个有限维空间</a:t>
            </a:r>
            <a:r>
              <a:rPr lang="zh-CN" altLang="en-US" dirty="0"/>
              <a:t>的</a:t>
            </a:r>
            <a:r>
              <a:rPr lang="en-US" altLang="zh-CN" dirty="0" err="1"/>
              <a:t>Borel</a:t>
            </a:r>
            <a:r>
              <a:rPr lang="en-US" altLang="zh-CN" dirty="0"/>
              <a:t> </a:t>
            </a:r>
            <a:r>
              <a:rPr lang="zh-CN" altLang="en-US" dirty="0"/>
              <a:t>可测函数。</a:t>
            </a:r>
          </a:p>
        </p:txBody>
      </p:sp>
      <p:sp>
        <p:nvSpPr>
          <p:cNvPr id="4" name="灯片编号占位符 3"/>
          <p:cNvSpPr>
            <a:spLocks noGrp="1"/>
          </p:cNvSpPr>
          <p:nvPr>
            <p:ph type="sldNum" sz="quarter" idx="10"/>
          </p:nvPr>
        </p:nvSpPr>
        <p:spPr/>
        <p:txBody>
          <a:bodyPr/>
          <a:lstStyle/>
          <a:p>
            <a:fld id="{8F7E13EF-56DF-477F-9799-2CC6E8A63DC6}" type="slidenum">
              <a:rPr lang="zh-CN" altLang="en-US" smtClean="0"/>
              <a:t>10</a:t>
            </a:fld>
            <a:endParaRPr lang="zh-CN" altLang="en-US"/>
          </a:p>
        </p:txBody>
      </p:sp>
    </p:spTree>
    <p:extLst>
      <p:ext uri="{BB962C8B-B14F-4D97-AF65-F5344CB8AC3E}">
        <p14:creationId xmlns:p14="http://schemas.microsoft.com/office/powerpoint/2010/main" val="114168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8F7E13EF-56DF-477F-9799-2CC6E8A63DC6}" type="slidenum">
              <a:rPr lang="zh-CN" altLang="en-US" smtClean="0"/>
              <a:t>11</a:t>
            </a:fld>
            <a:endParaRPr lang="zh-CN" altLang="en-US"/>
          </a:p>
        </p:txBody>
      </p:sp>
    </p:spTree>
    <p:extLst>
      <p:ext uri="{BB962C8B-B14F-4D97-AF65-F5344CB8AC3E}">
        <p14:creationId xmlns:p14="http://schemas.microsoft.com/office/powerpoint/2010/main" val="329380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8F7E13EF-56DF-477F-9799-2CC6E8A63DC6}" type="slidenum">
              <a:rPr lang="zh-CN" altLang="en-US" smtClean="0"/>
              <a:t>12</a:t>
            </a:fld>
            <a:endParaRPr lang="zh-CN" altLang="en-US"/>
          </a:p>
        </p:txBody>
      </p:sp>
    </p:spTree>
    <p:extLst>
      <p:ext uri="{BB962C8B-B14F-4D97-AF65-F5344CB8AC3E}">
        <p14:creationId xmlns:p14="http://schemas.microsoft.com/office/powerpoint/2010/main" val="164320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8F7E13EF-56DF-477F-9799-2CC6E8A63DC6}" type="slidenum">
              <a:rPr lang="zh-CN" altLang="en-US" smtClean="0"/>
              <a:t>13</a:t>
            </a:fld>
            <a:endParaRPr lang="zh-CN" altLang="en-US"/>
          </a:p>
        </p:txBody>
      </p:sp>
    </p:spTree>
    <p:extLst>
      <p:ext uri="{BB962C8B-B14F-4D97-AF65-F5344CB8AC3E}">
        <p14:creationId xmlns:p14="http://schemas.microsoft.com/office/powerpoint/2010/main" val="2216257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8F7E13EF-56DF-477F-9799-2CC6E8A63DC6}" type="slidenum">
              <a:rPr lang="zh-CN" altLang="en-US" smtClean="0"/>
              <a:t>14</a:t>
            </a:fld>
            <a:endParaRPr lang="zh-CN" altLang="en-US"/>
          </a:p>
        </p:txBody>
      </p:sp>
    </p:spTree>
    <p:extLst>
      <p:ext uri="{BB962C8B-B14F-4D97-AF65-F5344CB8AC3E}">
        <p14:creationId xmlns:p14="http://schemas.microsoft.com/office/powerpoint/2010/main" val="104493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8F7E13EF-56DF-477F-9799-2CC6E8A63DC6}" type="slidenum">
              <a:rPr lang="zh-CN" altLang="en-US" smtClean="0"/>
              <a:t>15</a:t>
            </a:fld>
            <a:endParaRPr lang="zh-CN" altLang="en-US"/>
          </a:p>
        </p:txBody>
      </p:sp>
    </p:spTree>
    <p:extLst>
      <p:ext uri="{BB962C8B-B14F-4D97-AF65-F5344CB8AC3E}">
        <p14:creationId xmlns:p14="http://schemas.microsoft.com/office/powerpoint/2010/main" val="3288203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16</a:t>
            </a:fld>
            <a:endParaRPr lang="zh-CN" altLang="en-US"/>
          </a:p>
        </p:txBody>
      </p:sp>
    </p:spTree>
    <p:extLst>
      <p:ext uri="{BB962C8B-B14F-4D97-AF65-F5344CB8AC3E}">
        <p14:creationId xmlns:p14="http://schemas.microsoft.com/office/powerpoint/2010/main" val="419128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17</a:t>
            </a:fld>
            <a:endParaRPr lang="zh-CN" altLang="en-US"/>
          </a:p>
        </p:txBody>
      </p:sp>
    </p:spTree>
    <p:extLst>
      <p:ext uri="{BB962C8B-B14F-4D97-AF65-F5344CB8AC3E}">
        <p14:creationId xmlns:p14="http://schemas.microsoft.com/office/powerpoint/2010/main" val="1651588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18</a:t>
            </a:fld>
            <a:endParaRPr lang="zh-CN" altLang="en-US"/>
          </a:p>
        </p:txBody>
      </p:sp>
    </p:spTree>
    <p:extLst>
      <p:ext uri="{BB962C8B-B14F-4D97-AF65-F5344CB8AC3E}">
        <p14:creationId xmlns:p14="http://schemas.microsoft.com/office/powerpoint/2010/main" val="1986983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19</a:t>
            </a:fld>
            <a:endParaRPr lang="zh-CN" altLang="en-US"/>
          </a:p>
        </p:txBody>
      </p:sp>
    </p:spTree>
    <p:extLst>
      <p:ext uri="{BB962C8B-B14F-4D97-AF65-F5344CB8AC3E}">
        <p14:creationId xmlns:p14="http://schemas.microsoft.com/office/powerpoint/2010/main" val="13314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a:t>
            </a:fld>
            <a:endParaRPr lang="zh-CN" altLang="en-US"/>
          </a:p>
        </p:txBody>
      </p:sp>
    </p:spTree>
    <p:extLst>
      <p:ext uri="{BB962C8B-B14F-4D97-AF65-F5344CB8AC3E}">
        <p14:creationId xmlns:p14="http://schemas.microsoft.com/office/powerpoint/2010/main" val="360742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20</a:t>
            </a:fld>
            <a:endParaRPr lang="zh-CN" altLang="en-US"/>
          </a:p>
        </p:txBody>
      </p:sp>
    </p:spTree>
    <p:extLst>
      <p:ext uri="{BB962C8B-B14F-4D97-AF65-F5344CB8AC3E}">
        <p14:creationId xmlns:p14="http://schemas.microsoft.com/office/powerpoint/2010/main" val="566777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21</a:t>
            </a:fld>
            <a:endParaRPr lang="zh-CN" altLang="en-US"/>
          </a:p>
        </p:txBody>
      </p:sp>
    </p:spTree>
    <p:extLst>
      <p:ext uri="{BB962C8B-B14F-4D97-AF65-F5344CB8AC3E}">
        <p14:creationId xmlns:p14="http://schemas.microsoft.com/office/powerpoint/2010/main" val="113199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22</a:t>
            </a:fld>
            <a:endParaRPr lang="zh-CN" altLang="en-US"/>
          </a:p>
        </p:txBody>
      </p:sp>
    </p:spTree>
    <p:extLst>
      <p:ext uri="{BB962C8B-B14F-4D97-AF65-F5344CB8AC3E}">
        <p14:creationId xmlns:p14="http://schemas.microsoft.com/office/powerpoint/2010/main" val="2887810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23</a:t>
            </a:fld>
            <a:endParaRPr lang="zh-CN" altLang="en-US"/>
          </a:p>
        </p:txBody>
      </p:sp>
    </p:spTree>
    <p:extLst>
      <p:ext uri="{BB962C8B-B14F-4D97-AF65-F5344CB8AC3E}">
        <p14:creationId xmlns:p14="http://schemas.microsoft.com/office/powerpoint/2010/main" val="2944856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24</a:t>
            </a:fld>
            <a:endParaRPr lang="zh-CN" altLang="en-US"/>
          </a:p>
        </p:txBody>
      </p:sp>
    </p:spTree>
    <p:extLst>
      <p:ext uri="{BB962C8B-B14F-4D97-AF65-F5344CB8AC3E}">
        <p14:creationId xmlns:p14="http://schemas.microsoft.com/office/powerpoint/2010/main" val="4048138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25</a:t>
            </a:fld>
            <a:endParaRPr lang="zh-CN" altLang="en-US"/>
          </a:p>
        </p:txBody>
      </p:sp>
    </p:spTree>
    <p:extLst>
      <p:ext uri="{BB962C8B-B14F-4D97-AF65-F5344CB8AC3E}">
        <p14:creationId xmlns:p14="http://schemas.microsoft.com/office/powerpoint/2010/main" val="239957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26</a:t>
            </a:fld>
            <a:endParaRPr lang="zh-CN" altLang="en-US"/>
          </a:p>
        </p:txBody>
      </p:sp>
    </p:spTree>
    <p:extLst>
      <p:ext uri="{BB962C8B-B14F-4D97-AF65-F5344CB8AC3E}">
        <p14:creationId xmlns:p14="http://schemas.microsoft.com/office/powerpoint/2010/main" val="126174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27</a:t>
            </a:fld>
            <a:endParaRPr lang="zh-CN" altLang="en-US"/>
          </a:p>
        </p:txBody>
      </p:sp>
    </p:spTree>
    <p:extLst>
      <p:ext uri="{BB962C8B-B14F-4D97-AF65-F5344CB8AC3E}">
        <p14:creationId xmlns:p14="http://schemas.microsoft.com/office/powerpoint/2010/main" val="2907235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28</a:t>
            </a:fld>
            <a:endParaRPr lang="zh-CN" altLang="en-US"/>
          </a:p>
        </p:txBody>
      </p:sp>
    </p:spTree>
    <p:extLst>
      <p:ext uri="{BB962C8B-B14F-4D97-AF65-F5344CB8AC3E}">
        <p14:creationId xmlns:p14="http://schemas.microsoft.com/office/powerpoint/2010/main" val="2672579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29</a:t>
            </a:fld>
            <a:endParaRPr lang="zh-CN" altLang="en-US"/>
          </a:p>
        </p:txBody>
      </p:sp>
    </p:spTree>
    <p:extLst>
      <p:ext uri="{BB962C8B-B14F-4D97-AF65-F5344CB8AC3E}">
        <p14:creationId xmlns:p14="http://schemas.microsoft.com/office/powerpoint/2010/main" val="49594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a:t>
            </a:fld>
            <a:endParaRPr lang="zh-CN" altLang="en-US"/>
          </a:p>
        </p:txBody>
      </p:sp>
    </p:spTree>
    <p:extLst>
      <p:ext uri="{BB962C8B-B14F-4D97-AF65-F5344CB8AC3E}">
        <p14:creationId xmlns:p14="http://schemas.microsoft.com/office/powerpoint/2010/main" val="846700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30</a:t>
            </a:fld>
            <a:endParaRPr lang="zh-CN" altLang="en-US"/>
          </a:p>
        </p:txBody>
      </p:sp>
    </p:spTree>
    <p:extLst>
      <p:ext uri="{BB962C8B-B14F-4D97-AF65-F5344CB8AC3E}">
        <p14:creationId xmlns:p14="http://schemas.microsoft.com/office/powerpoint/2010/main" val="835552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31</a:t>
            </a:fld>
            <a:endParaRPr lang="zh-CN" altLang="en-US"/>
          </a:p>
        </p:txBody>
      </p:sp>
    </p:spTree>
    <p:extLst>
      <p:ext uri="{BB962C8B-B14F-4D97-AF65-F5344CB8AC3E}">
        <p14:creationId xmlns:p14="http://schemas.microsoft.com/office/powerpoint/2010/main" val="1653152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32</a:t>
            </a:fld>
            <a:endParaRPr lang="zh-CN" altLang="en-US"/>
          </a:p>
        </p:txBody>
      </p:sp>
    </p:spTree>
    <p:extLst>
      <p:ext uri="{BB962C8B-B14F-4D97-AF65-F5344CB8AC3E}">
        <p14:creationId xmlns:p14="http://schemas.microsoft.com/office/powerpoint/2010/main" val="773919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33</a:t>
            </a:fld>
            <a:endParaRPr lang="zh-CN" altLang="en-US"/>
          </a:p>
        </p:txBody>
      </p:sp>
    </p:spTree>
    <p:extLst>
      <p:ext uri="{BB962C8B-B14F-4D97-AF65-F5344CB8AC3E}">
        <p14:creationId xmlns:p14="http://schemas.microsoft.com/office/powerpoint/2010/main" val="3553442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34</a:t>
            </a:fld>
            <a:endParaRPr lang="zh-CN" altLang="en-US"/>
          </a:p>
        </p:txBody>
      </p:sp>
    </p:spTree>
    <p:extLst>
      <p:ext uri="{BB962C8B-B14F-4D97-AF65-F5344CB8AC3E}">
        <p14:creationId xmlns:p14="http://schemas.microsoft.com/office/powerpoint/2010/main" val="4263712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35</a:t>
            </a:fld>
            <a:endParaRPr lang="zh-CN" altLang="en-US"/>
          </a:p>
        </p:txBody>
      </p:sp>
    </p:spTree>
    <p:extLst>
      <p:ext uri="{BB962C8B-B14F-4D97-AF65-F5344CB8AC3E}">
        <p14:creationId xmlns:p14="http://schemas.microsoft.com/office/powerpoint/2010/main" val="89541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36</a:t>
            </a:fld>
            <a:endParaRPr lang="zh-CN" altLang="en-US"/>
          </a:p>
        </p:txBody>
      </p:sp>
    </p:spTree>
    <p:extLst>
      <p:ext uri="{BB962C8B-B14F-4D97-AF65-F5344CB8AC3E}">
        <p14:creationId xmlns:p14="http://schemas.microsoft.com/office/powerpoint/2010/main" val="2520673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37</a:t>
            </a:fld>
            <a:endParaRPr lang="zh-CN" altLang="en-US"/>
          </a:p>
        </p:txBody>
      </p:sp>
    </p:spTree>
    <p:extLst>
      <p:ext uri="{BB962C8B-B14F-4D97-AF65-F5344CB8AC3E}">
        <p14:creationId xmlns:p14="http://schemas.microsoft.com/office/powerpoint/2010/main" val="4172762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38</a:t>
            </a:fld>
            <a:endParaRPr lang="zh-CN" altLang="en-US"/>
          </a:p>
        </p:txBody>
      </p:sp>
    </p:spTree>
    <p:extLst>
      <p:ext uri="{BB962C8B-B14F-4D97-AF65-F5344CB8AC3E}">
        <p14:creationId xmlns:p14="http://schemas.microsoft.com/office/powerpoint/2010/main" val="2442554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39</a:t>
            </a:fld>
            <a:endParaRPr lang="zh-CN" altLang="en-US"/>
          </a:p>
        </p:txBody>
      </p:sp>
    </p:spTree>
    <p:extLst>
      <p:ext uri="{BB962C8B-B14F-4D97-AF65-F5344CB8AC3E}">
        <p14:creationId xmlns:p14="http://schemas.microsoft.com/office/powerpoint/2010/main" val="85797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1943</a:t>
            </a:r>
            <a:r>
              <a:rPr lang="zh-CN" altLang="en-US" dirty="0"/>
              <a:t>年：麦卡洛克 皮茨 参考了生物神经元的结构 首个神经网络的数学模型 </a:t>
            </a:r>
            <a:r>
              <a:rPr lang="en-US" altLang="zh-CN" dirty="0"/>
              <a:t>MP</a:t>
            </a:r>
            <a:r>
              <a:rPr lang="zh-CN" altLang="en-US" dirty="0"/>
              <a:t>模型</a:t>
            </a:r>
            <a:r>
              <a:rPr lang="en-US" altLang="zh-CN" dirty="0"/>
              <a:t> </a:t>
            </a:r>
            <a:r>
              <a:rPr lang="zh-CN" altLang="en-US" dirty="0"/>
              <a:t>被提出</a:t>
            </a:r>
            <a:endParaRPr lang="en-US" altLang="zh-CN" dirty="0"/>
          </a:p>
          <a:p>
            <a:r>
              <a:rPr lang="en-US" altLang="zh-CN" dirty="0"/>
              <a:t>1957</a:t>
            </a:r>
            <a:r>
              <a:rPr lang="zh-CN" altLang="en-US" dirty="0"/>
              <a:t>年：感知器 神经网络模型问世。这是首个用算法精确定义神经网络的数学模型。简单感知器模型实际上仍然是</a:t>
            </a:r>
            <a:r>
              <a:rPr lang="en-US" altLang="zh-CN" dirty="0"/>
              <a:t>MP</a:t>
            </a:r>
            <a:r>
              <a:rPr lang="zh-CN" altLang="en-US" dirty="0"/>
              <a:t>模型的结构 第一次引入了学习的概念，使人脑所具备的学习功能在基于符号处理的数学到了一定程度模拟</a:t>
            </a:r>
            <a:endParaRPr lang="en-US" altLang="zh-CN" dirty="0"/>
          </a:p>
          <a:p>
            <a:r>
              <a:rPr lang="en-US" altLang="zh-CN" dirty="0"/>
              <a:t>1969  </a:t>
            </a:r>
            <a:r>
              <a:rPr lang="zh-CN" altLang="en-US" dirty="0"/>
              <a:t>马文</a:t>
            </a:r>
            <a:r>
              <a:rPr lang="en-US" altLang="zh-CN" dirty="0"/>
              <a:t>·</a:t>
            </a:r>
            <a:r>
              <a:rPr lang="zh-CN" altLang="en-US" dirty="0"/>
              <a:t>明斯基提出了著名的</a:t>
            </a:r>
            <a:r>
              <a:rPr lang="en-US" altLang="zh-CN" dirty="0"/>
              <a:t>XOR</a:t>
            </a:r>
            <a:r>
              <a:rPr lang="zh-CN" altLang="en-US" dirty="0"/>
              <a:t>问题</a:t>
            </a:r>
            <a:r>
              <a:rPr lang="en-US" altLang="zh-CN" dirty="0"/>
              <a:t>,</a:t>
            </a:r>
            <a:r>
              <a:rPr lang="zh-CN" altLang="en-US" dirty="0"/>
              <a:t>指出感知机在线性不可分的数据分布上是失效的。此后神经网络的研究者进入了寒冬</a:t>
            </a:r>
            <a:endParaRPr lang="en-US" altLang="zh-CN" dirty="0"/>
          </a:p>
          <a:p>
            <a:r>
              <a:rPr lang="en-US" altLang="zh-CN" dirty="0"/>
              <a:t>1986</a:t>
            </a:r>
            <a:r>
              <a:rPr lang="zh-CN" altLang="en-US" dirty="0"/>
              <a:t>，</a:t>
            </a:r>
            <a:r>
              <a:rPr lang="zh-CN" altLang="en-US" b="1" dirty="0"/>
              <a:t>反向传播算法（</a:t>
            </a:r>
            <a:r>
              <a:rPr lang="en-US" altLang="zh-CN" b="1" dirty="0"/>
              <a:t>BACKPROP</a:t>
            </a:r>
            <a:r>
              <a:rPr lang="zh-CN" altLang="en-US" b="1" dirty="0"/>
              <a:t>）的出现</a:t>
            </a:r>
            <a:r>
              <a:rPr lang="zh-CN" altLang="en-US" dirty="0"/>
              <a:t>，是机器学习历史上最重要的算法之一</a:t>
            </a:r>
            <a:endParaRPr lang="en-US" altLang="zh-CN" dirty="0"/>
          </a:p>
          <a:p>
            <a:r>
              <a:rPr lang="en-US" altLang="zh-CN" i="1" dirty="0"/>
              <a:t>2006 </a:t>
            </a:r>
            <a:r>
              <a:rPr lang="zh-CN" altLang="en-US" i="1" dirty="0"/>
              <a:t>年</a:t>
            </a:r>
            <a:r>
              <a:rPr lang="zh-CN" altLang="en-US" dirty="0"/>
              <a:t> </a:t>
            </a:r>
            <a:r>
              <a:rPr lang="en-US" altLang="zh-CN" dirty="0"/>
              <a:t>Hinton </a:t>
            </a:r>
            <a:r>
              <a:rPr lang="zh-CN" altLang="en-US" i="1" dirty="0"/>
              <a:t>深度神经网络</a:t>
            </a:r>
            <a:r>
              <a:rPr lang="zh-CN" altLang="en-US" dirty="0"/>
              <a:t>的学习技术被  </a:t>
            </a:r>
            <a:r>
              <a:rPr lang="en-US" altLang="zh-CN" dirty="0" err="1"/>
              <a:t>hinton</a:t>
            </a:r>
            <a:r>
              <a:rPr lang="zh-CN" altLang="en-US" dirty="0"/>
              <a:t>论文中提出多隐层神经网络具有更为优异的特征学习能力</a:t>
            </a:r>
          </a:p>
        </p:txBody>
      </p:sp>
      <p:sp>
        <p:nvSpPr>
          <p:cNvPr id="4" name="灯片编号占位符 3"/>
          <p:cNvSpPr>
            <a:spLocks noGrp="1"/>
          </p:cNvSpPr>
          <p:nvPr>
            <p:ph type="sldNum" sz="quarter" idx="10"/>
          </p:nvPr>
        </p:nvSpPr>
        <p:spPr/>
        <p:txBody>
          <a:bodyPr/>
          <a:lstStyle/>
          <a:p>
            <a:fld id="{8F7E13EF-56DF-477F-9799-2CC6E8A63DC6}" type="slidenum">
              <a:rPr lang="zh-CN" altLang="en-US" smtClean="0"/>
              <a:t>4</a:t>
            </a:fld>
            <a:endParaRPr lang="zh-CN" altLang="en-US"/>
          </a:p>
        </p:txBody>
      </p:sp>
    </p:spTree>
    <p:extLst>
      <p:ext uri="{BB962C8B-B14F-4D97-AF65-F5344CB8AC3E}">
        <p14:creationId xmlns:p14="http://schemas.microsoft.com/office/powerpoint/2010/main" val="1226187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40</a:t>
            </a:fld>
            <a:endParaRPr lang="zh-CN" altLang="en-US"/>
          </a:p>
        </p:txBody>
      </p:sp>
    </p:spTree>
    <p:extLst>
      <p:ext uri="{BB962C8B-B14F-4D97-AF65-F5344CB8AC3E}">
        <p14:creationId xmlns:p14="http://schemas.microsoft.com/office/powerpoint/2010/main" val="1397254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41</a:t>
            </a:fld>
            <a:endParaRPr lang="zh-CN" altLang="en-US"/>
          </a:p>
        </p:txBody>
      </p:sp>
    </p:spTree>
    <p:extLst>
      <p:ext uri="{BB962C8B-B14F-4D97-AF65-F5344CB8AC3E}">
        <p14:creationId xmlns:p14="http://schemas.microsoft.com/office/powerpoint/2010/main" val="3966642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42</a:t>
            </a:fld>
            <a:endParaRPr lang="zh-CN" altLang="en-US"/>
          </a:p>
        </p:txBody>
      </p:sp>
    </p:spTree>
    <p:extLst>
      <p:ext uri="{BB962C8B-B14F-4D97-AF65-F5344CB8AC3E}">
        <p14:creationId xmlns:p14="http://schemas.microsoft.com/office/powerpoint/2010/main" val="2702368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43</a:t>
            </a:fld>
            <a:endParaRPr lang="zh-CN" altLang="en-US"/>
          </a:p>
        </p:txBody>
      </p:sp>
    </p:spTree>
    <p:extLst>
      <p:ext uri="{BB962C8B-B14F-4D97-AF65-F5344CB8AC3E}">
        <p14:creationId xmlns:p14="http://schemas.microsoft.com/office/powerpoint/2010/main" val="1369803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44</a:t>
            </a:fld>
            <a:endParaRPr lang="zh-CN" altLang="en-US"/>
          </a:p>
        </p:txBody>
      </p:sp>
    </p:spTree>
    <p:extLst>
      <p:ext uri="{BB962C8B-B14F-4D97-AF65-F5344CB8AC3E}">
        <p14:creationId xmlns:p14="http://schemas.microsoft.com/office/powerpoint/2010/main" val="2859778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45</a:t>
            </a:fld>
            <a:endParaRPr lang="zh-CN" altLang="en-US"/>
          </a:p>
        </p:txBody>
      </p:sp>
    </p:spTree>
    <p:extLst>
      <p:ext uri="{BB962C8B-B14F-4D97-AF65-F5344CB8AC3E}">
        <p14:creationId xmlns:p14="http://schemas.microsoft.com/office/powerpoint/2010/main" val="1205996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46</a:t>
            </a:fld>
            <a:endParaRPr lang="zh-CN" altLang="en-US"/>
          </a:p>
        </p:txBody>
      </p:sp>
    </p:spTree>
    <p:extLst>
      <p:ext uri="{BB962C8B-B14F-4D97-AF65-F5344CB8AC3E}">
        <p14:creationId xmlns:p14="http://schemas.microsoft.com/office/powerpoint/2010/main" val="439932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47</a:t>
            </a:fld>
            <a:endParaRPr lang="zh-CN" altLang="en-US"/>
          </a:p>
        </p:txBody>
      </p:sp>
    </p:spTree>
    <p:extLst>
      <p:ext uri="{BB962C8B-B14F-4D97-AF65-F5344CB8AC3E}">
        <p14:creationId xmlns:p14="http://schemas.microsoft.com/office/powerpoint/2010/main" val="2364828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48</a:t>
            </a:fld>
            <a:endParaRPr lang="zh-CN" altLang="en-US"/>
          </a:p>
        </p:txBody>
      </p:sp>
    </p:spTree>
    <p:extLst>
      <p:ext uri="{BB962C8B-B14F-4D97-AF65-F5344CB8AC3E}">
        <p14:creationId xmlns:p14="http://schemas.microsoft.com/office/powerpoint/2010/main" val="1606300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49</a:t>
            </a:fld>
            <a:endParaRPr lang="zh-CN" altLang="en-US"/>
          </a:p>
        </p:txBody>
      </p:sp>
    </p:spTree>
    <p:extLst>
      <p:ext uri="{BB962C8B-B14F-4D97-AF65-F5344CB8AC3E}">
        <p14:creationId xmlns:p14="http://schemas.microsoft.com/office/powerpoint/2010/main" val="332764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dirty="0">
                <a:solidFill>
                  <a:schemeClr val="tx1">
                    <a:lumMod val="75000"/>
                    <a:lumOff val="25000"/>
                  </a:schemeClr>
                </a:solidFill>
              </a:rPr>
              <a:t>神经元构成：树突</a:t>
            </a:r>
            <a:r>
              <a:rPr lang="en-US" altLang="zh-CN" sz="1200" dirty="0">
                <a:solidFill>
                  <a:schemeClr val="tx1">
                    <a:lumMod val="75000"/>
                    <a:lumOff val="25000"/>
                  </a:schemeClr>
                </a:solidFill>
              </a:rPr>
              <a:t> </a:t>
            </a:r>
            <a:r>
              <a:rPr lang="zh-CN" altLang="en-US" sz="1200" dirty="0">
                <a:solidFill>
                  <a:schemeClr val="tx1">
                    <a:lumMod val="75000"/>
                    <a:lumOff val="25000"/>
                  </a:schemeClr>
                </a:solidFill>
              </a:rPr>
              <a:t> 、</a:t>
            </a:r>
            <a:r>
              <a:rPr lang="zh-CN" altLang="zh-CN" sz="1200" dirty="0">
                <a:solidFill>
                  <a:schemeClr val="tx1">
                    <a:lumMod val="75000"/>
                    <a:lumOff val="25000"/>
                  </a:schemeClr>
                </a:solidFill>
              </a:rPr>
              <a:t>细胞体</a:t>
            </a:r>
            <a:r>
              <a:rPr lang="zh-CN" altLang="en-US" sz="1200" dirty="0">
                <a:solidFill>
                  <a:schemeClr val="tx1">
                    <a:lumMod val="75000"/>
                    <a:lumOff val="25000"/>
                  </a:schemeClr>
                </a:solidFill>
              </a:rPr>
              <a:t>、</a:t>
            </a:r>
            <a:r>
              <a:rPr lang="en-US" altLang="zh-CN" sz="1200" dirty="0">
                <a:solidFill>
                  <a:schemeClr val="tx1">
                    <a:lumMod val="75000"/>
                    <a:lumOff val="25000"/>
                  </a:schemeClr>
                </a:solidFill>
              </a:rPr>
              <a:t> </a:t>
            </a:r>
            <a:r>
              <a:rPr lang="zh-CN" altLang="zh-CN" sz="1200" dirty="0">
                <a:solidFill>
                  <a:schemeClr val="tx1">
                    <a:lumMod val="75000"/>
                    <a:lumOff val="25000"/>
                  </a:schemeClr>
                </a:solidFill>
              </a:rPr>
              <a:t>轴突。</a:t>
            </a:r>
            <a:r>
              <a:rPr lang="en-US" altLang="zh-CN" sz="1200" dirty="0">
                <a:solidFill>
                  <a:schemeClr val="tx1">
                    <a:lumMod val="75000"/>
                    <a:lumOff val="25000"/>
                  </a:schemeClr>
                </a:solidFill>
              </a:rPr>
              <a:t> </a:t>
            </a:r>
          </a:p>
          <a:p>
            <a:r>
              <a:rPr lang="zh-CN" altLang="zh-CN" sz="1200" kern="1200" dirty="0">
                <a:solidFill>
                  <a:schemeClr val="tx1"/>
                </a:solidFill>
                <a:effectLst/>
                <a:latin typeface="+mn-lt"/>
                <a:ea typeface="+mn-ea"/>
                <a:cs typeface="+mn-cs"/>
              </a:rPr>
              <a:t>信息传递过程：树突接受外界的刺激，</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细</a:t>
            </a:r>
            <a:r>
              <a:rPr lang="zh-CN" altLang="zh-CN" sz="1200" kern="1200" dirty="0">
                <a:solidFill>
                  <a:schemeClr val="tx1"/>
                </a:solidFill>
                <a:effectLst/>
                <a:latin typeface="+mn-lt"/>
                <a:ea typeface="+mn-ea"/>
                <a:cs typeface="+mn-cs"/>
              </a:rPr>
              <a:t>胞体内的活动</a:t>
            </a:r>
            <a:r>
              <a:rPr lang="zh-CN" altLang="en-US" sz="1200" kern="1200" dirty="0">
                <a:solidFill>
                  <a:schemeClr val="tx1"/>
                </a:solidFill>
                <a:effectLst/>
                <a:latin typeface="+mn-lt"/>
                <a:ea typeface="+mn-ea"/>
                <a:cs typeface="+mn-cs"/>
              </a:rPr>
              <a:t>产生</a:t>
            </a:r>
            <a:r>
              <a:rPr lang="zh-CN" altLang="zh-CN" sz="1200" kern="1200" dirty="0">
                <a:solidFill>
                  <a:schemeClr val="tx1"/>
                </a:solidFill>
                <a:effectLst/>
                <a:latin typeface="+mn-lt"/>
                <a:ea typeface="+mn-ea"/>
                <a:cs typeface="+mn-cs"/>
              </a:rPr>
              <a:t>轴突电位，轴突电位达到一定的值则形成神经脉冲</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传递其它神经元．可以看作一个多输入单输出非线性系统的过程。</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xi</a:t>
            </a:r>
            <a:r>
              <a:rPr lang="zh-CN" altLang="zh-CN" sz="1200" kern="1200" dirty="0">
                <a:solidFill>
                  <a:schemeClr val="tx1"/>
                </a:solidFill>
                <a:effectLst/>
                <a:latin typeface="+mn-lt"/>
                <a:ea typeface="+mn-ea"/>
                <a:cs typeface="+mn-cs"/>
              </a:rPr>
              <a:t>为第</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个元素的输入，</a:t>
            </a:r>
            <a:r>
              <a:rPr lang="en-US" altLang="zh-CN" sz="1200" kern="1200" dirty="0" err="1">
                <a:solidFill>
                  <a:schemeClr val="tx1"/>
                </a:solidFill>
                <a:effectLst/>
                <a:latin typeface="+mn-lt"/>
                <a:ea typeface="+mn-ea"/>
                <a:cs typeface="+mn-cs"/>
              </a:rPr>
              <a:t>wi</a:t>
            </a:r>
            <a:r>
              <a:rPr lang="zh-CN" altLang="zh-CN" sz="1200" kern="1200" dirty="0">
                <a:solidFill>
                  <a:schemeClr val="tx1"/>
                </a:solidFill>
                <a:effectLst/>
                <a:latin typeface="+mn-lt"/>
                <a:ea typeface="+mn-ea"/>
                <a:cs typeface="+mn-cs"/>
              </a:rPr>
              <a:t>为第</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个单元与本单元的连接</a:t>
            </a:r>
            <a:r>
              <a:rPr lang="zh-CN" altLang="en-US" sz="1200" kern="1200" dirty="0">
                <a:solidFill>
                  <a:schemeClr val="tx1"/>
                </a:solidFill>
                <a:effectLst/>
                <a:latin typeface="+mn-lt"/>
                <a:ea typeface="+mn-ea"/>
                <a:cs typeface="+mn-cs"/>
              </a:rPr>
              <a:t>权重</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F</a:t>
            </a:r>
            <a:r>
              <a:rPr lang="zh-CN" altLang="en-US" sz="1200" kern="1200" dirty="0">
                <a:solidFill>
                  <a:schemeClr val="tx1"/>
                </a:solidFill>
                <a:effectLst/>
                <a:latin typeface="+mn-lt"/>
                <a:ea typeface="+mn-ea"/>
                <a:cs typeface="+mn-cs"/>
              </a:rPr>
              <a:t>为</a:t>
            </a:r>
            <a:r>
              <a:rPr lang="zh-CN" altLang="zh-CN" sz="1200" kern="1200" dirty="0">
                <a:solidFill>
                  <a:schemeClr val="tx1"/>
                </a:solidFill>
                <a:effectLst/>
                <a:latin typeface="+mn-lt"/>
                <a:ea typeface="+mn-ea"/>
                <a:cs typeface="+mn-cs"/>
              </a:rPr>
              <a:t>激活函数，它决定节点（神经元）的输出。</a:t>
            </a:r>
            <a:r>
              <a:rPr lang="en-US" altLang="zh-CN" sz="1200" kern="1200" dirty="0">
                <a:solidFill>
                  <a:schemeClr val="tx1"/>
                </a:solidFill>
                <a:effectLst/>
                <a:latin typeface="+mn-lt"/>
                <a:ea typeface="+mn-ea"/>
                <a:cs typeface="+mn-cs"/>
              </a:rPr>
              <a:t>θ</a:t>
            </a:r>
            <a:r>
              <a:rPr lang="zh-CN" altLang="zh-CN" sz="1200" kern="1200" dirty="0">
                <a:solidFill>
                  <a:schemeClr val="tx1"/>
                </a:solidFill>
                <a:effectLst/>
                <a:latin typeface="+mn-lt"/>
                <a:ea typeface="+mn-ea"/>
                <a:cs typeface="+mn-cs"/>
              </a:rPr>
              <a:t>表示隐含层神经节点的阈值。</a:t>
            </a:r>
            <a:endParaRPr lang="zh-CN" altLang="en-US" dirty="0"/>
          </a:p>
        </p:txBody>
      </p:sp>
      <p:sp>
        <p:nvSpPr>
          <p:cNvPr id="4" name="灯片编号占位符 3"/>
          <p:cNvSpPr>
            <a:spLocks noGrp="1"/>
          </p:cNvSpPr>
          <p:nvPr>
            <p:ph type="sldNum" sz="quarter" idx="10"/>
          </p:nvPr>
        </p:nvSpPr>
        <p:spPr/>
        <p:txBody>
          <a:bodyPr/>
          <a:lstStyle/>
          <a:p>
            <a:fld id="{8F7E13EF-56DF-477F-9799-2CC6E8A63DC6}" type="slidenum">
              <a:rPr lang="zh-CN" altLang="en-US" smtClean="0"/>
              <a:t>5</a:t>
            </a:fld>
            <a:endParaRPr lang="zh-CN" altLang="en-US"/>
          </a:p>
        </p:txBody>
      </p:sp>
    </p:spTree>
    <p:extLst>
      <p:ext uri="{BB962C8B-B14F-4D97-AF65-F5344CB8AC3E}">
        <p14:creationId xmlns:p14="http://schemas.microsoft.com/office/powerpoint/2010/main" val="4165098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50</a:t>
            </a:fld>
            <a:endParaRPr lang="zh-CN" altLang="en-US"/>
          </a:p>
        </p:txBody>
      </p:sp>
    </p:spTree>
    <p:extLst>
      <p:ext uri="{BB962C8B-B14F-4D97-AF65-F5344CB8AC3E}">
        <p14:creationId xmlns:p14="http://schemas.microsoft.com/office/powerpoint/2010/main" val="405827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51</a:t>
            </a:fld>
            <a:endParaRPr lang="zh-CN" altLang="en-US"/>
          </a:p>
        </p:txBody>
      </p:sp>
    </p:spTree>
    <p:extLst>
      <p:ext uri="{BB962C8B-B14F-4D97-AF65-F5344CB8AC3E}">
        <p14:creationId xmlns:p14="http://schemas.microsoft.com/office/powerpoint/2010/main" val="1762303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52</a:t>
            </a:fld>
            <a:endParaRPr lang="zh-CN" altLang="en-US"/>
          </a:p>
        </p:txBody>
      </p:sp>
    </p:spTree>
    <p:extLst>
      <p:ext uri="{BB962C8B-B14F-4D97-AF65-F5344CB8AC3E}">
        <p14:creationId xmlns:p14="http://schemas.microsoft.com/office/powerpoint/2010/main" val="351264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algn="l" defTabSz="914400" rtl="0" eaLnBrk="1" latinLnBrk="0" hangingPunct="1"/>
            <a:endParaRPr lang="en-US" altLang="zh-CN" sz="1200" kern="1200" dirty="0">
              <a:solidFill>
                <a:schemeClr val="tx1"/>
              </a:solidFill>
              <a:latin typeface="+mn-lt"/>
              <a:ea typeface="+mn-ea"/>
              <a:cs typeface="+mn-cs"/>
            </a:endParaRPr>
          </a:p>
          <a:p>
            <a:pPr marL="0" algn="l" defTabSz="914400" rtl="0" eaLnBrk="1" latinLnBrk="0" hangingPunct="1"/>
            <a:r>
              <a:rPr lang="zh-CN" altLang="en-US" sz="1200" kern="1200" dirty="0">
                <a:solidFill>
                  <a:schemeClr val="tx1"/>
                </a:solidFill>
                <a:latin typeface="+mn-lt"/>
                <a:ea typeface="+mn-ea"/>
                <a:cs typeface="+mn-cs"/>
              </a:rPr>
              <a:t>感知机：</a:t>
            </a:r>
            <a:endParaRPr lang="en-US" altLang="zh-CN" sz="1200" kern="1200" dirty="0">
              <a:solidFill>
                <a:schemeClr val="tx1"/>
              </a:solidFill>
              <a:latin typeface="+mn-lt"/>
              <a:ea typeface="+mn-ea"/>
              <a:cs typeface="+mn-cs"/>
            </a:endParaRPr>
          </a:p>
          <a:p>
            <a:r>
              <a:rPr lang="en-US" altLang="zh-CN" sz="1200" kern="1200" dirty="0">
                <a:solidFill>
                  <a:schemeClr val="tx1"/>
                </a:solidFill>
                <a:latin typeface="+mn-lt"/>
                <a:ea typeface="+mn-ea"/>
                <a:cs typeface="+mn-cs"/>
              </a:rPr>
              <a:t>    	</a:t>
            </a:r>
            <a:r>
              <a:rPr lang="zh-CN" altLang="en-US" sz="1200" kern="1200" dirty="0">
                <a:solidFill>
                  <a:schemeClr val="tx1"/>
                </a:solidFill>
                <a:latin typeface="+mn-lt"/>
                <a:ea typeface="+mn-ea"/>
                <a:cs typeface="+mn-cs"/>
              </a:rPr>
              <a:t>知道了人造神经元 感知机是一类人造神经元 </a:t>
            </a:r>
            <a:endParaRPr lang="en-US" altLang="zh-CN" sz="1200" kern="1200" dirty="0">
              <a:solidFill>
                <a:schemeClr val="tx1"/>
              </a:solidFill>
              <a:latin typeface="+mn-lt"/>
              <a:ea typeface="+mn-ea"/>
              <a:cs typeface="+mn-cs"/>
            </a:endParaRPr>
          </a:p>
          <a:p>
            <a:r>
              <a:rPr lang="en-US" altLang="zh-CN" dirty="0"/>
              <a:t>	</a:t>
            </a:r>
            <a:r>
              <a:rPr lang="zh-CN" altLang="en-US" dirty="0"/>
              <a:t>假设训练集线性可分，感知机学习的目标就是求得一个能够将训练数据集中正负实例完全分开的分类超平面，为了找到分类超平面，即确定感知机模型中的参数</a:t>
            </a:r>
            <a:r>
              <a:rPr lang="en-US" altLang="zh-CN" dirty="0"/>
              <a:t>w</a:t>
            </a:r>
            <a:r>
              <a:rPr lang="zh-CN" altLang="en-US" dirty="0"/>
              <a:t>和</a:t>
            </a:r>
            <a:r>
              <a:rPr lang="en-US" altLang="zh-CN" dirty="0"/>
              <a:t>b</a:t>
            </a:r>
            <a:r>
              <a:rPr lang="zh-CN" altLang="en-US" dirty="0"/>
              <a:t>，需要定义一个损失函数并通过将损失函数最小化来求</a:t>
            </a:r>
            <a:r>
              <a:rPr lang="en-US" altLang="zh-CN" dirty="0"/>
              <a:t>w</a:t>
            </a:r>
            <a:r>
              <a:rPr lang="zh-CN" altLang="en-US" dirty="0"/>
              <a:t>和</a:t>
            </a:r>
            <a:r>
              <a:rPr lang="en-US" altLang="zh-CN" dirty="0"/>
              <a:t>b</a:t>
            </a:r>
            <a:endParaRPr lang="en-US" altLang="zh-CN" sz="1200" kern="1200" dirty="0">
              <a:solidFill>
                <a:schemeClr val="tx1"/>
              </a:solidFill>
              <a:latin typeface="+mn-lt"/>
              <a:ea typeface="+mn-ea"/>
              <a:cs typeface="+mn-cs"/>
            </a:endParaRPr>
          </a:p>
          <a:p>
            <a:pPr marL="0" algn="l" defTabSz="914400" rtl="0" eaLnBrk="1" latinLnBrk="0" hangingPunct="1"/>
            <a:endParaRPr lang="en-US" altLang="zh-CN" sz="1200" kern="1200" dirty="0">
              <a:solidFill>
                <a:schemeClr val="tx1"/>
              </a:solidFill>
              <a:latin typeface="+mn-lt"/>
              <a:ea typeface="+mn-ea"/>
              <a:cs typeface="+mn-cs"/>
            </a:endParaRPr>
          </a:p>
          <a:p>
            <a:pPr marL="0" algn="l" defTabSz="914400" rtl="0" eaLnBrk="1" latinLnBrk="0" hangingPunct="1"/>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8F7E13EF-56DF-477F-9799-2CC6E8A63DC6}" type="slidenum">
              <a:rPr lang="zh-CN" altLang="en-US" smtClean="0"/>
              <a:t>6</a:t>
            </a:fld>
            <a:endParaRPr lang="zh-CN" altLang="en-US"/>
          </a:p>
        </p:txBody>
      </p:sp>
    </p:spTree>
    <p:extLst>
      <p:ext uri="{BB962C8B-B14F-4D97-AF65-F5344CB8AC3E}">
        <p14:creationId xmlns:p14="http://schemas.microsoft.com/office/powerpoint/2010/main" val="424228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异或是线性不可分的  </a:t>
            </a:r>
            <a:r>
              <a:rPr lang="zh-CN" altLang="en-US" sz="1200" dirty="0">
                <a:effectLst/>
              </a:rPr>
              <a:t>当训练集线性不可分时，感知机学习算法不收敛</a:t>
            </a:r>
            <a:r>
              <a:rPr lang="en-US" altLang="zh-CN" dirty="0"/>
              <a:t/>
            </a:r>
            <a:br>
              <a:rPr lang="en-US" altLang="zh-CN" dirty="0"/>
            </a:br>
            <a:r>
              <a:rPr lang="zh-CN" altLang="en-US" dirty="0"/>
              <a:t>到最后</a:t>
            </a:r>
            <a:r>
              <a:rPr lang="en-US" altLang="zh-CN" dirty="0"/>
              <a:t>BP</a:t>
            </a:r>
            <a:r>
              <a:rPr lang="zh-CN" altLang="en-US" dirty="0"/>
              <a:t>算法的出现，才让训练带有隐藏层的多层神经网络成为可能。</a:t>
            </a:r>
          </a:p>
        </p:txBody>
      </p:sp>
      <p:sp>
        <p:nvSpPr>
          <p:cNvPr id="4" name="灯片编号占位符 3"/>
          <p:cNvSpPr>
            <a:spLocks noGrp="1"/>
          </p:cNvSpPr>
          <p:nvPr>
            <p:ph type="sldNum" sz="quarter" idx="10"/>
          </p:nvPr>
        </p:nvSpPr>
        <p:spPr/>
        <p:txBody>
          <a:bodyPr/>
          <a:lstStyle/>
          <a:p>
            <a:fld id="{8F7E13EF-56DF-477F-9799-2CC6E8A63DC6}" type="slidenum">
              <a:rPr lang="zh-CN" altLang="en-US" smtClean="0"/>
              <a:t>7</a:t>
            </a:fld>
            <a:endParaRPr lang="zh-CN" altLang="en-US"/>
          </a:p>
        </p:txBody>
      </p:sp>
    </p:spTree>
    <p:extLst>
      <p:ext uri="{BB962C8B-B14F-4D97-AF65-F5344CB8AC3E}">
        <p14:creationId xmlns:p14="http://schemas.microsoft.com/office/powerpoint/2010/main" val="40125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多层感知：</a:t>
            </a:r>
            <a:endParaRPr lang="en-US" altLang="zh-CN" dirty="0"/>
          </a:p>
          <a:p>
            <a:r>
              <a:rPr lang="en-US" altLang="zh-CN" dirty="0"/>
              <a:t>	</a:t>
            </a:r>
            <a:r>
              <a:rPr lang="zh-CN" altLang="en-US" dirty="0"/>
              <a:t> 每一个感知机权衡第一层输出作为输入而做决策，后一层的感知机可以比前一层做出更加复杂和抽象的决策。</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sigmoid</a:t>
            </a:r>
            <a:r>
              <a:rPr lang="zh-CN" altLang="en-US" dirty="0"/>
              <a:t>函数    线性模型的表达能力不够</a:t>
            </a:r>
            <a:r>
              <a:rPr lang="en-US" altLang="zh-CN" dirty="0"/>
              <a:t>,</a:t>
            </a:r>
            <a:r>
              <a:rPr lang="zh-CN" altLang="en-US" dirty="0"/>
              <a:t>引入</a:t>
            </a:r>
            <a:r>
              <a:rPr lang="zh-CN" altLang="en-US" i="1" dirty="0"/>
              <a:t>激活函数</a:t>
            </a:r>
            <a:r>
              <a:rPr lang="zh-CN" altLang="en-US" dirty="0"/>
              <a:t>是为了添加非线性因素没有激活函数的每层都相当于矩阵相乘。就算你叠加了若干层之后，无非还是个矩阵相乘罢了。</a:t>
            </a:r>
            <a:endParaRPr lang="en-US" altLang="zh-CN" dirty="0"/>
          </a:p>
          <a:p>
            <a:endParaRPr lang="en-US" altLang="zh-CN" sz="1200" kern="1200" dirty="0">
              <a:solidFill>
                <a:schemeClr val="tx1"/>
              </a:solidFill>
              <a:effectLst/>
              <a:latin typeface="+mn-lt"/>
              <a:ea typeface="+mn-ea"/>
              <a:cs typeface="+mn-cs"/>
            </a:endParaRPr>
          </a:p>
          <a:p>
            <a:endParaRPr lang="en-US" altLang="zh-CN" dirty="0"/>
          </a:p>
          <a:p>
            <a:endParaRPr lang="en-US" altLang="zh-CN" dirty="0"/>
          </a:p>
          <a:p>
            <a:endParaRPr lang="en-US" altLang="zh-CN" dirty="0"/>
          </a:p>
          <a:p>
            <a:endParaRPr lang="en-US" altLang="zh-CN" dirty="0"/>
          </a:p>
          <a:p>
            <a:r>
              <a:rPr lang="zh-CN" altLang="zh-CN" sz="1200" kern="1200" dirty="0">
                <a:solidFill>
                  <a:schemeClr val="tx1"/>
                </a:solidFill>
                <a:effectLst/>
                <a:latin typeface="+mn-lt"/>
                <a:ea typeface="+mn-ea"/>
                <a:cs typeface="+mn-cs"/>
              </a:rPr>
              <a:t>反向传播模型也称</a:t>
            </a:r>
            <a:r>
              <a:rPr lang="en-US" altLang="zh-CN" sz="1200" kern="1200" dirty="0">
                <a:solidFill>
                  <a:schemeClr val="tx1"/>
                </a:solidFill>
                <a:effectLst/>
                <a:latin typeface="+mn-lt"/>
                <a:ea typeface="+mn-ea"/>
                <a:cs typeface="+mn-cs"/>
              </a:rPr>
              <a:t>B-P</a:t>
            </a:r>
            <a:r>
              <a:rPr lang="zh-CN" altLang="zh-CN" sz="1200" kern="1200" dirty="0">
                <a:solidFill>
                  <a:schemeClr val="tx1"/>
                </a:solidFill>
                <a:effectLst/>
                <a:latin typeface="+mn-lt"/>
                <a:ea typeface="+mn-ea"/>
                <a:cs typeface="+mn-cs"/>
              </a:rPr>
              <a:t>模型</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是一种用于前向多层的反向传播学习算法。对组成前向多层网络的各人工神经元之间的连接权值进行不断的修改，在修改各人工神经元的连接权值时，所依据的是该网络的实际输出与其期望的输出之差，将这一差值反向一层一层的向回传播，来决定连接权值的修改。学习过程由信号的正向传播与误差的反向传播从而将误差分摊给各层的所有单元 两个过程组成，也就是网络的学习训练过程。</a:t>
            </a:r>
            <a:endParaRPr lang="zh-CN" altLang="en-US" dirty="0"/>
          </a:p>
        </p:txBody>
      </p:sp>
      <p:sp>
        <p:nvSpPr>
          <p:cNvPr id="4" name="灯片编号占位符 3"/>
          <p:cNvSpPr>
            <a:spLocks noGrp="1"/>
          </p:cNvSpPr>
          <p:nvPr>
            <p:ph type="sldNum" sz="quarter" idx="10"/>
          </p:nvPr>
        </p:nvSpPr>
        <p:spPr/>
        <p:txBody>
          <a:bodyPr/>
          <a:lstStyle/>
          <a:p>
            <a:fld id="{8F7E13EF-56DF-477F-9799-2CC6E8A63DC6}" type="slidenum">
              <a:rPr lang="zh-CN" altLang="en-US" smtClean="0"/>
              <a:t>8</a:t>
            </a:fld>
            <a:endParaRPr lang="zh-CN" altLang="en-US"/>
          </a:p>
        </p:txBody>
      </p:sp>
    </p:spTree>
    <p:extLst>
      <p:ext uri="{BB962C8B-B14F-4D97-AF65-F5344CB8AC3E}">
        <p14:creationId xmlns:p14="http://schemas.microsoft.com/office/powerpoint/2010/main" val="48536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神经网络设计</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主要</a:t>
            </a:r>
            <a:r>
              <a:rPr lang="zh-CN" altLang="zh-CN" sz="1200" kern="1200" dirty="0">
                <a:solidFill>
                  <a:schemeClr val="tx1"/>
                </a:solidFill>
                <a:effectLst/>
                <a:latin typeface="+mn-lt"/>
                <a:ea typeface="+mn-ea"/>
                <a:cs typeface="+mn-cs"/>
              </a:rPr>
              <a:t>考虑三个方面的内容</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激活函数</a:t>
            </a:r>
            <a:r>
              <a:rPr lang="en-US" altLang="zh-CN" sz="1200" kern="1200" dirty="0">
                <a:solidFill>
                  <a:schemeClr val="tx1"/>
                </a:solidFill>
                <a:effectLst/>
                <a:latin typeface="+mn-lt"/>
                <a:ea typeface="+mn-ea"/>
                <a:cs typeface="+mn-cs"/>
              </a:rPr>
              <a:t> 2.</a:t>
            </a:r>
            <a:r>
              <a:rPr lang="zh-CN" altLang="zh-CN" sz="1200" kern="1200" dirty="0">
                <a:solidFill>
                  <a:schemeClr val="tx1"/>
                </a:solidFill>
                <a:effectLst/>
                <a:latin typeface="+mn-lt"/>
                <a:ea typeface="+mn-ea"/>
                <a:cs typeface="+mn-cs"/>
              </a:rPr>
              <a:t>神经元连接形式</a:t>
            </a:r>
            <a:r>
              <a:rPr lang="en-US" altLang="zh-CN" sz="1200" kern="1200" dirty="0">
                <a:solidFill>
                  <a:schemeClr val="tx1"/>
                </a:solidFill>
                <a:effectLst/>
                <a:latin typeface="+mn-lt"/>
                <a:ea typeface="+mn-ea"/>
                <a:cs typeface="+mn-cs"/>
              </a:rPr>
              <a:t>  3.</a:t>
            </a:r>
            <a:r>
              <a:rPr lang="zh-CN" altLang="zh-CN" sz="1200" kern="1200" dirty="0">
                <a:solidFill>
                  <a:schemeClr val="tx1"/>
                </a:solidFill>
                <a:effectLst/>
                <a:latin typeface="+mn-lt"/>
                <a:ea typeface="+mn-ea"/>
                <a:cs typeface="+mn-cs"/>
              </a:rPr>
              <a:t>网络的学习</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训练</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endParaRPr lang="zh-CN" altLang="en-US" dirty="0"/>
          </a:p>
          <a:p>
            <a:endParaRPr lang="en-US" altLang="zh-CN" dirty="0"/>
          </a:p>
          <a:p>
            <a:r>
              <a:rPr lang="zh-CN" altLang="zh-CN" sz="1200" kern="1200" dirty="0">
                <a:solidFill>
                  <a:schemeClr val="tx1"/>
                </a:solidFill>
                <a:effectLst/>
                <a:latin typeface="+mn-lt"/>
                <a:ea typeface="+mn-ea"/>
                <a:cs typeface="+mn-cs"/>
              </a:rPr>
              <a:t>神经网络是一个复杂的互连系统，单元之间的互连模式将对网络的性质和功能产生重要影响。互连模式种类繁多。</a:t>
            </a:r>
          </a:p>
          <a:p>
            <a:r>
              <a:rPr lang="zh-CN" altLang="zh-CN" sz="1200" kern="1200" dirty="0">
                <a:solidFill>
                  <a:schemeClr val="tx1"/>
                </a:solidFill>
                <a:effectLst/>
                <a:latin typeface="+mn-lt"/>
                <a:ea typeface="+mn-ea"/>
                <a:cs typeface="+mn-cs"/>
              </a:rPr>
              <a:t>前馈网络：网络按信号传输先后顺序分若干</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层</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，第</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层神经元只接受第</a:t>
            </a:r>
            <a:r>
              <a:rPr lang="en-US" altLang="zh-CN" sz="1200" kern="1200" dirty="0">
                <a:solidFill>
                  <a:schemeClr val="tx1"/>
                </a:solidFill>
                <a:effectLst/>
                <a:latin typeface="+mn-lt"/>
                <a:ea typeface="+mn-ea"/>
                <a:cs typeface="+mn-cs"/>
              </a:rPr>
              <a:t>(i-1)</a:t>
            </a:r>
            <a:r>
              <a:rPr lang="zh-CN" altLang="zh-CN" sz="1200" kern="1200" dirty="0">
                <a:solidFill>
                  <a:schemeClr val="tx1"/>
                </a:solidFill>
                <a:effectLst/>
                <a:latin typeface="+mn-lt"/>
                <a:ea typeface="+mn-ea"/>
                <a:cs typeface="+mn-cs"/>
              </a:rPr>
              <a:t>层神经元给出的信号，各神经元之间没有反馈。前馈型网络可用一有向无环路图表示</a:t>
            </a:r>
            <a:r>
              <a:rPr lang="zh-CN" altLang="en-US" dirty="0"/>
              <a:t>。最简单 最广泛、发展最迅速的</a:t>
            </a:r>
            <a:r>
              <a:rPr lang="zh-CN" altLang="en-US" dirty="0">
                <a:hlinkClick r:id="rId3"/>
              </a:rPr>
              <a:t>人工神经网络</a:t>
            </a:r>
            <a:r>
              <a:rPr lang="zh-CN" altLang="en-US" dirty="0"/>
              <a:t>之一。</a:t>
            </a:r>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8F7E13EF-56DF-477F-9799-2CC6E8A63DC6}" type="slidenum">
              <a:rPr lang="zh-CN" altLang="en-US" smtClean="0"/>
              <a:t>9</a:t>
            </a:fld>
            <a:endParaRPr lang="zh-CN" altLang="en-US"/>
          </a:p>
        </p:txBody>
      </p:sp>
    </p:spTree>
    <p:extLst>
      <p:ext uri="{BB962C8B-B14F-4D97-AF65-F5344CB8AC3E}">
        <p14:creationId xmlns:p14="http://schemas.microsoft.com/office/powerpoint/2010/main" val="128578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5452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3319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685124" y="2266122"/>
            <a:ext cx="1829038" cy="1828676"/>
          </a:xfrm>
          <a:custGeom>
            <a:avLst/>
            <a:gdLst>
              <a:gd name="connsiteX0" fmla="*/ 1080000 w 2160000"/>
              <a:gd name="connsiteY0" fmla="*/ 0 h 2159572"/>
              <a:gd name="connsiteX1" fmla="*/ 2160000 w 2160000"/>
              <a:gd name="connsiteY1" fmla="*/ 1079786 h 2159572"/>
              <a:gd name="connsiteX2" fmla="*/ 1080000 w 2160000"/>
              <a:gd name="connsiteY2" fmla="*/ 2159572 h 2159572"/>
              <a:gd name="connsiteX3" fmla="*/ 0 w 2160000"/>
              <a:gd name="connsiteY3" fmla="*/ 1079786 h 2159572"/>
              <a:gd name="connsiteX4" fmla="*/ 1080000 w 2160000"/>
              <a:gd name="connsiteY4" fmla="*/ 0 h 215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59572">
                <a:moveTo>
                  <a:pt x="1080000" y="0"/>
                </a:moveTo>
                <a:cubicBezTo>
                  <a:pt x="1676468" y="0"/>
                  <a:pt x="2160000" y="483437"/>
                  <a:pt x="2160000" y="1079786"/>
                </a:cubicBezTo>
                <a:cubicBezTo>
                  <a:pt x="2160000" y="1676135"/>
                  <a:pt x="1676468" y="2159572"/>
                  <a:pt x="1080000" y="2159572"/>
                </a:cubicBezTo>
                <a:cubicBezTo>
                  <a:pt x="483532" y="2159572"/>
                  <a:pt x="0" y="1676135"/>
                  <a:pt x="0" y="1079786"/>
                </a:cubicBezTo>
                <a:cubicBezTo>
                  <a:pt x="0" y="483437"/>
                  <a:pt x="483532" y="0"/>
                  <a:pt x="108000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82274" y="2266122"/>
            <a:ext cx="1829038" cy="1828676"/>
          </a:xfrm>
          <a:custGeom>
            <a:avLst/>
            <a:gdLst>
              <a:gd name="connsiteX0" fmla="*/ 1080000 w 2160000"/>
              <a:gd name="connsiteY0" fmla="*/ 0 h 2159572"/>
              <a:gd name="connsiteX1" fmla="*/ 2160000 w 2160000"/>
              <a:gd name="connsiteY1" fmla="*/ 1079786 h 2159572"/>
              <a:gd name="connsiteX2" fmla="*/ 1080000 w 2160000"/>
              <a:gd name="connsiteY2" fmla="*/ 2159572 h 2159572"/>
              <a:gd name="connsiteX3" fmla="*/ 0 w 2160000"/>
              <a:gd name="connsiteY3" fmla="*/ 1079786 h 2159572"/>
              <a:gd name="connsiteX4" fmla="*/ 1080000 w 2160000"/>
              <a:gd name="connsiteY4" fmla="*/ 0 h 215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59572">
                <a:moveTo>
                  <a:pt x="1080000" y="0"/>
                </a:moveTo>
                <a:cubicBezTo>
                  <a:pt x="1676468" y="0"/>
                  <a:pt x="2160000" y="483437"/>
                  <a:pt x="2160000" y="1079786"/>
                </a:cubicBezTo>
                <a:cubicBezTo>
                  <a:pt x="2160000" y="1676135"/>
                  <a:pt x="1676468" y="2159572"/>
                  <a:pt x="1080000" y="2159572"/>
                </a:cubicBezTo>
                <a:cubicBezTo>
                  <a:pt x="483532" y="2159572"/>
                  <a:pt x="0" y="1676135"/>
                  <a:pt x="0" y="1079786"/>
                </a:cubicBezTo>
                <a:cubicBezTo>
                  <a:pt x="0" y="483437"/>
                  <a:pt x="483532" y="0"/>
                  <a:pt x="108000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679425" y="2266122"/>
            <a:ext cx="1829038" cy="1828676"/>
          </a:xfrm>
          <a:custGeom>
            <a:avLst/>
            <a:gdLst>
              <a:gd name="connsiteX0" fmla="*/ 1080000 w 2160000"/>
              <a:gd name="connsiteY0" fmla="*/ 0 h 2159572"/>
              <a:gd name="connsiteX1" fmla="*/ 2160000 w 2160000"/>
              <a:gd name="connsiteY1" fmla="*/ 1079786 h 2159572"/>
              <a:gd name="connsiteX2" fmla="*/ 1080000 w 2160000"/>
              <a:gd name="connsiteY2" fmla="*/ 2159572 h 2159572"/>
              <a:gd name="connsiteX3" fmla="*/ 0 w 2160000"/>
              <a:gd name="connsiteY3" fmla="*/ 1079786 h 2159572"/>
              <a:gd name="connsiteX4" fmla="*/ 1080000 w 2160000"/>
              <a:gd name="connsiteY4" fmla="*/ 0 h 215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59572">
                <a:moveTo>
                  <a:pt x="1080000" y="0"/>
                </a:moveTo>
                <a:cubicBezTo>
                  <a:pt x="1676468" y="0"/>
                  <a:pt x="2160000" y="483437"/>
                  <a:pt x="2160000" y="1079786"/>
                </a:cubicBezTo>
                <a:cubicBezTo>
                  <a:pt x="2160000" y="1676135"/>
                  <a:pt x="1676468" y="2159572"/>
                  <a:pt x="1080000" y="2159572"/>
                </a:cubicBezTo>
                <a:cubicBezTo>
                  <a:pt x="483532" y="2159572"/>
                  <a:pt x="0" y="1676135"/>
                  <a:pt x="0" y="1079786"/>
                </a:cubicBezTo>
                <a:cubicBezTo>
                  <a:pt x="0" y="483437"/>
                  <a:pt x="483532" y="0"/>
                  <a:pt x="10800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71505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293017" y="1787635"/>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230786" y="2427901"/>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5168555" y="1787635"/>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7167864" y="2427901"/>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9131445" y="1787635"/>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100952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38226" y="1866901"/>
            <a:ext cx="3143250" cy="3946525"/>
          </a:xfrm>
          <a:custGeom>
            <a:avLst/>
            <a:gdLst>
              <a:gd name="connsiteX0" fmla="*/ 0 w 3143250"/>
              <a:gd name="connsiteY0" fmla="*/ 0 h 3946525"/>
              <a:gd name="connsiteX1" fmla="*/ 3143250 w 3143250"/>
              <a:gd name="connsiteY1" fmla="*/ 0 h 3946525"/>
              <a:gd name="connsiteX2" fmla="*/ 3143250 w 3143250"/>
              <a:gd name="connsiteY2" fmla="*/ 3946525 h 3946525"/>
              <a:gd name="connsiteX3" fmla="*/ 0 w 3143250"/>
              <a:gd name="connsiteY3" fmla="*/ 3946525 h 3946525"/>
            </a:gdLst>
            <a:ahLst/>
            <a:cxnLst>
              <a:cxn ang="0">
                <a:pos x="connsiteX0" y="connsiteY0"/>
              </a:cxn>
              <a:cxn ang="0">
                <a:pos x="connsiteX1" y="connsiteY1"/>
              </a:cxn>
              <a:cxn ang="0">
                <a:pos x="connsiteX2" y="connsiteY2"/>
              </a:cxn>
              <a:cxn ang="0">
                <a:pos x="connsiteX3" y="connsiteY3"/>
              </a:cxn>
            </a:cxnLst>
            <a:rect l="l" t="t" r="r" b="b"/>
            <a:pathLst>
              <a:path w="3143250" h="3946525">
                <a:moveTo>
                  <a:pt x="0" y="0"/>
                </a:moveTo>
                <a:lnTo>
                  <a:pt x="3143250" y="0"/>
                </a:lnTo>
                <a:lnTo>
                  <a:pt x="3143250" y="3946525"/>
                </a:lnTo>
                <a:lnTo>
                  <a:pt x="0" y="3946525"/>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6905625" y="1866901"/>
            <a:ext cx="4248150" cy="1910119"/>
          </a:xfrm>
          <a:custGeom>
            <a:avLst/>
            <a:gdLst>
              <a:gd name="connsiteX0" fmla="*/ 0 w 4248150"/>
              <a:gd name="connsiteY0" fmla="*/ 0 h 1910119"/>
              <a:gd name="connsiteX1" fmla="*/ 4248150 w 4248150"/>
              <a:gd name="connsiteY1" fmla="*/ 0 h 1910119"/>
              <a:gd name="connsiteX2" fmla="*/ 4248150 w 4248150"/>
              <a:gd name="connsiteY2" fmla="*/ 1910119 h 1910119"/>
              <a:gd name="connsiteX3" fmla="*/ 0 w 4248150"/>
              <a:gd name="connsiteY3" fmla="*/ 1910119 h 1910119"/>
            </a:gdLst>
            <a:ahLst/>
            <a:cxnLst>
              <a:cxn ang="0">
                <a:pos x="connsiteX0" y="connsiteY0"/>
              </a:cxn>
              <a:cxn ang="0">
                <a:pos x="connsiteX1" y="connsiteY1"/>
              </a:cxn>
              <a:cxn ang="0">
                <a:pos x="connsiteX2" y="connsiteY2"/>
              </a:cxn>
              <a:cxn ang="0">
                <a:pos x="connsiteX3" y="connsiteY3"/>
              </a:cxn>
            </a:cxnLst>
            <a:rect l="l" t="t" r="r" b="b"/>
            <a:pathLst>
              <a:path w="4248150" h="1910119">
                <a:moveTo>
                  <a:pt x="0" y="0"/>
                </a:moveTo>
                <a:lnTo>
                  <a:pt x="4248150" y="0"/>
                </a:lnTo>
                <a:lnTo>
                  <a:pt x="4248150" y="1910119"/>
                </a:lnTo>
                <a:lnTo>
                  <a:pt x="0" y="191011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905625" y="3903307"/>
            <a:ext cx="4248150" cy="1910119"/>
          </a:xfrm>
          <a:custGeom>
            <a:avLst/>
            <a:gdLst>
              <a:gd name="connsiteX0" fmla="*/ 0 w 4248150"/>
              <a:gd name="connsiteY0" fmla="*/ 0 h 1910119"/>
              <a:gd name="connsiteX1" fmla="*/ 4248150 w 4248150"/>
              <a:gd name="connsiteY1" fmla="*/ 0 h 1910119"/>
              <a:gd name="connsiteX2" fmla="*/ 4248150 w 4248150"/>
              <a:gd name="connsiteY2" fmla="*/ 1910119 h 1910119"/>
              <a:gd name="connsiteX3" fmla="*/ 0 w 4248150"/>
              <a:gd name="connsiteY3" fmla="*/ 1910119 h 1910119"/>
            </a:gdLst>
            <a:ahLst/>
            <a:cxnLst>
              <a:cxn ang="0">
                <a:pos x="connsiteX0" y="connsiteY0"/>
              </a:cxn>
              <a:cxn ang="0">
                <a:pos x="connsiteX1" y="connsiteY1"/>
              </a:cxn>
              <a:cxn ang="0">
                <a:pos x="connsiteX2" y="connsiteY2"/>
              </a:cxn>
              <a:cxn ang="0">
                <a:pos x="connsiteX3" y="connsiteY3"/>
              </a:cxn>
            </a:cxnLst>
            <a:rect l="l" t="t" r="r" b="b"/>
            <a:pathLst>
              <a:path w="4248150" h="1910119">
                <a:moveTo>
                  <a:pt x="0" y="0"/>
                </a:moveTo>
                <a:lnTo>
                  <a:pt x="4248150" y="0"/>
                </a:lnTo>
                <a:lnTo>
                  <a:pt x="4248150" y="1910119"/>
                </a:lnTo>
                <a:lnTo>
                  <a:pt x="0" y="191011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257963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904224" y="1683655"/>
            <a:ext cx="7583462" cy="4287616"/>
          </a:xfrm>
          <a:custGeom>
            <a:avLst/>
            <a:gdLst>
              <a:gd name="connsiteX0" fmla="*/ 0 w 7583462"/>
              <a:gd name="connsiteY0" fmla="*/ 0 h 4287616"/>
              <a:gd name="connsiteX1" fmla="*/ 7583462 w 7583462"/>
              <a:gd name="connsiteY1" fmla="*/ 0 h 4287616"/>
              <a:gd name="connsiteX2" fmla="*/ 7583462 w 7583462"/>
              <a:gd name="connsiteY2" fmla="*/ 4287616 h 4287616"/>
              <a:gd name="connsiteX3" fmla="*/ 0 w 7583462"/>
              <a:gd name="connsiteY3" fmla="*/ 4287616 h 4287616"/>
            </a:gdLst>
            <a:ahLst/>
            <a:cxnLst>
              <a:cxn ang="0">
                <a:pos x="connsiteX0" y="connsiteY0"/>
              </a:cxn>
              <a:cxn ang="0">
                <a:pos x="connsiteX1" y="connsiteY1"/>
              </a:cxn>
              <a:cxn ang="0">
                <a:pos x="connsiteX2" y="connsiteY2"/>
              </a:cxn>
              <a:cxn ang="0">
                <a:pos x="connsiteX3" y="connsiteY3"/>
              </a:cxn>
            </a:cxnLst>
            <a:rect l="l" t="t" r="r" b="b"/>
            <a:pathLst>
              <a:path w="7583462" h="4287616">
                <a:moveTo>
                  <a:pt x="0" y="0"/>
                </a:moveTo>
                <a:lnTo>
                  <a:pt x="7583462" y="0"/>
                </a:lnTo>
                <a:lnTo>
                  <a:pt x="7583462" y="4287616"/>
                </a:lnTo>
                <a:lnTo>
                  <a:pt x="0" y="428761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136877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952500" y="1574801"/>
            <a:ext cx="5168900" cy="2214563"/>
          </a:xfrm>
          <a:custGeom>
            <a:avLst/>
            <a:gdLst>
              <a:gd name="connsiteX0" fmla="*/ 0 w 5168900"/>
              <a:gd name="connsiteY0" fmla="*/ 0 h 2214563"/>
              <a:gd name="connsiteX1" fmla="*/ 5168900 w 5168900"/>
              <a:gd name="connsiteY1" fmla="*/ 0 h 2214563"/>
              <a:gd name="connsiteX2" fmla="*/ 5168900 w 5168900"/>
              <a:gd name="connsiteY2" fmla="*/ 2214563 h 2214563"/>
              <a:gd name="connsiteX3" fmla="*/ 0 w 5168900"/>
              <a:gd name="connsiteY3" fmla="*/ 2214563 h 2214563"/>
            </a:gdLst>
            <a:ahLst/>
            <a:cxnLst>
              <a:cxn ang="0">
                <a:pos x="connsiteX0" y="connsiteY0"/>
              </a:cxn>
              <a:cxn ang="0">
                <a:pos x="connsiteX1" y="connsiteY1"/>
              </a:cxn>
              <a:cxn ang="0">
                <a:pos x="connsiteX2" y="connsiteY2"/>
              </a:cxn>
              <a:cxn ang="0">
                <a:pos x="connsiteX3" y="connsiteY3"/>
              </a:cxn>
            </a:cxnLst>
            <a:rect l="l" t="t" r="r" b="b"/>
            <a:pathLst>
              <a:path w="5168900" h="2214563">
                <a:moveTo>
                  <a:pt x="0" y="0"/>
                </a:moveTo>
                <a:lnTo>
                  <a:pt x="5168900" y="0"/>
                </a:lnTo>
                <a:lnTo>
                  <a:pt x="5168900" y="2214563"/>
                </a:lnTo>
                <a:lnTo>
                  <a:pt x="0" y="2214563"/>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527800" y="3910167"/>
            <a:ext cx="4687888" cy="2100107"/>
          </a:xfrm>
          <a:custGeom>
            <a:avLst/>
            <a:gdLst>
              <a:gd name="connsiteX0" fmla="*/ 0 w 4687888"/>
              <a:gd name="connsiteY0" fmla="*/ 0 h 2100107"/>
              <a:gd name="connsiteX1" fmla="*/ 4687888 w 4687888"/>
              <a:gd name="connsiteY1" fmla="*/ 0 h 2100107"/>
              <a:gd name="connsiteX2" fmla="*/ 4687888 w 4687888"/>
              <a:gd name="connsiteY2" fmla="*/ 2100107 h 2100107"/>
              <a:gd name="connsiteX3" fmla="*/ 0 w 4687888"/>
              <a:gd name="connsiteY3" fmla="*/ 2100107 h 2100107"/>
            </a:gdLst>
            <a:ahLst/>
            <a:cxnLst>
              <a:cxn ang="0">
                <a:pos x="connsiteX0" y="connsiteY0"/>
              </a:cxn>
              <a:cxn ang="0">
                <a:pos x="connsiteX1" y="connsiteY1"/>
              </a:cxn>
              <a:cxn ang="0">
                <a:pos x="connsiteX2" y="connsiteY2"/>
              </a:cxn>
              <a:cxn ang="0">
                <a:pos x="connsiteX3" y="connsiteY3"/>
              </a:cxn>
            </a:cxnLst>
            <a:rect l="l" t="t" r="r" b="b"/>
            <a:pathLst>
              <a:path w="4687888" h="2100107">
                <a:moveTo>
                  <a:pt x="0" y="0"/>
                </a:moveTo>
                <a:lnTo>
                  <a:pt x="4687888" y="0"/>
                </a:lnTo>
                <a:lnTo>
                  <a:pt x="4687888" y="2100107"/>
                </a:lnTo>
                <a:lnTo>
                  <a:pt x="0" y="210010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785865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432175" y="1"/>
            <a:ext cx="8759827" cy="7893048"/>
          </a:xfrm>
          <a:custGeom>
            <a:avLst/>
            <a:gdLst>
              <a:gd name="connsiteX0" fmla="*/ 7838282 w 8759827"/>
              <a:gd name="connsiteY0" fmla="*/ 3101973 h 7893048"/>
              <a:gd name="connsiteX1" fmla="*/ 8759827 w 8759827"/>
              <a:gd name="connsiteY1" fmla="*/ 4025048 h 7893048"/>
              <a:gd name="connsiteX2" fmla="*/ 8759827 w 8759827"/>
              <a:gd name="connsiteY2" fmla="*/ 6969974 h 7893048"/>
              <a:gd name="connsiteX3" fmla="*/ 7838282 w 8759827"/>
              <a:gd name="connsiteY3" fmla="*/ 7893048 h 7893048"/>
              <a:gd name="connsiteX4" fmla="*/ 5446713 w 8759827"/>
              <a:gd name="connsiteY4" fmla="*/ 5497511 h 7893048"/>
              <a:gd name="connsiteX5" fmla="*/ 5087145 w 8759827"/>
              <a:gd name="connsiteY5" fmla="*/ 352424 h 7893048"/>
              <a:gd name="connsiteX6" fmla="*/ 7478714 w 8759827"/>
              <a:gd name="connsiteY6" fmla="*/ 2747962 h 7893048"/>
              <a:gd name="connsiteX7" fmla="*/ 5087145 w 8759827"/>
              <a:gd name="connsiteY7" fmla="*/ 5143499 h 7893048"/>
              <a:gd name="connsiteX8" fmla="*/ 2695578 w 8759827"/>
              <a:gd name="connsiteY8" fmla="*/ 2747962 h 7893048"/>
              <a:gd name="connsiteX9" fmla="*/ 5459391 w 8759827"/>
              <a:gd name="connsiteY9" fmla="*/ 0 h 7893048"/>
              <a:gd name="connsiteX10" fmla="*/ 8759827 w 8759827"/>
              <a:gd name="connsiteY10" fmla="*/ 0 h 7893048"/>
              <a:gd name="connsiteX11" fmla="*/ 8759827 w 8759827"/>
              <a:gd name="connsiteY11" fmla="*/ 1485162 h 7893048"/>
              <a:gd name="connsiteX12" fmla="*/ 7838282 w 8759827"/>
              <a:gd name="connsiteY12" fmla="*/ 2408236 h 7893048"/>
              <a:gd name="connsiteX13" fmla="*/ 5446713 w 8759827"/>
              <a:gd name="connsiteY13" fmla="*/ 12699 h 7893048"/>
              <a:gd name="connsiteX14" fmla="*/ 12678 w 8759827"/>
              <a:gd name="connsiteY14" fmla="*/ 0 h 7893048"/>
              <a:gd name="connsiteX15" fmla="*/ 4770461 w 8759827"/>
              <a:gd name="connsiteY15" fmla="*/ 0 h 7893048"/>
              <a:gd name="connsiteX16" fmla="*/ 4783139 w 8759827"/>
              <a:gd name="connsiteY16" fmla="*/ 12699 h 7893048"/>
              <a:gd name="connsiteX17" fmla="*/ 2391571 w 8759827"/>
              <a:gd name="connsiteY17" fmla="*/ 2408236 h 7893048"/>
              <a:gd name="connsiteX18" fmla="*/ 0 w 8759827"/>
              <a:gd name="connsiteY18" fmla="*/ 12699 h 789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59827" h="7893048">
                <a:moveTo>
                  <a:pt x="7838282" y="3101973"/>
                </a:moveTo>
                <a:lnTo>
                  <a:pt x="8759827" y="4025048"/>
                </a:lnTo>
                <a:lnTo>
                  <a:pt x="8759827" y="6969974"/>
                </a:lnTo>
                <a:lnTo>
                  <a:pt x="7838282" y="7893048"/>
                </a:lnTo>
                <a:lnTo>
                  <a:pt x="5446713" y="5497511"/>
                </a:lnTo>
                <a:close/>
                <a:moveTo>
                  <a:pt x="5087145" y="352424"/>
                </a:moveTo>
                <a:lnTo>
                  <a:pt x="7478714" y="2747962"/>
                </a:lnTo>
                <a:lnTo>
                  <a:pt x="5087145" y="5143499"/>
                </a:lnTo>
                <a:lnTo>
                  <a:pt x="2695578" y="2747962"/>
                </a:lnTo>
                <a:close/>
                <a:moveTo>
                  <a:pt x="5459391" y="0"/>
                </a:moveTo>
                <a:lnTo>
                  <a:pt x="8759827" y="0"/>
                </a:lnTo>
                <a:lnTo>
                  <a:pt x="8759827" y="1485162"/>
                </a:lnTo>
                <a:lnTo>
                  <a:pt x="7838282" y="2408236"/>
                </a:lnTo>
                <a:lnTo>
                  <a:pt x="5446713" y="12699"/>
                </a:lnTo>
                <a:close/>
                <a:moveTo>
                  <a:pt x="12678" y="0"/>
                </a:moveTo>
                <a:lnTo>
                  <a:pt x="4770461" y="0"/>
                </a:lnTo>
                <a:lnTo>
                  <a:pt x="4783139" y="12699"/>
                </a:lnTo>
                <a:lnTo>
                  <a:pt x="2391571" y="2408236"/>
                </a:lnTo>
                <a:lnTo>
                  <a:pt x="0" y="1269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97070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21639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037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7" r:id="rId4"/>
    <p:sldLayoutId id="2147483666" r:id="rId5"/>
    <p:sldLayoutId id="2147483665" r:id="rId6"/>
    <p:sldLayoutId id="2147483664" r:id="rId7"/>
    <p:sldLayoutId id="2147483663" r:id="rId8"/>
    <p:sldLayoutId id="2147483669"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29.xml"/><Relationship Id="rId5" Type="http://schemas.openxmlformats.org/officeDocument/2006/relationships/image" Target="../media/image32.jp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7.PN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jpg"/><Relationship Id="rId4" Type="http://schemas.openxmlformats.org/officeDocument/2006/relationships/image" Target="NUL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3.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4.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6.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43.xml"/><Relationship Id="rId5" Type="http://schemas.openxmlformats.org/officeDocument/2006/relationships/image" Target="../media/image49.JP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flipV="1">
            <a:off x="0" y="0"/>
            <a:ext cx="4961528" cy="411480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sp>
        <p:nvSpPr>
          <p:cNvPr id="6" name="等腰三角形 5"/>
          <p:cNvSpPr/>
          <p:nvPr/>
        </p:nvSpPr>
        <p:spPr>
          <a:xfrm rot="10800000" flipV="1">
            <a:off x="10055786" y="5086350"/>
            <a:ext cx="2136213" cy="1771650"/>
          </a:xfrm>
          <a:prstGeom prst="triangle">
            <a:avLst>
              <a:gd name="adj" fmla="val 0"/>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8" name="直接连接符 7"/>
          <p:cNvCxnSpPr/>
          <p:nvPr/>
        </p:nvCxnSpPr>
        <p:spPr>
          <a:xfrm flipH="1">
            <a:off x="1622774" y="3045418"/>
            <a:ext cx="1146506" cy="9508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 y="4456560"/>
            <a:ext cx="2895599" cy="24014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961528" y="0"/>
            <a:ext cx="2429874" cy="20151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546765" y="2605892"/>
            <a:ext cx="5112326" cy="156966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800" noProof="0" dirty="0" smtClean="0">
                <a:solidFill>
                  <a:prstClr val="black"/>
                </a:solidFill>
                <a:latin typeface="Agency FB" panose="020B0503020202020204" pitchFamily="34" charset="0"/>
                <a:ea typeface="微软雅黑"/>
              </a:rPr>
              <a:t>深度</a:t>
            </a:r>
            <a:r>
              <a:rPr lang="zh-CN" altLang="en-US" sz="9600" noProof="0" dirty="0" smtClean="0">
                <a:solidFill>
                  <a:prstClr val="black"/>
                </a:solidFill>
                <a:latin typeface="Agency FB" panose="020B0503020202020204" pitchFamily="34" charset="0"/>
                <a:ea typeface="微软雅黑"/>
              </a:rPr>
              <a:t>学习</a:t>
            </a:r>
            <a:endParaRPr kumimoji="0" lang="zh-CN" altLang="en-US" sz="9600" b="0" i="0" u="none" strike="noStrike" kern="1200" cap="none" spc="0" normalizeH="0" baseline="0" noProof="0" dirty="0" smtClean="0">
              <a:ln>
                <a:noFill/>
              </a:ln>
              <a:solidFill>
                <a:prstClr val="black"/>
              </a:solidFill>
              <a:effectLst/>
              <a:uLnTx/>
              <a:uFillTx/>
              <a:latin typeface="Agency FB" panose="020B0503020202020204" pitchFamily="34" charset="0"/>
              <a:ea typeface="微软雅黑"/>
            </a:endParaRPr>
          </a:p>
        </p:txBody>
      </p:sp>
      <p:sp>
        <p:nvSpPr>
          <p:cNvPr id="19" name="矩形 18"/>
          <p:cNvSpPr/>
          <p:nvPr/>
        </p:nvSpPr>
        <p:spPr>
          <a:xfrm>
            <a:off x="2646218" y="5086350"/>
            <a:ext cx="7564581" cy="704850"/>
          </a:xfrm>
          <a:prstGeom prst="rect">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sp>
        <p:nvSpPr>
          <p:cNvPr id="22" name="文本框 21"/>
          <p:cNvSpPr txBox="1"/>
          <p:nvPr/>
        </p:nvSpPr>
        <p:spPr>
          <a:xfrm>
            <a:off x="3103417" y="5124450"/>
            <a:ext cx="6567055"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prstClr val="white"/>
                </a:solidFill>
                <a:effectLst/>
                <a:uLnTx/>
                <a:uFillTx/>
                <a:latin typeface="Agency FB" panose="020B0503020202020204" pitchFamily="34" charset="0"/>
                <a:ea typeface="微软雅黑"/>
              </a:rPr>
              <a:t>汇报人：</a:t>
            </a:r>
            <a:r>
              <a:rPr lang="zh-CN" altLang="en-US" sz="3200" dirty="0" smtClean="0">
                <a:solidFill>
                  <a:prstClr val="white"/>
                </a:solidFill>
                <a:latin typeface="Agency FB" panose="020B0503020202020204" pitchFamily="34" charset="0"/>
                <a:ea typeface="微软雅黑"/>
              </a:rPr>
              <a:t>王伟华</a:t>
            </a:r>
            <a:r>
              <a:rPr lang="zh-CN" altLang="en-US" sz="3200" noProof="0" dirty="0" smtClean="0">
                <a:solidFill>
                  <a:prstClr val="white"/>
                </a:solidFill>
                <a:latin typeface="Agency FB" panose="020B0503020202020204" pitchFamily="34" charset="0"/>
                <a:ea typeface="微软雅黑"/>
              </a:rPr>
              <a:t>    孙天柠   王</a:t>
            </a:r>
            <a:r>
              <a:rPr lang="zh-CN" altLang="en-US" sz="3200" dirty="0" smtClean="0">
                <a:solidFill>
                  <a:prstClr val="white"/>
                </a:solidFill>
                <a:latin typeface="Agency FB" panose="020B0503020202020204" pitchFamily="34" charset="0"/>
                <a:ea typeface="微软雅黑"/>
              </a:rPr>
              <a:t>起帆</a:t>
            </a:r>
            <a:endParaRPr kumimoji="0" lang="zh-CN" altLang="en-US" sz="3200" b="0" i="0" u="none" strike="noStrike" kern="1200" cap="none" spc="0" normalizeH="0" baseline="0" noProof="0" dirty="0" smtClean="0">
              <a:ln>
                <a:noFill/>
              </a:ln>
              <a:solidFill>
                <a:prstClr val="white"/>
              </a:solidFill>
              <a:effectLst/>
              <a:uLnTx/>
              <a:uFillTx/>
              <a:latin typeface="+mn-ea"/>
            </a:endParaRPr>
          </a:p>
        </p:txBody>
      </p:sp>
      <p:cxnSp>
        <p:nvCxnSpPr>
          <p:cNvPr id="24" name="直接连接符 23"/>
          <p:cNvCxnSpPr/>
          <p:nvPr/>
        </p:nvCxnSpPr>
        <p:spPr>
          <a:xfrm flipH="1">
            <a:off x="11569700" y="4310556"/>
            <a:ext cx="622300" cy="5161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217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p:bldP spid="19"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772561" y="345292"/>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万能近似定理</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31" y="2725016"/>
            <a:ext cx="11045166" cy="2664404"/>
          </a:xfrm>
          <a:prstGeom prst="rect">
            <a:avLst/>
          </a:prstGeom>
        </p:spPr>
      </p:pic>
      <p:sp>
        <p:nvSpPr>
          <p:cNvPr id="2" name="矩形 1">
            <a:extLst>
              <a:ext uri="{FF2B5EF4-FFF2-40B4-BE49-F238E27FC236}">
                <a16:creationId xmlns:a16="http://schemas.microsoft.com/office/drawing/2014/main" id="{C52410DA-F57A-4F91-8350-46A02440ADF3}"/>
              </a:ext>
            </a:extLst>
          </p:cNvPr>
          <p:cNvSpPr/>
          <p:nvPr/>
        </p:nvSpPr>
        <p:spPr>
          <a:xfrm>
            <a:off x="1157467" y="1232720"/>
            <a:ext cx="10370917" cy="1200329"/>
          </a:xfrm>
          <a:prstGeom prst="rect">
            <a:avLst/>
          </a:prstGeom>
        </p:spPr>
        <p:txBody>
          <a:bodyPr wrap="square">
            <a:spAutoFit/>
          </a:bodyPr>
          <a:lstStyle/>
          <a:p>
            <a:r>
              <a:rPr lang="zh-CN" altLang="en-US" b="1" dirty="0"/>
              <a:t>万能近似定理 </a:t>
            </a:r>
            <a:r>
              <a:rPr lang="en-US" altLang="zh-CN" dirty="0"/>
              <a:t>(</a:t>
            </a:r>
            <a:r>
              <a:rPr lang="en-US" altLang="zh-CN" dirty="0" err="1"/>
              <a:t>Hornik</a:t>
            </a:r>
            <a:r>
              <a:rPr lang="en-US" altLang="zh-CN" dirty="0"/>
              <a:t> et al., 1989;Cybenko, 1989)</a:t>
            </a:r>
            <a:r>
              <a:rPr lang="zh-CN" altLang="en-US" dirty="0"/>
              <a:t> ：</a:t>
            </a:r>
            <a:endParaRPr lang="en-US" altLang="zh-CN" dirty="0"/>
          </a:p>
          <a:p>
            <a:endParaRPr lang="en-US" altLang="zh-CN" dirty="0"/>
          </a:p>
          <a:p>
            <a:r>
              <a:rPr lang="en-US" altLang="zh-CN" dirty="0"/>
              <a:t>      </a:t>
            </a:r>
            <a:r>
              <a:rPr lang="zh-CN" altLang="en-US" dirty="0"/>
              <a:t>一个前馈神经网络如果具有线性输出层和至少一层具有激活函数（“挤压性质”）的隐藏层，网络隐藏单元足够多时，可以任意的精度来近似任何从一个有限维空间到另一个有限维空间的可测函数。</a:t>
            </a:r>
          </a:p>
        </p:txBody>
      </p:sp>
    </p:spTree>
    <p:custDataLst>
      <p:tags r:id="rId1"/>
    </p:custDataLst>
    <p:extLst>
      <p:ext uri="{BB962C8B-B14F-4D97-AF65-F5344CB8AC3E}">
        <p14:creationId xmlns:p14="http://schemas.microsoft.com/office/powerpoint/2010/main" val="3061650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650105" y="345292"/>
            <a:ext cx="2891790" cy="583565"/>
          </a:xfrm>
          <a:prstGeom prst="rect">
            <a:avLst/>
          </a:prstGeom>
          <a:noFill/>
        </p:spPr>
        <p:txBody>
          <a:bodyPr wrap="none" rtlCol="0">
            <a:spAutoFit/>
            <a:scene3d>
              <a:camera prst="orthographicFront"/>
              <a:lightRig rig="threePt" dir="t"/>
            </a:scene3d>
            <a:sp3d contourW="12700"/>
          </a:bodyPr>
          <a:lstStyle/>
          <a:p>
            <a:pPr algn="ctr"/>
            <a:r>
              <a:rPr lang="zh-CN" sz="3200" dirty="0"/>
              <a:t>为什么要</a:t>
            </a:r>
            <a:r>
              <a:rPr lang="en-US" altLang="zh-CN" sz="3200" dirty="0"/>
              <a:t>“</a:t>
            </a:r>
            <a:r>
              <a:rPr lang="zh-CN" altLang="en-US" sz="3200" dirty="0"/>
              <a:t>深度</a:t>
            </a:r>
            <a:r>
              <a:rPr lang="en-US" altLang="zh-CN" sz="3200" dirty="0"/>
              <a:t>”</a:t>
            </a:r>
            <a:endParaRPr lang="en-US" altLang="zh-CN" sz="3200" dirty="0">
              <a:latin typeface="Agency FB" panose="020B0503020202020204" pitchFamily="34" charset="0"/>
            </a:endParaRP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pic>
        <p:nvPicPr>
          <p:cNvPr id="3" name="图片 2"/>
          <p:cNvPicPr>
            <a:picLocks noChangeAspect="1"/>
          </p:cNvPicPr>
          <p:nvPr/>
        </p:nvPicPr>
        <p:blipFill>
          <a:blip r:embed="rId4"/>
          <a:stretch>
            <a:fillRect/>
          </a:stretch>
        </p:blipFill>
        <p:spPr>
          <a:xfrm>
            <a:off x="2767330" y="929005"/>
            <a:ext cx="7678420" cy="5772150"/>
          </a:xfrm>
          <a:prstGeom prst="rect">
            <a:avLst/>
          </a:prstGeom>
        </p:spPr>
      </p:pic>
    </p:spTree>
    <p:custDataLst>
      <p:tags r:id="rId1"/>
    </p:custDataLst>
    <p:extLst>
      <p:ext uri="{BB962C8B-B14F-4D97-AF65-F5344CB8AC3E}">
        <p14:creationId xmlns:p14="http://schemas.microsoft.com/office/powerpoint/2010/main" val="4097606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191760" y="345292"/>
            <a:ext cx="1808480" cy="583565"/>
          </a:xfrm>
          <a:prstGeom prst="rect">
            <a:avLst/>
          </a:prstGeom>
          <a:noFill/>
        </p:spPr>
        <p:txBody>
          <a:bodyPr wrap="none" rtlCol="0">
            <a:spAutoFit/>
            <a:scene3d>
              <a:camera prst="orthographicFront"/>
              <a:lightRig rig="threePt" dir="t"/>
            </a:scene3d>
            <a:sp3d contourW="12700"/>
          </a:bodyPr>
          <a:lstStyle/>
          <a:p>
            <a:pPr algn="ctr"/>
            <a:r>
              <a:rPr lang="zh-CN" sz="3200" dirty="0"/>
              <a:t>应用实例</a:t>
            </a:r>
            <a:endParaRPr lang="zh-CN" sz="3200" dirty="0">
              <a:latin typeface="Agency FB" panose="020B0503020202020204" pitchFamily="34" charset="0"/>
            </a:endParaRP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pic>
        <p:nvPicPr>
          <p:cNvPr id="3" name="图片 2"/>
          <p:cNvPicPr>
            <a:picLocks noChangeAspect="1"/>
          </p:cNvPicPr>
          <p:nvPr/>
        </p:nvPicPr>
        <p:blipFill>
          <a:blip r:embed="rId4"/>
          <a:stretch>
            <a:fillRect/>
          </a:stretch>
        </p:blipFill>
        <p:spPr>
          <a:xfrm>
            <a:off x="4878070" y="1564005"/>
            <a:ext cx="6710045" cy="3729990"/>
          </a:xfrm>
          <a:prstGeom prst="rect">
            <a:avLst/>
          </a:prstGeom>
        </p:spPr>
      </p:pic>
      <p:pic>
        <p:nvPicPr>
          <p:cNvPr id="4" name="图片 3"/>
          <p:cNvPicPr>
            <a:picLocks noChangeAspect="1"/>
          </p:cNvPicPr>
          <p:nvPr/>
        </p:nvPicPr>
        <p:blipFill>
          <a:blip r:embed="rId5"/>
          <a:stretch>
            <a:fillRect/>
          </a:stretch>
        </p:blipFill>
        <p:spPr>
          <a:xfrm>
            <a:off x="548005" y="2675890"/>
            <a:ext cx="4038600" cy="1504950"/>
          </a:xfrm>
          <a:prstGeom prst="rect">
            <a:avLst/>
          </a:prstGeom>
        </p:spPr>
      </p:pic>
      <p:sp>
        <p:nvSpPr>
          <p:cNvPr id="7" name="矩形 6"/>
          <p:cNvSpPr/>
          <p:nvPr/>
        </p:nvSpPr>
        <p:spPr>
          <a:xfrm>
            <a:off x="5057719" y="5833288"/>
            <a:ext cx="6096000" cy="460375"/>
          </a:xfrm>
          <a:prstGeom prst="rect">
            <a:avLst/>
          </a:prstGeom>
        </p:spPr>
        <p:txBody>
          <a:bodyPr>
            <a:spAutoFit/>
          </a:bodyPr>
          <a:lstStyle/>
          <a:p>
            <a:r>
              <a:rPr lang="zh-CN" altLang="en-US" sz="2400" dirty="0">
                <a:solidFill>
                  <a:schemeClr val="tx1">
                    <a:lumMod val="75000"/>
                    <a:lumOff val="25000"/>
                  </a:schemeClr>
                </a:solidFill>
              </a:rPr>
              <a:t>手写字体识别</a:t>
            </a:r>
          </a:p>
        </p:txBody>
      </p:sp>
    </p:spTree>
    <p:custDataLst>
      <p:tags r:id="rId1"/>
    </p:custDataLst>
    <p:extLst>
      <p:ext uri="{BB962C8B-B14F-4D97-AF65-F5344CB8AC3E}">
        <p14:creationId xmlns:p14="http://schemas.microsoft.com/office/powerpoint/2010/main" val="4149308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191760" y="345292"/>
            <a:ext cx="1808480" cy="583565"/>
          </a:xfrm>
          <a:prstGeom prst="rect">
            <a:avLst/>
          </a:prstGeom>
          <a:noFill/>
        </p:spPr>
        <p:txBody>
          <a:bodyPr wrap="none" rtlCol="0">
            <a:spAutoFit/>
            <a:scene3d>
              <a:camera prst="orthographicFront"/>
              <a:lightRig rig="threePt" dir="t"/>
            </a:scene3d>
            <a:sp3d contourW="12700"/>
          </a:bodyPr>
          <a:lstStyle/>
          <a:p>
            <a:pPr algn="ctr"/>
            <a:r>
              <a:rPr lang="zh-CN" sz="3200" dirty="0"/>
              <a:t>应用实例</a:t>
            </a:r>
            <a:endParaRPr lang="zh-CN" sz="3200" dirty="0">
              <a:latin typeface="Agency FB" panose="020B0503020202020204" pitchFamily="34" charset="0"/>
            </a:endParaRP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pic>
        <p:nvPicPr>
          <p:cNvPr id="2" name="图片 1"/>
          <p:cNvPicPr>
            <a:picLocks noChangeAspect="1"/>
          </p:cNvPicPr>
          <p:nvPr/>
        </p:nvPicPr>
        <p:blipFill>
          <a:blip r:embed="rId4"/>
          <a:srcRect t="19020"/>
          <a:stretch>
            <a:fillRect/>
          </a:stretch>
        </p:blipFill>
        <p:spPr>
          <a:xfrm>
            <a:off x="1929765" y="1168400"/>
            <a:ext cx="8515985" cy="4942205"/>
          </a:xfrm>
          <a:prstGeom prst="rect">
            <a:avLst/>
          </a:prstGeom>
        </p:spPr>
      </p:pic>
    </p:spTree>
    <p:custDataLst>
      <p:tags r:id="rId1"/>
    </p:custDataLst>
    <p:extLst>
      <p:ext uri="{BB962C8B-B14F-4D97-AF65-F5344CB8AC3E}">
        <p14:creationId xmlns:p14="http://schemas.microsoft.com/office/powerpoint/2010/main" val="2522755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191760" y="345292"/>
            <a:ext cx="1808480" cy="583565"/>
          </a:xfrm>
          <a:prstGeom prst="rect">
            <a:avLst/>
          </a:prstGeom>
          <a:noFill/>
        </p:spPr>
        <p:txBody>
          <a:bodyPr wrap="none" rtlCol="0">
            <a:spAutoFit/>
            <a:scene3d>
              <a:camera prst="orthographicFront"/>
              <a:lightRig rig="threePt" dir="t"/>
            </a:scene3d>
            <a:sp3d contourW="12700"/>
          </a:bodyPr>
          <a:lstStyle/>
          <a:p>
            <a:pPr algn="ctr"/>
            <a:r>
              <a:rPr lang="zh-CN" sz="3200" dirty="0"/>
              <a:t>应用实例</a:t>
            </a:r>
            <a:endParaRPr lang="zh-CN" sz="3200" dirty="0">
              <a:latin typeface="Agency FB" panose="020B0503020202020204" pitchFamily="34" charset="0"/>
            </a:endParaRP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pic>
        <p:nvPicPr>
          <p:cNvPr id="2" name="图片 1"/>
          <p:cNvPicPr>
            <a:picLocks noChangeAspect="1"/>
          </p:cNvPicPr>
          <p:nvPr/>
        </p:nvPicPr>
        <p:blipFill>
          <a:blip r:embed="rId4"/>
          <a:stretch>
            <a:fillRect/>
          </a:stretch>
        </p:blipFill>
        <p:spPr>
          <a:xfrm>
            <a:off x="1218565" y="929005"/>
            <a:ext cx="9754870" cy="5615305"/>
          </a:xfrm>
          <a:prstGeom prst="rect">
            <a:avLst/>
          </a:prstGeom>
        </p:spPr>
      </p:pic>
    </p:spTree>
    <p:custDataLst>
      <p:tags r:id="rId1"/>
    </p:custDataLst>
    <p:extLst>
      <p:ext uri="{BB962C8B-B14F-4D97-AF65-F5344CB8AC3E}">
        <p14:creationId xmlns:p14="http://schemas.microsoft.com/office/powerpoint/2010/main" val="974234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582160" y="345292"/>
            <a:ext cx="3027680" cy="583565"/>
          </a:xfrm>
          <a:prstGeom prst="rect">
            <a:avLst/>
          </a:prstGeom>
          <a:noFill/>
        </p:spPr>
        <p:txBody>
          <a:bodyPr wrap="none" rtlCol="0">
            <a:spAutoFit/>
            <a:scene3d>
              <a:camera prst="orthographicFront"/>
              <a:lightRig rig="threePt" dir="t"/>
            </a:scene3d>
            <a:sp3d contourW="12700"/>
          </a:bodyPr>
          <a:lstStyle/>
          <a:p>
            <a:pPr algn="ctr"/>
            <a:r>
              <a:rPr lang="zh-CN" sz="3200" dirty="0"/>
              <a:t>前馈网络的不足</a:t>
            </a:r>
            <a:endParaRPr lang="zh-CN" sz="3200" dirty="0">
              <a:latin typeface="Agency FB" panose="020B0503020202020204" pitchFamily="34" charset="0"/>
            </a:endParaRP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pic>
        <p:nvPicPr>
          <p:cNvPr id="2" name="图片 1"/>
          <p:cNvPicPr>
            <a:picLocks noChangeAspect="1"/>
          </p:cNvPicPr>
          <p:nvPr/>
        </p:nvPicPr>
        <p:blipFill>
          <a:blip r:embed="rId4"/>
          <a:srcRect t="18492"/>
          <a:stretch>
            <a:fillRect/>
          </a:stretch>
        </p:blipFill>
        <p:spPr>
          <a:xfrm>
            <a:off x="2180590" y="1263650"/>
            <a:ext cx="8265160" cy="4956810"/>
          </a:xfrm>
          <a:prstGeom prst="rect">
            <a:avLst/>
          </a:prstGeom>
        </p:spPr>
      </p:pic>
    </p:spTree>
    <p:custDataLst>
      <p:tags r:id="rId1"/>
    </p:custDataLst>
    <p:extLst>
      <p:ext uri="{BB962C8B-B14F-4D97-AF65-F5344CB8AC3E}">
        <p14:creationId xmlns:p14="http://schemas.microsoft.com/office/powerpoint/2010/main" val="926014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6200000" flipV="1">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6200000" flipV="1">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185214"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smtClean="0">
                <a:ln>
                  <a:noFill/>
                </a:ln>
                <a:solidFill>
                  <a:prstClr val="black">
                    <a:lumMod val="75000"/>
                    <a:lumOff val="25000"/>
                  </a:prstClr>
                </a:solidFill>
                <a:effectLst/>
                <a:uLnTx/>
                <a:uFillTx/>
                <a:latin typeface="Agency FB" panose="020B0503020202020204" pitchFamily="34" charset="0"/>
                <a:ea typeface="微软雅黑"/>
                <a:cs typeface="+mn-cs"/>
              </a:rPr>
              <a:t>PART 02</a:t>
            </a:r>
            <a:endParaRPr kumimoji="0" lang="zh-CN" altLang="en-US" sz="6000" b="0" i="0" u="none" strike="noStrike" kern="1200" cap="none" spc="0" normalizeH="0" baseline="0" noProof="0" dirty="0" smtClean="0">
              <a:ln>
                <a:noFill/>
              </a:ln>
              <a:solidFill>
                <a:prstClr val="black">
                  <a:lumMod val="75000"/>
                  <a:lumOff val="25000"/>
                </a:prstClr>
              </a:solidFill>
              <a:effectLst/>
              <a:uLnTx/>
              <a:uFillTx/>
              <a:latin typeface="Agency FB" panose="020B0503020202020204" pitchFamily="34" charset="0"/>
              <a:ea typeface="微软雅黑"/>
              <a:cs typeface="+mn-cs"/>
            </a:endParaRPr>
          </a:p>
        </p:txBody>
      </p:sp>
      <p:sp>
        <p:nvSpPr>
          <p:cNvPr id="37" name="文本框 36"/>
          <p:cNvSpPr txBox="1"/>
          <p:nvPr/>
        </p:nvSpPr>
        <p:spPr>
          <a:xfrm>
            <a:off x="4840859" y="3038719"/>
            <a:ext cx="3252814"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dirty="0" smtClean="0">
                <a:solidFill>
                  <a:prstClr val="black"/>
                </a:solidFill>
                <a:latin typeface="Agency FB" panose="020B0503020202020204" pitchFamily="34" charset="0"/>
                <a:ea typeface="微软雅黑"/>
              </a:rPr>
              <a:t>卷积神经网络</a:t>
            </a:r>
            <a:endParaRPr kumimoji="0" lang="zh-CN" altLang="en-US" sz="4000" b="0" i="0" u="none" strike="noStrike" kern="1200" cap="none" spc="0" normalizeH="0" baseline="0" noProof="0" dirty="0" smtClean="0">
              <a:ln>
                <a:noFill/>
              </a:ln>
              <a:solidFill>
                <a:prstClr val="black"/>
              </a:solidFill>
              <a:effectLst/>
              <a:uLnTx/>
              <a:uFillTx/>
              <a:latin typeface="Agency FB" panose="020B0503020202020204" pitchFamily="34" charset="0"/>
              <a:ea typeface="微软雅黑"/>
              <a:cs typeface="+mn-cs"/>
            </a:endParaRPr>
          </a:p>
        </p:txBody>
      </p:sp>
      <p:sp>
        <p:nvSpPr>
          <p:cNvPr id="40" name="任意多边形 3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561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1"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6" grpId="0"/>
      <p:bldP spid="37" grpId="0"/>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191760" y="345292"/>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基本结构</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700530"/>
            <a:ext cx="10181590" cy="4030980"/>
          </a:xfrm>
          <a:prstGeom prst="rect">
            <a:avLst/>
          </a:prstGeom>
          <a:noFill/>
        </p:spPr>
        <p:txBody>
          <a:bodyPr wrap="square" rtlCol="0" anchor="t">
            <a:spAutoFit/>
          </a:bodyPr>
          <a:lstStyle/>
          <a:p>
            <a:r>
              <a:rPr lang="zh-CN" altLang="en-US" sz="3200"/>
              <a:t>CNN的基本结构由</a:t>
            </a:r>
            <a:r>
              <a:rPr lang="zh-CN" altLang="en-US" sz="3200">
                <a:solidFill>
                  <a:schemeClr val="tx1"/>
                </a:solidFill>
              </a:rPr>
              <a:t>输入层</a:t>
            </a:r>
            <a:r>
              <a:rPr lang="zh-CN" altLang="en-US" sz="3200"/>
              <a:t>, </a:t>
            </a:r>
            <a:r>
              <a:rPr lang="zh-CN" altLang="en-US" sz="3200">
                <a:solidFill>
                  <a:srgbClr val="FF0000"/>
                </a:solidFill>
              </a:rPr>
              <a:t>卷积层</a:t>
            </a:r>
            <a:r>
              <a:rPr lang="zh-CN" altLang="en-US" sz="3200"/>
              <a:t>(convolutional layer), </a:t>
            </a:r>
            <a:r>
              <a:rPr lang="zh-CN" altLang="en-US" sz="3200">
                <a:solidFill>
                  <a:srgbClr val="FF0000"/>
                </a:solidFill>
              </a:rPr>
              <a:t>池化层</a:t>
            </a:r>
            <a:r>
              <a:rPr lang="zh-CN" altLang="en-US" sz="3200"/>
              <a:t>(pooling layer, 也称为取样层), 全连接层及输出层构成. 卷积层和池化层一般会取若干个，并采取交替设置</a:t>
            </a:r>
            <a:r>
              <a:rPr lang="en-US" altLang="zh-CN" sz="3200"/>
              <a:t>.</a:t>
            </a:r>
            <a:endParaRPr lang="zh-CN" altLang="en-US" sz="3200"/>
          </a:p>
          <a:p>
            <a:endParaRPr lang="zh-CN" altLang="en-US" sz="3200"/>
          </a:p>
          <a:p>
            <a:r>
              <a:rPr lang="zh-CN" altLang="en-US" sz="3200"/>
              <a:t>由于卷积层中输出特征面的每个神经元与其输入进行局部连接, 并通过对应的连接权值与局部输入进行加权求和再加上偏置值, 得到该神经元输入值, 该过程等同于卷积过程, CNN也由此而得名</a:t>
            </a:r>
            <a:r>
              <a:rPr lang="en-US" altLang="zh-CN" sz="3200"/>
              <a:t>.</a:t>
            </a:r>
          </a:p>
        </p:txBody>
      </p:sp>
    </p:spTree>
    <p:custDataLst>
      <p:tags r:id="rId1"/>
    </p:custDataLst>
    <p:extLst>
      <p:ext uri="{BB962C8B-B14F-4D97-AF65-F5344CB8AC3E}">
        <p14:creationId xmlns:p14="http://schemas.microsoft.com/office/powerpoint/2010/main" val="2424863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785360" y="345292"/>
            <a:ext cx="26212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卷积神经网络</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700530"/>
            <a:ext cx="10181590" cy="2553335"/>
          </a:xfrm>
          <a:prstGeom prst="rect">
            <a:avLst/>
          </a:prstGeom>
          <a:noFill/>
        </p:spPr>
        <p:txBody>
          <a:bodyPr wrap="square" rtlCol="0" anchor="t">
            <a:spAutoFit/>
          </a:bodyPr>
          <a:lstStyle/>
          <a:p>
            <a:r>
              <a:rPr lang="zh-CN" altLang="en-US" sz="4000">
                <a:solidFill>
                  <a:srgbClr val="FF0000"/>
                </a:solidFill>
              </a:rPr>
              <a:t>卷积神经网络</a:t>
            </a:r>
            <a:r>
              <a:rPr lang="zh-CN" altLang="en-US" sz="4000"/>
              <a:t>（Convolutional Neural Network,CNN）是一种前馈神经网络，它的人工神经元可以响应一部分覆盖范围内的周围单元，对于大型图像处理有出色表现。</a:t>
            </a:r>
          </a:p>
        </p:txBody>
      </p:sp>
    </p:spTree>
    <p:custDataLst>
      <p:tags r:id="rId1"/>
    </p:custDataLst>
    <p:extLst>
      <p:ext uri="{BB962C8B-B14F-4D97-AF65-F5344CB8AC3E}">
        <p14:creationId xmlns:p14="http://schemas.microsoft.com/office/powerpoint/2010/main" val="1972472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394960" y="345292"/>
            <a:ext cx="14020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卷积层</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700530"/>
            <a:ext cx="10181590" cy="3538220"/>
          </a:xfrm>
          <a:prstGeom prst="rect">
            <a:avLst/>
          </a:prstGeom>
          <a:noFill/>
        </p:spPr>
        <p:txBody>
          <a:bodyPr wrap="square" rtlCol="0" anchor="t">
            <a:spAutoFit/>
          </a:bodyPr>
          <a:lstStyle/>
          <a:p>
            <a:r>
              <a:rPr lang="en-US" altLang="zh-CN" sz="3200">
                <a:solidFill>
                  <a:srgbClr val="FF0000"/>
                </a:solidFill>
              </a:rPr>
              <a:t>卷积层</a:t>
            </a:r>
            <a:r>
              <a:rPr lang="en-US" altLang="zh-CN" sz="3200"/>
              <a:t>由多个特征面(Feature Map)组成, 每个特征面由多个神经元组成, 它的每一个神经元通过卷积核与上一层特征面的局部区域相连. </a:t>
            </a:r>
          </a:p>
          <a:p>
            <a:endParaRPr lang="en-US" altLang="zh-CN" sz="3200"/>
          </a:p>
          <a:p>
            <a:r>
              <a:rPr lang="en-US" altLang="zh-CN" sz="3200"/>
              <a:t>卷积核是一个权值矩阵.CNN的卷积层通过卷积操作提取输入的不同特征, 第1层卷积层提取低级特征如边缘, 线条, 角落, 更高层的卷积层提取更高级的特征.</a:t>
            </a:r>
          </a:p>
        </p:txBody>
      </p:sp>
    </p:spTree>
    <p:custDataLst>
      <p:tags r:id="rId1"/>
    </p:custDataLst>
    <p:extLst>
      <p:ext uri="{BB962C8B-B14F-4D97-AF65-F5344CB8AC3E}">
        <p14:creationId xmlns:p14="http://schemas.microsoft.com/office/powerpoint/2010/main" val="1936905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等腰三角形 33"/>
          <p:cNvSpPr/>
          <p:nvPr/>
        </p:nvSpPr>
        <p:spPr>
          <a:xfrm rot="16200000" flipV="1">
            <a:off x="-946884" y="137604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grpSp>
        <p:nvGrpSpPr>
          <p:cNvPr id="15" name="组合 14"/>
          <p:cNvGrpSpPr/>
          <p:nvPr/>
        </p:nvGrpSpPr>
        <p:grpSpPr>
          <a:xfrm>
            <a:off x="5468961" y="1694203"/>
            <a:ext cx="5410729" cy="3950247"/>
            <a:chOff x="3434084" y="987574"/>
            <a:chExt cx="5410729" cy="3300413"/>
          </a:xfrm>
        </p:grpSpPr>
        <p:grpSp>
          <p:nvGrpSpPr>
            <p:cNvPr id="16" name="组合 15"/>
            <p:cNvGrpSpPr/>
            <p:nvPr/>
          </p:nvGrpSpPr>
          <p:grpSpPr>
            <a:xfrm>
              <a:off x="3434084" y="987574"/>
              <a:ext cx="5386388" cy="628650"/>
              <a:chOff x="3434084" y="1371600"/>
              <a:chExt cx="5386388" cy="628650"/>
            </a:xfrm>
          </p:grpSpPr>
          <p:sp>
            <p:nvSpPr>
              <p:cNvPr id="26" name="矩形 25"/>
              <p:cNvSpPr/>
              <p:nvPr/>
            </p:nvSpPr>
            <p:spPr>
              <a:xfrm>
                <a:off x="3434084" y="1371600"/>
                <a:ext cx="5386388" cy="628650"/>
              </a:xfrm>
              <a:prstGeom prst="rect">
                <a:avLst/>
              </a:prstGeom>
              <a:solidFill>
                <a:sysClr val="window" lastClr="FFFFFF">
                  <a:alpha val="21000"/>
                </a:sysClr>
              </a:solidFill>
              <a:ln w="12700" cap="flat" cmpd="sng" algn="ctr">
                <a:noFill/>
                <a:prstDash val="solid"/>
                <a:miter lim="800000"/>
              </a:ln>
              <a:effectLst/>
            </p:spPr>
            <p:txBody>
              <a:bodyPr lIns="68580" tIns="34290" rIns="68580" bIns="34290" rtlCol="0" anchor="ctr"/>
              <a:lstStyle/>
              <a:p>
                <a:pPr algn="ctr" defTabSz="685698">
                  <a:defRPr/>
                </a:pPr>
                <a:endParaRPr lang="zh-CN" altLang="en-US" sz="1400" kern="0">
                  <a:solidFill>
                    <a:prstClr val="white"/>
                  </a:solidFill>
                  <a:latin typeface="Calibri" panose="020F0502020204030204"/>
                  <a:ea typeface="微软雅黑"/>
                </a:endParaRPr>
              </a:p>
            </p:txBody>
          </p:sp>
          <p:sp>
            <p:nvSpPr>
              <p:cNvPr id="27" name="Copyright Notice"/>
              <p:cNvSpPr>
                <a:spLocks/>
              </p:cNvSpPr>
              <p:nvPr/>
            </p:nvSpPr>
            <p:spPr bwMode="auto">
              <a:xfrm>
                <a:off x="4533873" y="1476722"/>
                <a:ext cx="3186822" cy="349576"/>
              </a:xfrm>
              <a:prstGeom prst="rect">
                <a:avLst/>
              </a:prstGeom>
              <a:noFill/>
              <a:ln w="635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265">
                  <a:defRPr/>
                </a:pPr>
                <a:r>
                  <a:rPr lang="zh-CN" altLang="en-US" sz="2400" b="1" cap="small" dirty="0">
                    <a:solidFill>
                      <a:schemeClr val="tx1"/>
                    </a:solidFill>
                    <a:latin typeface="微软雅黑"/>
                    <a:ea typeface="微软雅黑"/>
                  </a:rPr>
                  <a:t>一</a:t>
                </a:r>
                <a:r>
                  <a:rPr lang="zh-CN" altLang="en-US" sz="2400" b="1" cap="small" dirty="0" smtClean="0">
                    <a:solidFill>
                      <a:schemeClr val="tx1"/>
                    </a:solidFill>
                    <a:latin typeface="微软雅黑"/>
                    <a:ea typeface="微软雅黑"/>
                  </a:rPr>
                  <a:t>、深度前馈网络</a:t>
                </a:r>
                <a:endParaRPr lang="en-US" sz="2400" b="1" cap="small" dirty="0">
                  <a:solidFill>
                    <a:schemeClr val="tx1"/>
                  </a:solidFill>
                  <a:latin typeface="微软雅黑"/>
                  <a:ea typeface="微软雅黑"/>
                </a:endParaRPr>
              </a:p>
            </p:txBody>
          </p:sp>
        </p:grpSp>
        <p:grpSp>
          <p:nvGrpSpPr>
            <p:cNvPr id="17" name="组合 16"/>
            <p:cNvGrpSpPr/>
            <p:nvPr/>
          </p:nvGrpSpPr>
          <p:grpSpPr>
            <a:xfrm>
              <a:off x="3434084" y="1878162"/>
              <a:ext cx="5386388" cy="628650"/>
              <a:chOff x="3434084" y="2157413"/>
              <a:chExt cx="5386388" cy="628650"/>
            </a:xfrm>
          </p:grpSpPr>
          <p:sp>
            <p:nvSpPr>
              <p:cNvPr id="24" name="矩形 23"/>
              <p:cNvSpPr/>
              <p:nvPr/>
            </p:nvSpPr>
            <p:spPr>
              <a:xfrm>
                <a:off x="3434084" y="2157413"/>
                <a:ext cx="5386388" cy="628650"/>
              </a:xfrm>
              <a:prstGeom prst="rect">
                <a:avLst/>
              </a:prstGeom>
              <a:solidFill>
                <a:sysClr val="window" lastClr="FFFFFF">
                  <a:alpha val="21000"/>
                </a:sysClr>
              </a:solidFill>
              <a:ln w="12700" cap="flat" cmpd="sng" algn="ctr">
                <a:noFill/>
                <a:prstDash val="solid"/>
                <a:miter lim="800000"/>
              </a:ln>
              <a:effectLst/>
            </p:spPr>
            <p:txBody>
              <a:bodyPr lIns="68580" tIns="34290" rIns="68580" bIns="34290" rtlCol="0" anchor="ctr"/>
              <a:lstStyle/>
              <a:p>
                <a:pPr algn="ctr" defTabSz="685698">
                  <a:defRPr/>
                </a:pPr>
                <a:endParaRPr lang="zh-CN" altLang="en-US" sz="1400" kern="0">
                  <a:solidFill>
                    <a:prstClr val="white"/>
                  </a:solidFill>
                  <a:latin typeface="Calibri" panose="020F0502020204030204"/>
                  <a:ea typeface="微软雅黑"/>
                </a:endParaRPr>
              </a:p>
            </p:txBody>
          </p:sp>
          <p:sp>
            <p:nvSpPr>
              <p:cNvPr id="25" name="Copyright Notice"/>
              <p:cNvSpPr>
                <a:spLocks/>
              </p:cNvSpPr>
              <p:nvPr/>
            </p:nvSpPr>
            <p:spPr bwMode="auto">
              <a:xfrm>
                <a:off x="4533873" y="2261700"/>
                <a:ext cx="2879036" cy="349576"/>
              </a:xfrm>
              <a:prstGeom prst="rect">
                <a:avLst/>
              </a:prstGeom>
              <a:noFill/>
              <a:ln w="635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sz="2400" b="1" cap="small" dirty="0" smtClean="0">
                    <a:solidFill>
                      <a:schemeClr val="tx1"/>
                    </a:solidFill>
                    <a:latin typeface="微软雅黑"/>
                    <a:ea typeface="微软雅黑"/>
                  </a:rPr>
                  <a:t>二、卷积神经网络</a:t>
                </a:r>
                <a:endParaRPr lang="en-US" altLang="zh-CN" sz="2400" b="1" cap="small" dirty="0">
                  <a:solidFill>
                    <a:schemeClr val="tx1"/>
                  </a:solidFill>
                  <a:latin typeface="微软雅黑"/>
                  <a:ea typeface="微软雅黑"/>
                </a:endParaRPr>
              </a:p>
            </p:txBody>
          </p:sp>
        </p:grpSp>
        <p:sp>
          <p:nvSpPr>
            <p:cNvPr id="22" name="矩形 21"/>
            <p:cNvSpPr/>
            <p:nvPr/>
          </p:nvSpPr>
          <p:spPr>
            <a:xfrm>
              <a:off x="3434084" y="2506812"/>
              <a:ext cx="5386388" cy="628650"/>
            </a:xfrm>
            <a:prstGeom prst="rect">
              <a:avLst/>
            </a:prstGeom>
            <a:solidFill>
              <a:sysClr val="window" lastClr="FFFFFF">
                <a:alpha val="21000"/>
              </a:sysClr>
            </a:solidFill>
            <a:ln w="12700" cap="flat" cmpd="sng" algn="ctr">
              <a:noFill/>
              <a:prstDash val="solid"/>
              <a:miter lim="800000"/>
            </a:ln>
            <a:effectLst/>
          </p:spPr>
          <p:txBody>
            <a:bodyPr lIns="68580" tIns="34290" rIns="68580" bIns="34290" rtlCol="0" anchor="ctr"/>
            <a:lstStyle/>
            <a:p>
              <a:pPr algn="ctr" defTabSz="685698">
                <a:defRPr/>
              </a:pPr>
              <a:endParaRPr lang="zh-CN" altLang="en-US" sz="1400" kern="0">
                <a:solidFill>
                  <a:prstClr val="white"/>
                </a:solidFill>
                <a:latin typeface="Calibri" panose="020F0502020204030204"/>
                <a:ea typeface="微软雅黑"/>
              </a:endParaRPr>
            </a:p>
          </p:txBody>
        </p:sp>
        <p:grpSp>
          <p:nvGrpSpPr>
            <p:cNvPr id="19" name="组合 18"/>
            <p:cNvGrpSpPr/>
            <p:nvPr/>
          </p:nvGrpSpPr>
          <p:grpSpPr>
            <a:xfrm>
              <a:off x="3458425" y="2908287"/>
              <a:ext cx="5386388" cy="1379700"/>
              <a:chOff x="3458425" y="2977988"/>
              <a:chExt cx="5386388" cy="1379700"/>
            </a:xfrm>
          </p:grpSpPr>
          <p:sp>
            <p:nvSpPr>
              <p:cNvPr id="20" name="矩形 19"/>
              <p:cNvSpPr/>
              <p:nvPr/>
            </p:nvSpPr>
            <p:spPr>
              <a:xfrm>
                <a:off x="3458425" y="3729038"/>
                <a:ext cx="5386388" cy="628650"/>
              </a:xfrm>
              <a:prstGeom prst="rect">
                <a:avLst/>
              </a:prstGeom>
              <a:solidFill>
                <a:sysClr val="window" lastClr="FFFFFF">
                  <a:alpha val="21000"/>
                </a:sysClr>
              </a:solidFill>
              <a:ln w="12700" cap="flat" cmpd="sng" algn="ctr">
                <a:noFill/>
                <a:prstDash val="solid"/>
                <a:miter lim="800000"/>
              </a:ln>
              <a:effectLst/>
            </p:spPr>
            <p:txBody>
              <a:bodyPr lIns="68580" tIns="34290" rIns="68580" bIns="34290" rtlCol="0" anchor="ctr"/>
              <a:lstStyle/>
              <a:p>
                <a:pPr algn="ctr" defTabSz="685698">
                  <a:defRPr/>
                </a:pPr>
                <a:endParaRPr lang="zh-CN" altLang="en-US" sz="1400" kern="0">
                  <a:solidFill>
                    <a:prstClr val="white"/>
                  </a:solidFill>
                  <a:latin typeface="Calibri" panose="020F0502020204030204"/>
                  <a:ea typeface="微软雅黑"/>
                </a:endParaRPr>
              </a:p>
            </p:txBody>
          </p:sp>
          <p:sp>
            <p:nvSpPr>
              <p:cNvPr id="21" name="Copyright Notice"/>
              <p:cNvSpPr>
                <a:spLocks/>
              </p:cNvSpPr>
              <p:nvPr/>
            </p:nvSpPr>
            <p:spPr bwMode="auto">
              <a:xfrm>
                <a:off x="4533873" y="2977988"/>
                <a:ext cx="2903379" cy="349576"/>
              </a:xfrm>
              <a:prstGeom prst="rect">
                <a:avLst/>
              </a:prstGeom>
              <a:noFill/>
              <a:ln w="635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sz="2400" b="1" cap="small" dirty="0">
                    <a:solidFill>
                      <a:schemeClr val="tx1"/>
                    </a:solidFill>
                    <a:latin typeface="微软雅黑"/>
                    <a:ea typeface="微软雅黑"/>
                  </a:rPr>
                  <a:t>三</a:t>
                </a:r>
                <a:r>
                  <a:rPr lang="zh-CN" altLang="en-US" sz="2400" b="1" cap="small" dirty="0" smtClean="0">
                    <a:solidFill>
                      <a:schemeClr val="tx1"/>
                    </a:solidFill>
                    <a:latin typeface="微软雅黑"/>
                    <a:ea typeface="微软雅黑"/>
                  </a:rPr>
                  <a:t>、生成对抗网络</a:t>
                </a:r>
                <a:endParaRPr lang="en-US" altLang="zh-CN" sz="2400" b="1" cap="small" dirty="0">
                  <a:solidFill>
                    <a:schemeClr val="tx1"/>
                  </a:solidFill>
                  <a:latin typeface="微软雅黑"/>
                  <a:ea typeface="微软雅黑"/>
                </a:endParaRPr>
              </a:p>
            </p:txBody>
          </p:sp>
        </p:grpSp>
      </p:grpSp>
      <p:sp>
        <p:nvSpPr>
          <p:cNvPr id="33" name="矩形 32"/>
          <p:cNvSpPr/>
          <p:nvPr/>
        </p:nvSpPr>
        <p:spPr>
          <a:xfrm flipH="1">
            <a:off x="1069743" y="2469602"/>
            <a:ext cx="1066798" cy="1433382"/>
          </a:xfrm>
          <a:prstGeom prst="rect">
            <a:avLst/>
          </a:prstGeom>
        </p:spPr>
        <p:txBody>
          <a:bodyPr wrap="square" lIns="91428" tIns="45714" rIns="91428" bIns="45714">
            <a:spAutoFit/>
          </a:bodyPr>
          <a:lstStyle/>
          <a:p>
            <a:pPr lvl="0" algn="ctr" fontAlgn="base">
              <a:spcBef>
                <a:spcPct val="0"/>
              </a:spcBef>
              <a:spcAft>
                <a:spcPct val="0"/>
              </a:spcAft>
            </a:pPr>
            <a:r>
              <a:rPr lang="zh-CN" altLang="en-US" sz="4400" b="1" dirty="0">
                <a:solidFill>
                  <a:schemeClr val="bg1"/>
                </a:solidFill>
                <a:latin typeface="微软雅黑"/>
                <a:ea typeface="微软雅黑"/>
                <a:sym typeface="微软雅黑" pitchFamily="34" charset="-122"/>
              </a:rPr>
              <a:t>目  录</a:t>
            </a:r>
          </a:p>
        </p:txBody>
      </p:sp>
      <p:sp>
        <p:nvSpPr>
          <p:cNvPr id="35" name="Copyright Notice"/>
          <p:cNvSpPr>
            <a:spLocks/>
          </p:cNvSpPr>
          <p:nvPr/>
        </p:nvSpPr>
        <p:spPr bwMode="auto">
          <a:xfrm>
            <a:off x="6568761" y="5059033"/>
            <a:ext cx="3186811" cy="418406"/>
          </a:xfrm>
          <a:prstGeom prst="rect">
            <a:avLst/>
          </a:prstGeom>
          <a:noFill/>
          <a:ln w="635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65">
              <a:defRPr/>
            </a:pPr>
            <a:r>
              <a:rPr lang="zh-CN" altLang="en-US" sz="2400" b="1" cap="small" dirty="0">
                <a:solidFill>
                  <a:schemeClr val="tx1"/>
                </a:solidFill>
                <a:latin typeface="微软雅黑"/>
                <a:ea typeface="微软雅黑"/>
              </a:rPr>
              <a:t>四</a:t>
            </a:r>
            <a:r>
              <a:rPr lang="zh-CN" altLang="en-US" sz="2400" b="1" cap="small" dirty="0" smtClean="0">
                <a:solidFill>
                  <a:schemeClr val="tx1"/>
                </a:solidFill>
                <a:latin typeface="微软雅黑"/>
                <a:ea typeface="微软雅黑"/>
              </a:rPr>
              <a:t>、神经网络训练技术</a:t>
            </a:r>
            <a:endParaRPr lang="en-US" sz="2400" b="1" cap="small" dirty="0">
              <a:solidFill>
                <a:schemeClr val="tx1"/>
              </a:solidFill>
              <a:latin typeface="微软雅黑"/>
              <a:ea typeface="微软雅黑"/>
            </a:endParaRPr>
          </a:p>
        </p:txBody>
      </p:sp>
      <p:sp>
        <p:nvSpPr>
          <p:cNvPr id="28" name="任意多边形 27"/>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483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772562" y="345292"/>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smtClean="0">
                <a:latin typeface="Agency FB" panose="020B0503020202020204" pitchFamily="34" charset="0"/>
              </a:rPr>
              <a:t>卷积计算过程</a:t>
            </a:r>
            <a:endParaRPr lang="en-US" altLang="zh-CN" sz="3200" dirty="0" smtClean="0">
              <a:latin typeface="Agency FB" panose="020B0503020202020204" pitchFamily="34" charset="0"/>
            </a:endParaRP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066" y="1871890"/>
            <a:ext cx="3762375" cy="3629025"/>
          </a:xfrm>
          <a:prstGeom prst="rect">
            <a:avLst/>
          </a:prstGeom>
        </p:spPr>
      </p:pic>
    </p:spTree>
    <p:custDataLst>
      <p:tags r:id="rId1"/>
    </p:custDataLst>
    <p:extLst>
      <p:ext uri="{BB962C8B-B14F-4D97-AF65-F5344CB8AC3E}">
        <p14:creationId xmlns:p14="http://schemas.microsoft.com/office/powerpoint/2010/main" val="160320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394960" y="345292"/>
            <a:ext cx="14020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卷积层</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4576445"/>
            <a:ext cx="10181590" cy="1938020"/>
          </a:xfrm>
          <a:prstGeom prst="rect">
            <a:avLst/>
          </a:prstGeom>
          <a:noFill/>
        </p:spPr>
        <p:txBody>
          <a:bodyPr wrap="square" rtlCol="0" anchor="t">
            <a:spAutoFit/>
          </a:bodyPr>
          <a:lstStyle/>
          <a:p>
            <a:r>
              <a:rPr lang="en-US" altLang="zh-CN" sz="2400"/>
              <a:t>卷积层的神经元被组织到各个特征面中, 每个神经元通过一组权值被连接到上一层特征面的局部区域, 即卷积层中的神经元与其输入层中的特征面进行局部连接. 将局部加权和传递给</a:t>
            </a:r>
            <a:r>
              <a:rPr lang="zh-CN" altLang="en-US" sz="2400"/>
              <a:t>一个激活函数，</a:t>
            </a:r>
            <a:r>
              <a:rPr lang="en-US" altLang="zh-CN" sz="2400"/>
              <a:t>即可获得卷积层中每个神经元的输出值.</a:t>
            </a:r>
          </a:p>
          <a:p>
            <a:r>
              <a:rPr lang="en-US" altLang="zh-CN" sz="2400"/>
              <a:t>在同一个输入特征面和同一个输出特征面中, CNN的权值共享.</a:t>
            </a:r>
          </a:p>
        </p:txBody>
      </p:sp>
      <p:pic>
        <p:nvPicPr>
          <p:cNvPr id="3" name="图片 2"/>
          <p:cNvPicPr>
            <a:picLocks noChangeAspect="1"/>
          </p:cNvPicPr>
          <p:nvPr/>
        </p:nvPicPr>
        <p:blipFill>
          <a:blip r:embed="rId4"/>
          <a:stretch>
            <a:fillRect/>
          </a:stretch>
        </p:blipFill>
        <p:spPr>
          <a:xfrm>
            <a:off x="2366645" y="929005"/>
            <a:ext cx="7458710" cy="3460750"/>
          </a:xfrm>
          <a:prstGeom prst="rect">
            <a:avLst/>
          </a:prstGeom>
        </p:spPr>
      </p:pic>
    </p:spTree>
    <p:custDataLst>
      <p:tags r:id="rId1"/>
    </p:custDataLst>
    <p:extLst>
      <p:ext uri="{BB962C8B-B14F-4D97-AF65-F5344CB8AC3E}">
        <p14:creationId xmlns:p14="http://schemas.microsoft.com/office/powerpoint/2010/main" val="3249424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394960" y="345292"/>
            <a:ext cx="14020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池化层</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700530"/>
            <a:ext cx="10181590" cy="3538220"/>
          </a:xfrm>
          <a:prstGeom prst="rect">
            <a:avLst/>
          </a:prstGeom>
          <a:noFill/>
        </p:spPr>
        <p:txBody>
          <a:bodyPr wrap="square" rtlCol="0" anchor="t">
            <a:spAutoFit/>
          </a:bodyPr>
          <a:lstStyle/>
          <a:p>
            <a:r>
              <a:rPr lang="en-US" altLang="zh-CN" sz="3200">
                <a:solidFill>
                  <a:srgbClr val="FF0000"/>
                </a:solidFill>
              </a:rPr>
              <a:t>池化层</a:t>
            </a:r>
            <a:r>
              <a:rPr lang="en-US" altLang="zh-CN" sz="3200"/>
              <a:t>紧跟在卷积层之后, 同样由多个特征面组成, 它的每一个特征面唯一对应于</a:t>
            </a:r>
            <a:r>
              <a:rPr lang="zh-CN" altLang="en-US" sz="3200"/>
              <a:t>卷积层</a:t>
            </a:r>
            <a:r>
              <a:rPr lang="en-US" altLang="zh-CN" sz="3200"/>
              <a:t>的一个特征面, 不会改变特征面的个数.</a:t>
            </a:r>
          </a:p>
          <a:p>
            <a:endParaRPr lang="en-US" altLang="zh-CN" sz="3200"/>
          </a:p>
          <a:p>
            <a:r>
              <a:rPr lang="en-US" altLang="zh-CN" sz="3200"/>
              <a:t>池化层旨在通过降低特征面的分辨率来获得具有空间不变性的特征.</a:t>
            </a:r>
          </a:p>
          <a:p>
            <a:endParaRPr lang="en-US" altLang="zh-CN" sz="3200"/>
          </a:p>
        </p:txBody>
      </p:sp>
    </p:spTree>
    <p:custDataLst>
      <p:tags r:id="rId1"/>
    </p:custDataLst>
    <p:extLst>
      <p:ext uri="{BB962C8B-B14F-4D97-AF65-F5344CB8AC3E}">
        <p14:creationId xmlns:p14="http://schemas.microsoft.com/office/powerpoint/2010/main" val="3935582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191760" y="345292"/>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池化方法</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189990"/>
            <a:ext cx="10181590" cy="5139055"/>
          </a:xfrm>
          <a:prstGeom prst="rect">
            <a:avLst/>
          </a:prstGeom>
          <a:noFill/>
        </p:spPr>
        <p:txBody>
          <a:bodyPr wrap="square" rtlCol="0" anchor="t">
            <a:spAutoFit/>
          </a:bodyPr>
          <a:lstStyle/>
          <a:p>
            <a:r>
              <a:rPr lang="zh-CN" sz="3200">
                <a:solidFill>
                  <a:schemeClr val="tx1"/>
                </a:solidFill>
              </a:rPr>
              <a:t>常用的池化方法有：</a:t>
            </a:r>
          </a:p>
          <a:p>
            <a:endParaRPr lang="en-US" altLang="zh-CN" sz="3200">
              <a:solidFill>
                <a:schemeClr val="tx1"/>
              </a:solidFill>
            </a:endParaRPr>
          </a:p>
          <a:p>
            <a:r>
              <a:rPr lang="en-US" altLang="zh-CN" sz="2400">
                <a:solidFill>
                  <a:schemeClr val="tx1"/>
                </a:solidFill>
              </a:rPr>
              <a:t>    1)</a:t>
            </a:r>
            <a:r>
              <a:rPr lang="zh-CN" altLang="en-US" sz="2400">
                <a:solidFill>
                  <a:schemeClr val="tx1"/>
                </a:solidFill>
              </a:rPr>
              <a:t>最大池化</a:t>
            </a:r>
          </a:p>
          <a:p>
            <a:r>
              <a:rPr lang="zh-CN" altLang="en-US" sz="2400">
                <a:solidFill>
                  <a:schemeClr val="tx1"/>
                </a:solidFill>
              </a:rPr>
              <a:t>      取局部接受域中值最大的点</a:t>
            </a:r>
            <a:r>
              <a:rPr lang="en-US" altLang="zh-CN" sz="2400">
                <a:solidFill>
                  <a:schemeClr val="tx1"/>
                </a:solidFill>
              </a:rPr>
              <a:t>.</a:t>
            </a:r>
            <a:endParaRPr lang="zh-CN" altLang="en-US" sz="2400">
              <a:solidFill>
                <a:schemeClr val="tx1"/>
              </a:solidFill>
            </a:endParaRPr>
          </a:p>
          <a:p>
            <a:r>
              <a:rPr lang="en-US" altLang="zh-CN" sz="2400">
                <a:solidFill>
                  <a:schemeClr val="tx1"/>
                </a:solidFill>
              </a:rPr>
              <a:t>    2)</a:t>
            </a:r>
            <a:r>
              <a:rPr lang="zh-CN" altLang="en-US" sz="2400">
                <a:solidFill>
                  <a:schemeClr val="tx1"/>
                </a:solidFill>
              </a:rPr>
              <a:t>均值池化</a:t>
            </a:r>
          </a:p>
          <a:p>
            <a:r>
              <a:rPr lang="zh-CN" altLang="en-US" sz="2400">
                <a:solidFill>
                  <a:schemeClr val="tx1"/>
                </a:solidFill>
              </a:rPr>
              <a:t>      对局部接受域中的所有值求均值</a:t>
            </a:r>
            <a:r>
              <a:rPr lang="en-US" altLang="zh-CN" sz="2400">
                <a:solidFill>
                  <a:schemeClr val="tx1"/>
                </a:solidFill>
              </a:rPr>
              <a:t>.</a:t>
            </a:r>
            <a:endParaRPr lang="zh-CN" altLang="en-US" sz="2400">
              <a:solidFill>
                <a:schemeClr val="tx1"/>
              </a:solidFill>
            </a:endParaRPr>
          </a:p>
          <a:p>
            <a:r>
              <a:rPr lang="en-US" altLang="zh-CN" sz="2400">
                <a:solidFill>
                  <a:schemeClr val="tx1"/>
                </a:solidFill>
              </a:rPr>
              <a:t>    3)</a:t>
            </a:r>
            <a:r>
              <a:rPr lang="zh-CN" altLang="en-US" sz="2400">
                <a:solidFill>
                  <a:schemeClr val="tx1"/>
                </a:solidFill>
              </a:rPr>
              <a:t>随机池化</a:t>
            </a:r>
          </a:p>
          <a:p>
            <a:r>
              <a:rPr lang="zh-CN" altLang="en-US" sz="2400">
                <a:solidFill>
                  <a:schemeClr val="tx1"/>
                </a:solidFill>
              </a:rPr>
              <a:t>      对局部接受域采样点按照其值大小赋予概率值, 再根据概率值大小随机选择</a:t>
            </a:r>
            <a:r>
              <a:rPr lang="en-US" altLang="zh-CN" sz="2400">
                <a:solidFill>
                  <a:schemeClr val="tx1"/>
                </a:solidFill>
              </a:rPr>
              <a:t>.</a:t>
            </a:r>
            <a:endParaRPr lang="zh-CN" altLang="en-US" sz="3200">
              <a:solidFill>
                <a:schemeClr val="tx1"/>
              </a:solidFill>
            </a:endParaRPr>
          </a:p>
          <a:p>
            <a:endParaRPr lang="zh-CN" altLang="en-US" sz="3200">
              <a:solidFill>
                <a:schemeClr val="tx1"/>
              </a:solidFill>
            </a:endParaRPr>
          </a:p>
          <a:p>
            <a:r>
              <a:rPr lang="zh-CN" altLang="en-US" sz="3200">
                <a:solidFill>
                  <a:schemeClr val="tx1"/>
                </a:solidFill>
              </a:rPr>
              <a:t>    等等</a:t>
            </a:r>
            <a:r>
              <a:rPr lang="en-US" altLang="zh-CN" sz="3200">
                <a:solidFill>
                  <a:schemeClr val="tx1"/>
                </a:solidFill>
              </a:rPr>
              <a:t>.</a:t>
            </a:r>
          </a:p>
          <a:p>
            <a:endParaRPr lang="en-US" altLang="zh-CN" sz="3200">
              <a:solidFill>
                <a:schemeClr val="tx1"/>
              </a:solidFill>
            </a:endParaRPr>
          </a:p>
        </p:txBody>
      </p:sp>
    </p:spTree>
    <p:custDataLst>
      <p:tags r:id="rId1"/>
    </p:custDataLst>
    <p:extLst>
      <p:ext uri="{BB962C8B-B14F-4D97-AF65-F5344CB8AC3E}">
        <p14:creationId xmlns:p14="http://schemas.microsoft.com/office/powerpoint/2010/main" val="898499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191760" y="345292"/>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全连接层</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700530"/>
            <a:ext cx="10181590" cy="3538220"/>
          </a:xfrm>
          <a:prstGeom prst="rect">
            <a:avLst/>
          </a:prstGeom>
          <a:noFill/>
        </p:spPr>
        <p:txBody>
          <a:bodyPr wrap="square" rtlCol="0" anchor="t">
            <a:spAutoFit/>
          </a:bodyPr>
          <a:lstStyle/>
          <a:p>
            <a:r>
              <a:rPr lang="zh-CN" sz="3200">
                <a:solidFill>
                  <a:srgbClr val="FF0000"/>
                </a:solidFill>
              </a:rPr>
              <a:t>全连接层</a:t>
            </a:r>
            <a:r>
              <a:rPr lang="zh-CN" sz="3200">
                <a:solidFill>
                  <a:schemeClr val="tx1"/>
                </a:solidFill>
              </a:rPr>
              <a:t>位于若干个卷积层和池化层之后</a:t>
            </a:r>
            <a:r>
              <a:rPr lang="en-US" altLang="zh-CN" sz="3200">
                <a:solidFill>
                  <a:schemeClr val="tx1"/>
                </a:solidFill>
              </a:rPr>
              <a:t>, </a:t>
            </a:r>
            <a:r>
              <a:rPr lang="zh-CN" altLang="en-US" sz="3200">
                <a:solidFill>
                  <a:schemeClr val="tx1"/>
                </a:solidFill>
              </a:rPr>
              <a:t>与</a:t>
            </a:r>
            <a:r>
              <a:rPr lang="en-US" altLang="zh-CN" sz="3200">
                <a:solidFill>
                  <a:schemeClr val="tx1"/>
                </a:solidFill>
              </a:rPr>
              <a:t>MLP</a:t>
            </a:r>
            <a:r>
              <a:rPr lang="zh-CN" altLang="en-US" sz="3200">
                <a:solidFill>
                  <a:schemeClr val="tx1"/>
                </a:solidFill>
              </a:rPr>
              <a:t>类似</a:t>
            </a:r>
            <a:r>
              <a:rPr lang="en-US" altLang="zh-CN" sz="3200">
                <a:solidFill>
                  <a:schemeClr val="tx1"/>
                </a:solidFill>
              </a:rPr>
              <a:t>, </a:t>
            </a:r>
            <a:r>
              <a:rPr lang="zh-CN" altLang="en-US" sz="3200">
                <a:solidFill>
                  <a:schemeClr val="tx1"/>
                </a:solidFill>
              </a:rPr>
              <a:t>其每个神经元都与其前一层的所有神经元进行全连接</a:t>
            </a:r>
            <a:r>
              <a:rPr lang="en-US" altLang="zh-CN" sz="3200">
                <a:solidFill>
                  <a:schemeClr val="tx1"/>
                </a:solidFill>
              </a:rPr>
              <a:t>. </a:t>
            </a:r>
          </a:p>
          <a:p>
            <a:endParaRPr lang="en-US" altLang="zh-CN" sz="3200">
              <a:solidFill>
                <a:schemeClr val="tx1"/>
              </a:solidFill>
            </a:endParaRPr>
          </a:p>
          <a:p>
            <a:r>
              <a:rPr lang="zh-CN" altLang="en-US" sz="3200">
                <a:solidFill>
                  <a:schemeClr val="tx1"/>
                </a:solidFill>
              </a:rPr>
              <a:t>全连接层起到整合卷积层或池化层中的局部信息的作用</a:t>
            </a:r>
            <a:r>
              <a:rPr lang="en-US" altLang="zh-CN" sz="3200">
                <a:solidFill>
                  <a:schemeClr val="tx1"/>
                </a:solidFill>
              </a:rPr>
              <a:t>.</a:t>
            </a:r>
            <a:r>
              <a:rPr lang="en-US" altLang="zh-CN" sz="3200"/>
              <a:t>最后一层全连接层的输出值</a:t>
            </a:r>
            <a:r>
              <a:rPr lang="zh-CN" altLang="en-US" sz="3200"/>
              <a:t>通过一个损失函数后，</a:t>
            </a:r>
            <a:r>
              <a:rPr lang="en-US" altLang="zh-CN" sz="3200"/>
              <a:t>被传递给一个输出层.</a:t>
            </a:r>
          </a:p>
          <a:p>
            <a:endParaRPr lang="en-US" altLang="zh-CN" sz="3200"/>
          </a:p>
        </p:txBody>
      </p:sp>
    </p:spTree>
    <p:custDataLst>
      <p:tags r:id="rId1"/>
    </p:custDataLst>
    <p:extLst>
      <p:ext uri="{BB962C8B-B14F-4D97-AF65-F5344CB8AC3E}">
        <p14:creationId xmlns:p14="http://schemas.microsoft.com/office/powerpoint/2010/main" val="399221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130800" y="345292"/>
            <a:ext cx="1930400" cy="583565"/>
          </a:xfrm>
          <a:prstGeom prst="rect">
            <a:avLst/>
          </a:prstGeom>
          <a:noFill/>
        </p:spPr>
        <p:txBody>
          <a:bodyPr wrap="none" rtlCol="0">
            <a:spAutoFit/>
            <a:scene3d>
              <a:camera prst="orthographicFront"/>
              <a:lightRig rig="threePt" dir="t"/>
            </a:scene3d>
            <a:sp3d contourW="12700"/>
          </a:bodyPr>
          <a:lstStyle/>
          <a:p>
            <a:pPr algn="ctr"/>
            <a:r>
              <a:rPr lang="en-US" altLang="zh-CN" sz="3200" dirty="0">
                <a:latin typeface="Agency FB" panose="020B0503020202020204" pitchFamily="34" charset="0"/>
              </a:rPr>
              <a:t>CNN</a:t>
            </a:r>
            <a:r>
              <a:rPr lang="zh-CN" altLang="en-US" sz="3200" dirty="0">
                <a:latin typeface="Agency FB" panose="020B0503020202020204" pitchFamily="34" charset="0"/>
              </a:rPr>
              <a:t>的优势</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700530"/>
            <a:ext cx="10181590" cy="3046095"/>
          </a:xfrm>
          <a:prstGeom prst="rect">
            <a:avLst/>
          </a:prstGeom>
          <a:noFill/>
        </p:spPr>
        <p:txBody>
          <a:bodyPr wrap="square" rtlCol="0" anchor="t">
            <a:spAutoFit/>
          </a:bodyPr>
          <a:lstStyle/>
          <a:p>
            <a:r>
              <a:rPr sz="3200"/>
              <a:t>与传统MLP相比, CNN</a:t>
            </a:r>
            <a:r>
              <a:rPr lang="zh-CN" sz="3200"/>
              <a:t>所具有的局部连接, 权值共享和池化操作特性</a:t>
            </a:r>
            <a:r>
              <a:rPr sz="3200"/>
              <a:t>使网络中</a:t>
            </a:r>
            <a:r>
              <a:rPr lang="zh-CN" sz="3200"/>
              <a:t>的连接和</a:t>
            </a:r>
            <a:r>
              <a:rPr sz="3200"/>
              <a:t>可训练的参数变少, 降低了网络模型复杂度, </a:t>
            </a:r>
            <a:r>
              <a:rPr lang="zh-CN" sz="3200"/>
              <a:t>更易于训练</a:t>
            </a:r>
            <a:r>
              <a:rPr lang="en-US" altLang="zh-CN" sz="3200"/>
              <a:t>.</a:t>
            </a:r>
          </a:p>
          <a:p>
            <a:endParaRPr lang="zh-CN" altLang="en-US" sz="3200"/>
          </a:p>
          <a:p>
            <a:r>
              <a:rPr lang="zh-CN" altLang="en-US" sz="3200"/>
              <a:t>基于这些特点，</a:t>
            </a:r>
            <a:r>
              <a:rPr lang="en-US" altLang="zh-CN" sz="3200"/>
              <a:t>CNN</a:t>
            </a:r>
            <a:r>
              <a:rPr lang="zh-CN" altLang="en-US" sz="3200"/>
              <a:t>在语音识别和图像处理等方面有很广泛的应用</a:t>
            </a:r>
            <a:r>
              <a:rPr lang="en-US" altLang="zh-CN" sz="3200"/>
              <a:t>.</a:t>
            </a:r>
          </a:p>
        </p:txBody>
      </p:sp>
    </p:spTree>
    <p:custDataLst>
      <p:tags r:id="rId1"/>
    </p:custDataLst>
    <p:extLst>
      <p:ext uri="{BB962C8B-B14F-4D97-AF65-F5344CB8AC3E}">
        <p14:creationId xmlns:p14="http://schemas.microsoft.com/office/powerpoint/2010/main" val="2042371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724400" y="345292"/>
            <a:ext cx="2743200" cy="583565"/>
          </a:xfrm>
          <a:prstGeom prst="rect">
            <a:avLst/>
          </a:prstGeom>
          <a:noFill/>
        </p:spPr>
        <p:txBody>
          <a:bodyPr wrap="none" rtlCol="0">
            <a:spAutoFit/>
            <a:scene3d>
              <a:camera prst="orthographicFront"/>
              <a:lightRig rig="threePt" dir="t"/>
            </a:scene3d>
            <a:sp3d contourW="12700"/>
          </a:bodyPr>
          <a:lstStyle/>
          <a:p>
            <a:pPr algn="ctr"/>
            <a:r>
              <a:rPr lang="en-US" altLang="zh-CN" sz="3200" dirty="0">
                <a:latin typeface="Agency FB" panose="020B0503020202020204" pitchFamily="34" charset="0"/>
              </a:rPr>
              <a:t>CNN</a:t>
            </a:r>
            <a:r>
              <a:rPr lang="zh-CN" altLang="en-US" sz="3200" dirty="0">
                <a:latin typeface="Agency FB" panose="020B0503020202020204" pitchFamily="34" charset="0"/>
              </a:rPr>
              <a:t>的一些改进</a:t>
            </a:r>
            <a:endParaRPr lang="en-US" altLang="zh-CN" sz="3200" dirty="0">
              <a:latin typeface="Agency FB" panose="020B0503020202020204" pitchFamily="34" charset="0"/>
            </a:endParaRP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381760"/>
            <a:ext cx="10181590" cy="4523105"/>
          </a:xfrm>
          <a:prstGeom prst="rect">
            <a:avLst/>
          </a:prstGeom>
          <a:noFill/>
        </p:spPr>
        <p:txBody>
          <a:bodyPr wrap="square" rtlCol="0" anchor="t">
            <a:spAutoFit/>
          </a:bodyPr>
          <a:lstStyle/>
          <a:p>
            <a:r>
              <a:rPr lang="en-US" sz="2400"/>
              <a:t>1)dropout</a:t>
            </a:r>
            <a:r>
              <a:rPr lang="zh-CN" altLang="en-US" sz="2400"/>
              <a:t>方法</a:t>
            </a:r>
          </a:p>
          <a:p>
            <a:r>
              <a:rPr lang="zh-CN" altLang="en-US" sz="2400"/>
              <a:t>使隐层神经元的输出值以0.5的概率变为0，让部分隐层节点失效</a:t>
            </a:r>
            <a:r>
              <a:rPr lang="en-US" altLang="zh-CN" sz="2400"/>
              <a:t>. </a:t>
            </a:r>
            <a:r>
              <a:rPr lang="zh-CN" altLang="en-US" sz="2400"/>
              <a:t>利用其随机性，使每次输入到网络中的样本所对应的网络结构不相同，但这些结构仍共享权值</a:t>
            </a:r>
            <a:r>
              <a:rPr lang="en-US" altLang="zh-CN" sz="2400"/>
              <a:t>.</a:t>
            </a:r>
            <a:r>
              <a:rPr lang="zh-CN" altLang="en-US" sz="2400"/>
              <a:t>这种技术增加了神经元学习的鲁棒性</a:t>
            </a:r>
            <a:r>
              <a:rPr lang="en-US" altLang="zh-CN" sz="2400"/>
              <a:t>. </a:t>
            </a:r>
          </a:p>
          <a:p>
            <a:endParaRPr lang="en-US" altLang="zh-CN" sz="2400"/>
          </a:p>
          <a:p>
            <a:r>
              <a:rPr lang="en-US" altLang="zh-CN" sz="2400"/>
              <a:t>2)</a:t>
            </a:r>
            <a:r>
              <a:rPr lang="zh-CN" sz="2400"/>
              <a:t>网中网结构</a:t>
            </a:r>
            <a:r>
              <a:rPr lang="en-US" altLang="zh-CN" sz="2400"/>
              <a:t>(NIN)</a:t>
            </a:r>
          </a:p>
          <a:p>
            <a:r>
              <a:rPr lang="zh-CN" altLang="en-US" sz="2400"/>
              <a:t>使用微型神经网络代替传统</a:t>
            </a:r>
            <a:r>
              <a:rPr lang="en-US" altLang="zh-CN" sz="2400"/>
              <a:t>CNN</a:t>
            </a:r>
            <a:r>
              <a:rPr lang="zh-CN" altLang="en-US" sz="2400"/>
              <a:t>中的卷积过程</a:t>
            </a:r>
            <a:r>
              <a:rPr lang="en-US" altLang="zh-CN" sz="2400"/>
              <a:t>. </a:t>
            </a:r>
            <a:r>
              <a:rPr lang="zh-CN" altLang="en-US" sz="2400"/>
              <a:t>相比于常规的线性卷积层，MLP卷积层能够处理更复杂的非线性问题</a:t>
            </a:r>
            <a:r>
              <a:rPr lang="en-US" altLang="zh-CN" sz="2400"/>
              <a:t>, 提取更加抽象的特征. NIN模型</a:t>
            </a:r>
            <a:r>
              <a:rPr lang="zh-CN" altLang="en-US" sz="2400"/>
              <a:t>还</a:t>
            </a:r>
            <a:r>
              <a:rPr lang="en-US" altLang="zh-CN" sz="2400"/>
              <a:t>采用全局平均池化代替原来的全连接层, 使模型的参数大大减少, </a:t>
            </a:r>
            <a:r>
              <a:rPr lang="zh-CN" altLang="en-US" sz="2400"/>
              <a:t>起到减少过拟合的作用</a:t>
            </a:r>
            <a:r>
              <a:rPr lang="en-US" altLang="zh-CN" sz="2400"/>
              <a:t>.</a:t>
            </a:r>
          </a:p>
          <a:p>
            <a:endParaRPr lang="en-US" altLang="zh-CN" sz="2400"/>
          </a:p>
          <a:p>
            <a:endParaRPr lang="zh-CN" altLang="en-US" sz="2400"/>
          </a:p>
        </p:txBody>
      </p:sp>
    </p:spTree>
    <p:custDataLst>
      <p:tags r:id="rId1"/>
    </p:custDataLst>
    <p:extLst>
      <p:ext uri="{BB962C8B-B14F-4D97-AF65-F5344CB8AC3E}">
        <p14:creationId xmlns:p14="http://schemas.microsoft.com/office/powerpoint/2010/main" val="1823142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724400" y="345292"/>
            <a:ext cx="2743200" cy="583565"/>
          </a:xfrm>
          <a:prstGeom prst="rect">
            <a:avLst/>
          </a:prstGeom>
          <a:noFill/>
        </p:spPr>
        <p:txBody>
          <a:bodyPr wrap="none" rtlCol="0">
            <a:spAutoFit/>
            <a:scene3d>
              <a:camera prst="orthographicFront"/>
              <a:lightRig rig="threePt" dir="t"/>
            </a:scene3d>
            <a:sp3d contourW="12700"/>
          </a:bodyPr>
          <a:lstStyle/>
          <a:p>
            <a:pPr algn="ctr"/>
            <a:r>
              <a:rPr lang="en-US" sz="3200" dirty="0">
                <a:latin typeface="Agency FB" panose="020B0503020202020204" pitchFamily="34" charset="0"/>
              </a:rPr>
              <a:t>CNN</a:t>
            </a:r>
            <a:r>
              <a:rPr lang="zh-CN" altLang="en-US" sz="3200" dirty="0">
                <a:latin typeface="Agency FB" panose="020B0503020202020204" pitchFamily="34" charset="0"/>
              </a:rPr>
              <a:t>的</a:t>
            </a:r>
            <a:r>
              <a:rPr sz="3200" dirty="0">
                <a:latin typeface="Agency FB" panose="020B0503020202020204" pitchFamily="34" charset="0"/>
              </a:rPr>
              <a:t>实际应用</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381760"/>
            <a:ext cx="10181590" cy="4769485"/>
          </a:xfrm>
          <a:prstGeom prst="rect">
            <a:avLst/>
          </a:prstGeom>
          <a:noFill/>
        </p:spPr>
        <p:txBody>
          <a:bodyPr wrap="square" rtlCol="0" anchor="t">
            <a:spAutoFit/>
          </a:bodyPr>
          <a:lstStyle/>
          <a:p>
            <a:r>
              <a:rPr sz="3200"/>
              <a:t>近年来, CNN已经被广泛应用于图像处理领域.</a:t>
            </a:r>
          </a:p>
          <a:p>
            <a:endParaRPr lang="en-US" altLang="zh-CN" sz="3200"/>
          </a:p>
          <a:p>
            <a:r>
              <a:rPr lang="en-US" altLang="zh-CN" sz="3200"/>
              <a:t>使用输出和</a:t>
            </a:r>
            <a:r>
              <a:rPr lang="zh-CN" altLang="en-US" sz="3200"/>
              <a:t>原</a:t>
            </a:r>
            <a:r>
              <a:rPr lang="en-US" altLang="zh-CN" sz="3200"/>
              <a:t>图像之间的像素损失来训练前馈卷积神经网络, </a:t>
            </a:r>
            <a:r>
              <a:rPr lang="zh-CN" altLang="en-US" sz="3200"/>
              <a:t>经过训练的网络可以将指定的输入图像变换为新的输出图像</a:t>
            </a:r>
            <a:r>
              <a:rPr lang="en-US" altLang="zh-CN" sz="3200"/>
              <a:t>.</a:t>
            </a:r>
          </a:p>
          <a:p>
            <a:endParaRPr lang="en-US" altLang="zh-CN" sz="3200"/>
          </a:p>
          <a:p>
            <a:r>
              <a:rPr lang="en-US" altLang="zh-CN" sz="3200"/>
              <a:t>研究表明, 通过基于从预训练网络提取的高级特征定义和优化感知损失函数, 可以生成高质量</a:t>
            </a:r>
            <a:r>
              <a:rPr lang="zh-CN" altLang="en-US" sz="3200"/>
              <a:t>的</a:t>
            </a:r>
            <a:r>
              <a:rPr lang="en-US" altLang="zh-CN" sz="3200"/>
              <a:t>图像.</a:t>
            </a:r>
            <a:endParaRPr lang="en-US" altLang="zh-CN" sz="2400"/>
          </a:p>
          <a:p>
            <a:endParaRPr lang="en-US" altLang="zh-CN" sz="2400"/>
          </a:p>
          <a:p>
            <a:endParaRPr lang="zh-CN" altLang="en-US" sz="2400"/>
          </a:p>
        </p:txBody>
      </p:sp>
    </p:spTree>
    <p:custDataLst>
      <p:tags r:id="rId1"/>
    </p:custDataLst>
    <p:extLst>
      <p:ext uri="{BB962C8B-B14F-4D97-AF65-F5344CB8AC3E}">
        <p14:creationId xmlns:p14="http://schemas.microsoft.com/office/powerpoint/2010/main" val="4256963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582160" y="345292"/>
            <a:ext cx="3027680" cy="583565"/>
          </a:xfrm>
          <a:prstGeom prst="rect">
            <a:avLst/>
          </a:prstGeom>
          <a:noFill/>
        </p:spPr>
        <p:txBody>
          <a:bodyPr wrap="none" rtlCol="0">
            <a:spAutoFit/>
            <a:scene3d>
              <a:camera prst="orthographicFront"/>
              <a:lightRig rig="threePt" dir="t"/>
            </a:scene3d>
            <a:sp3d contourW="12700"/>
          </a:bodyPr>
          <a:lstStyle/>
          <a:p>
            <a:pPr algn="ctr"/>
            <a:r>
              <a:rPr lang="zh-CN" sz="3200">
                <a:sym typeface="+mn-ea"/>
              </a:rPr>
              <a:t>图像变换的效果</a:t>
            </a:r>
            <a:endParaRPr sz="3200" dirty="0">
              <a:latin typeface="Agency FB" panose="020B0503020202020204" pitchFamily="34" charset="0"/>
            </a:endParaRP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2" name="文本框 1"/>
          <p:cNvSpPr txBox="1"/>
          <p:nvPr/>
        </p:nvSpPr>
        <p:spPr>
          <a:xfrm>
            <a:off x="1005205" y="1381760"/>
            <a:ext cx="10181590" cy="1198880"/>
          </a:xfrm>
          <a:prstGeom prst="rect">
            <a:avLst/>
          </a:prstGeom>
          <a:noFill/>
        </p:spPr>
        <p:txBody>
          <a:bodyPr wrap="square" rtlCol="0" anchor="t">
            <a:spAutoFit/>
          </a:bodyPr>
          <a:lstStyle/>
          <a:p>
            <a:endParaRPr lang="en-US" altLang="zh-CN" sz="2400"/>
          </a:p>
          <a:p>
            <a:endParaRPr lang="en-US" altLang="zh-CN" sz="2400"/>
          </a:p>
          <a:p>
            <a:endParaRPr lang="zh-CN" altLang="en-US" sz="2400"/>
          </a:p>
        </p:txBody>
      </p:sp>
      <p:pic>
        <p:nvPicPr>
          <p:cNvPr id="4" name="图片 -2147482614" descr="风格化的图像"/>
          <p:cNvPicPr>
            <a:picLocks noChangeAspect="1"/>
          </p:cNvPicPr>
          <p:nvPr/>
        </p:nvPicPr>
        <p:blipFill>
          <a:blip r:embed="rId4"/>
          <a:stretch>
            <a:fillRect/>
          </a:stretch>
        </p:blipFill>
        <p:spPr>
          <a:xfrm>
            <a:off x="3461703" y="1123315"/>
            <a:ext cx="5268595" cy="4611370"/>
          </a:xfrm>
          <a:prstGeom prst="rect">
            <a:avLst/>
          </a:prstGeom>
          <a:noFill/>
          <a:ln w="9525">
            <a:noFill/>
          </a:ln>
        </p:spPr>
      </p:pic>
      <p:sp>
        <p:nvSpPr>
          <p:cNvPr id="3" name="文本框 2"/>
          <p:cNvSpPr txBox="1"/>
          <p:nvPr/>
        </p:nvSpPr>
        <p:spPr>
          <a:xfrm>
            <a:off x="4244340" y="5734685"/>
            <a:ext cx="3718560" cy="1198880"/>
          </a:xfrm>
          <a:prstGeom prst="rect">
            <a:avLst/>
          </a:prstGeom>
          <a:noFill/>
        </p:spPr>
        <p:txBody>
          <a:bodyPr wrap="square" rtlCol="0" anchor="t">
            <a:spAutoFit/>
          </a:bodyPr>
          <a:lstStyle/>
          <a:p>
            <a:pPr algn="ctr"/>
            <a:endParaRPr lang="en-US" altLang="zh-CN" sz="2400"/>
          </a:p>
          <a:p>
            <a:endParaRPr lang="en-US" altLang="zh-CN" sz="2400"/>
          </a:p>
          <a:p>
            <a:endParaRPr lang="zh-CN" altLang="en-US" sz="2400"/>
          </a:p>
        </p:txBody>
      </p:sp>
    </p:spTree>
    <p:custDataLst>
      <p:tags r:id="rId1"/>
    </p:custDataLst>
    <p:extLst>
      <p:ext uri="{BB962C8B-B14F-4D97-AF65-F5344CB8AC3E}">
        <p14:creationId xmlns:p14="http://schemas.microsoft.com/office/powerpoint/2010/main" val="4216925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6200000" flipV="1">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6200000" flipV="1">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210862"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smtClean="0">
                <a:ln>
                  <a:noFill/>
                </a:ln>
                <a:solidFill>
                  <a:prstClr val="black">
                    <a:lumMod val="75000"/>
                    <a:lumOff val="25000"/>
                  </a:prstClr>
                </a:solidFill>
                <a:effectLst/>
                <a:uLnTx/>
                <a:uFillTx/>
                <a:latin typeface="Agency FB" panose="020B0503020202020204" pitchFamily="34" charset="0"/>
                <a:ea typeface="微软雅黑"/>
                <a:cs typeface="+mn-cs"/>
              </a:rPr>
              <a:t>PART 03</a:t>
            </a:r>
            <a:endParaRPr kumimoji="0" lang="zh-CN" altLang="en-US" sz="6000" b="0" i="0" u="none" strike="noStrike" kern="1200" cap="none" spc="0" normalizeH="0" baseline="0" noProof="0" dirty="0" smtClean="0">
              <a:ln>
                <a:noFill/>
              </a:ln>
              <a:solidFill>
                <a:prstClr val="black">
                  <a:lumMod val="75000"/>
                  <a:lumOff val="25000"/>
                </a:prstClr>
              </a:solidFill>
              <a:effectLst/>
              <a:uLnTx/>
              <a:uFillTx/>
              <a:latin typeface="Agency FB" panose="020B0503020202020204" pitchFamily="34" charset="0"/>
              <a:ea typeface="微软雅黑"/>
              <a:cs typeface="+mn-cs"/>
            </a:endParaRPr>
          </a:p>
        </p:txBody>
      </p:sp>
      <p:sp>
        <p:nvSpPr>
          <p:cNvPr id="37" name="文本框 36"/>
          <p:cNvSpPr txBox="1"/>
          <p:nvPr/>
        </p:nvSpPr>
        <p:spPr>
          <a:xfrm>
            <a:off x="4840859" y="3038719"/>
            <a:ext cx="3252814"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noProof="0" dirty="0" smtClean="0">
                <a:solidFill>
                  <a:prstClr val="black"/>
                </a:solidFill>
                <a:latin typeface="Agency FB" panose="020B0503020202020204" pitchFamily="34" charset="0"/>
                <a:ea typeface="微软雅黑"/>
              </a:rPr>
              <a:t>生成对抗网络</a:t>
            </a:r>
            <a:endParaRPr kumimoji="0" lang="zh-CN" altLang="en-US" sz="4000" b="0" i="0" u="none" strike="noStrike" kern="1200" cap="none" spc="0" normalizeH="0" baseline="0" noProof="0" dirty="0" smtClean="0">
              <a:ln>
                <a:noFill/>
              </a:ln>
              <a:solidFill>
                <a:prstClr val="black"/>
              </a:solidFill>
              <a:effectLst/>
              <a:uLnTx/>
              <a:uFillTx/>
              <a:latin typeface="Agency FB" panose="020B0503020202020204" pitchFamily="34" charset="0"/>
              <a:ea typeface="微软雅黑"/>
              <a:cs typeface="+mn-cs"/>
            </a:endParaRPr>
          </a:p>
        </p:txBody>
      </p:sp>
      <p:sp>
        <p:nvSpPr>
          <p:cNvPr id="40" name="任意多边形 3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406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1"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6" grpId="0"/>
      <p:bldP spid="37"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6200000" flipV="1">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6200000" flipV="1">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042547"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软雅黑"/>
                <a:cs typeface="+mn-cs"/>
              </a:rPr>
              <a:t>PART 01</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软雅黑"/>
              <a:cs typeface="+mn-cs"/>
            </a:endParaRPr>
          </a:p>
        </p:txBody>
      </p:sp>
      <p:sp>
        <p:nvSpPr>
          <p:cNvPr id="37" name="文本框 36"/>
          <p:cNvSpPr txBox="1"/>
          <p:nvPr/>
        </p:nvSpPr>
        <p:spPr>
          <a:xfrm>
            <a:off x="4840859" y="3038719"/>
            <a:ext cx="3252814"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dirty="0">
                <a:solidFill>
                  <a:prstClr val="black"/>
                </a:solidFill>
                <a:latin typeface="Agency FB" panose="020B0503020202020204" pitchFamily="34" charset="0"/>
                <a:ea typeface="微软雅黑"/>
              </a:rPr>
              <a:t>深度前馈网络</a:t>
            </a:r>
            <a:endParaRPr kumimoji="0" lang="zh-CN" altLang="en-US" sz="4000" b="0" i="0" u="none" strike="noStrike" kern="1200" cap="none" spc="0" normalizeH="0" baseline="0" noProof="0" dirty="0">
              <a:ln>
                <a:noFill/>
              </a:ln>
              <a:solidFill>
                <a:prstClr val="black"/>
              </a:solidFill>
              <a:effectLst/>
              <a:uLnTx/>
              <a:uFillTx/>
              <a:latin typeface="Agency FB" panose="020B0503020202020204" pitchFamily="34" charset="0"/>
              <a:ea typeface="微软雅黑"/>
              <a:cs typeface="+mn-cs"/>
            </a:endParaRPr>
          </a:p>
        </p:txBody>
      </p:sp>
      <p:sp>
        <p:nvSpPr>
          <p:cNvPr id="40" name="任意多边形 3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86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1"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6" grpId="0"/>
      <p:bldP spid="37"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128433" y="345292"/>
            <a:ext cx="193514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smtClean="0">
                <a:latin typeface="Agency FB" panose="020B0503020202020204" pitchFamily="34" charset="0"/>
              </a:rPr>
              <a:t>盛誉的</a:t>
            </a:r>
            <a:r>
              <a:rPr lang="en-US" altLang="zh-CN" sz="3200" dirty="0" smtClean="0">
                <a:latin typeface="Agency FB" panose="020B0503020202020204" pitchFamily="34" charset="0"/>
              </a:rPr>
              <a:t>GAN</a:t>
            </a:r>
            <a:endParaRPr lang="zh-CN" altLang="en-US" sz="3200" dirty="0">
              <a:latin typeface="Agency FB" panose="020B0503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672" y="1923288"/>
            <a:ext cx="10848109" cy="3238804"/>
          </a:xfrm>
          <a:prstGeom prst="rect">
            <a:avLst/>
          </a:prstGeom>
        </p:spPr>
      </p:pic>
    </p:spTree>
    <p:custDataLst>
      <p:tags r:id="rId1"/>
    </p:custDataLst>
    <p:extLst>
      <p:ext uri="{BB962C8B-B14F-4D97-AF65-F5344CB8AC3E}">
        <p14:creationId xmlns:p14="http://schemas.microsoft.com/office/powerpoint/2010/main" val="1416047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128425" y="345292"/>
            <a:ext cx="1935145"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smtClean="0">
                <a:latin typeface="Agency FB" panose="020B0503020202020204" pitchFamily="34" charset="0"/>
              </a:rPr>
              <a:t>时尚的</a:t>
            </a:r>
            <a:r>
              <a:rPr lang="en-US" altLang="zh-CN" sz="3200" dirty="0" smtClean="0">
                <a:latin typeface="Agency FB" panose="020B0503020202020204" pitchFamily="34" charset="0"/>
              </a:rPr>
              <a:t>GAN</a:t>
            </a:r>
            <a:endParaRPr lang="zh-CN" altLang="en-US" sz="3200" dirty="0">
              <a:latin typeface="Agency FB" panose="020B0503020202020204" pitchFamily="34"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0067"/>
            <a:ext cx="6664036" cy="523875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8871" y="1701592"/>
            <a:ext cx="5227493" cy="3695700"/>
          </a:xfrm>
          <a:prstGeom prst="rect">
            <a:avLst/>
          </a:prstGeom>
        </p:spPr>
      </p:pic>
    </p:spTree>
    <p:custDataLst>
      <p:tags r:id="rId1"/>
    </p:custDataLst>
    <p:extLst>
      <p:ext uri="{BB962C8B-B14F-4D97-AF65-F5344CB8AC3E}">
        <p14:creationId xmlns:p14="http://schemas.microsoft.com/office/powerpoint/2010/main" val="539305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293536" y="345292"/>
            <a:ext cx="1604928"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介绍</a:t>
            </a:r>
            <a:r>
              <a:rPr lang="en-US" altLang="zh-CN" sz="3200" dirty="0" smtClean="0">
                <a:latin typeface="Agency FB" panose="020B0503020202020204" pitchFamily="34" charset="0"/>
              </a:rPr>
              <a:t> </a:t>
            </a:r>
            <a:endParaRPr lang="zh-CN" altLang="en-US" sz="3200" dirty="0">
              <a:latin typeface="Agency FB" panose="020B0503020202020204" pitchFamily="34" charset="0"/>
            </a:endParaRPr>
          </a:p>
        </p:txBody>
      </p:sp>
      <p:sp>
        <p:nvSpPr>
          <p:cNvPr id="25" name="矩形 24"/>
          <p:cNvSpPr/>
          <p:nvPr/>
        </p:nvSpPr>
        <p:spPr>
          <a:xfrm>
            <a:off x="4473818" y="2754758"/>
            <a:ext cx="194310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a:t>
            </a:r>
            <a:r>
              <a:rPr lang="zh-CN" altLang="en-US" sz="1200" dirty="0" smtClean="0">
                <a:solidFill>
                  <a:schemeClr val="bg1"/>
                </a:solidFill>
              </a:rPr>
              <a:t>出来</a:t>
            </a:r>
            <a:endParaRPr lang="zh-CN" altLang="en-US" sz="1200" dirty="0">
              <a:solidFill>
                <a:schemeClr val="bg1"/>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717" y="2036893"/>
            <a:ext cx="10058400" cy="2949990"/>
          </a:xfrm>
          <a:prstGeom prst="rect">
            <a:avLst/>
          </a:prstGeom>
        </p:spPr>
      </p:pic>
      <p:sp>
        <p:nvSpPr>
          <p:cNvPr id="3" name="文本框 2"/>
          <p:cNvSpPr txBox="1"/>
          <p:nvPr/>
        </p:nvSpPr>
        <p:spPr>
          <a:xfrm>
            <a:off x="3819190" y="5127900"/>
            <a:ext cx="5195455" cy="369332"/>
          </a:xfrm>
          <a:prstGeom prst="rect">
            <a:avLst/>
          </a:prstGeom>
          <a:noFill/>
        </p:spPr>
        <p:txBody>
          <a:bodyPr wrap="square" rtlCol="0">
            <a:spAutoFit/>
          </a:bodyPr>
          <a:lstStyle/>
          <a:p>
            <a:pPr algn="ctr"/>
            <a:r>
              <a:rPr lang="en-US" altLang="zh-CN" b="1" dirty="0" smtClean="0"/>
              <a:t>GAN</a:t>
            </a:r>
            <a:r>
              <a:rPr lang="zh-CN" altLang="en-US" b="1" dirty="0"/>
              <a:t>模型</a:t>
            </a:r>
          </a:p>
        </p:txBody>
      </p:sp>
    </p:spTree>
    <p:custDataLst>
      <p:tags r:id="rId1"/>
    </p:custDataLst>
    <p:extLst>
      <p:ext uri="{BB962C8B-B14F-4D97-AF65-F5344CB8AC3E}">
        <p14:creationId xmlns:p14="http://schemas.microsoft.com/office/powerpoint/2010/main" val="120703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293536" y="345292"/>
            <a:ext cx="1604928"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介绍</a:t>
            </a:r>
            <a:r>
              <a:rPr lang="en-US" altLang="zh-CN" sz="3200" dirty="0" smtClean="0">
                <a:latin typeface="Agency FB" panose="020B0503020202020204" pitchFamily="34" charset="0"/>
              </a:rPr>
              <a:t> </a:t>
            </a:r>
            <a:endParaRPr lang="zh-CN" altLang="en-US" sz="3200" dirty="0">
              <a:latin typeface="Agency FB" panose="020B0503020202020204" pitchFamily="34" charset="0"/>
            </a:endParaRPr>
          </a:p>
        </p:txBody>
      </p:sp>
      <p:sp>
        <p:nvSpPr>
          <p:cNvPr id="25" name="矩形 24"/>
          <p:cNvSpPr/>
          <p:nvPr/>
        </p:nvSpPr>
        <p:spPr>
          <a:xfrm>
            <a:off x="4473818" y="2754758"/>
            <a:ext cx="194310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a:t>
            </a:r>
            <a:r>
              <a:rPr lang="zh-CN" altLang="en-US" sz="1200" dirty="0" smtClean="0">
                <a:solidFill>
                  <a:schemeClr val="bg1"/>
                </a:solidFill>
              </a:rPr>
              <a:t>出来</a:t>
            </a:r>
            <a:endParaRPr lang="zh-CN" altLang="en-US" sz="1200" dirty="0">
              <a:solidFill>
                <a:schemeClr val="bg1"/>
              </a:solidFill>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08" y="1149928"/>
            <a:ext cx="5112328" cy="5112328"/>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6326" y="1149928"/>
            <a:ext cx="5036127" cy="5029132"/>
          </a:xfrm>
          <a:prstGeom prst="rect">
            <a:avLst/>
          </a:prstGeom>
        </p:spPr>
      </p:pic>
    </p:spTree>
    <p:custDataLst>
      <p:tags r:id="rId1"/>
    </p:custDataLst>
    <p:extLst>
      <p:ext uri="{BB962C8B-B14F-4D97-AF65-F5344CB8AC3E}">
        <p14:creationId xmlns:p14="http://schemas.microsoft.com/office/powerpoint/2010/main" val="3785574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直接连接符 64"/>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5332005" y="345292"/>
            <a:ext cx="1527983"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a:latin typeface="Agency FB" panose="020B0503020202020204" pitchFamily="34" charset="0"/>
              </a:rPr>
              <a:t>原理</a:t>
            </a:r>
          </a:p>
        </p:txBody>
      </p:sp>
      <p:sp>
        <p:nvSpPr>
          <p:cNvPr id="2" name="文本框 1"/>
          <p:cNvSpPr txBox="1"/>
          <p:nvPr/>
        </p:nvSpPr>
        <p:spPr>
          <a:xfrm>
            <a:off x="1371600" y="5913131"/>
            <a:ext cx="9185564" cy="369332"/>
          </a:xfrm>
          <a:prstGeom prst="rect">
            <a:avLst/>
          </a:prstGeom>
          <a:noFill/>
        </p:spPr>
        <p:txBody>
          <a:bodyPr wrap="square" rtlCol="0">
            <a:spAutoFit/>
          </a:bodyPr>
          <a:lstStyle/>
          <a:p>
            <a:r>
              <a:rPr lang="en-US" altLang="zh-CN" dirty="0"/>
              <a:t>GAN</a:t>
            </a:r>
            <a:r>
              <a:rPr lang="zh-CN" altLang="en-US" dirty="0"/>
              <a:t>的本质其实是优化真实样本分布和生成样本分布之间的差异，并最小化这个差异。</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496" y="1036862"/>
            <a:ext cx="5715000" cy="2381250"/>
          </a:xfrm>
          <a:prstGeom prst="rect">
            <a:avLst/>
          </a:prstGeom>
        </p:spPr>
      </p:pic>
      <p:sp>
        <p:nvSpPr>
          <p:cNvPr id="9" name="文本框 8"/>
          <p:cNvSpPr txBox="1"/>
          <p:nvPr/>
        </p:nvSpPr>
        <p:spPr>
          <a:xfrm>
            <a:off x="1371600" y="3960603"/>
            <a:ext cx="2857500" cy="369332"/>
          </a:xfrm>
          <a:prstGeom prst="rect">
            <a:avLst/>
          </a:prstGeom>
          <a:noFill/>
        </p:spPr>
        <p:txBody>
          <a:bodyPr wrap="square" rtlCol="0">
            <a:spAutoFit/>
          </a:bodyPr>
          <a:lstStyle/>
          <a:p>
            <a:r>
              <a:rPr lang="zh-CN" altLang="en-US" dirty="0"/>
              <a:t>判别模型的目标函数如下：</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9100" y="3645168"/>
            <a:ext cx="7505700" cy="1054100"/>
          </a:xfrm>
          <a:prstGeom prst="rect">
            <a:avLst/>
          </a:prstGeom>
        </p:spPr>
      </p:pic>
      <p:sp>
        <p:nvSpPr>
          <p:cNvPr id="12" name="文本框 11"/>
          <p:cNvSpPr txBox="1"/>
          <p:nvPr/>
        </p:nvSpPr>
        <p:spPr>
          <a:xfrm>
            <a:off x="1371600" y="5029200"/>
            <a:ext cx="1995055" cy="369332"/>
          </a:xfrm>
          <a:prstGeom prst="rect">
            <a:avLst/>
          </a:prstGeom>
          <a:noFill/>
        </p:spPr>
        <p:txBody>
          <a:bodyPr wrap="square" rtlCol="0">
            <a:spAutoFit/>
          </a:bodyPr>
          <a:lstStyle/>
          <a:p>
            <a:r>
              <a:rPr lang="zh-CN" altLang="en-US" dirty="0"/>
              <a:t>生成模型的目标</a:t>
            </a:r>
          </a:p>
        </p:txBody>
      </p:sp>
      <p:pic>
        <p:nvPicPr>
          <p:cNvPr id="28" name="图片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1500" y="4610616"/>
            <a:ext cx="8969664" cy="1206500"/>
          </a:xfrm>
          <a:prstGeom prst="rect">
            <a:avLst/>
          </a:prstGeom>
        </p:spPr>
      </p:pic>
    </p:spTree>
    <p:custDataLst>
      <p:tags r:id="rId1"/>
    </p:custDataLst>
    <p:extLst>
      <p:ext uri="{BB962C8B-B14F-4D97-AF65-F5344CB8AC3E}">
        <p14:creationId xmlns:p14="http://schemas.microsoft.com/office/powerpoint/2010/main" val="781150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直接连接符 64"/>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925643" y="345292"/>
            <a:ext cx="2340705"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变种</a:t>
            </a:r>
            <a:r>
              <a:rPr lang="en-US" altLang="zh-CN" sz="3200" dirty="0" smtClean="0">
                <a:latin typeface="Agency FB" panose="020B0503020202020204" pitchFamily="34" charset="0"/>
              </a:rPr>
              <a:t>-CGAN</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8630" y="1423553"/>
            <a:ext cx="6310129" cy="4395356"/>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38" y="1253938"/>
            <a:ext cx="5496692" cy="4734586"/>
          </a:xfrm>
          <a:prstGeom prst="rect">
            <a:avLst/>
          </a:prstGeom>
        </p:spPr>
      </p:pic>
    </p:spTree>
    <p:custDataLst>
      <p:tags r:id="rId1"/>
    </p:custDataLst>
    <p:extLst>
      <p:ext uri="{BB962C8B-B14F-4D97-AF65-F5344CB8AC3E}">
        <p14:creationId xmlns:p14="http://schemas.microsoft.com/office/powerpoint/2010/main" val="2697481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直接连接符 64"/>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836678" y="345292"/>
            <a:ext cx="2518639"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变种</a:t>
            </a:r>
            <a:r>
              <a:rPr lang="en-US" altLang="zh-CN" sz="3200" dirty="0" smtClean="0">
                <a:latin typeface="Agency FB" panose="020B0503020202020204" pitchFamily="34" charset="0"/>
              </a:rPr>
              <a:t>-DCGAN</a:t>
            </a:r>
            <a:endParaRPr lang="zh-CN" altLang="en-US" sz="3200" dirty="0">
              <a:latin typeface="Agency FB" panose="020B0503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7" y="1434378"/>
            <a:ext cx="10058400" cy="4357726"/>
          </a:xfrm>
          <a:prstGeom prst="rect">
            <a:avLst/>
          </a:prstGeom>
        </p:spPr>
      </p:pic>
    </p:spTree>
    <p:custDataLst>
      <p:tags r:id="rId1"/>
    </p:custDataLst>
    <p:extLst>
      <p:ext uri="{BB962C8B-B14F-4D97-AF65-F5344CB8AC3E}">
        <p14:creationId xmlns:p14="http://schemas.microsoft.com/office/powerpoint/2010/main" val="956869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900799" y="345292"/>
            <a:ext cx="2390399"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变种</a:t>
            </a:r>
            <a:r>
              <a:rPr lang="en-US" altLang="zh-CN" sz="3200" dirty="0" smtClean="0">
                <a:latin typeface="Agency FB" panose="020B0503020202020204" pitchFamily="34" charset="0"/>
              </a:rPr>
              <a:t>-WGAN</a:t>
            </a:r>
            <a:endParaRPr lang="zh-CN" altLang="en-US" sz="3200" dirty="0">
              <a:latin typeface="Agency FB" panose="020B0503020202020204" pitchFamily="34" charset="0"/>
            </a:endParaRPr>
          </a:p>
        </p:txBody>
      </p:sp>
      <p:sp>
        <p:nvSpPr>
          <p:cNvPr id="48" name="文本框 47"/>
          <p:cNvSpPr txBox="1"/>
          <p:nvPr/>
        </p:nvSpPr>
        <p:spPr>
          <a:xfrm>
            <a:off x="1343891" y="1773382"/>
            <a:ext cx="8866909" cy="369332"/>
          </a:xfrm>
          <a:prstGeom prst="rect">
            <a:avLst/>
          </a:prstGeom>
          <a:noFill/>
        </p:spPr>
        <p:txBody>
          <a:bodyPr wrap="square" rtlCol="0">
            <a:spAutoFit/>
          </a:bodyPr>
          <a:lstStyle/>
          <a:p>
            <a:endParaRPr lang="zh-CN" altLang="en-US" dirty="0"/>
          </a:p>
        </p:txBody>
      </p:sp>
      <p:sp>
        <p:nvSpPr>
          <p:cNvPr id="49" name="Rectangle 1"/>
          <p:cNvSpPr>
            <a:spLocks noChangeArrowheads="1"/>
          </p:cNvSpPr>
          <p:nvPr/>
        </p:nvSpPr>
        <p:spPr bwMode="auto">
          <a:xfrm>
            <a:off x="110837" y="1095014"/>
            <a:ext cx="118040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与</a:t>
            </a:r>
            <a:r>
              <a:rPr kumimoji="0" lang="en-US" altLang="zh-CN"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DCGAN</a:t>
            </a:r>
            <a:r>
              <a:rPr kumimoji="0" lang="zh-CN" altLang="en-US"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不同，</a:t>
            </a:r>
            <a:r>
              <a:rPr kumimoji="0" lang="en-US" altLang="zh-CN"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WGAN</a:t>
            </a:r>
            <a:r>
              <a:rPr kumimoji="0" lang="zh-CN" altLang="en-US"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主要从损失函数的角度对</a:t>
            </a:r>
            <a:r>
              <a:rPr kumimoji="0" lang="en-US" altLang="zh-CN"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GAN</a:t>
            </a:r>
            <a:r>
              <a:rPr kumimoji="0" lang="zh-CN" altLang="en-US"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做了改进，</a:t>
            </a:r>
            <a:r>
              <a:rPr kumimoji="0" lang="en-US" altLang="zh-CN"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WGAN</a:t>
            </a:r>
            <a:r>
              <a:rPr kumimoji="0" lang="zh-CN" altLang="en-US"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相对于原始的</a:t>
            </a:r>
            <a:r>
              <a:rPr kumimoji="0" lang="en-US" altLang="zh-CN"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GAN</a:t>
            </a:r>
            <a:r>
              <a:rPr kumimoji="0" lang="zh-CN" altLang="en-US"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采用</a:t>
            </a:r>
            <a:r>
              <a:rPr kumimoji="0" lang="en-US" altLang="zh-CN"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Wasserstein</a:t>
            </a:r>
            <a:r>
              <a:rPr kumimoji="0" lang="zh-CN" altLang="en-US"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距离取代</a:t>
            </a:r>
            <a:r>
              <a:rPr kumimoji="0" lang="en-US" altLang="zh-CN"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JS</a:t>
            </a:r>
            <a:r>
              <a:rPr kumimoji="0" lang="zh-CN" altLang="en-US" sz="2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散度。</a:t>
            </a:r>
            <a:r>
              <a:rPr kumimoji="0" lang="zh-CN" altLang="en-US" sz="2400" b="0" i="0" u="none" strike="noStrike" cap="none" normalizeH="0" baseline="0" dirty="0" smtClean="0">
                <a:ln>
                  <a:noFill/>
                </a:ln>
                <a:solidFill>
                  <a:srgbClr val="000000"/>
                </a:solidFill>
                <a:effectLst/>
                <a:latin typeface="等线" panose="02010600030101010101" pitchFamily="2" charset="-122"/>
                <a:ea typeface="等线" panose="02010600030101010101" pitchFamily="2" charset="-122"/>
                <a:cs typeface="宋体" panose="02010600030101010101" pitchFamily="2" charset="-122"/>
              </a:rPr>
              <a:t> 而改进后相比原始</a:t>
            </a:r>
            <a:r>
              <a:rPr kumimoji="0" lang="en-US" altLang="zh-CN" sz="2400" b="0" i="0" u="none" strike="noStrike" cap="none" normalizeH="0" baseline="0" dirty="0" smtClean="0">
                <a:ln>
                  <a:noFill/>
                </a:ln>
                <a:solidFill>
                  <a:srgbClr val="000000"/>
                </a:solidFill>
                <a:effectLst/>
                <a:latin typeface="等线" panose="02010600030101010101" pitchFamily="2" charset="-122"/>
                <a:ea typeface="等线" panose="02010600030101010101" pitchFamily="2" charset="-122"/>
                <a:cs typeface="宋体" panose="02010600030101010101" pitchFamily="2" charset="-122"/>
              </a:rPr>
              <a:t>GAN</a:t>
            </a:r>
            <a:r>
              <a:rPr kumimoji="0" lang="zh-CN" altLang="en-US" sz="2400" b="0" i="0" u="none" strike="noStrike" cap="none" normalizeH="0" baseline="0" dirty="0" smtClean="0">
                <a:ln>
                  <a:noFill/>
                </a:ln>
                <a:solidFill>
                  <a:srgbClr val="000000"/>
                </a:solidFill>
                <a:effectLst/>
                <a:latin typeface="等线" panose="02010600030101010101" pitchFamily="2" charset="-122"/>
                <a:ea typeface="等线" panose="02010600030101010101" pitchFamily="2" charset="-122"/>
                <a:cs typeface="宋体" panose="02010600030101010101" pitchFamily="2" charset="-122"/>
              </a:rPr>
              <a:t>的算法实现流程却只改了四点</a:t>
            </a:r>
            <a:r>
              <a:rPr kumimoji="0" lang="zh-CN" altLang="en-US" sz="2400" b="0" i="0" u="none" strike="noStrike" cap="none" normalizeH="0" baseline="0" dirty="0" smtClean="0">
                <a:ln>
                  <a:noFill/>
                </a:ln>
                <a:solidFill>
                  <a:schemeClr val="tx1"/>
                </a:solidFill>
                <a:effectLst/>
                <a:latin typeface="等线" panose="02010600030101010101" pitchFamily="2" charset="-122"/>
                <a:ea typeface="等线" panose="02010600030101010101" pitchFamily="2" charset="-122"/>
                <a:cs typeface="宋体" panose="02010600030101010101" pitchFamily="2" charset="-122"/>
              </a:rPr>
              <a:t>：</a:t>
            </a:r>
            <a:endParaRPr kumimoji="0" lang="zh-CN"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文本框 10"/>
          <p:cNvSpPr txBox="1"/>
          <p:nvPr/>
        </p:nvSpPr>
        <p:spPr>
          <a:xfrm>
            <a:off x="318654" y="2460290"/>
            <a:ext cx="3713019" cy="3785652"/>
          </a:xfrm>
          <a:prstGeom prst="rect">
            <a:avLst/>
          </a:prstGeom>
          <a:noFill/>
        </p:spPr>
        <p:txBody>
          <a:bodyPr wrap="square" rtlCol="0">
            <a:spAutoFit/>
          </a:bodyPr>
          <a:lstStyle/>
          <a:p>
            <a:pPr lvl="0"/>
            <a:r>
              <a:rPr lang="en-US" altLang="zh-CN" sz="2400" dirty="0" smtClean="0"/>
              <a:t>1.</a:t>
            </a:r>
            <a:r>
              <a:rPr lang="zh-CN" altLang="zh-CN" sz="2400" dirty="0" smtClean="0"/>
              <a:t>判别</a:t>
            </a:r>
            <a:r>
              <a:rPr lang="zh-CN" altLang="zh-CN" sz="2400" dirty="0"/>
              <a:t>器最后一层去掉</a:t>
            </a:r>
            <a:r>
              <a:rPr lang="en-US" altLang="zh-CN" sz="2400" dirty="0"/>
              <a:t>sigmoid</a:t>
            </a:r>
            <a:endParaRPr lang="zh-CN" altLang="zh-CN" sz="2400" dirty="0"/>
          </a:p>
          <a:p>
            <a:pPr lvl="0"/>
            <a:r>
              <a:rPr lang="en-US" altLang="zh-CN" sz="2400" dirty="0" smtClean="0"/>
              <a:t>2.</a:t>
            </a:r>
            <a:r>
              <a:rPr lang="zh-CN" altLang="zh-CN" sz="2400" dirty="0" smtClean="0"/>
              <a:t>生成器</a:t>
            </a:r>
            <a:r>
              <a:rPr lang="zh-CN" altLang="zh-CN" sz="2400" dirty="0"/>
              <a:t>和判别器的</a:t>
            </a:r>
            <a:r>
              <a:rPr lang="en-US" altLang="zh-CN" sz="2400" dirty="0"/>
              <a:t>loss</a:t>
            </a:r>
            <a:r>
              <a:rPr lang="zh-CN" altLang="zh-CN" sz="2400" dirty="0"/>
              <a:t>不取</a:t>
            </a:r>
            <a:r>
              <a:rPr lang="en-US" altLang="zh-CN" sz="2400" dirty="0"/>
              <a:t>log</a:t>
            </a:r>
            <a:endParaRPr lang="zh-CN" altLang="zh-CN" sz="2400" dirty="0"/>
          </a:p>
          <a:p>
            <a:pPr lvl="0"/>
            <a:r>
              <a:rPr lang="en-US" altLang="zh-CN" sz="2400" dirty="0" smtClean="0"/>
              <a:t>3.</a:t>
            </a:r>
            <a:r>
              <a:rPr lang="zh-CN" altLang="zh-CN" sz="2400" dirty="0" smtClean="0"/>
              <a:t>每次</a:t>
            </a:r>
            <a:r>
              <a:rPr lang="zh-CN" altLang="zh-CN" sz="2400" dirty="0"/>
              <a:t>更新判别器的参数之后把它们的绝对值截断到不超过一个固定常数</a:t>
            </a:r>
            <a:r>
              <a:rPr lang="en-US" altLang="zh-CN" sz="2400" dirty="0"/>
              <a:t>c</a:t>
            </a:r>
            <a:endParaRPr lang="zh-CN" altLang="zh-CN" sz="2400" dirty="0"/>
          </a:p>
          <a:p>
            <a:r>
              <a:rPr lang="en-US" altLang="zh-CN" sz="2400" dirty="0" smtClean="0"/>
              <a:t>4.</a:t>
            </a:r>
            <a:r>
              <a:rPr lang="zh-CN" altLang="zh-CN" sz="2400" dirty="0" smtClean="0"/>
              <a:t>不要</a:t>
            </a:r>
            <a:r>
              <a:rPr lang="zh-CN" altLang="zh-CN" sz="2400" dirty="0"/>
              <a:t>用基于动量的优化算法（包括</a:t>
            </a:r>
            <a:r>
              <a:rPr lang="en-US" altLang="zh-CN" sz="2400" dirty="0"/>
              <a:t>momentum</a:t>
            </a:r>
            <a:r>
              <a:rPr lang="zh-CN" altLang="zh-CN" sz="2400" dirty="0"/>
              <a:t>和</a:t>
            </a:r>
            <a:r>
              <a:rPr lang="en-US" altLang="zh-CN" sz="2400" dirty="0"/>
              <a:t>Adam</a:t>
            </a:r>
            <a:r>
              <a:rPr lang="zh-CN" altLang="zh-CN" sz="2400" dirty="0"/>
              <a:t>）</a:t>
            </a:r>
            <a:endParaRPr lang="zh-CN" altLang="en-US" sz="2400" dirty="0"/>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958049"/>
            <a:ext cx="6192982" cy="4480528"/>
          </a:xfrm>
          <a:prstGeom prst="rect">
            <a:avLst/>
          </a:prstGeom>
        </p:spPr>
      </p:pic>
    </p:spTree>
    <p:custDataLst>
      <p:tags r:id="rId1"/>
    </p:custDataLst>
    <p:extLst>
      <p:ext uri="{BB962C8B-B14F-4D97-AF65-F5344CB8AC3E}">
        <p14:creationId xmlns:p14="http://schemas.microsoft.com/office/powerpoint/2010/main" val="3137945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664356" y="345292"/>
            <a:ext cx="2863284"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应用</a:t>
            </a:r>
            <a:r>
              <a:rPr lang="en-US" altLang="zh-CN" sz="3200" dirty="0" smtClean="0">
                <a:latin typeface="Agency FB" panose="020B0503020202020204" pitchFamily="34" charset="0"/>
              </a:rPr>
              <a:t>-</a:t>
            </a:r>
            <a:r>
              <a:rPr lang="en-US" altLang="zh-CN" sz="3200" dirty="0" err="1" smtClean="0">
                <a:latin typeface="Agency FB" panose="020B0503020202020204" pitchFamily="34" charset="0"/>
              </a:rPr>
              <a:t>CycleGAN</a:t>
            </a:r>
            <a:endParaRPr lang="zh-CN" altLang="en-US" sz="3200" dirty="0">
              <a:latin typeface="Agency FB" panose="020B0503020202020204" pitchFamily="34" charset="0"/>
            </a:endParaRPr>
          </a:p>
        </p:txBody>
      </p:sp>
      <p:sp>
        <p:nvSpPr>
          <p:cNvPr id="2" name="文本框 1"/>
          <p:cNvSpPr txBox="1"/>
          <p:nvPr/>
        </p:nvSpPr>
        <p:spPr>
          <a:xfrm>
            <a:off x="997527" y="1316183"/>
            <a:ext cx="9933709" cy="584775"/>
          </a:xfrm>
          <a:prstGeom prst="rect">
            <a:avLst/>
          </a:prstGeom>
          <a:noFill/>
        </p:spPr>
        <p:txBody>
          <a:bodyPr wrap="square" rtlCol="0">
            <a:spAutoFit/>
          </a:bodyPr>
          <a:lstStyle/>
          <a:p>
            <a:r>
              <a:rPr lang="en-US" altLang="zh-CN" sz="3200" dirty="0" err="1" smtClean="0"/>
              <a:t>CycleGAN</a:t>
            </a:r>
            <a:r>
              <a:rPr lang="zh-CN" altLang="en-US" sz="3200" dirty="0"/>
              <a:t> </a:t>
            </a:r>
            <a:r>
              <a:rPr lang="zh-CN" altLang="en-US" sz="3200" dirty="0" smtClean="0"/>
              <a:t>   </a:t>
            </a:r>
            <a:r>
              <a:rPr lang="en-US" altLang="zh-CN" sz="3200" dirty="0" err="1" smtClean="0"/>
              <a:t>DualGAN</a:t>
            </a:r>
            <a:r>
              <a:rPr lang="zh-CN" altLang="en-US" sz="3200" dirty="0" smtClean="0"/>
              <a:t>   </a:t>
            </a:r>
            <a:r>
              <a:rPr lang="en-US" altLang="zh-CN" sz="3200" dirty="0" err="1" smtClean="0"/>
              <a:t>DiscoGAN</a:t>
            </a:r>
            <a:endParaRPr lang="zh-CN" altLang="en-US" sz="3200"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8" y="2287074"/>
            <a:ext cx="7620000" cy="3743325"/>
          </a:xfrm>
          <a:prstGeom prst="rect">
            <a:avLst/>
          </a:prstGeom>
        </p:spPr>
      </p:pic>
      <p:sp>
        <p:nvSpPr>
          <p:cNvPr id="4" name="文本框 3"/>
          <p:cNvSpPr txBox="1"/>
          <p:nvPr/>
        </p:nvSpPr>
        <p:spPr>
          <a:xfrm>
            <a:off x="1316181" y="6030399"/>
            <a:ext cx="7093528" cy="584775"/>
          </a:xfrm>
          <a:prstGeom prst="rect">
            <a:avLst/>
          </a:prstGeom>
          <a:noFill/>
        </p:spPr>
        <p:txBody>
          <a:bodyPr wrap="square" rtlCol="0">
            <a:spAutoFit/>
          </a:bodyPr>
          <a:lstStyle/>
          <a:p>
            <a:r>
              <a:rPr lang="en-US" altLang="zh-CN" sz="3200" dirty="0" err="1" smtClean="0"/>
              <a:t>CycleGAN</a:t>
            </a:r>
            <a:r>
              <a:rPr lang="en-US" altLang="zh-CN" sz="3200" dirty="0" smtClean="0"/>
              <a:t> </a:t>
            </a:r>
            <a:r>
              <a:rPr lang="zh-CN" altLang="en-US" sz="3200" dirty="0" smtClean="0"/>
              <a:t>实现两个</a:t>
            </a:r>
            <a:r>
              <a:rPr lang="en-US" altLang="zh-CN" sz="3200" dirty="0" smtClean="0"/>
              <a:t>domain</a:t>
            </a:r>
            <a:r>
              <a:rPr lang="zh-CN" altLang="en-US" sz="3200" dirty="0" smtClean="0"/>
              <a:t>之间互换</a:t>
            </a:r>
            <a:endParaRPr lang="zh-CN" altLang="en-US" sz="3200" dirty="0"/>
          </a:p>
        </p:txBody>
      </p:sp>
    </p:spTree>
    <p:custDataLst>
      <p:tags r:id="rId1"/>
    </p:custDataLst>
    <p:extLst>
      <p:ext uri="{BB962C8B-B14F-4D97-AF65-F5344CB8AC3E}">
        <p14:creationId xmlns:p14="http://schemas.microsoft.com/office/powerpoint/2010/main" val="4270067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664357" y="345292"/>
            <a:ext cx="2863284"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应用</a:t>
            </a:r>
            <a:r>
              <a:rPr lang="en-US" altLang="zh-CN" sz="3200" dirty="0">
                <a:latin typeface="Agency FB" panose="020B0503020202020204" pitchFamily="34" charset="0"/>
              </a:rPr>
              <a:t>-</a:t>
            </a:r>
            <a:r>
              <a:rPr lang="en-US" altLang="zh-CN" sz="3200" dirty="0" err="1" smtClean="0">
                <a:latin typeface="Agency FB" panose="020B0503020202020204" pitchFamily="34" charset="0"/>
              </a:rPr>
              <a:t>CycleGAN</a:t>
            </a:r>
            <a:endParaRPr lang="zh-CN" altLang="en-US" sz="3200" dirty="0">
              <a:latin typeface="Agency FB" panose="020B0503020202020204" pitchFamily="34" charset="0"/>
            </a:endParaRPr>
          </a:p>
        </p:txBody>
      </p:sp>
      <p:sp>
        <p:nvSpPr>
          <p:cNvPr id="48" name="文本框 47"/>
          <p:cNvSpPr txBox="1"/>
          <p:nvPr/>
        </p:nvSpPr>
        <p:spPr>
          <a:xfrm>
            <a:off x="1343891" y="1773382"/>
            <a:ext cx="8866909" cy="369332"/>
          </a:xfrm>
          <a:prstGeom prst="rect">
            <a:avLst/>
          </a:prstGeom>
          <a:noFill/>
        </p:spPr>
        <p:txBody>
          <a:bodyPr wrap="square" rtlCol="0">
            <a:spAutoFit/>
          </a:bodyPr>
          <a:lstStyle/>
          <a:p>
            <a:endParaRPr lang="zh-CN" altLang="en-US" dirty="0"/>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 y="1511808"/>
            <a:ext cx="10058400" cy="4420666"/>
          </a:xfrm>
          <a:prstGeom prst="rect">
            <a:avLst/>
          </a:prstGeom>
        </p:spPr>
      </p:pic>
    </p:spTree>
    <p:custDataLst>
      <p:tags r:id="rId1"/>
    </p:custDataLst>
    <p:extLst>
      <p:ext uri="{BB962C8B-B14F-4D97-AF65-F5344CB8AC3E}">
        <p14:creationId xmlns:p14="http://schemas.microsoft.com/office/powerpoint/2010/main" val="412379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182928" y="345292"/>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发展历程</a:t>
            </a: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16" name="文本框 15"/>
              <p:cNvSpPr txBox="1"/>
              <p:nvPr/>
            </p:nvSpPr>
            <p:spPr>
              <a:xfrm>
                <a:off x="3034144" y="5838277"/>
                <a:ext cx="612370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4400" i="1" dirty="0" smtClean="0">
                          <a:latin typeface="Cambria Math" panose="02040503050406030204" pitchFamily="18" charset="0"/>
                        </a:rPr>
                        <m:t>𝑓</m:t>
                      </m:r>
                    </m:oMath>
                  </m:oMathPara>
                </a14:m>
                <a:endParaRPr lang="zh-CN" altLang="en-US" sz="44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3034144" y="5838277"/>
                <a:ext cx="6123709" cy="769441"/>
              </a:xfrm>
              <a:prstGeom prst="rect">
                <a:avLst/>
              </a:prstGeom>
              <a:blipFill>
                <a:blip r:embed="rId4"/>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6779F6FA-3621-4D80-BD3D-1236197459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80811"/>
            <a:ext cx="12192000" cy="5977185"/>
          </a:xfrm>
          <a:prstGeom prst="rect">
            <a:avLst/>
          </a:prstGeom>
        </p:spPr>
      </p:pic>
    </p:spTree>
    <p:custDataLst>
      <p:tags r:id="rId1"/>
    </p:custDataLst>
    <p:extLst>
      <p:ext uri="{BB962C8B-B14F-4D97-AF65-F5344CB8AC3E}">
        <p14:creationId xmlns:p14="http://schemas.microsoft.com/office/powerpoint/2010/main" val="1975816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664358" y="345292"/>
            <a:ext cx="2863284"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应用</a:t>
            </a:r>
            <a:r>
              <a:rPr lang="en-US" altLang="zh-CN" sz="3200" dirty="0" smtClean="0">
                <a:latin typeface="Agency FB" panose="020B0503020202020204" pitchFamily="34" charset="0"/>
              </a:rPr>
              <a:t>-</a:t>
            </a:r>
            <a:r>
              <a:rPr lang="en-US" altLang="zh-CN" sz="3200" dirty="0" err="1" smtClean="0">
                <a:latin typeface="Agency FB" panose="020B0503020202020204" pitchFamily="34" charset="0"/>
              </a:rPr>
              <a:t>CycleGAN</a:t>
            </a:r>
            <a:endParaRPr lang="zh-CN" altLang="en-US" sz="3200" dirty="0">
              <a:latin typeface="Agency FB" panose="020B0503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930067"/>
            <a:ext cx="7620000" cy="5715000"/>
          </a:xfrm>
          <a:prstGeom prst="rect">
            <a:avLst/>
          </a:prstGeom>
        </p:spPr>
      </p:pic>
    </p:spTree>
    <p:custDataLst>
      <p:tags r:id="rId1"/>
    </p:custDataLst>
    <p:extLst>
      <p:ext uri="{BB962C8B-B14F-4D97-AF65-F5344CB8AC3E}">
        <p14:creationId xmlns:p14="http://schemas.microsoft.com/office/powerpoint/2010/main" val="3521438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70853" y="345292"/>
            <a:ext cx="1050289"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SRGAN</a:t>
            </a:r>
            <a:endParaRPr lang="zh-CN" altLang="en-US" sz="3200" dirty="0">
              <a:latin typeface="Agency FB" panose="020B0503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8091" y="1263360"/>
            <a:ext cx="6315812" cy="4555549"/>
          </a:xfrm>
          <a:prstGeom prst="rect">
            <a:avLst/>
          </a:prstGeom>
        </p:spPr>
      </p:pic>
      <p:sp>
        <p:nvSpPr>
          <p:cNvPr id="4" name="文本框 3"/>
          <p:cNvSpPr txBox="1"/>
          <p:nvPr/>
        </p:nvSpPr>
        <p:spPr>
          <a:xfrm>
            <a:off x="1676401" y="6165272"/>
            <a:ext cx="2784764" cy="369332"/>
          </a:xfrm>
          <a:prstGeom prst="rect">
            <a:avLst/>
          </a:prstGeom>
          <a:noFill/>
        </p:spPr>
        <p:txBody>
          <a:bodyPr wrap="square" rtlCol="0">
            <a:spAutoFit/>
          </a:bodyPr>
          <a:lstStyle/>
          <a:p>
            <a:r>
              <a:rPr lang="zh-CN" altLang="en-US" dirty="0" smtClean="0"/>
              <a:t>效果好，细节丢失</a:t>
            </a:r>
            <a:endParaRPr lang="zh-CN" altLang="en-US" dirty="0"/>
          </a:p>
        </p:txBody>
      </p:sp>
    </p:spTree>
    <p:custDataLst>
      <p:tags r:id="rId1"/>
    </p:custDataLst>
    <p:extLst>
      <p:ext uri="{BB962C8B-B14F-4D97-AF65-F5344CB8AC3E}">
        <p14:creationId xmlns:p14="http://schemas.microsoft.com/office/powerpoint/2010/main" val="2929192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182930" y="345292"/>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smtClean="0">
                <a:latin typeface="Agency FB" panose="020B0503020202020204" pitchFamily="34" charset="0"/>
              </a:rPr>
              <a:t>小脸检测</a:t>
            </a:r>
            <a:endParaRPr lang="zh-CN" altLang="en-US" sz="3200" dirty="0">
              <a:latin typeface="Agency FB" panose="020B0503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111" y="1169843"/>
            <a:ext cx="10058400" cy="4856997"/>
          </a:xfrm>
          <a:prstGeom prst="rect">
            <a:avLst/>
          </a:prstGeom>
        </p:spPr>
      </p:pic>
    </p:spTree>
    <p:custDataLst>
      <p:tags r:id="rId1"/>
    </p:custDataLst>
    <p:extLst>
      <p:ext uri="{BB962C8B-B14F-4D97-AF65-F5344CB8AC3E}">
        <p14:creationId xmlns:p14="http://schemas.microsoft.com/office/powerpoint/2010/main" val="4018741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478413" y="345292"/>
            <a:ext cx="3235181"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Cvpr-2018</a:t>
            </a:r>
            <a:r>
              <a:rPr lang="zh-CN" altLang="en-US" sz="3200" dirty="0" smtClean="0">
                <a:latin typeface="Agency FB" panose="020B0503020202020204" pitchFamily="34" charset="0"/>
              </a:rPr>
              <a:t>图片去雾</a:t>
            </a:r>
            <a:r>
              <a:rPr lang="en-US" altLang="zh-CN" sz="3200" dirty="0" smtClean="0">
                <a:latin typeface="Agency FB" panose="020B0503020202020204" pitchFamily="34" charset="0"/>
              </a:rPr>
              <a:t> </a:t>
            </a:r>
            <a:endParaRPr lang="zh-CN" altLang="en-US" sz="3200" dirty="0">
              <a:latin typeface="Agency FB" panose="020B0503020202020204" pitchFamily="34"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762" y="1648689"/>
            <a:ext cx="8080480" cy="4100945"/>
          </a:xfrm>
          <a:prstGeom prst="rect">
            <a:avLst/>
          </a:prstGeom>
        </p:spPr>
      </p:pic>
    </p:spTree>
    <p:custDataLst>
      <p:tags r:id="rId1"/>
    </p:custDataLst>
    <p:extLst>
      <p:ext uri="{BB962C8B-B14F-4D97-AF65-F5344CB8AC3E}">
        <p14:creationId xmlns:p14="http://schemas.microsoft.com/office/powerpoint/2010/main" val="1932656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579402" y="345292"/>
            <a:ext cx="3033203"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Cvpr2018</a:t>
            </a:r>
            <a:r>
              <a:rPr lang="zh-CN" altLang="en-US" sz="3200" dirty="0" smtClean="0">
                <a:latin typeface="Agency FB" panose="020B0503020202020204" pitchFamily="34" charset="0"/>
              </a:rPr>
              <a:t>图片去雨</a:t>
            </a:r>
            <a:endParaRPr lang="zh-CN" altLang="en-US" sz="3200" dirty="0">
              <a:latin typeface="Agency FB" panose="020B0503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1781607"/>
            <a:ext cx="10058400" cy="3613451"/>
          </a:xfrm>
          <a:prstGeom prst="rect">
            <a:avLst/>
          </a:prstGeom>
        </p:spPr>
      </p:pic>
    </p:spTree>
    <p:custDataLst>
      <p:tags r:id="rId1"/>
    </p:custDataLst>
    <p:extLst>
      <p:ext uri="{BB962C8B-B14F-4D97-AF65-F5344CB8AC3E}">
        <p14:creationId xmlns:p14="http://schemas.microsoft.com/office/powerpoint/2010/main" val="1653293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îṣļîḑé-Diamond 13">
            <a:extLst>
              <a:ext uri="{FF2B5EF4-FFF2-40B4-BE49-F238E27FC236}">
                <a16:creationId xmlns:a16="http://schemas.microsoft.com/office/drawing/2014/main" id="{87552515-5341-49C5-AA30-63CF28FC93B2}"/>
              </a:ext>
            </a:extLst>
          </p:cNvPr>
          <p:cNvSpPr/>
          <p:nvPr/>
        </p:nvSpPr>
        <p:spPr>
          <a:xfrm rot="5400000">
            <a:off x="5512588" y="1862762"/>
            <a:ext cx="1067010" cy="1067009"/>
          </a:xfrm>
          <a:prstGeom prst="diamond">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5" name="直接连接符 24"/>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718061" y="345292"/>
            <a:ext cx="2755884"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的其他应用</a:t>
            </a:r>
            <a:endParaRPr lang="zh-CN" altLang="en-US" sz="3200" dirty="0">
              <a:latin typeface="Agency FB" panose="020B0503020202020204" pitchFamily="34" charset="0"/>
            </a:endParaRPr>
          </a:p>
        </p:txBody>
      </p:sp>
      <p:sp>
        <p:nvSpPr>
          <p:cNvPr id="2" name="文本框 1"/>
          <p:cNvSpPr txBox="1"/>
          <p:nvPr/>
        </p:nvSpPr>
        <p:spPr>
          <a:xfrm>
            <a:off x="748146" y="1440873"/>
            <a:ext cx="10848109" cy="4247317"/>
          </a:xfrm>
          <a:prstGeom prst="rect">
            <a:avLst/>
          </a:prstGeom>
          <a:noFill/>
        </p:spPr>
        <p:txBody>
          <a:bodyPr wrap="square" rtlCol="0">
            <a:spAutoFit/>
          </a:bodyPr>
          <a:lstStyle/>
          <a:p>
            <a:r>
              <a:rPr lang="en-US" altLang="zh-CN" sz="3600" dirty="0" smtClean="0"/>
              <a:t>1.</a:t>
            </a:r>
            <a:r>
              <a:rPr lang="zh-CN" altLang="en-US" sz="3600" dirty="0" smtClean="0"/>
              <a:t>根据图片生成</a:t>
            </a:r>
            <a:r>
              <a:rPr lang="en-US" altLang="zh-CN" sz="3600" dirty="0" smtClean="0"/>
              <a:t>3D</a:t>
            </a:r>
            <a:r>
              <a:rPr lang="zh-CN" altLang="en-US" sz="3600" dirty="0" smtClean="0"/>
              <a:t>模型</a:t>
            </a:r>
            <a:endParaRPr lang="en-US" altLang="zh-CN" sz="3600" dirty="0" smtClean="0"/>
          </a:p>
          <a:p>
            <a:endParaRPr lang="en-US" altLang="zh-CN" sz="3600" dirty="0" smtClean="0"/>
          </a:p>
          <a:p>
            <a:r>
              <a:rPr lang="en-US" altLang="zh-CN" sz="3600" dirty="0" smtClean="0"/>
              <a:t>2.voice conversion</a:t>
            </a:r>
          </a:p>
          <a:p>
            <a:endParaRPr lang="en-US" altLang="zh-CN" sz="3600" dirty="0" smtClean="0"/>
          </a:p>
          <a:p>
            <a:r>
              <a:rPr lang="en-US" altLang="zh-CN" sz="3600" dirty="0" smtClean="0"/>
              <a:t>3.</a:t>
            </a:r>
            <a:r>
              <a:rPr lang="en-US" altLang="zh-CN" sz="3600" dirty="0"/>
              <a:t> </a:t>
            </a:r>
            <a:r>
              <a:rPr lang="en-US" altLang="zh-CN" sz="3600" dirty="0" err="1"/>
              <a:t>SeqGAN</a:t>
            </a:r>
            <a:r>
              <a:rPr lang="en-US" altLang="zh-CN" sz="3600" dirty="0"/>
              <a:t>: Sequence Generative Adversarial Nets with Policy Gradient</a:t>
            </a:r>
            <a:endParaRPr lang="zh-CN" altLang="zh-CN" sz="3600" dirty="0"/>
          </a:p>
          <a:p>
            <a:endParaRPr lang="zh-CN" altLang="zh-CN" sz="3600" dirty="0"/>
          </a:p>
          <a:p>
            <a:endParaRPr lang="zh-CN" altLang="en-US" dirty="0"/>
          </a:p>
        </p:txBody>
      </p:sp>
    </p:spTree>
    <p:custDataLst>
      <p:tags r:id="rId1"/>
    </p:custDataLst>
    <p:extLst>
      <p:ext uri="{BB962C8B-B14F-4D97-AF65-F5344CB8AC3E}">
        <p14:creationId xmlns:p14="http://schemas.microsoft.com/office/powerpoint/2010/main" val="879393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128428" y="345292"/>
            <a:ext cx="1935146"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GAN</a:t>
            </a:r>
            <a:r>
              <a:rPr lang="zh-CN" altLang="en-US" sz="3200" dirty="0" smtClean="0">
                <a:latin typeface="Agency FB" panose="020B0503020202020204" pitchFamily="34" charset="0"/>
              </a:rPr>
              <a:t>的训练</a:t>
            </a:r>
            <a:endParaRPr lang="zh-CN" altLang="en-US" sz="3200" dirty="0">
              <a:latin typeface="Agency FB" panose="020B0503020202020204" pitchFamily="34" charset="0"/>
            </a:endParaRPr>
          </a:p>
        </p:txBody>
      </p:sp>
      <p:sp>
        <p:nvSpPr>
          <p:cNvPr id="6" name="文本框 5"/>
          <p:cNvSpPr txBox="1"/>
          <p:nvPr/>
        </p:nvSpPr>
        <p:spPr>
          <a:xfrm>
            <a:off x="852055" y="1075967"/>
            <a:ext cx="10487891" cy="646331"/>
          </a:xfrm>
          <a:prstGeom prst="rect">
            <a:avLst/>
          </a:prstGeom>
          <a:noFill/>
        </p:spPr>
        <p:txBody>
          <a:bodyPr wrap="square" rtlCol="0">
            <a:spAutoFit/>
          </a:bodyPr>
          <a:lstStyle/>
          <a:p>
            <a:r>
              <a:rPr lang="en-US" altLang="zh-CN" dirty="0"/>
              <a:t>ICLR2018</a:t>
            </a:r>
            <a:r>
              <a:rPr lang="zh-CN" altLang="zh-CN" dirty="0"/>
              <a:t>论文</a:t>
            </a:r>
            <a:r>
              <a:rPr lang="en-US" altLang="zh-CN" dirty="0"/>
              <a:t>Progressive Growing of GANs for Improved Quality, Stability, and Variation</a:t>
            </a:r>
            <a:r>
              <a:rPr lang="zh-CN" altLang="zh-CN" dirty="0"/>
              <a:t>提出一种新的</a:t>
            </a:r>
            <a:r>
              <a:rPr lang="en-US" altLang="zh-CN" dirty="0"/>
              <a:t>GAN</a:t>
            </a:r>
            <a:r>
              <a:rPr lang="zh-CN" altLang="zh-CN" dirty="0"/>
              <a:t>训练技术，称为</a:t>
            </a:r>
            <a:r>
              <a:rPr lang="en-US" altLang="zh-CN" dirty="0"/>
              <a:t>PG-GAN</a:t>
            </a:r>
            <a:endParaRPr lang="zh-CN" altLang="en-US" dirty="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55" y="1722298"/>
            <a:ext cx="10058400" cy="4724119"/>
          </a:xfrm>
          <a:prstGeom prst="rect">
            <a:avLst/>
          </a:prstGeom>
        </p:spPr>
      </p:pic>
    </p:spTree>
    <p:custDataLst>
      <p:tags r:id="rId1"/>
    </p:custDataLst>
    <p:extLst>
      <p:ext uri="{BB962C8B-B14F-4D97-AF65-F5344CB8AC3E}">
        <p14:creationId xmlns:p14="http://schemas.microsoft.com/office/powerpoint/2010/main" val="897727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6200000" flipV="1">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6200000" flipV="1">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180405"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smtClean="0">
                <a:ln>
                  <a:noFill/>
                </a:ln>
                <a:solidFill>
                  <a:prstClr val="black">
                    <a:lumMod val="75000"/>
                    <a:lumOff val="25000"/>
                  </a:prstClr>
                </a:solidFill>
                <a:effectLst/>
                <a:uLnTx/>
                <a:uFillTx/>
                <a:latin typeface="Agency FB" panose="020B0503020202020204" pitchFamily="34" charset="0"/>
                <a:ea typeface="微软雅黑"/>
                <a:cs typeface="+mn-cs"/>
              </a:rPr>
              <a:t>PART 04</a:t>
            </a:r>
            <a:endParaRPr kumimoji="0" lang="zh-CN" altLang="en-US" sz="6000" b="0" i="0" u="none" strike="noStrike" kern="1200" cap="none" spc="0" normalizeH="0" baseline="0" noProof="0" dirty="0" smtClean="0">
              <a:ln>
                <a:noFill/>
              </a:ln>
              <a:solidFill>
                <a:prstClr val="black">
                  <a:lumMod val="75000"/>
                  <a:lumOff val="25000"/>
                </a:prstClr>
              </a:solidFill>
              <a:effectLst/>
              <a:uLnTx/>
              <a:uFillTx/>
              <a:latin typeface="Agency FB" panose="020B0503020202020204" pitchFamily="34" charset="0"/>
              <a:ea typeface="微软雅黑"/>
              <a:cs typeface="+mn-cs"/>
            </a:endParaRPr>
          </a:p>
        </p:txBody>
      </p:sp>
      <p:sp>
        <p:nvSpPr>
          <p:cNvPr id="37" name="文本框 36"/>
          <p:cNvSpPr txBox="1"/>
          <p:nvPr/>
        </p:nvSpPr>
        <p:spPr>
          <a:xfrm>
            <a:off x="4840859" y="3038719"/>
            <a:ext cx="4288353"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dirty="0" smtClean="0">
                <a:solidFill>
                  <a:prstClr val="black"/>
                </a:solidFill>
                <a:latin typeface="Agency FB" panose="020B0503020202020204" pitchFamily="34" charset="0"/>
                <a:ea typeface="微软雅黑"/>
              </a:rPr>
              <a:t>神经网络训练技术</a:t>
            </a:r>
            <a:endParaRPr kumimoji="0" lang="zh-CN" altLang="en-US" sz="4000" b="0" i="0" u="none" strike="noStrike" kern="1200" cap="none" spc="0" normalizeH="0" baseline="0" noProof="0" dirty="0" smtClean="0">
              <a:ln>
                <a:noFill/>
              </a:ln>
              <a:solidFill>
                <a:prstClr val="black"/>
              </a:solidFill>
              <a:effectLst/>
              <a:uLnTx/>
              <a:uFillTx/>
              <a:latin typeface="Agency FB" panose="020B0503020202020204" pitchFamily="34" charset="0"/>
              <a:ea typeface="微软雅黑"/>
              <a:cs typeface="+mn-cs"/>
            </a:endParaRPr>
          </a:p>
        </p:txBody>
      </p:sp>
      <p:sp>
        <p:nvSpPr>
          <p:cNvPr id="40" name="任意多边形 3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43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1"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6" grpId="0"/>
      <p:bldP spid="37" grpId="0"/>
      <p:bldP spid="4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483494" y="345292"/>
            <a:ext cx="1225015"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latin typeface="Agency FB" panose="020B0503020202020204" pitchFamily="34" charset="0"/>
              </a:rPr>
              <a:t>Dropout</a:t>
            </a:r>
            <a:endParaRPr lang="zh-CN" altLang="en-US" sz="3200" dirty="0">
              <a:latin typeface="Agency FB" panose="020B0503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171" y="2182957"/>
            <a:ext cx="7043873" cy="3317298"/>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84" y="1483302"/>
            <a:ext cx="5272087" cy="4362450"/>
          </a:xfrm>
          <a:prstGeom prst="rect">
            <a:avLst/>
          </a:prstGeom>
        </p:spPr>
      </p:pic>
    </p:spTree>
    <p:custDataLst>
      <p:tags r:id="rId1"/>
    </p:custDataLst>
    <p:extLst>
      <p:ext uri="{BB962C8B-B14F-4D97-AF65-F5344CB8AC3E}">
        <p14:creationId xmlns:p14="http://schemas.microsoft.com/office/powerpoint/2010/main" val="110022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182929" y="345292"/>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smtClean="0">
                <a:latin typeface="Agency FB" panose="020B0503020202020204" pitchFamily="34" charset="0"/>
              </a:rPr>
              <a:t>网络压缩</a:t>
            </a:r>
            <a:endParaRPr lang="zh-CN" altLang="en-US" sz="3200" dirty="0">
              <a:latin typeface="Agency FB" panose="020B0503020202020204" pitchFamily="34" charset="0"/>
            </a:endParaRPr>
          </a:p>
        </p:txBody>
      </p:sp>
      <p:sp>
        <p:nvSpPr>
          <p:cNvPr id="4" name="文本框 3"/>
          <p:cNvSpPr txBox="1"/>
          <p:nvPr/>
        </p:nvSpPr>
        <p:spPr>
          <a:xfrm>
            <a:off x="845128" y="1260763"/>
            <a:ext cx="10861964" cy="4247317"/>
          </a:xfrm>
          <a:prstGeom prst="rect">
            <a:avLst/>
          </a:prstGeom>
          <a:noFill/>
        </p:spPr>
        <p:txBody>
          <a:bodyPr wrap="square" rtlCol="0">
            <a:spAutoFit/>
          </a:bodyPr>
          <a:lstStyle/>
          <a:p>
            <a:r>
              <a:rPr lang="en-US" altLang="zh-CN" dirty="0" smtClean="0"/>
              <a:t>1.</a:t>
            </a:r>
            <a:r>
              <a:rPr lang="zh-CN" altLang="en-US" dirty="0" smtClean="0"/>
              <a:t>网络蒸馏</a:t>
            </a:r>
            <a:endParaRPr lang="en-US" altLang="zh-CN" dirty="0" smtClean="0"/>
          </a:p>
          <a:p>
            <a:endParaRPr lang="en-US" altLang="zh-CN" dirty="0"/>
          </a:p>
          <a:p>
            <a:endParaRPr lang="en-US" altLang="zh-CN" dirty="0" smtClean="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t>2.</a:t>
            </a:r>
            <a:r>
              <a:rPr lang="zh-CN" altLang="en-US" dirty="0" smtClean="0"/>
              <a:t>网络剪枝 </a:t>
            </a:r>
            <a:r>
              <a:rPr lang="en-US" altLang="zh-CN" dirty="0"/>
              <a:t> ICLR2016 </a:t>
            </a:r>
            <a:r>
              <a:rPr lang="zh-CN" altLang="en-US" dirty="0"/>
              <a:t>的 </a:t>
            </a:r>
            <a:r>
              <a:rPr lang="en-US" altLang="zh-CN" dirty="0"/>
              <a:t>best </a:t>
            </a:r>
            <a:r>
              <a:rPr lang="en-US" altLang="zh-CN" dirty="0" smtClean="0"/>
              <a:t>paper</a:t>
            </a:r>
            <a:r>
              <a:rPr lang="zh-CN" altLang="en-US" dirty="0" smtClean="0"/>
              <a:t>（</a:t>
            </a:r>
            <a:r>
              <a:rPr lang="en-US" altLang="zh-CN" b="1" dirty="0"/>
              <a:t>Deep Compression: Compressing Deep Neural Networks with Pruning, Trained Quantization and Huffman coding</a:t>
            </a:r>
          </a:p>
          <a:p>
            <a:r>
              <a:rPr lang="zh-CN" altLang="en-US" dirty="0" smtClean="0"/>
              <a:t>）</a:t>
            </a:r>
            <a:endParaRPr lang="zh-CN" altLang="en-US" dirty="0"/>
          </a:p>
        </p:txBody>
      </p:sp>
    </p:spTree>
    <p:custDataLst>
      <p:tags r:id="rId1"/>
    </p:custDataLst>
    <p:extLst>
      <p:ext uri="{BB962C8B-B14F-4D97-AF65-F5344CB8AC3E}">
        <p14:creationId xmlns:p14="http://schemas.microsoft.com/office/powerpoint/2010/main" val="2069453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863163" y="373390"/>
            <a:ext cx="2465669" cy="523220"/>
          </a:xfrm>
          <a:prstGeom prst="rect">
            <a:avLst/>
          </a:prstGeom>
          <a:noFill/>
        </p:spPr>
        <p:txBody>
          <a:bodyPr wrap="square" rtlCol="0">
            <a:spAutoFit/>
            <a:scene3d>
              <a:camera prst="orthographicFront"/>
              <a:lightRig rig="threePt" dir="t"/>
            </a:scene3d>
            <a:sp3d contourW="12700"/>
          </a:bodyPr>
          <a:lstStyle/>
          <a:p>
            <a:pPr algn="ctr"/>
            <a:r>
              <a:rPr lang="zh-CN" altLang="zh-CN" sz="2800" dirty="0"/>
              <a:t>人工神经网络</a:t>
            </a:r>
            <a:endParaRPr lang="zh-CN" altLang="en-US" sz="2800" dirty="0">
              <a:latin typeface="Agency FB" panose="020B0503020202020204" pitchFamily="34" charset="0"/>
            </a:endParaRPr>
          </a:p>
        </p:txBody>
      </p: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E77A355-EF57-4D12-BAAB-85AD52A3EE56}"/>
              </a:ext>
            </a:extLst>
          </p:cNvPr>
          <p:cNvPicPr/>
          <p:nvPr/>
        </p:nvPicPr>
        <p:blipFill>
          <a:blip r:embed="rId4"/>
          <a:srcRect t="1990" b="20896"/>
          <a:stretch>
            <a:fillRect/>
          </a:stretch>
        </p:blipFill>
        <p:spPr>
          <a:xfrm>
            <a:off x="671008" y="2177476"/>
            <a:ext cx="4713704" cy="1730479"/>
          </a:xfrm>
          <a:prstGeom prst="rect">
            <a:avLst/>
          </a:prstGeom>
          <a:noFill/>
          <a:ln w="9525">
            <a:noFill/>
          </a:ln>
        </p:spPr>
      </p:pic>
      <p:sp>
        <p:nvSpPr>
          <p:cNvPr id="2" name="矩形 1">
            <a:extLst>
              <a:ext uri="{FF2B5EF4-FFF2-40B4-BE49-F238E27FC236}">
                <a16:creationId xmlns:a16="http://schemas.microsoft.com/office/drawing/2014/main" id="{A1544F36-5E77-4FE4-BEFB-4DF2ABBF7D19}"/>
              </a:ext>
            </a:extLst>
          </p:cNvPr>
          <p:cNvSpPr/>
          <p:nvPr/>
        </p:nvSpPr>
        <p:spPr>
          <a:xfrm>
            <a:off x="1646487" y="4412156"/>
            <a:ext cx="6096000" cy="1815882"/>
          </a:xfrm>
          <a:prstGeom prst="rect">
            <a:avLst/>
          </a:prstGeom>
        </p:spPr>
        <p:txBody>
          <a:bodyPr>
            <a:spAutoFit/>
          </a:bodyPr>
          <a:lstStyle/>
          <a:p>
            <a:r>
              <a:rPr lang="zh-CN" altLang="zh-CN" sz="1600" dirty="0">
                <a:solidFill>
                  <a:schemeClr val="tx1">
                    <a:lumMod val="75000"/>
                    <a:lumOff val="25000"/>
                  </a:schemeClr>
                </a:solidFill>
              </a:rPr>
              <a:t>神经元构成：</a:t>
            </a:r>
            <a:endParaRPr lang="en-US" altLang="zh-CN" sz="1600" dirty="0">
              <a:solidFill>
                <a:schemeClr val="tx1">
                  <a:lumMod val="75000"/>
                  <a:lumOff val="25000"/>
                </a:schemeClr>
              </a:solidFill>
            </a:endParaRPr>
          </a:p>
          <a:p>
            <a:endParaRPr lang="en-US" altLang="zh-CN" sz="1600" dirty="0">
              <a:solidFill>
                <a:schemeClr val="tx1">
                  <a:lumMod val="75000"/>
                  <a:lumOff val="25000"/>
                </a:schemeClr>
              </a:solidFill>
            </a:endParaRPr>
          </a:p>
          <a:p>
            <a:r>
              <a:rPr lang="en-US" altLang="zh-CN" sz="1600" dirty="0">
                <a:solidFill>
                  <a:schemeClr val="tx1">
                    <a:lumMod val="75000"/>
                    <a:lumOff val="25000"/>
                  </a:schemeClr>
                </a:solidFill>
              </a:rPr>
              <a:t>1.</a:t>
            </a:r>
            <a:r>
              <a:rPr lang="zh-CN" altLang="zh-CN" sz="1600" dirty="0">
                <a:solidFill>
                  <a:schemeClr val="tx1">
                    <a:lumMod val="75000"/>
                    <a:lumOff val="25000"/>
                  </a:schemeClr>
                </a:solidFill>
              </a:rPr>
              <a:t>树突</a:t>
            </a:r>
            <a:r>
              <a:rPr lang="en-US" altLang="zh-CN" sz="1600" dirty="0">
                <a:solidFill>
                  <a:schemeClr val="tx1">
                    <a:lumMod val="75000"/>
                    <a:lumOff val="25000"/>
                  </a:schemeClr>
                </a:solidFill>
              </a:rPr>
              <a:t> </a:t>
            </a:r>
          </a:p>
          <a:p>
            <a:endParaRPr lang="en-US" altLang="zh-CN" sz="1600" dirty="0">
              <a:solidFill>
                <a:schemeClr val="tx1">
                  <a:lumMod val="75000"/>
                  <a:lumOff val="25000"/>
                </a:schemeClr>
              </a:solidFill>
            </a:endParaRPr>
          </a:p>
          <a:p>
            <a:r>
              <a:rPr lang="en-US" altLang="zh-CN" sz="1600" dirty="0">
                <a:solidFill>
                  <a:schemeClr val="tx1">
                    <a:lumMod val="75000"/>
                    <a:lumOff val="25000"/>
                  </a:schemeClr>
                </a:solidFill>
              </a:rPr>
              <a:t>2.</a:t>
            </a:r>
            <a:r>
              <a:rPr lang="zh-CN" altLang="zh-CN" sz="1600" dirty="0">
                <a:solidFill>
                  <a:schemeClr val="tx1">
                    <a:lumMod val="75000"/>
                    <a:lumOff val="25000"/>
                  </a:schemeClr>
                </a:solidFill>
              </a:rPr>
              <a:t>细胞体</a:t>
            </a:r>
            <a:endParaRPr lang="en-US" altLang="zh-CN" sz="1600" dirty="0">
              <a:solidFill>
                <a:schemeClr val="tx1">
                  <a:lumMod val="75000"/>
                  <a:lumOff val="25000"/>
                </a:schemeClr>
              </a:solidFill>
            </a:endParaRPr>
          </a:p>
          <a:p>
            <a:endParaRPr lang="en-US" altLang="zh-CN" sz="1600" dirty="0">
              <a:solidFill>
                <a:schemeClr val="tx1">
                  <a:lumMod val="75000"/>
                  <a:lumOff val="25000"/>
                </a:schemeClr>
              </a:solidFill>
            </a:endParaRPr>
          </a:p>
          <a:p>
            <a:r>
              <a:rPr lang="en-US" altLang="zh-CN" sz="1600" dirty="0">
                <a:solidFill>
                  <a:schemeClr val="tx1">
                    <a:lumMod val="75000"/>
                    <a:lumOff val="25000"/>
                  </a:schemeClr>
                </a:solidFill>
              </a:rPr>
              <a:t>3.</a:t>
            </a:r>
            <a:r>
              <a:rPr lang="zh-CN" altLang="zh-CN" sz="1600" dirty="0">
                <a:solidFill>
                  <a:schemeClr val="tx1">
                    <a:lumMod val="75000"/>
                    <a:lumOff val="25000"/>
                  </a:schemeClr>
                </a:solidFill>
              </a:rPr>
              <a:t>轴突</a:t>
            </a:r>
            <a:r>
              <a:rPr lang="en-US" altLang="zh-CN" sz="1600" kern="100" dirty="0">
                <a:ea typeface="宋体" panose="02010600030101010101" pitchFamily="2" charset="-122"/>
                <a:cs typeface="宋体" panose="02010600030101010101" pitchFamily="2" charset="-122"/>
              </a:rPr>
              <a:t> </a:t>
            </a:r>
            <a:endParaRPr lang="zh-CN" altLang="en-US" sz="1600" dirty="0"/>
          </a:p>
        </p:txBody>
      </p:sp>
      <p:pic>
        <p:nvPicPr>
          <p:cNvPr id="10" name="图片 9">
            <a:extLst>
              <a:ext uri="{FF2B5EF4-FFF2-40B4-BE49-F238E27FC236}">
                <a16:creationId xmlns:a16="http://schemas.microsoft.com/office/drawing/2014/main" id="{9057796D-9CEF-410B-BBD3-58D59D11B095}"/>
              </a:ext>
            </a:extLst>
          </p:cNvPr>
          <p:cNvPicPr/>
          <p:nvPr/>
        </p:nvPicPr>
        <p:blipFill>
          <a:blip r:embed="rId5"/>
          <a:stretch>
            <a:fillRect/>
          </a:stretch>
        </p:blipFill>
        <p:spPr>
          <a:xfrm>
            <a:off x="7027353" y="1936174"/>
            <a:ext cx="3205687" cy="2234988"/>
          </a:xfrm>
          <a:prstGeom prst="rect">
            <a:avLst/>
          </a:prstGeom>
          <a:noFill/>
          <a:ln w="9525">
            <a:noFill/>
          </a:ln>
        </p:spPr>
      </p:pic>
      <p:sp>
        <p:nvSpPr>
          <p:cNvPr id="3" name="矩形 2">
            <a:extLst>
              <a:ext uri="{FF2B5EF4-FFF2-40B4-BE49-F238E27FC236}">
                <a16:creationId xmlns:a16="http://schemas.microsoft.com/office/drawing/2014/main" id="{6B681189-E981-404D-B2CE-A5F76D082BA6}"/>
              </a:ext>
            </a:extLst>
          </p:cNvPr>
          <p:cNvSpPr/>
          <p:nvPr/>
        </p:nvSpPr>
        <p:spPr>
          <a:xfrm>
            <a:off x="6274478" y="4876971"/>
            <a:ext cx="1005403" cy="338554"/>
          </a:xfrm>
          <a:prstGeom prst="rect">
            <a:avLst/>
          </a:prstGeom>
        </p:spPr>
        <p:txBody>
          <a:bodyPr wrap="none">
            <a:spAutoFit/>
          </a:bodyPr>
          <a:lstStyle/>
          <a:p>
            <a:r>
              <a:rPr lang="zh-CN" altLang="zh-CN" sz="1600" dirty="0">
                <a:solidFill>
                  <a:schemeClr val="tx1">
                    <a:lumMod val="75000"/>
                    <a:lumOff val="25000"/>
                  </a:schemeClr>
                </a:solidFill>
              </a:rPr>
              <a:t>输入为：</a:t>
            </a:r>
            <a:endParaRPr lang="zh-CN" altLang="en-US" sz="1600" dirty="0">
              <a:solidFill>
                <a:schemeClr val="tx1">
                  <a:lumMod val="75000"/>
                  <a:lumOff val="25000"/>
                </a:schemeClr>
              </a:solidFill>
            </a:endParaRPr>
          </a:p>
        </p:txBody>
      </p:sp>
      <p:pic>
        <p:nvPicPr>
          <p:cNvPr id="14" name="图片 13">
            <a:extLst>
              <a:ext uri="{FF2B5EF4-FFF2-40B4-BE49-F238E27FC236}">
                <a16:creationId xmlns:a16="http://schemas.microsoft.com/office/drawing/2014/main" id="{9C3809AD-D1AE-486E-9E9F-B83CA83F4950}"/>
              </a:ext>
            </a:extLst>
          </p:cNvPr>
          <p:cNvPicPr/>
          <p:nvPr/>
        </p:nvPicPr>
        <p:blipFill>
          <a:blip r:embed="rId6"/>
          <a:stretch>
            <a:fillRect/>
          </a:stretch>
        </p:blipFill>
        <p:spPr>
          <a:xfrm>
            <a:off x="7316761" y="4668964"/>
            <a:ext cx="760440" cy="673720"/>
          </a:xfrm>
          <a:prstGeom prst="rect">
            <a:avLst/>
          </a:prstGeom>
          <a:noFill/>
          <a:ln w="9525">
            <a:noFill/>
          </a:ln>
        </p:spPr>
      </p:pic>
      <p:sp>
        <p:nvSpPr>
          <p:cNvPr id="4" name="矩形 3">
            <a:extLst>
              <a:ext uri="{FF2B5EF4-FFF2-40B4-BE49-F238E27FC236}">
                <a16:creationId xmlns:a16="http://schemas.microsoft.com/office/drawing/2014/main" id="{7D0B86B2-E22B-4308-ADB2-E51C87EAFD5C}"/>
              </a:ext>
            </a:extLst>
          </p:cNvPr>
          <p:cNvSpPr/>
          <p:nvPr/>
        </p:nvSpPr>
        <p:spPr>
          <a:xfrm>
            <a:off x="6274478" y="5713328"/>
            <a:ext cx="1826141" cy="338554"/>
          </a:xfrm>
          <a:prstGeom prst="rect">
            <a:avLst/>
          </a:prstGeom>
        </p:spPr>
        <p:txBody>
          <a:bodyPr wrap="none">
            <a:spAutoFit/>
          </a:bodyPr>
          <a:lstStyle/>
          <a:p>
            <a:r>
              <a:rPr lang="zh-CN" altLang="zh-CN" sz="1600" dirty="0">
                <a:solidFill>
                  <a:schemeClr val="tx1">
                    <a:lumMod val="75000"/>
                    <a:lumOff val="25000"/>
                  </a:schemeClr>
                </a:solidFill>
              </a:rPr>
              <a:t>处理单元的输出</a:t>
            </a:r>
            <a:r>
              <a:rPr lang="zh-CN" altLang="en-US" sz="1600" dirty="0">
                <a:solidFill>
                  <a:schemeClr val="tx1">
                    <a:lumMod val="75000"/>
                    <a:lumOff val="25000"/>
                  </a:schemeClr>
                </a:solidFill>
              </a:rPr>
              <a:t>：</a:t>
            </a:r>
          </a:p>
        </p:txBody>
      </p:sp>
      <p:pic>
        <p:nvPicPr>
          <p:cNvPr id="15" name="图片 14">
            <a:extLst>
              <a:ext uri="{FF2B5EF4-FFF2-40B4-BE49-F238E27FC236}">
                <a16:creationId xmlns:a16="http://schemas.microsoft.com/office/drawing/2014/main" id="{1BDC0344-8C8B-4C33-9DE7-14BB638FBCF0}"/>
              </a:ext>
            </a:extLst>
          </p:cNvPr>
          <p:cNvPicPr/>
          <p:nvPr/>
        </p:nvPicPr>
        <p:blipFill>
          <a:blip r:embed="rId7"/>
          <a:stretch>
            <a:fillRect/>
          </a:stretch>
        </p:blipFill>
        <p:spPr>
          <a:xfrm>
            <a:off x="8179200" y="5549293"/>
            <a:ext cx="1830726" cy="673707"/>
          </a:xfrm>
          <a:prstGeom prst="rect">
            <a:avLst/>
          </a:prstGeom>
          <a:noFill/>
          <a:ln w="9525">
            <a:noFill/>
          </a:ln>
        </p:spPr>
      </p:pic>
      <p:cxnSp>
        <p:nvCxnSpPr>
          <p:cNvPr id="17" name="直接连接符 16">
            <a:extLst>
              <a:ext uri="{FF2B5EF4-FFF2-40B4-BE49-F238E27FC236}">
                <a16:creationId xmlns:a16="http://schemas.microsoft.com/office/drawing/2014/main" id="{0B03FDBB-BD24-44E3-A058-4E8D6CB323C6}"/>
              </a:ext>
            </a:extLst>
          </p:cNvPr>
          <p:cNvCxnSpPr>
            <a:cxnSpLocks/>
          </p:cNvCxnSpPr>
          <p:nvPr/>
        </p:nvCxnSpPr>
        <p:spPr>
          <a:xfrm>
            <a:off x="5931912" y="1041722"/>
            <a:ext cx="15703" cy="5301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CA323639-D5E4-4B62-93D4-6DC085A32BCA}"/>
              </a:ext>
            </a:extLst>
          </p:cNvPr>
          <p:cNvSpPr/>
          <p:nvPr/>
        </p:nvSpPr>
        <p:spPr>
          <a:xfrm>
            <a:off x="2628958" y="1208172"/>
            <a:ext cx="1338828" cy="396134"/>
          </a:xfrm>
          <a:prstGeom prst="rect">
            <a:avLst/>
          </a:prstGeom>
        </p:spPr>
        <p:txBody>
          <a:bodyPr wrap="none">
            <a:spAutoFit/>
          </a:bodyPr>
          <a:lstStyle/>
          <a:p>
            <a:pPr algn="just">
              <a:lnSpc>
                <a:spcPct val="120000"/>
              </a:lnSpc>
            </a:pPr>
            <a:r>
              <a:rPr lang="zh-CN" altLang="en-US" b="1" dirty="0"/>
              <a:t>生物神经元</a:t>
            </a:r>
          </a:p>
        </p:txBody>
      </p:sp>
      <p:sp>
        <p:nvSpPr>
          <p:cNvPr id="20" name="矩形 19">
            <a:extLst>
              <a:ext uri="{FF2B5EF4-FFF2-40B4-BE49-F238E27FC236}">
                <a16:creationId xmlns:a16="http://schemas.microsoft.com/office/drawing/2014/main" id="{71C5881C-417D-4F9A-8267-3887AEC8C639}"/>
              </a:ext>
            </a:extLst>
          </p:cNvPr>
          <p:cNvSpPr/>
          <p:nvPr/>
        </p:nvSpPr>
        <p:spPr>
          <a:xfrm>
            <a:off x="8638615" y="1240633"/>
            <a:ext cx="1338828" cy="396134"/>
          </a:xfrm>
          <a:prstGeom prst="rect">
            <a:avLst/>
          </a:prstGeom>
        </p:spPr>
        <p:txBody>
          <a:bodyPr wrap="none">
            <a:spAutoFit/>
          </a:bodyPr>
          <a:lstStyle/>
          <a:p>
            <a:pPr algn="just">
              <a:lnSpc>
                <a:spcPct val="120000"/>
              </a:lnSpc>
            </a:pPr>
            <a:r>
              <a:rPr lang="zh-CN" altLang="en-US" b="1" dirty="0"/>
              <a:t>人工神经元</a:t>
            </a:r>
          </a:p>
        </p:txBody>
      </p:sp>
    </p:spTree>
    <p:custDataLst>
      <p:tags r:id="rId1"/>
    </p:custDataLst>
    <p:extLst>
      <p:ext uri="{BB962C8B-B14F-4D97-AF65-F5344CB8AC3E}">
        <p14:creationId xmlns:p14="http://schemas.microsoft.com/office/powerpoint/2010/main" val="3571730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567377" y="345292"/>
            <a:ext cx="3057247"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smtClean="0">
                <a:latin typeface="Agency FB" panose="020B0503020202020204" pitchFamily="34" charset="0"/>
              </a:rPr>
              <a:t>高性能网络架构</a:t>
            </a:r>
            <a:endParaRPr lang="zh-CN" altLang="en-US" sz="3200" dirty="0">
              <a:latin typeface="Agency FB" panose="020B0503020202020204" pitchFamily="34" charset="0"/>
            </a:endParaRPr>
          </a:p>
        </p:txBody>
      </p:sp>
      <p:sp>
        <p:nvSpPr>
          <p:cNvPr id="4" name="文本框 3"/>
          <p:cNvSpPr txBox="1"/>
          <p:nvPr/>
        </p:nvSpPr>
        <p:spPr>
          <a:xfrm>
            <a:off x="845128" y="1260763"/>
            <a:ext cx="10861964" cy="3416320"/>
          </a:xfrm>
          <a:prstGeom prst="rect">
            <a:avLst/>
          </a:prstGeom>
          <a:noFill/>
        </p:spPr>
        <p:txBody>
          <a:bodyPr wrap="square" rtlCol="0">
            <a:spAutoFit/>
          </a:bodyPr>
          <a:lstStyle/>
          <a:p>
            <a:r>
              <a:rPr lang="en-US" altLang="zh-CN" dirty="0" smtClean="0"/>
              <a:t>1.</a:t>
            </a:r>
            <a:r>
              <a:rPr lang="zh-CN" altLang="zh-CN" dirty="0"/>
              <a:t>谷歌的</a:t>
            </a:r>
            <a:r>
              <a:rPr lang="en-US" altLang="zh-CN" dirty="0"/>
              <a:t>”</a:t>
            </a:r>
            <a:r>
              <a:rPr lang="en-US" altLang="zh-CN" dirty="0" err="1"/>
              <a:t>Xception</a:t>
            </a:r>
            <a:r>
              <a:rPr lang="en-US" altLang="zh-CN" dirty="0"/>
              <a:t>“</a:t>
            </a:r>
            <a:r>
              <a:rPr lang="zh-CN" altLang="zh-CN" dirty="0"/>
              <a:t>网络</a:t>
            </a:r>
            <a:endParaRPr lang="en-US" altLang="zh-CN" dirty="0" smtClean="0"/>
          </a:p>
          <a:p>
            <a:endParaRPr lang="en-US" altLang="zh-CN" dirty="0"/>
          </a:p>
          <a:p>
            <a:endParaRPr lang="en-US" altLang="zh-CN" dirty="0" smtClean="0"/>
          </a:p>
          <a:p>
            <a:endParaRPr lang="en-US" altLang="zh-CN" dirty="0" smtClean="0"/>
          </a:p>
          <a:p>
            <a:endParaRPr lang="en-US" altLang="zh-CN" dirty="0"/>
          </a:p>
          <a:p>
            <a:r>
              <a:rPr lang="en-US" altLang="zh-CN" dirty="0" smtClean="0"/>
              <a:t>2.</a:t>
            </a:r>
            <a:r>
              <a:rPr lang="en-US" altLang="zh-CN" dirty="0"/>
              <a:t> Facebook </a:t>
            </a:r>
            <a:r>
              <a:rPr lang="zh-CN" altLang="zh-CN" dirty="0"/>
              <a:t>的</a:t>
            </a:r>
            <a:r>
              <a:rPr lang="en-US" altLang="zh-CN" dirty="0"/>
              <a:t>“</a:t>
            </a:r>
            <a:r>
              <a:rPr lang="en-US" altLang="zh-CN" dirty="0" err="1"/>
              <a:t>ResNeXt</a:t>
            </a:r>
            <a:r>
              <a:rPr lang="en-US" altLang="zh-CN" dirty="0"/>
              <a:t>”</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en-US" altLang="zh-CN" dirty="0" smtClean="0"/>
              <a:t>3.</a:t>
            </a:r>
            <a:r>
              <a:rPr lang="en-US" altLang="zh-CN" dirty="0"/>
              <a:t> </a:t>
            </a:r>
            <a:r>
              <a:rPr lang="en-US" altLang="zh-CN" dirty="0" err="1"/>
              <a:t>ShuffleNet</a:t>
            </a:r>
            <a:endParaRPr lang="en-US" altLang="zh-CN" dirty="0" smtClean="0"/>
          </a:p>
        </p:txBody>
      </p:sp>
    </p:spTree>
    <p:custDataLst>
      <p:tags r:id="rId1"/>
    </p:custDataLst>
    <p:extLst>
      <p:ext uri="{BB962C8B-B14F-4D97-AF65-F5344CB8AC3E}">
        <p14:creationId xmlns:p14="http://schemas.microsoft.com/office/powerpoint/2010/main" val="2474756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362193"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smtClean="0">
                <a:latin typeface="Agency FB" panose="020B0503020202020204" pitchFamily="34" charset="0"/>
              </a:rPr>
              <a:t>大规模分布式训练</a:t>
            </a:r>
            <a:endParaRPr lang="zh-CN" altLang="en-US" sz="3200" dirty="0">
              <a:latin typeface="Agency FB" panose="020B0503020202020204" pitchFamily="34" charset="0"/>
            </a:endParaRPr>
          </a:p>
        </p:txBody>
      </p:sp>
      <p:sp>
        <p:nvSpPr>
          <p:cNvPr id="2" name="文本框 1"/>
          <p:cNvSpPr txBox="1"/>
          <p:nvPr/>
        </p:nvSpPr>
        <p:spPr>
          <a:xfrm>
            <a:off x="845126" y="1288472"/>
            <a:ext cx="10210801" cy="1692771"/>
          </a:xfrm>
          <a:prstGeom prst="rect">
            <a:avLst/>
          </a:prstGeom>
          <a:noFill/>
        </p:spPr>
        <p:txBody>
          <a:bodyPr wrap="square" rtlCol="0">
            <a:spAutoFit/>
          </a:bodyPr>
          <a:lstStyle/>
          <a:p>
            <a:r>
              <a:rPr lang="zh-CN" altLang="en-US" sz="3200" dirty="0" smtClean="0"/>
              <a:t>实践：</a:t>
            </a:r>
            <a:r>
              <a:rPr lang="zh-CN" altLang="zh-CN" sz="3200" dirty="0"/>
              <a:t> </a:t>
            </a:r>
            <a:r>
              <a:rPr lang="en-US" altLang="zh-CN" sz="3200" dirty="0"/>
              <a:t>Facebook</a:t>
            </a:r>
            <a:r>
              <a:rPr lang="zh-CN" altLang="zh-CN" sz="3200" dirty="0" smtClean="0"/>
              <a:t>论</a:t>
            </a:r>
            <a:r>
              <a:rPr lang="zh-CN" altLang="en-US" sz="3200" dirty="0" smtClean="0"/>
              <a:t>文</a:t>
            </a:r>
            <a:r>
              <a:rPr lang="en-US" altLang="zh-CN" sz="3200" dirty="0" smtClean="0"/>
              <a:t>training</a:t>
            </a:r>
            <a:r>
              <a:rPr lang="en-US" altLang="zh-CN" sz="3200" dirty="0"/>
              <a:t> </a:t>
            </a:r>
            <a:r>
              <a:rPr lang="en-US" altLang="zh-CN" sz="3200" dirty="0" err="1"/>
              <a:t>imagenet</a:t>
            </a:r>
            <a:r>
              <a:rPr lang="en-US" altLang="zh-CN" sz="3200" dirty="0"/>
              <a:t> in 1 </a:t>
            </a:r>
            <a:r>
              <a:rPr lang="en-US" altLang="zh-CN" sz="3200" dirty="0" smtClean="0"/>
              <a:t>hour</a:t>
            </a:r>
            <a:endParaRPr lang="en-US" altLang="zh-CN" sz="3200" dirty="0"/>
          </a:p>
          <a:p>
            <a:endParaRPr lang="en-US" altLang="zh-CN" dirty="0" smtClean="0"/>
          </a:p>
          <a:p>
            <a:endParaRPr lang="en-US" altLang="zh-CN" dirty="0"/>
          </a:p>
          <a:p>
            <a:endParaRPr lang="en-US" altLang="zh-CN" dirty="0" smtClean="0"/>
          </a:p>
          <a:p>
            <a:endParaRPr lang="en-US" altLang="zh-CN" dirty="0" smtClean="0"/>
          </a:p>
        </p:txBody>
      </p:sp>
      <p:sp>
        <p:nvSpPr>
          <p:cNvPr id="3" name="Rectangle 1"/>
          <p:cNvSpPr>
            <a:spLocks noChangeArrowheads="1"/>
          </p:cNvSpPr>
          <p:nvPr/>
        </p:nvSpPr>
        <p:spPr bwMode="auto">
          <a:xfrm>
            <a:off x="692726" y="3487291"/>
            <a:ext cx="1102821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3200" b="0" i="0" u="none" strike="noStrike" cap="none" normalizeH="0" baseline="0" dirty="0" smtClean="0">
                <a:ln>
                  <a:noFill/>
                </a:ln>
                <a:solidFill>
                  <a:srgbClr val="1A1A1A"/>
                </a:solidFill>
                <a:effectLst/>
                <a:latin typeface="宋体" panose="02010600030101010101" pitchFamily="2" charset="-122"/>
                <a:ea typeface="宋体" panose="02010600030101010101" pitchFamily="2" charset="-122"/>
                <a:cs typeface="Times New Roman" panose="02020603050405020304" pitchFamily="18" charset="0"/>
              </a:rPr>
              <a:t>同步</a:t>
            </a:r>
            <a:r>
              <a:rPr kumimoji="0" lang="en-US" altLang="zh-CN" sz="3200" b="0" i="0" u="none" strike="noStrike" cap="none" normalizeH="0" baseline="0" dirty="0" smtClean="0">
                <a:ln>
                  <a:noFill/>
                </a:ln>
                <a:solidFill>
                  <a:srgbClr val="1A1A1A"/>
                </a:solidFill>
                <a:effectLst/>
                <a:latin typeface="宋体" panose="02010600030101010101" pitchFamily="2" charset="-122"/>
                <a:ea typeface="宋体" panose="02010600030101010101" pitchFamily="2" charset="-122"/>
                <a:cs typeface="Times New Roman" panose="02020603050405020304" pitchFamily="18" charset="0"/>
              </a:rPr>
              <a:t>SGD</a:t>
            </a:r>
            <a:r>
              <a:rPr kumimoji="0" lang="zh-CN" altLang="en-US" sz="3200" b="0" i="0" u="none" strike="noStrike" cap="none" normalizeH="0" baseline="0" dirty="0" smtClean="0">
                <a:ln>
                  <a:noFill/>
                </a:ln>
                <a:solidFill>
                  <a:srgbClr val="1A1A1A"/>
                </a:solidFill>
                <a:effectLst/>
                <a:latin typeface="宋体" panose="02010600030101010101" pitchFamily="2" charset="-122"/>
                <a:ea typeface="宋体" panose="02010600030101010101" pitchFamily="2" charset="-122"/>
                <a:cs typeface="Times New Roman" panose="02020603050405020304" pitchFamily="18" charset="0"/>
              </a:rPr>
              <a:t>算法中，网络通信成为约束分布式系统的新瓶颈。杜克大学</a:t>
            </a:r>
            <a:r>
              <a:rPr kumimoji="0" lang="en-US" altLang="zh-CN" sz="3200" b="0" i="0" u="none" strike="noStrike" cap="none" normalizeH="0" baseline="0" dirty="0" smtClean="0">
                <a:ln>
                  <a:noFill/>
                </a:ln>
                <a:solidFill>
                  <a:srgbClr val="1A1A1A"/>
                </a:solidFill>
                <a:effectLst/>
                <a:latin typeface="宋体" panose="02010600030101010101" pitchFamily="2" charset="-122"/>
                <a:ea typeface="宋体" panose="02010600030101010101" pitchFamily="2" charset="-122"/>
                <a:cs typeface="Times New Roman" panose="02020603050405020304" pitchFamily="18" charset="0"/>
              </a:rPr>
              <a:t>NIPS 2017 Oral</a:t>
            </a:r>
            <a:r>
              <a:rPr kumimoji="0" lang="zh-CN" altLang="en-US" sz="3200" b="0" i="0" u="none" strike="noStrike" cap="none" normalizeH="0" baseline="0" dirty="0" smtClean="0">
                <a:ln>
                  <a:noFill/>
                </a:ln>
                <a:solidFill>
                  <a:srgbClr val="1A1A1A"/>
                </a:solidFill>
                <a:effectLst/>
                <a:latin typeface="宋体" panose="02010600030101010101" pitchFamily="2" charset="-122"/>
                <a:ea typeface="宋体" panose="02010600030101010101" pitchFamily="2" charset="-122"/>
                <a:cs typeface="Times New Roman" panose="02020603050405020304" pitchFamily="18" charset="0"/>
              </a:rPr>
              <a:t>论文</a:t>
            </a:r>
            <a:r>
              <a:rPr kumimoji="0" lang="en-US" altLang="zh-CN" sz="3200" b="0" i="0" u="none" strike="noStrike" cap="none" normalizeH="0" baseline="0" dirty="0" smtClean="0">
                <a:ln>
                  <a:noFill/>
                </a:ln>
                <a:solidFill>
                  <a:srgbClr val="1A1A1A"/>
                </a:solidFill>
                <a:effectLst/>
                <a:latin typeface="宋体" panose="02010600030101010101" pitchFamily="2" charset="-122"/>
                <a:ea typeface="宋体" panose="02010600030101010101" pitchFamily="2" charset="-122"/>
                <a:cs typeface="Times New Roman" panose="02020603050405020304" pitchFamily="18" charset="0"/>
              </a:rPr>
              <a:t>[15]</a:t>
            </a:r>
            <a:r>
              <a:rPr kumimoji="0" lang="en-US" altLang="zh-CN" sz="3200" b="0" i="0" u="none" strike="noStrike" cap="none" normalizeH="0" baseline="0" dirty="0" smtClean="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kumimoji="0" lang="zh-CN" altLang="en-US" sz="32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提出</a:t>
            </a:r>
            <a:r>
              <a:rPr kumimoji="0" lang="en-US" altLang="zh-CN" sz="3200" b="0" i="0" u="none" strike="noStrike" cap="none" normalizeH="0" baseline="0" dirty="0" err="1" smtClean="0">
                <a:ln>
                  <a:noFill/>
                </a:ln>
                <a:solidFill>
                  <a:srgbClr val="4F4F4F"/>
                </a:solidFill>
                <a:effectLst/>
                <a:latin typeface="宋体" panose="02010600030101010101" pitchFamily="2" charset="-122"/>
                <a:ea typeface="宋体" panose="02010600030101010101" pitchFamily="2" charset="-122"/>
                <a:cs typeface="Arial" panose="020B0604020202020204" pitchFamily="34" charset="0"/>
              </a:rPr>
              <a:t>TernGrad</a:t>
            </a:r>
            <a:r>
              <a:rPr kumimoji="0" lang="zh-CN" altLang="en-US" sz="3200" b="0" i="0" u="none" strike="noStrike" cap="none" normalizeH="0" baseline="0" dirty="0" smtClean="0">
                <a:ln>
                  <a:noFill/>
                </a:ln>
                <a:solidFill>
                  <a:srgbClr val="4F4F4F"/>
                </a:solidFill>
                <a:effectLst/>
                <a:latin typeface="宋体" panose="02010600030101010101" pitchFamily="2" charset="-122"/>
                <a:ea typeface="宋体" panose="02010600030101010101" pitchFamily="2" charset="-122"/>
                <a:cs typeface="Arial" panose="020B0604020202020204" pitchFamily="34" charset="0"/>
              </a:rPr>
              <a:t>使用三元渐变来加速数据并行中的分布式深度学习。需要三个数值级别</a:t>
            </a:r>
            <a:r>
              <a:rPr kumimoji="0" lang="en-US" altLang="zh-CN" sz="3200" b="0" i="0" u="none" strike="noStrike" cap="none" normalizeH="0" baseline="0" dirty="0" smtClean="0">
                <a:ln>
                  <a:noFill/>
                </a:ln>
                <a:solidFill>
                  <a:srgbClr val="4F4F4F"/>
                </a:solidFill>
                <a:effectLst/>
                <a:latin typeface="宋体" panose="02010600030101010101" pitchFamily="2" charset="-122"/>
                <a:ea typeface="宋体" panose="02010600030101010101" pitchFamily="2" charset="-122"/>
                <a:cs typeface="Arial" panose="020B0604020202020204" pitchFamily="34" charset="0"/>
              </a:rPr>
              <a:t>{-1,0,1}</a:t>
            </a:r>
            <a:r>
              <a:rPr kumimoji="0" lang="zh-CN" altLang="en-US" sz="3200" b="0" i="0" u="none" strike="noStrike" cap="none" normalizeH="0" baseline="0" dirty="0" smtClean="0">
                <a:ln>
                  <a:noFill/>
                </a:ln>
                <a:solidFill>
                  <a:srgbClr val="4F4F4F"/>
                </a:solidFill>
                <a:effectLst/>
                <a:latin typeface="宋体" panose="02010600030101010101" pitchFamily="2" charset="-122"/>
                <a:ea typeface="宋体" panose="02010600030101010101" pitchFamily="2" charset="-122"/>
                <a:cs typeface="Arial" panose="020B0604020202020204" pitchFamily="34" charset="0"/>
              </a:rPr>
              <a:t>，这可以极大地减少通信时间。 同时在数学上证明了</a:t>
            </a:r>
            <a:r>
              <a:rPr kumimoji="0" lang="en-US" altLang="zh-CN" sz="3200" b="0" i="0" u="none" strike="noStrike" cap="none" normalizeH="0" baseline="0" dirty="0" err="1" smtClean="0">
                <a:ln>
                  <a:noFill/>
                </a:ln>
                <a:solidFill>
                  <a:srgbClr val="4F4F4F"/>
                </a:solidFill>
                <a:effectLst/>
                <a:latin typeface="宋体" panose="02010600030101010101" pitchFamily="2" charset="-122"/>
                <a:ea typeface="宋体" panose="02010600030101010101" pitchFamily="2" charset="-122"/>
                <a:cs typeface="Arial" panose="020B0604020202020204" pitchFamily="34" charset="0"/>
              </a:rPr>
              <a:t>TernGrad</a:t>
            </a:r>
            <a:r>
              <a:rPr kumimoji="0" lang="zh-CN" altLang="en-US" sz="3200" b="0" i="0" u="none" strike="noStrike" cap="none" normalizeH="0" baseline="0" dirty="0" smtClean="0">
                <a:ln>
                  <a:noFill/>
                </a:ln>
                <a:solidFill>
                  <a:srgbClr val="4F4F4F"/>
                </a:solidFill>
                <a:effectLst/>
                <a:latin typeface="宋体" panose="02010600030101010101" pitchFamily="2" charset="-122"/>
                <a:ea typeface="宋体" panose="02010600030101010101" pitchFamily="2" charset="-122"/>
                <a:cs typeface="Arial" panose="020B0604020202020204" pitchFamily="34" charset="0"/>
              </a:rPr>
              <a:t>在梯度约束下的收敛性。</a:t>
            </a:r>
            <a:endParaRPr kumimoji="0" lang="zh-CN" altLang="en-US" sz="3200" b="0" i="0" u="none" strike="noStrike" cap="none" normalizeH="0" baseline="0" dirty="0" smtClean="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414321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flipV="1">
            <a:off x="0" y="0"/>
            <a:ext cx="4961528" cy="411480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sp>
        <p:nvSpPr>
          <p:cNvPr id="6" name="等腰三角形 5"/>
          <p:cNvSpPr/>
          <p:nvPr/>
        </p:nvSpPr>
        <p:spPr>
          <a:xfrm rot="10800000" flipV="1">
            <a:off x="10055786" y="5086350"/>
            <a:ext cx="2136213" cy="1771650"/>
          </a:xfrm>
          <a:prstGeom prst="triangle">
            <a:avLst>
              <a:gd name="adj" fmla="val 0"/>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smtClean="0">
              <a:ln>
                <a:noFill/>
              </a:ln>
              <a:solidFill>
                <a:prstClr val="white"/>
              </a:solidFill>
              <a:effectLst/>
              <a:uLnTx/>
              <a:uFillTx/>
              <a:latin typeface="Arial"/>
              <a:ea typeface="微软雅黑"/>
              <a:cs typeface="+mn-cs"/>
            </a:endParaRPr>
          </a:p>
        </p:txBody>
      </p:sp>
      <p:cxnSp>
        <p:nvCxnSpPr>
          <p:cNvPr id="8" name="直接连接符 7"/>
          <p:cNvCxnSpPr/>
          <p:nvPr/>
        </p:nvCxnSpPr>
        <p:spPr>
          <a:xfrm flipH="1">
            <a:off x="1622774" y="3045418"/>
            <a:ext cx="1146506" cy="9508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 y="4456560"/>
            <a:ext cx="2895599" cy="24014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961528" y="0"/>
            <a:ext cx="2429874" cy="20151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598924" y="2605892"/>
            <a:ext cx="4698722" cy="769441"/>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smtClean="0">
                <a:ln>
                  <a:noFill/>
                </a:ln>
                <a:solidFill>
                  <a:prstClr val="black"/>
                </a:solidFill>
                <a:effectLst/>
                <a:uLnTx/>
                <a:uFillTx/>
                <a:latin typeface="Agency FB" panose="020B0503020202020204" pitchFamily="34" charset="0"/>
                <a:ea typeface="微软雅黑"/>
                <a:cs typeface="+mn-cs"/>
              </a:rPr>
              <a:t>感谢您的观看指导</a:t>
            </a:r>
          </a:p>
        </p:txBody>
      </p:sp>
      <p:cxnSp>
        <p:nvCxnSpPr>
          <p:cNvPr id="24" name="直接连接符 23"/>
          <p:cNvCxnSpPr/>
          <p:nvPr/>
        </p:nvCxnSpPr>
        <p:spPr>
          <a:xfrm flipH="1">
            <a:off x="11569700" y="4310556"/>
            <a:ext cx="622300" cy="5161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636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8" name="文本框 7">
            <a:extLst>
              <a:ext uri="{FF2B5EF4-FFF2-40B4-BE49-F238E27FC236}">
                <a16:creationId xmlns:a16="http://schemas.microsoft.com/office/drawing/2014/main" id="{13F94FE1-DCEB-4B29-B8E3-98549333C6CB}"/>
              </a:ext>
            </a:extLst>
          </p:cNvPr>
          <p:cNvSpPr txBox="1"/>
          <p:nvPr/>
        </p:nvSpPr>
        <p:spPr>
          <a:xfrm>
            <a:off x="4863163" y="373390"/>
            <a:ext cx="2465669" cy="523220"/>
          </a:xfrm>
          <a:prstGeom prst="rect">
            <a:avLst/>
          </a:prstGeom>
          <a:noFill/>
        </p:spPr>
        <p:txBody>
          <a:bodyPr wrap="square" rtlCol="0">
            <a:spAutoFit/>
            <a:scene3d>
              <a:camera prst="orthographicFront"/>
              <a:lightRig rig="threePt" dir="t"/>
            </a:scene3d>
            <a:sp3d contourW="12700"/>
          </a:bodyPr>
          <a:lstStyle/>
          <a:p>
            <a:pPr algn="ctr"/>
            <a:r>
              <a:rPr lang="zh-CN" altLang="en-US" sz="2800" dirty="0"/>
              <a:t>感知机</a:t>
            </a:r>
            <a:endParaRPr lang="zh-CN" altLang="en-US" sz="2800" dirty="0">
              <a:latin typeface="Agency FB" panose="020B0503020202020204" pitchFamily="34" charset="0"/>
            </a:endParaRPr>
          </a:p>
        </p:txBody>
      </p:sp>
      <p:grpSp>
        <p:nvGrpSpPr>
          <p:cNvPr id="11" name="组合 10">
            <a:extLst>
              <a:ext uri="{FF2B5EF4-FFF2-40B4-BE49-F238E27FC236}">
                <a16:creationId xmlns:a16="http://schemas.microsoft.com/office/drawing/2014/main" id="{BEB7CD51-8C90-4D7D-9C2A-E47791AF558D}"/>
              </a:ext>
            </a:extLst>
          </p:cNvPr>
          <p:cNvGrpSpPr/>
          <p:nvPr/>
        </p:nvGrpSpPr>
        <p:grpSpPr>
          <a:xfrm>
            <a:off x="635464" y="1260053"/>
            <a:ext cx="5823604" cy="1691925"/>
            <a:chOff x="539278" y="1225821"/>
            <a:chExt cx="5541479" cy="1295238"/>
          </a:xfrm>
        </p:grpSpPr>
        <p:pic>
          <p:nvPicPr>
            <p:cNvPr id="2" name="图片 1">
              <a:extLst>
                <a:ext uri="{FF2B5EF4-FFF2-40B4-BE49-F238E27FC236}">
                  <a16:creationId xmlns:a16="http://schemas.microsoft.com/office/drawing/2014/main" id="{52434D15-5A44-4E99-8874-CBAB0F926637}"/>
                </a:ext>
              </a:extLst>
            </p:cNvPr>
            <p:cNvPicPr>
              <a:picLocks noChangeAspect="1"/>
            </p:cNvPicPr>
            <p:nvPr/>
          </p:nvPicPr>
          <p:blipFill>
            <a:blip r:embed="rId4"/>
            <a:stretch>
              <a:fillRect/>
            </a:stretch>
          </p:blipFill>
          <p:spPr>
            <a:xfrm>
              <a:off x="539278" y="1225821"/>
              <a:ext cx="2609524" cy="1295238"/>
            </a:xfrm>
            <a:prstGeom prst="rect">
              <a:avLst/>
            </a:prstGeom>
          </p:spPr>
        </p:pic>
        <p:pic>
          <p:nvPicPr>
            <p:cNvPr id="4" name="图片 3">
              <a:extLst>
                <a:ext uri="{FF2B5EF4-FFF2-40B4-BE49-F238E27FC236}">
                  <a16:creationId xmlns:a16="http://schemas.microsoft.com/office/drawing/2014/main" id="{440332D8-7DCE-4C6A-8665-A5E60FE36526}"/>
                </a:ext>
              </a:extLst>
            </p:cNvPr>
            <p:cNvPicPr>
              <a:picLocks noChangeAspect="1"/>
            </p:cNvPicPr>
            <p:nvPr/>
          </p:nvPicPr>
          <p:blipFill>
            <a:blip r:embed="rId5"/>
            <a:stretch>
              <a:fillRect/>
            </a:stretch>
          </p:blipFill>
          <p:spPr>
            <a:xfrm>
              <a:off x="3214090" y="1495341"/>
              <a:ext cx="2866667" cy="695238"/>
            </a:xfrm>
            <a:prstGeom prst="rect">
              <a:avLst/>
            </a:prstGeom>
          </p:spPr>
        </p:pic>
      </p:grpSp>
      <p:sp>
        <p:nvSpPr>
          <p:cNvPr id="5" name="矩形 4">
            <a:extLst>
              <a:ext uri="{FF2B5EF4-FFF2-40B4-BE49-F238E27FC236}">
                <a16:creationId xmlns:a16="http://schemas.microsoft.com/office/drawing/2014/main" id="{E556F649-0F22-42A1-9880-91CACC73272B}"/>
              </a:ext>
            </a:extLst>
          </p:cNvPr>
          <p:cNvSpPr/>
          <p:nvPr/>
        </p:nvSpPr>
        <p:spPr>
          <a:xfrm>
            <a:off x="796065" y="3429000"/>
            <a:ext cx="1210588" cy="338554"/>
          </a:xfrm>
          <a:prstGeom prst="rect">
            <a:avLst/>
          </a:prstGeom>
        </p:spPr>
        <p:txBody>
          <a:bodyPr wrap="none">
            <a:spAutoFit/>
          </a:bodyPr>
          <a:lstStyle/>
          <a:p>
            <a:r>
              <a:rPr lang="zh-CN" altLang="en-US" sz="1600" dirty="0">
                <a:solidFill>
                  <a:schemeClr val="tx1">
                    <a:lumMod val="75000"/>
                    <a:lumOff val="25000"/>
                  </a:schemeClr>
                </a:solidFill>
              </a:rPr>
              <a:t>感知机模型</a:t>
            </a:r>
          </a:p>
        </p:txBody>
      </p:sp>
      <p:sp>
        <p:nvSpPr>
          <p:cNvPr id="3" name="矩形 2">
            <a:extLst>
              <a:ext uri="{FF2B5EF4-FFF2-40B4-BE49-F238E27FC236}">
                <a16:creationId xmlns:a16="http://schemas.microsoft.com/office/drawing/2014/main" id="{6340D1EA-5820-4064-B683-4DEE48EAC0C1}"/>
              </a:ext>
            </a:extLst>
          </p:cNvPr>
          <p:cNvSpPr/>
          <p:nvPr/>
        </p:nvSpPr>
        <p:spPr>
          <a:xfrm>
            <a:off x="1998802" y="3406303"/>
            <a:ext cx="2125178" cy="338554"/>
          </a:xfrm>
          <a:prstGeom prst="rect">
            <a:avLst/>
          </a:prstGeom>
        </p:spPr>
        <p:txBody>
          <a:bodyPr wrap="square">
            <a:spAutoFit/>
          </a:bodyPr>
          <a:lstStyle/>
          <a:p>
            <a:r>
              <a:rPr lang="pl-PL" altLang="zh-CN" sz="1600" dirty="0">
                <a:solidFill>
                  <a:schemeClr val="tx1">
                    <a:lumMod val="75000"/>
                    <a:lumOff val="25000"/>
                  </a:schemeClr>
                </a:solidFill>
              </a:rPr>
              <a:t>f(x)= sign(w*x+b)</a:t>
            </a:r>
            <a:endParaRPr lang="zh-CN" altLang="en-US" sz="1600" dirty="0">
              <a:solidFill>
                <a:schemeClr val="tx1">
                  <a:lumMod val="75000"/>
                  <a:lumOff val="25000"/>
                </a:schemeClr>
              </a:solidFill>
            </a:endParaRPr>
          </a:p>
        </p:txBody>
      </p:sp>
      <p:pic>
        <p:nvPicPr>
          <p:cNvPr id="14" name="图片 13">
            <a:extLst>
              <a:ext uri="{FF2B5EF4-FFF2-40B4-BE49-F238E27FC236}">
                <a16:creationId xmlns:a16="http://schemas.microsoft.com/office/drawing/2014/main" id="{C36E9D4F-5235-4483-BEFE-002BA4CAFA0A}"/>
              </a:ext>
            </a:extLst>
          </p:cNvPr>
          <p:cNvPicPr>
            <a:picLocks noChangeAspect="1"/>
          </p:cNvPicPr>
          <p:nvPr/>
        </p:nvPicPr>
        <p:blipFill>
          <a:blip r:embed="rId6"/>
          <a:stretch>
            <a:fillRect/>
          </a:stretch>
        </p:blipFill>
        <p:spPr>
          <a:xfrm>
            <a:off x="1979052" y="4174767"/>
            <a:ext cx="3345385" cy="936157"/>
          </a:xfrm>
          <a:prstGeom prst="rect">
            <a:avLst/>
          </a:prstGeom>
        </p:spPr>
      </p:pic>
      <p:sp>
        <p:nvSpPr>
          <p:cNvPr id="22" name="矩形 21">
            <a:extLst>
              <a:ext uri="{FF2B5EF4-FFF2-40B4-BE49-F238E27FC236}">
                <a16:creationId xmlns:a16="http://schemas.microsoft.com/office/drawing/2014/main" id="{AD70E27F-05D7-4CEE-A296-05F452E8405D}"/>
              </a:ext>
            </a:extLst>
          </p:cNvPr>
          <p:cNvSpPr/>
          <p:nvPr/>
        </p:nvSpPr>
        <p:spPr>
          <a:xfrm>
            <a:off x="811146" y="4495438"/>
            <a:ext cx="1005403" cy="338554"/>
          </a:xfrm>
          <a:prstGeom prst="rect">
            <a:avLst/>
          </a:prstGeom>
        </p:spPr>
        <p:txBody>
          <a:bodyPr wrap="none">
            <a:spAutoFit/>
          </a:bodyPr>
          <a:lstStyle/>
          <a:p>
            <a:r>
              <a:rPr lang="zh-CN" altLang="en-US" sz="1600" dirty="0">
                <a:solidFill>
                  <a:schemeClr val="tx1">
                    <a:lumMod val="75000"/>
                    <a:lumOff val="25000"/>
                  </a:schemeClr>
                </a:solidFill>
              </a:rPr>
              <a:t>损失函数</a:t>
            </a:r>
          </a:p>
        </p:txBody>
      </p:sp>
      <p:pic>
        <p:nvPicPr>
          <p:cNvPr id="15" name="图片 14">
            <a:extLst>
              <a:ext uri="{FF2B5EF4-FFF2-40B4-BE49-F238E27FC236}">
                <a16:creationId xmlns:a16="http://schemas.microsoft.com/office/drawing/2014/main" id="{CD8A66A4-5886-490A-B0BF-DBA5DED318AC}"/>
              </a:ext>
            </a:extLst>
          </p:cNvPr>
          <p:cNvPicPr>
            <a:picLocks noChangeAspect="1"/>
          </p:cNvPicPr>
          <p:nvPr/>
        </p:nvPicPr>
        <p:blipFill>
          <a:blip r:embed="rId7"/>
          <a:stretch>
            <a:fillRect/>
          </a:stretch>
        </p:blipFill>
        <p:spPr>
          <a:xfrm>
            <a:off x="2843982" y="5399340"/>
            <a:ext cx="3610983" cy="655218"/>
          </a:xfrm>
          <a:prstGeom prst="rect">
            <a:avLst/>
          </a:prstGeom>
        </p:spPr>
      </p:pic>
      <p:sp>
        <p:nvSpPr>
          <p:cNvPr id="23" name="矩形 22">
            <a:extLst>
              <a:ext uri="{FF2B5EF4-FFF2-40B4-BE49-F238E27FC236}">
                <a16:creationId xmlns:a16="http://schemas.microsoft.com/office/drawing/2014/main" id="{58260F66-0609-4881-9C50-6F836DCA0061}"/>
              </a:ext>
            </a:extLst>
          </p:cNvPr>
          <p:cNvSpPr/>
          <p:nvPr/>
        </p:nvSpPr>
        <p:spPr>
          <a:xfrm>
            <a:off x="913258" y="5509695"/>
            <a:ext cx="1620957" cy="338554"/>
          </a:xfrm>
          <a:prstGeom prst="rect">
            <a:avLst/>
          </a:prstGeom>
        </p:spPr>
        <p:txBody>
          <a:bodyPr wrap="none">
            <a:spAutoFit/>
          </a:bodyPr>
          <a:lstStyle/>
          <a:p>
            <a:r>
              <a:rPr lang="zh-CN" altLang="en-US" sz="1600" dirty="0">
                <a:solidFill>
                  <a:schemeClr val="tx1">
                    <a:lumMod val="75000"/>
                    <a:lumOff val="25000"/>
                  </a:schemeClr>
                </a:solidFill>
              </a:rPr>
              <a:t>损失函数极小化</a:t>
            </a:r>
          </a:p>
        </p:txBody>
      </p:sp>
    </p:spTree>
    <p:custDataLst>
      <p:tags r:id="rId1"/>
    </p:custDataLst>
    <p:extLst>
      <p:ext uri="{BB962C8B-B14F-4D97-AF65-F5344CB8AC3E}">
        <p14:creationId xmlns:p14="http://schemas.microsoft.com/office/powerpoint/2010/main" val="3276797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157010" y="345292"/>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感知机模拟简单逻辑</a:t>
            </a:r>
          </a:p>
        </p:txBody>
      </p:sp>
      <p:sp>
        <p:nvSpPr>
          <p:cNvPr id="5" name="文本框 4"/>
          <p:cNvSpPr txBox="1"/>
          <p:nvPr/>
        </p:nvSpPr>
        <p:spPr>
          <a:xfrm>
            <a:off x="1884217" y="5112327"/>
            <a:ext cx="1343892" cy="707886"/>
          </a:xfrm>
          <a:prstGeom prst="rect">
            <a:avLst/>
          </a:prstGeom>
          <a:noFill/>
        </p:spPr>
        <p:txBody>
          <a:bodyPr wrap="square" rtlCol="0">
            <a:spAutoFit/>
          </a:bodyPr>
          <a:lstStyle/>
          <a:p>
            <a:r>
              <a:rPr lang="en-US" altLang="zh-CN" sz="4000" dirty="0"/>
              <a:t>OR</a:t>
            </a:r>
            <a:endParaRPr lang="zh-CN" altLang="en-US" sz="4000" dirty="0"/>
          </a:p>
        </p:txBody>
      </p:sp>
      <p:sp>
        <p:nvSpPr>
          <p:cNvPr id="6" name="文本框 5"/>
          <p:cNvSpPr txBox="1"/>
          <p:nvPr/>
        </p:nvSpPr>
        <p:spPr>
          <a:xfrm>
            <a:off x="5920652" y="5112327"/>
            <a:ext cx="1283712" cy="707886"/>
          </a:xfrm>
          <a:prstGeom prst="rect">
            <a:avLst/>
          </a:prstGeom>
          <a:noFill/>
        </p:spPr>
        <p:txBody>
          <a:bodyPr wrap="square" rtlCol="0">
            <a:spAutoFit/>
          </a:bodyPr>
          <a:lstStyle/>
          <a:p>
            <a:r>
              <a:rPr lang="en-US" altLang="zh-CN" sz="4000" dirty="0"/>
              <a:t>AND</a:t>
            </a:r>
            <a:endParaRPr lang="zh-CN" altLang="en-US" sz="4000" dirty="0"/>
          </a:p>
        </p:txBody>
      </p:sp>
      <p:sp>
        <p:nvSpPr>
          <p:cNvPr id="7" name="文本框 6"/>
          <p:cNvSpPr txBox="1"/>
          <p:nvPr/>
        </p:nvSpPr>
        <p:spPr>
          <a:xfrm>
            <a:off x="9656835" y="5112327"/>
            <a:ext cx="1343890" cy="707886"/>
          </a:xfrm>
          <a:prstGeom prst="rect">
            <a:avLst/>
          </a:prstGeom>
          <a:noFill/>
        </p:spPr>
        <p:txBody>
          <a:bodyPr wrap="square" rtlCol="0">
            <a:spAutoFit/>
          </a:bodyPr>
          <a:lstStyle/>
          <a:p>
            <a:r>
              <a:rPr lang="en-US" altLang="zh-CN" sz="4000" dirty="0"/>
              <a:t>XOR</a:t>
            </a:r>
            <a:endParaRPr lang="zh-CN" altLang="en-US" sz="4000"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19" y="2703192"/>
            <a:ext cx="4047619" cy="2066667"/>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9100" y="2626734"/>
            <a:ext cx="4085714" cy="2057143"/>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2900" y="2703192"/>
            <a:ext cx="3790476" cy="2142857"/>
          </a:xfrm>
          <a:prstGeom prst="rect">
            <a:avLst/>
          </a:prstGeom>
        </p:spPr>
      </p:pic>
    </p:spTree>
    <p:custDataLst>
      <p:tags r:id="rId1"/>
    </p:custDataLst>
    <p:extLst>
      <p:ext uri="{BB962C8B-B14F-4D97-AF65-F5344CB8AC3E}">
        <p14:creationId xmlns:p14="http://schemas.microsoft.com/office/powerpoint/2010/main" val="550652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79273" y="4745738"/>
            <a:ext cx="2890329" cy="1087025"/>
          </a:xfrm>
          <a:prstGeom prst="rect">
            <a:avLst/>
          </a:prstGeom>
          <a:noFill/>
        </p:spPr>
        <p:txBody>
          <a:bodyPr wrap="square" rtlCol="0">
            <a:spAutoFit/>
          </a:bodyPr>
          <a:lstStyle/>
          <a:p>
            <a:endParaRPr lang="zh-CN" altLang="en-US" dirty="0"/>
          </a:p>
        </p:txBody>
      </p:sp>
      <p:sp>
        <p:nvSpPr>
          <p:cNvPr id="7" name="矩形 6">
            <a:extLst>
              <a:ext uri="{FF2B5EF4-FFF2-40B4-BE49-F238E27FC236}">
                <a16:creationId xmlns:a16="http://schemas.microsoft.com/office/drawing/2014/main" id="{863EBB69-53A9-4BA5-AFFA-0D00D21A5FEE}"/>
              </a:ext>
            </a:extLst>
          </p:cNvPr>
          <p:cNvSpPr/>
          <p:nvPr/>
        </p:nvSpPr>
        <p:spPr>
          <a:xfrm>
            <a:off x="8047299" y="5331638"/>
            <a:ext cx="6096000" cy="338554"/>
          </a:xfrm>
          <a:prstGeom prst="rect">
            <a:avLst/>
          </a:prstGeom>
        </p:spPr>
        <p:txBody>
          <a:bodyPr>
            <a:spAutoFit/>
          </a:bodyPr>
          <a:lstStyle/>
          <a:p>
            <a:r>
              <a:rPr lang="zh-CN" altLang="en-US" sz="1600" dirty="0">
                <a:solidFill>
                  <a:schemeClr val="tx1">
                    <a:lumMod val="75000"/>
                    <a:lumOff val="25000"/>
                  </a:schemeClr>
                </a:solidFill>
              </a:rPr>
              <a:t>多层感知机网络</a:t>
            </a:r>
            <a:endParaRPr lang="zh-CN" altLang="en-US" sz="1600" dirty="0"/>
          </a:p>
        </p:txBody>
      </p:sp>
      <p:pic>
        <p:nvPicPr>
          <p:cNvPr id="8" name="图片 7">
            <a:extLst>
              <a:ext uri="{FF2B5EF4-FFF2-40B4-BE49-F238E27FC236}">
                <a16:creationId xmlns:a16="http://schemas.microsoft.com/office/drawing/2014/main" id="{C6DE0EA3-1523-4BEE-83BC-E1D2B9DC2774}"/>
              </a:ext>
            </a:extLst>
          </p:cNvPr>
          <p:cNvPicPr>
            <a:picLocks noChangeAspect="1"/>
          </p:cNvPicPr>
          <p:nvPr/>
        </p:nvPicPr>
        <p:blipFill>
          <a:blip r:embed="rId4"/>
          <a:stretch>
            <a:fillRect/>
          </a:stretch>
        </p:blipFill>
        <p:spPr>
          <a:xfrm>
            <a:off x="6095999" y="1470288"/>
            <a:ext cx="5946584" cy="3480408"/>
          </a:xfrm>
          <a:prstGeom prst="rect">
            <a:avLst/>
          </a:prstGeom>
        </p:spPr>
      </p:pic>
      <p:pic>
        <p:nvPicPr>
          <p:cNvPr id="9" name="图片 8">
            <a:extLst>
              <a:ext uri="{FF2B5EF4-FFF2-40B4-BE49-F238E27FC236}">
                <a16:creationId xmlns:a16="http://schemas.microsoft.com/office/drawing/2014/main" id="{F55E5FAE-0EF4-4975-8C78-8011430AA879}"/>
              </a:ext>
            </a:extLst>
          </p:cNvPr>
          <p:cNvPicPr/>
          <p:nvPr/>
        </p:nvPicPr>
        <p:blipFill>
          <a:blip r:embed="rId5"/>
          <a:stretch>
            <a:fillRect/>
          </a:stretch>
        </p:blipFill>
        <p:spPr>
          <a:xfrm>
            <a:off x="795973" y="3162249"/>
            <a:ext cx="2125178" cy="776152"/>
          </a:xfrm>
          <a:prstGeom prst="rect">
            <a:avLst/>
          </a:prstGeom>
          <a:noFill/>
          <a:ln w="9525">
            <a:noFill/>
          </a:ln>
        </p:spPr>
      </p:pic>
      <p:pic>
        <p:nvPicPr>
          <p:cNvPr id="10" name="图片 9">
            <a:extLst>
              <a:ext uri="{FF2B5EF4-FFF2-40B4-BE49-F238E27FC236}">
                <a16:creationId xmlns:a16="http://schemas.microsoft.com/office/drawing/2014/main" id="{6044F004-5243-4C20-BCE8-3E5E1FF4C77F}"/>
              </a:ext>
            </a:extLst>
          </p:cNvPr>
          <p:cNvPicPr/>
          <p:nvPr/>
        </p:nvPicPr>
        <p:blipFill>
          <a:blip r:embed="rId6"/>
          <a:stretch>
            <a:fillRect/>
          </a:stretch>
        </p:blipFill>
        <p:spPr>
          <a:xfrm>
            <a:off x="3004927" y="2032469"/>
            <a:ext cx="2850784" cy="1905932"/>
          </a:xfrm>
          <a:prstGeom prst="rect">
            <a:avLst/>
          </a:prstGeom>
          <a:noFill/>
          <a:ln w="9525">
            <a:noFill/>
          </a:ln>
        </p:spPr>
      </p:pic>
      <p:sp>
        <p:nvSpPr>
          <p:cNvPr id="11" name="矩形 10">
            <a:extLst>
              <a:ext uri="{FF2B5EF4-FFF2-40B4-BE49-F238E27FC236}">
                <a16:creationId xmlns:a16="http://schemas.microsoft.com/office/drawing/2014/main" id="{F5680E89-428C-44F1-89E1-29AA0DD26369}"/>
              </a:ext>
            </a:extLst>
          </p:cNvPr>
          <p:cNvSpPr/>
          <p:nvPr/>
        </p:nvSpPr>
        <p:spPr>
          <a:xfrm>
            <a:off x="1776726" y="4950696"/>
            <a:ext cx="2848857" cy="338554"/>
          </a:xfrm>
          <a:prstGeom prst="rect">
            <a:avLst/>
          </a:prstGeom>
        </p:spPr>
        <p:txBody>
          <a:bodyPr wrap="none">
            <a:spAutoFit/>
          </a:bodyPr>
          <a:lstStyle/>
          <a:p>
            <a:r>
              <a:rPr lang="en-US" altLang="zh-CN" sz="1600" dirty="0">
                <a:solidFill>
                  <a:schemeClr val="tx1">
                    <a:lumMod val="75000"/>
                    <a:lumOff val="25000"/>
                  </a:schemeClr>
                </a:solidFill>
              </a:rPr>
              <a:t>Sigmoid</a:t>
            </a:r>
            <a:r>
              <a:rPr lang="zh-CN" altLang="zh-CN" sz="1600" dirty="0">
                <a:solidFill>
                  <a:schemeClr val="tx1">
                    <a:lumMod val="75000"/>
                    <a:lumOff val="25000"/>
                  </a:schemeClr>
                </a:solidFill>
              </a:rPr>
              <a:t>函数（</a:t>
            </a:r>
            <a:r>
              <a:rPr lang="en-US" altLang="zh-CN" sz="1600" dirty="0">
                <a:solidFill>
                  <a:schemeClr val="tx1">
                    <a:lumMod val="75000"/>
                    <a:lumOff val="25000"/>
                  </a:schemeClr>
                </a:solidFill>
              </a:rPr>
              <a:t>Logistic</a:t>
            </a:r>
            <a:r>
              <a:rPr lang="zh-CN" altLang="zh-CN" sz="1600" dirty="0">
                <a:solidFill>
                  <a:schemeClr val="tx1">
                    <a:lumMod val="75000"/>
                    <a:lumOff val="25000"/>
                  </a:schemeClr>
                </a:solidFill>
              </a:rPr>
              <a:t>函数）</a:t>
            </a:r>
            <a:endParaRPr lang="zh-CN" altLang="en-US" sz="1600" dirty="0">
              <a:solidFill>
                <a:schemeClr val="tx1">
                  <a:lumMod val="75000"/>
                  <a:lumOff val="25000"/>
                </a:schemeClr>
              </a:solidFill>
            </a:endParaRPr>
          </a:p>
        </p:txBody>
      </p:sp>
      <p:sp>
        <p:nvSpPr>
          <p:cNvPr id="12" name="文本框 11">
            <a:extLst>
              <a:ext uri="{FF2B5EF4-FFF2-40B4-BE49-F238E27FC236}">
                <a16:creationId xmlns:a16="http://schemas.microsoft.com/office/drawing/2014/main" id="{CDCF491E-D6FE-40ED-8825-F9447EECB6B8}"/>
              </a:ext>
            </a:extLst>
          </p:cNvPr>
          <p:cNvSpPr txBox="1"/>
          <p:nvPr/>
        </p:nvSpPr>
        <p:spPr>
          <a:xfrm>
            <a:off x="4863163" y="373390"/>
            <a:ext cx="2465669" cy="523220"/>
          </a:xfrm>
          <a:prstGeom prst="rect">
            <a:avLst/>
          </a:prstGeom>
          <a:noFill/>
        </p:spPr>
        <p:txBody>
          <a:bodyPr wrap="square" rtlCol="0">
            <a:spAutoFit/>
            <a:scene3d>
              <a:camera prst="orthographicFront"/>
              <a:lightRig rig="threePt" dir="t"/>
            </a:scene3d>
            <a:sp3d contourW="12700"/>
          </a:bodyPr>
          <a:lstStyle/>
          <a:p>
            <a:pPr algn="ctr"/>
            <a:r>
              <a:rPr lang="zh-CN" altLang="en-US" sz="2800" dirty="0"/>
              <a:t>多层感知机</a:t>
            </a:r>
            <a:endParaRPr lang="zh-CN" altLang="en-US" sz="2800" dirty="0">
              <a:latin typeface="Agency FB" panose="020B0503020202020204" pitchFamily="34" charset="0"/>
            </a:endParaRPr>
          </a:p>
        </p:txBody>
      </p:sp>
    </p:spTree>
    <p:custDataLst>
      <p:tags r:id="rId1"/>
    </p:custDataLst>
    <p:extLst>
      <p:ext uri="{BB962C8B-B14F-4D97-AF65-F5344CB8AC3E}">
        <p14:creationId xmlns:p14="http://schemas.microsoft.com/office/powerpoint/2010/main" val="1414380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863163" y="373390"/>
            <a:ext cx="2465669" cy="523220"/>
          </a:xfrm>
          <a:prstGeom prst="rect">
            <a:avLst/>
          </a:prstGeom>
          <a:noFill/>
        </p:spPr>
        <p:txBody>
          <a:bodyPr wrap="square" rtlCol="0">
            <a:spAutoFit/>
            <a:scene3d>
              <a:camera prst="orthographicFront"/>
              <a:lightRig rig="threePt" dir="t"/>
            </a:scene3d>
            <a:sp3d contourW="12700"/>
          </a:bodyPr>
          <a:lstStyle/>
          <a:p>
            <a:pPr algn="ctr"/>
            <a:r>
              <a:rPr lang="zh-CN" altLang="en-US" sz="2800" dirty="0"/>
              <a:t>前馈</a:t>
            </a:r>
            <a:r>
              <a:rPr lang="zh-CN" altLang="zh-CN" sz="2800" dirty="0"/>
              <a:t>网络</a:t>
            </a:r>
            <a:endParaRPr lang="zh-CN" altLang="en-US" sz="2800" dirty="0">
              <a:latin typeface="Agency FB" panose="020B0503020202020204" pitchFamily="34" charset="0"/>
            </a:endParaRPr>
          </a:p>
        </p:txBody>
      </p:sp>
      <p:sp>
        <p:nvSpPr>
          <p:cNvPr id="3" name="矩形 2"/>
          <p:cNvSpPr/>
          <p:nvPr/>
        </p:nvSpPr>
        <p:spPr>
          <a:xfrm>
            <a:off x="5311167" y="5446159"/>
            <a:ext cx="1569660" cy="396134"/>
          </a:xfrm>
          <a:prstGeom prst="rect">
            <a:avLst/>
          </a:prstGeom>
        </p:spPr>
        <p:txBody>
          <a:bodyPr wrap="none">
            <a:spAutoFit/>
          </a:bodyPr>
          <a:lstStyle/>
          <a:p>
            <a:pPr algn="just">
              <a:lnSpc>
                <a:spcPct val="120000"/>
              </a:lnSpc>
            </a:pPr>
            <a:r>
              <a:rPr lang="zh-CN" altLang="en-US" b="1" dirty="0"/>
              <a:t>前馈网络结构</a:t>
            </a:r>
          </a:p>
        </p:txBody>
      </p:sp>
      <p:pic>
        <p:nvPicPr>
          <p:cNvPr id="4" name="图片 3"/>
          <p:cNvPicPr>
            <a:picLocks noChangeAspect="1"/>
          </p:cNvPicPr>
          <p:nvPr/>
        </p:nvPicPr>
        <p:blipFill>
          <a:blip r:embed="rId4"/>
          <a:stretch>
            <a:fillRect/>
          </a:stretch>
        </p:blipFill>
        <p:spPr>
          <a:xfrm>
            <a:off x="2088515" y="1333500"/>
            <a:ext cx="8014335" cy="5016500"/>
          </a:xfrm>
          <a:prstGeom prst="rect">
            <a:avLst/>
          </a:prstGeom>
        </p:spPr>
      </p:pic>
    </p:spTree>
    <p:custDataLst>
      <p:tags r:id="rId1"/>
    </p:custDataLst>
    <p:extLst>
      <p:ext uri="{BB962C8B-B14F-4D97-AF65-F5344CB8AC3E}">
        <p14:creationId xmlns:p14="http://schemas.microsoft.com/office/powerpoint/2010/main" val="93215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11.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12.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13.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14.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15.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16.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17.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18.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19.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2.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20.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21.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22.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23.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24.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25.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26.xml><?xml version="1.0" encoding="utf-8"?>
<p:tagLst xmlns:a="http://schemas.openxmlformats.org/drawingml/2006/main" xmlns:r="http://schemas.openxmlformats.org/officeDocument/2006/relationships" xmlns:p="http://schemas.openxmlformats.org/presentationml/2006/main">
  <p:tag name="ISLIDE.DIAGRAM" val="1b9d39d7-4fa5-49af-b730-e344a79007b4"/>
</p:tagLst>
</file>

<file path=ppt/tags/tag27.xml><?xml version="1.0" encoding="utf-8"?>
<p:tagLst xmlns:a="http://schemas.openxmlformats.org/drawingml/2006/main" xmlns:r="http://schemas.openxmlformats.org/officeDocument/2006/relationships" xmlns:p="http://schemas.openxmlformats.org/presentationml/2006/main">
  <p:tag name="ISLIDE.DIAGRAM" val="b3e0ea07-6d38-4c56-96d5-6352ce72647b"/>
</p:tagLst>
</file>

<file path=ppt/tags/tag28.xml><?xml version="1.0" encoding="utf-8"?>
<p:tagLst xmlns:a="http://schemas.openxmlformats.org/drawingml/2006/main" xmlns:r="http://schemas.openxmlformats.org/officeDocument/2006/relationships" xmlns:p="http://schemas.openxmlformats.org/presentationml/2006/main">
  <p:tag name="ISLIDE.DIAGRAM" val="b2f6de72-cca0-432e-bc14-f974cb5caf9e"/>
</p:tagLst>
</file>

<file path=ppt/tags/tag29.xml><?xml version="1.0" encoding="utf-8"?>
<p:tagLst xmlns:a="http://schemas.openxmlformats.org/drawingml/2006/main" xmlns:r="http://schemas.openxmlformats.org/officeDocument/2006/relationships" xmlns:p="http://schemas.openxmlformats.org/presentationml/2006/main">
  <p:tag name="ISLIDE.DIAGRAM" val="b2f6de72-cca0-432e-bc14-f974cb5caf9e"/>
</p:tagLst>
</file>

<file path=ppt/tags/tag3.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30.xml><?xml version="1.0" encoding="utf-8"?>
<p:tagLst xmlns:a="http://schemas.openxmlformats.org/drawingml/2006/main" xmlns:r="http://schemas.openxmlformats.org/officeDocument/2006/relationships" xmlns:p="http://schemas.openxmlformats.org/presentationml/2006/main">
  <p:tag name="ISLIDE.DIAGRAM" val="fd8c429c-ec29-489a-b156-ab7057ef6c8e"/>
</p:tagLst>
</file>

<file path=ppt/tags/tag31.xml><?xml version="1.0" encoding="utf-8"?>
<p:tagLst xmlns:a="http://schemas.openxmlformats.org/drawingml/2006/main" xmlns:r="http://schemas.openxmlformats.org/officeDocument/2006/relationships" xmlns:p="http://schemas.openxmlformats.org/presentationml/2006/main">
  <p:tag name="ISLIDE.DIAGRAM" val="fd8c429c-ec29-489a-b156-ab7057ef6c8e"/>
</p:tagLst>
</file>

<file path=ppt/tags/tag32.xml><?xml version="1.0" encoding="utf-8"?>
<p:tagLst xmlns:a="http://schemas.openxmlformats.org/drawingml/2006/main" xmlns:r="http://schemas.openxmlformats.org/officeDocument/2006/relationships" xmlns:p="http://schemas.openxmlformats.org/presentationml/2006/main">
  <p:tag name="ISLIDE.DIAGRAM" val="fd8c429c-ec29-489a-b156-ab7057ef6c8e"/>
</p:tagLst>
</file>

<file path=ppt/tags/tag33.xml><?xml version="1.0" encoding="utf-8"?>
<p:tagLst xmlns:a="http://schemas.openxmlformats.org/drawingml/2006/main" xmlns:r="http://schemas.openxmlformats.org/officeDocument/2006/relationships" xmlns:p="http://schemas.openxmlformats.org/presentationml/2006/main">
  <p:tag name="ISLIDE.DIAGRAM" val="1427bb3c-c702-4556-83c9-7375f3216755"/>
</p:tagLst>
</file>

<file path=ppt/tags/tag34.xml><?xml version="1.0" encoding="utf-8"?>
<p:tagLst xmlns:a="http://schemas.openxmlformats.org/drawingml/2006/main" xmlns:r="http://schemas.openxmlformats.org/officeDocument/2006/relationships" xmlns:p="http://schemas.openxmlformats.org/presentationml/2006/main">
  <p:tag name="ISLIDE.DIAGRAM" val="1427bb3c-c702-4556-83c9-7375f3216755"/>
</p:tagLst>
</file>

<file path=ppt/tags/tag35.xml><?xml version="1.0" encoding="utf-8"?>
<p:tagLst xmlns:a="http://schemas.openxmlformats.org/drawingml/2006/main" xmlns:r="http://schemas.openxmlformats.org/officeDocument/2006/relationships" xmlns:p="http://schemas.openxmlformats.org/presentationml/2006/main">
  <p:tag name="ISLIDE.DIAGRAM" val="1427bb3c-c702-4556-83c9-7375f3216755"/>
</p:tagLst>
</file>

<file path=ppt/tags/tag36.xml><?xml version="1.0" encoding="utf-8"?>
<p:tagLst xmlns:a="http://schemas.openxmlformats.org/drawingml/2006/main" xmlns:r="http://schemas.openxmlformats.org/officeDocument/2006/relationships" xmlns:p="http://schemas.openxmlformats.org/presentationml/2006/main">
  <p:tag name="ISLIDE.DIAGRAM" val="1427bb3c-c702-4556-83c9-7375f3216755"/>
</p:tagLst>
</file>

<file path=ppt/tags/tag37.xml><?xml version="1.0" encoding="utf-8"?>
<p:tagLst xmlns:a="http://schemas.openxmlformats.org/drawingml/2006/main" xmlns:r="http://schemas.openxmlformats.org/officeDocument/2006/relationships" xmlns:p="http://schemas.openxmlformats.org/presentationml/2006/main">
  <p:tag name="ISLIDE.DIAGRAM" val="0ed1754b-4077-4e8e-adb3-51bd0c33cd63"/>
</p:tagLst>
</file>

<file path=ppt/tags/tag38.xml><?xml version="1.0" encoding="utf-8"?>
<p:tagLst xmlns:a="http://schemas.openxmlformats.org/drawingml/2006/main" xmlns:r="http://schemas.openxmlformats.org/officeDocument/2006/relationships" xmlns:p="http://schemas.openxmlformats.org/presentationml/2006/main">
  <p:tag name="ISLIDE.DIAGRAM" val="0ed1754b-4077-4e8e-adb3-51bd0c33cd63"/>
</p:tagLst>
</file>

<file path=ppt/tags/tag39.xml><?xml version="1.0" encoding="utf-8"?>
<p:tagLst xmlns:a="http://schemas.openxmlformats.org/drawingml/2006/main" xmlns:r="http://schemas.openxmlformats.org/officeDocument/2006/relationships" xmlns:p="http://schemas.openxmlformats.org/presentationml/2006/main">
  <p:tag name="ISLIDE.DIAGRAM" val="97d3ba61-682d-434a-87f9-9a01dafa7468"/>
</p:tagLst>
</file>

<file path=ppt/tags/tag4.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40.xml><?xml version="1.0" encoding="utf-8"?>
<p:tagLst xmlns:a="http://schemas.openxmlformats.org/drawingml/2006/main" xmlns:r="http://schemas.openxmlformats.org/officeDocument/2006/relationships" xmlns:p="http://schemas.openxmlformats.org/presentationml/2006/main">
  <p:tag name="ISLIDE.DIAGRAM" val="ad16b59c-c7c1-4f8a-adca-69ff34436f27"/>
</p:tagLst>
</file>

<file path=ppt/tags/tag41.xml><?xml version="1.0" encoding="utf-8"?>
<p:tagLst xmlns:a="http://schemas.openxmlformats.org/drawingml/2006/main" xmlns:r="http://schemas.openxmlformats.org/officeDocument/2006/relationships" xmlns:p="http://schemas.openxmlformats.org/presentationml/2006/main">
  <p:tag name="ISLIDE.DIAGRAM" val="444c1112-77b0-44fd-b649-ab1d9e70d739"/>
</p:tagLst>
</file>

<file path=ppt/tags/tag42.xml><?xml version="1.0" encoding="utf-8"?>
<p:tagLst xmlns:a="http://schemas.openxmlformats.org/drawingml/2006/main" xmlns:r="http://schemas.openxmlformats.org/officeDocument/2006/relationships" xmlns:p="http://schemas.openxmlformats.org/presentationml/2006/main">
  <p:tag name="ISLIDE.DIAGRAM" val="7435b417-8b94-4a97-8da3-9e6670238702"/>
</p:tagLst>
</file>

<file path=ppt/tags/tag43.xml><?xml version="1.0" encoding="utf-8"?>
<p:tagLst xmlns:a="http://schemas.openxmlformats.org/drawingml/2006/main" xmlns:r="http://schemas.openxmlformats.org/officeDocument/2006/relationships" xmlns:p="http://schemas.openxmlformats.org/presentationml/2006/main">
  <p:tag name="ISLIDE.DIAGRAM" val="7435b417-8b94-4a97-8da3-9e6670238702"/>
</p:tagLst>
</file>

<file path=ppt/tags/tag44.xml><?xml version="1.0" encoding="utf-8"?>
<p:tagLst xmlns:a="http://schemas.openxmlformats.org/drawingml/2006/main" xmlns:r="http://schemas.openxmlformats.org/officeDocument/2006/relationships" xmlns:p="http://schemas.openxmlformats.org/presentationml/2006/main">
  <p:tag name="ISLIDE.DIAGRAM" val="7435b417-8b94-4a97-8da3-9e6670238702"/>
</p:tagLst>
</file>

<file path=ppt/tags/tag45.xml><?xml version="1.0" encoding="utf-8"?>
<p:tagLst xmlns:a="http://schemas.openxmlformats.org/drawingml/2006/main" xmlns:r="http://schemas.openxmlformats.org/officeDocument/2006/relationships" xmlns:p="http://schemas.openxmlformats.org/presentationml/2006/main">
  <p:tag name="ISLIDE.DIAGRAM" val="7435b417-8b94-4a97-8da3-9e6670238702"/>
</p:tagLst>
</file>

<file path=ppt/tags/tag46.xml><?xml version="1.0" encoding="utf-8"?>
<p:tagLst xmlns:a="http://schemas.openxmlformats.org/drawingml/2006/main" xmlns:r="http://schemas.openxmlformats.org/officeDocument/2006/relationships" xmlns:p="http://schemas.openxmlformats.org/presentationml/2006/main">
  <p:tag name="ISLIDE.DIAGRAM" val="7435b417-8b94-4a97-8da3-9e6670238702"/>
</p:tagLst>
</file>

<file path=ppt/tags/tag5.xml><?xml version="1.0" encoding="utf-8"?>
<p:tagLst xmlns:a="http://schemas.openxmlformats.org/drawingml/2006/main" xmlns:r="http://schemas.openxmlformats.org/officeDocument/2006/relationships" xmlns:p="http://schemas.openxmlformats.org/presentationml/2006/main">
  <p:tag name="ISLIDE.DIAGRAM" val="c2a00a56-1909-4be2-9496-2cab7d0080d2"/>
</p:tagLst>
</file>

<file path=ppt/tags/tag6.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7.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8.xml><?xml version="1.0" encoding="utf-8"?>
<p:tagLst xmlns:a="http://schemas.openxmlformats.org/drawingml/2006/main" xmlns:r="http://schemas.openxmlformats.org/officeDocument/2006/relationships" xmlns:p="http://schemas.openxmlformats.org/presentationml/2006/main">
  <p:tag name="ISLIDE.DIAGRAM" val="3389ca0e-54a0-423b-be57-9cfe4a4acd71"/>
</p:tagLst>
</file>

<file path=ppt/tags/tag9.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heme/theme1.xml><?xml version="1.0" encoding="utf-8"?>
<a:theme xmlns:a="http://schemas.openxmlformats.org/drawingml/2006/main" name="第一PPT，www.1ppt.com">
  <a:themeElements>
    <a:clrScheme name="自定义 102">
      <a:dk1>
        <a:sysClr val="windowText" lastClr="000000"/>
      </a:dk1>
      <a:lt1>
        <a:sysClr val="window" lastClr="FFFFFF"/>
      </a:lt1>
      <a:dk2>
        <a:srgbClr val="44546A"/>
      </a:dk2>
      <a:lt2>
        <a:srgbClr val="E7E6E6"/>
      </a:lt2>
      <a:accent1>
        <a:srgbClr val="298CC5"/>
      </a:accent1>
      <a:accent2>
        <a:srgbClr val="4C4676"/>
      </a:accent2>
      <a:accent3>
        <a:srgbClr val="298CC5"/>
      </a:accent3>
      <a:accent4>
        <a:srgbClr val="4C4676"/>
      </a:accent4>
      <a:accent5>
        <a:srgbClr val="298CC5"/>
      </a:accent5>
      <a:accent6>
        <a:srgbClr val="4C467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687</TotalTime>
  <Words>1575</Words>
  <Application>Microsoft Office PowerPoint</Application>
  <PresentationFormat>宽屏</PresentationFormat>
  <Paragraphs>264</Paragraphs>
  <Slides>52</Slides>
  <Notes>52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52</vt:i4>
      </vt:variant>
    </vt:vector>
  </HeadingPairs>
  <TitlesOfParts>
    <vt:vector size="61" baseType="lpstr">
      <vt:lpstr>等线</vt:lpstr>
      <vt:lpstr>宋体</vt:lpstr>
      <vt:lpstr>微软雅黑</vt:lpstr>
      <vt:lpstr>Agency FB</vt:lpstr>
      <vt:lpstr>Arial</vt:lpstr>
      <vt:lpstr>Calibri</vt:lpstr>
      <vt:lpstr>Cambria Math</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dc:creator>
  <cp:keywords>www.1ppt.com</cp:keywords>
  <dc:description>www.1ppt.com</dc:description>
  <cp:lastModifiedBy>Windows 用户</cp:lastModifiedBy>
  <cp:revision>76</cp:revision>
  <dcterms:created xsi:type="dcterms:W3CDTF">2017-08-08T02:58:07Z</dcterms:created>
  <dcterms:modified xsi:type="dcterms:W3CDTF">2018-10-10T05:33:04Z</dcterms:modified>
</cp:coreProperties>
</file>